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87"/>
  </p:notesMasterIdLst>
  <p:sldIdLst>
    <p:sldId id="474" r:id="rId2"/>
    <p:sldId id="495" r:id="rId3"/>
    <p:sldId id="494" r:id="rId4"/>
    <p:sldId id="491" r:id="rId5"/>
    <p:sldId id="492" r:id="rId6"/>
    <p:sldId id="271" r:id="rId7"/>
    <p:sldId id="469" r:id="rId8"/>
    <p:sldId id="482" r:id="rId9"/>
    <p:sldId id="502" r:id="rId10"/>
    <p:sldId id="503" r:id="rId11"/>
    <p:sldId id="483" r:id="rId12"/>
    <p:sldId id="471" r:id="rId13"/>
    <p:sldId id="505" r:id="rId14"/>
    <p:sldId id="508" r:id="rId15"/>
    <p:sldId id="509" r:id="rId16"/>
    <p:sldId id="470" r:id="rId17"/>
    <p:sldId id="478" r:id="rId18"/>
    <p:sldId id="479" r:id="rId19"/>
    <p:sldId id="480" r:id="rId20"/>
    <p:sldId id="481" r:id="rId21"/>
    <p:sldId id="487" r:id="rId22"/>
    <p:sldId id="488" r:id="rId23"/>
    <p:sldId id="512" r:id="rId24"/>
    <p:sldId id="511" r:id="rId25"/>
    <p:sldId id="498" r:id="rId26"/>
    <p:sldId id="499" r:id="rId27"/>
    <p:sldId id="472" r:id="rId28"/>
    <p:sldId id="510" r:id="rId29"/>
    <p:sldId id="513" r:id="rId30"/>
    <p:sldId id="514" r:id="rId31"/>
    <p:sldId id="515" r:id="rId32"/>
    <p:sldId id="516" r:id="rId33"/>
    <p:sldId id="517" r:id="rId34"/>
    <p:sldId id="518" r:id="rId35"/>
    <p:sldId id="519" r:id="rId36"/>
    <p:sldId id="521" r:id="rId37"/>
    <p:sldId id="522" r:id="rId38"/>
    <p:sldId id="523" r:id="rId39"/>
    <p:sldId id="524" r:id="rId40"/>
    <p:sldId id="525" r:id="rId41"/>
    <p:sldId id="526" r:id="rId42"/>
    <p:sldId id="527" r:id="rId43"/>
    <p:sldId id="528" r:id="rId44"/>
    <p:sldId id="529" r:id="rId45"/>
    <p:sldId id="530" r:id="rId46"/>
    <p:sldId id="531" r:id="rId47"/>
    <p:sldId id="532" r:id="rId48"/>
    <p:sldId id="533" r:id="rId49"/>
    <p:sldId id="534" r:id="rId50"/>
    <p:sldId id="535" r:id="rId51"/>
    <p:sldId id="536" r:id="rId52"/>
    <p:sldId id="537" r:id="rId53"/>
    <p:sldId id="538" r:id="rId54"/>
    <p:sldId id="539" r:id="rId55"/>
    <p:sldId id="540" r:id="rId56"/>
    <p:sldId id="541" r:id="rId57"/>
    <p:sldId id="542" r:id="rId58"/>
    <p:sldId id="543" r:id="rId59"/>
    <p:sldId id="544" r:id="rId60"/>
    <p:sldId id="545" r:id="rId61"/>
    <p:sldId id="546" r:id="rId62"/>
    <p:sldId id="547" r:id="rId63"/>
    <p:sldId id="548" r:id="rId64"/>
    <p:sldId id="550" r:id="rId65"/>
    <p:sldId id="551" r:id="rId66"/>
    <p:sldId id="552" r:id="rId67"/>
    <p:sldId id="553" r:id="rId68"/>
    <p:sldId id="554" r:id="rId69"/>
    <p:sldId id="555" r:id="rId70"/>
    <p:sldId id="556" r:id="rId71"/>
    <p:sldId id="557" r:id="rId72"/>
    <p:sldId id="558" r:id="rId73"/>
    <p:sldId id="559" r:id="rId74"/>
    <p:sldId id="560" r:id="rId75"/>
    <p:sldId id="561" r:id="rId76"/>
    <p:sldId id="562" r:id="rId77"/>
    <p:sldId id="563" r:id="rId78"/>
    <p:sldId id="564" r:id="rId79"/>
    <p:sldId id="565" r:id="rId80"/>
    <p:sldId id="567" r:id="rId81"/>
    <p:sldId id="568" r:id="rId82"/>
    <p:sldId id="569" r:id="rId83"/>
    <p:sldId id="570" r:id="rId84"/>
    <p:sldId id="571" r:id="rId85"/>
    <p:sldId id="572" r:id="rId86"/>
    <p:sldId id="573" r:id="rId87"/>
    <p:sldId id="574" r:id="rId88"/>
    <p:sldId id="575" r:id="rId89"/>
    <p:sldId id="576" r:id="rId90"/>
    <p:sldId id="577" r:id="rId91"/>
    <p:sldId id="578" r:id="rId92"/>
    <p:sldId id="587" r:id="rId93"/>
    <p:sldId id="588" r:id="rId94"/>
    <p:sldId id="589" r:id="rId95"/>
    <p:sldId id="590" r:id="rId96"/>
    <p:sldId id="591" r:id="rId97"/>
    <p:sldId id="592" r:id="rId98"/>
    <p:sldId id="593" r:id="rId99"/>
    <p:sldId id="594" r:id="rId100"/>
    <p:sldId id="595" r:id="rId101"/>
    <p:sldId id="596" r:id="rId102"/>
    <p:sldId id="597" r:id="rId103"/>
    <p:sldId id="598" r:id="rId104"/>
    <p:sldId id="599" r:id="rId105"/>
    <p:sldId id="600" r:id="rId106"/>
    <p:sldId id="601" r:id="rId107"/>
    <p:sldId id="602" r:id="rId108"/>
    <p:sldId id="611" r:id="rId109"/>
    <p:sldId id="612" r:id="rId110"/>
    <p:sldId id="603" r:id="rId111"/>
    <p:sldId id="604" r:id="rId112"/>
    <p:sldId id="605" r:id="rId113"/>
    <p:sldId id="606" r:id="rId114"/>
    <p:sldId id="607" r:id="rId115"/>
    <p:sldId id="608" r:id="rId116"/>
    <p:sldId id="609" r:id="rId117"/>
    <p:sldId id="610" r:id="rId118"/>
    <p:sldId id="613" r:id="rId119"/>
    <p:sldId id="615" r:id="rId120"/>
    <p:sldId id="616" r:id="rId121"/>
    <p:sldId id="617" r:id="rId122"/>
    <p:sldId id="618" r:id="rId123"/>
    <p:sldId id="620" r:id="rId124"/>
    <p:sldId id="621" r:id="rId125"/>
    <p:sldId id="622" r:id="rId126"/>
    <p:sldId id="623" r:id="rId127"/>
    <p:sldId id="624" r:id="rId128"/>
    <p:sldId id="625" r:id="rId129"/>
    <p:sldId id="626" r:id="rId130"/>
    <p:sldId id="627" r:id="rId131"/>
    <p:sldId id="628" r:id="rId132"/>
    <p:sldId id="629" r:id="rId133"/>
    <p:sldId id="630" r:id="rId134"/>
    <p:sldId id="631" r:id="rId135"/>
    <p:sldId id="632" r:id="rId136"/>
    <p:sldId id="633" r:id="rId137"/>
    <p:sldId id="634" r:id="rId138"/>
    <p:sldId id="635" r:id="rId139"/>
    <p:sldId id="636" r:id="rId140"/>
    <p:sldId id="639" r:id="rId141"/>
    <p:sldId id="640" r:id="rId142"/>
    <p:sldId id="641" r:id="rId143"/>
    <p:sldId id="642" r:id="rId144"/>
    <p:sldId id="643" r:id="rId145"/>
    <p:sldId id="644" r:id="rId146"/>
    <p:sldId id="645" r:id="rId147"/>
    <p:sldId id="646" r:id="rId148"/>
    <p:sldId id="647" r:id="rId149"/>
    <p:sldId id="648" r:id="rId150"/>
    <p:sldId id="649" r:id="rId151"/>
    <p:sldId id="650" r:id="rId152"/>
    <p:sldId id="651" r:id="rId153"/>
    <p:sldId id="652" r:id="rId154"/>
    <p:sldId id="653" r:id="rId155"/>
    <p:sldId id="654" r:id="rId156"/>
    <p:sldId id="655" r:id="rId157"/>
    <p:sldId id="656" r:id="rId158"/>
    <p:sldId id="657" r:id="rId159"/>
    <p:sldId id="658" r:id="rId160"/>
    <p:sldId id="659" r:id="rId161"/>
    <p:sldId id="660" r:id="rId162"/>
    <p:sldId id="661" r:id="rId163"/>
    <p:sldId id="662" r:id="rId164"/>
    <p:sldId id="663" r:id="rId165"/>
    <p:sldId id="664" r:id="rId166"/>
    <p:sldId id="665" r:id="rId167"/>
    <p:sldId id="666" r:id="rId168"/>
    <p:sldId id="549" r:id="rId169"/>
    <p:sldId id="667" r:id="rId170"/>
    <p:sldId id="489" r:id="rId171"/>
    <p:sldId id="490" r:id="rId172"/>
    <p:sldId id="520" r:id="rId173"/>
    <p:sldId id="566" r:id="rId174"/>
    <p:sldId id="614" r:id="rId175"/>
    <p:sldId id="619" r:id="rId176"/>
    <p:sldId id="579" r:id="rId177"/>
    <p:sldId id="580" r:id="rId178"/>
    <p:sldId id="581" r:id="rId179"/>
    <p:sldId id="582" r:id="rId180"/>
    <p:sldId id="583" r:id="rId181"/>
    <p:sldId id="584" r:id="rId182"/>
    <p:sldId id="585" r:id="rId183"/>
    <p:sldId id="586" r:id="rId184"/>
    <p:sldId id="637" r:id="rId185"/>
    <p:sldId id="638" r:id="rId186"/>
  </p:sldIdLst>
  <p:sldSz cx="9144000" cy="6858000" type="screen4x3"/>
  <p:notesSz cx="6858000" cy="9144000"/>
  <p:defaultTextStyle>
    <a:defPPr>
      <a:defRPr lang="ru-RU"/>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00"/>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2412" autoAdjust="0"/>
    <p:restoredTop sz="94670" autoAdjust="0"/>
  </p:normalViewPr>
  <p:slideViewPr>
    <p:cSldViewPr>
      <p:cViewPr>
        <p:scale>
          <a:sx n="87" d="100"/>
          <a:sy n="87" d="100"/>
        </p:scale>
        <p:origin x="-1166" y="-58"/>
      </p:cViewPr>
      <p:guideLst>
        <p:guide orient="horz" pos="2160"/>
        <p:guide pos="2880"/>
      </p:guideLst>
    </p:cSldViewPr>
  </p:slideViewPr>
  <p:outlineViewPr>
    <p:cViewPr>
      <p:scale>
        <a:sx n="33" d="100"/>
        <a:sy n="33" d="100"/>
      </p:scale>
      <p:origin x="0" y="0"/>
    </p:cViewPr>
    <p:sldLst>
      <p:sld r:id="rId1" collapse="1"/>
      <p:sld r:id="rId2" collapse="1"/>
      <p:sld r:id="rId3" collapse="1"/>
      <p:sld r:id="rId4" collapse="1"/>
      <p:sld r:id="rId5" collapse="1"/>
      <p:sld r:id="rId6" collapse="1"/>
      <p:sld r:id="rId7" collapse="1"/>
      <p:sld r:id="rId8" collapse="1"/>
    </p:sldLst>
  </p:outlineViewPr>
  <p:notesTextViewPr>
    <p:cViewPr>
      <p:scale>
        <a:sx n="100" d="100"/>
        <a:sy n="100" d="100"/>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slide" Target="slides/slide153.xml"/><Relationship Id="rId159" Type="http://schemas.openxmlformats.org/officeDocument/2006/relationships/slide" Target="slides/slide158.xml"/><Relationship Id="rId175" Type="http://schemas.openxmlformats.org/officeDocument/2006/relationships/slide" Target="slides/slide174.xml"/><Relationship Id="rId170" Type="http://schemas.openxmlformats.org/officeDocument/2006/relationships/slide" Target="slides/slide169.xml"/><Relationship Id="rId191" Type="http://schemas.openxmlformats.org/officeDocument/2006/relationships/tableStyles" Target="tableStyle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slide" Target="slides/slide159.xml"/><Relationship Id="rId165" Type="http://schemas.openxmlformats.org/officeDocument/2006/relationships/slide" Target="slides/slide164.xml"/><Relationship Id="rId181" Type="http://schemas.openxmlformats.org/officeDocument/2006/relationships/slide" Target="slides/slide180.xml"/><Relationship Id="rId186" Type="http://schemas.openxmlformats.org/officeDocument/2006/relationships/slide" Target="slides/slide185.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71" Type="http://schemas.openxmlformats.org/officeDocument/2006/relationships/slide" Target="slides/slide170.xml"/><Relationship Id="rId176" Type="http://schemas.openxmlformats.org/officeDocument/2006/relationships/slide" Target="slides/slide175.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82" Type="http://schemas.openxmlformats.org/officeDocument/2006/relationships/slide" Target="slides/slide181.xml"/><Relationship Id="rId187"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slide" Target="slides/slide176.xml"/><Relationship Id="rId172" Type="http://schemas.openxmlformats.org/officeDocument/2006/relationships/slide" Target="slides/slide17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slide" Target="slides/slide182.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viewProps" Target="viewProps.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0" Type="http://schemas.openxmlformats.org/officeDocument/2006/relationships/theme" Target="theme/theme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s>
</file>

<file path=ppt/_rels/viewProps.xml.rels><?xml version="1.0" encoding="UTF-8" standalone="yes"?>
<Relationships xmlns="http://schemas.openxmlformats.org/package/2006/relationships"><Relationship Id="rId8" Type="http://schemas.openxmlformats.org/officeDocument/2006/relationships/slide" Target="slides/slide169.xml"/><Relationship Id="rId3" Type="http://schemas.openxmlformats.org/officeDocument/2006/relationships/slide" Target="slides/slide120.xml"/><Relationship Id="rId7" Type="http://schemas.openxmlformats.org/officeDocument/2006/relationships/slide" Target="slides/slide167.xml"/><Relationship Id="rId2" Type="http://schemas.openxmlformats.org/officeDocument/2006/relationships/slide" Target="slides/slide117.xml"/><Relationship Id="rId1" Type="http://schemas.openxmlformats.org/officeDocument/2006/relationships/slide" Target="slides/slide112.xml"/><Relationship Id="rId6" Type="http://schemas.openxmlformats.org/officeDocument/2006/relationships/slide" Target="slides/slide166.xml"/><Relationship Id="rId5" Type="http://schemas.openxmlformats.org/officeDocument/2006/relationships/slide" Target="slides/slide165.xml"/><Relationship Id="rId4" Type="http://schemas.openxmlformats.org/officeDocument/2006/relationships/slide" Target="slides/slide164.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9.w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95.wmf"/></Relationships>
</file>

<file path=ppt/drawings/_rels/vmlDrawing11.vml.rels><?xml version="1.0" encoding="UTF-8" standalone="yes"?>
<Relationships xmlns="http://schemas.openxmlformats.org/package/2006/relationships"><Relationship Id="rId3" Type="http://schemas.openxmlformats.org/officeDocument/2006/relationships/image" Target="../media/image98.wmf"/><Relationship Id="rId2" Type="http://schemas.openxmlformats.org/officeDocument/2006/relationships/image" Target="../media/image97.wmf"/><Relationship Id="rId1" Type="http://schemas.openxmlformats.org/officeDocument/2006/relationships/image" Target="../media/image96.wmf"/><Relationship Id="rId5" Type="http://schemas.openxmlformats.org/officeDocument/2006/relationships/image" Target="../media/image100.wmf"/><Relationship Id="rId4" Type="http://schemas.openxmlformats.org/officeDocument/2006/relationships/image" Target="../media/image99.wmf"/></Relationships>
</file>

<file path=ppt/drawings/_rels/vmlDrawing12.vml.rels><?xml version="1.0" encoding="UTF-8" standalone="yes"?>
<Relationships xmlns="http://schemas.openxmlformats.org/package/2006/relationships"><Relationship Id="rId3" Type="http://schemas.openxmlformats.org/officeDocument/2006/relationships/image" Target="../media/image103.wmf"/><Relationship Id="rId2" Type="http://schemas.openxmlformats.org/officeDocument/2006/relationships/image" Target="../media/image102.wmf"/><Relationship Id="rId1" Type="http://schemas.openxmlformats.org/officeDocument/2006/relationships/image" Target="../media/image101.wmf"/></Relationships>
</file>

<file path=ppt/drawings/_rels/vmlDrawing13.vml.rels><?xml version="1.0" encoding="UTF-8" standalone="yes"?>
<Relationships xmlns="http://schemas.openxmlformats.org/package/2006/relationships"><Relationship Id="rId2" Type="http://schemas.openxmlformats.org/officeDocument/2006/relationships/image" Target="../media/image105.wmf"/><Relationship Id="rId1" Type="http://schemas.openxmlformats.org/officeDocument/2006/relationships/image" Target="../media/image104.wmf"/></Relationships>
</file>

<file path=ppt/drawings/_rels/vmlDrawing14.vml.rels><?xml version="1.0" encoding="UTF-8" standalone="yes"?>
<Relationships xmlns="http://schemas.openxmlformats.org/package/2006/relationships"><Relationship Id="rId3" Type="http://schemas.openxmlformats.org/officeDocument/2006/relationships/image" Target="../media/image107.wmf"/><Relationship Id="rId2" Type="http://schemas.openxmlformats.org/officeDocument/2006/relationships/image" Target="../media/image106.wmf"/><Relationship Id="rId1" Type="http://schemas.openxmlformats.org/officeDocument/2006/relationships/image" Target="../media/image102.w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108.w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108.w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109.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70.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73.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76.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86.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90.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91.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92.wmf"/></Relationships>
</file>

<file path=ppt/drawings/_rels/vmlDrawing9.vml.rels><?xml version="1.0" encoding="UTF-8" standalone="yes"?>
<Relationships xmlns="http://schemas.openxmlformats.org/package/2006/relationships"><Relationship Id="rId2" Type="http://schemas.openxmlformats.org/officeDocument/2006/relationships/image" Target="../media/image94.wmf"/><Relationship Id="rId1" Type="http://schemas.openxmlformats.org/officeDocument/2006/relationships/image" Target="../media/image93.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74178"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eaLnBrk="1" hangingPunct="1">
              <a:defRPr sz="1200"/>
            </a:lvl1pPr>
          </a:lstStyle>
          <a:p>
            <a:pPr>
              <a:defRPr/>
            </a:pPr>
            <a:endParaRPr lang="ru-RU" altLang="ru-RU"/>
          </a:p>
        </p:txBody>
      </p:sp>
      <p:sp>
        <p:nvSpPr>
          <p:cNvPr id="1074179"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lvl1pPr>
          </a:lstStyle>
          <a:p>
            <a:pPr>
              <a:defRPr/>
            </a:pPr>
            <a:endParaRPr lang="ru-RU" altLang="ru-RU"/>
          </a:p>
        </p:txBody>
      </p:sp>
      <p:sp>
        <p:nvSpPr>
          <p:cNvPr id="205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074181"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ru-RU" altLang="ru-RU" noProof="0" smtClean="0"/>
              <a:t>Образец текста</a:t>
            </a:r>
          </a:p>
          <a:p>
            <a:pPr lvl="1"/>
            <a:r>
              <a:rPr lang="ru-RU" altLang="ru-RU" noProof="0" smtClean="0"/>
              <a:t>Второй уровень</a:t>
            </a:r>
          </a:p>
          <a:p>
            <a:pPr lvl="2"/>
            <a:r>
              <a:rPr lang="ru-RU" altLang="ru-RU" noProof="0" smtClean="0"/>
              <a:t>Третий уровень</a:t>
            </a:r>
          </a:p>
          <a:p>
            <a:pPr lvl="3"/>
            <a:r>
              <a:rPr lang="ru-RU" altLang="ru-RU" noProof="0" smtClean="0"/>
              <a:t>Четвертый уровень</a:t>
            </a:r>
          </a:p>
          <a:p>
            <a:pPr lvl="4"/>
            <a:r>
              <a:rPr lang="ru-RU" altLang="ru-RU" noProof="0" smtClean="0"/>
              <a:t>Пятый уровень</a:t>
            </a:r>
          </a:p>
        </p:txBody>
      </p:sp>
      <p:sp>
        <p:nvSpPr>
          <p:cNvPr id="1074182"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eaLnBrk="1" hangingPunct="1">
              <a:defRPr sz="1200"/>
            </a:lvl1pPr>
          </a:lstStyle>
          <a:p>
            <a:pPr>
              <a:defRPr/>
            </a:pPr>
            <a:endParaRPr lang="ru-RU" altLang="ru-RU"/>
          </a:p>
        </p:txBody>
      </p:sp>
      <p:sp>
        <p:nvSpPr>
          <p:cNvPr id="1074183"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97C91C16-EFCD-43FA-A983-641A893AE756}" type="slidenum">
              <a:rPr lang="ru-RU" altLang="ru-RU"/>
              <a:pPr>
                <a:defRPr/>
              </a:pPr>
              <a:t>‹#›</a:t>
            </a:fld>
            <a:endParaRPr lang="ru-RU" altLang="ru-RU"/>
          </a:p>
        </p:txBody>
      </p:sp>
    </p:spTree>
    <p:extLst>
      <p:ext uri="{BB962C8B-B14F-4D97-AF65-F5344CB8AC3E}">
        <p14:creationId xmlns:p14="http://schemas.microsoft.com/office/powerpoint/2010/main" val="230930222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indent="0">
              <a:buNone/>
            </a:pPr>
            <a:r>
              <a:rPr lang="ru-RU" sz="1200" dirty="0" smtClean="0"/>
              <a:t>Согласно исследованию </a:t>
            </a:r>
            <a:r>
              <a:rPr lang="en-US" sz="1200" dirty="0" smtClean="0"/>
              <a:t>Cisco, </a:t>
            </a:r>
            <a:r>
              <a:rPr lang="ru-RU" sz="1200" dirty="0" smtClean="0"/>
              <a:t>количество домашних</a:t>
            </a:r>
          </a:p>
          <a:p>
            <a:pPr marL="0" indent="0">
              <a:buNone/>
            </a:pPr>
            <a:r>
              <a:rPr lang="ru-RU" sz="1200" dirty="0" smtClean="0"/>
              <a:t>роботов в городах удваивается каждые 9 месяцев (Атлас Сколково, с101)</a:t>
            </a:r>
            <a:endParaRPr lang="ru-RU" altLang="ru-RU" sz="1200" dirty="0" smtClean="0">
              <a:solidFill>
                <a:srgbClr val="000000"/>
              </a:solidFill>
              <a:latin typeface="Arial" panose="020B0604020202020204" pitchFamily="34" charset="0"/>
              <a:ea typeface="Calibri" panose="020F0502020204030204" pitchFamily="34" charset="0"/>
              <a:cs typeface="Calibri" panose="020F0502020204030204" pitchFamily="34" charset="0"/>
            </a:endParaRPr>
          </a:p>
          <a:p>
            <a:endParaRPr lang="ru-RU" dirty="0"/>
          </a:p>
        </p:txBody>
      </p:sp>
      <p:sp>
        <p:nvSpPr>
          <p:cNvPr id="4" name="Номер слайда 3"/>
          <p:cNvSpPr>
            <a:spLocks noGrp="1"/>
          </p:cNvSpPr>
          <p:nvPr>
            <p:ph type="sldNum" sz="quarter" idx="10"/>
          </p:nvPr>
        </p:nvSpPr>
        <p:spPr/>
        <p:txBody>
          <a:bodyPr/>
          <a:lstStyle/>
          <a:p>
            <a:pPr>
              <a:defRPr/>
            </a:pPr>
            <a:fld id="{97C91C16-EFCD-43FA-A983-641A893AE756}" type="slidenum">
              <a:rPr lang="ru-RU" altLang="ru-RU" smtClean="0"/>
              <a:pPr>
                <a:defRPr/>
              </a:pPr>
              <a:t>65</a:t>
            </a:fld>
            <a:endParaRPr lang="ru-RU" altLang="ru-RU"/>
          </a:p>
        </p:txBody>
      </p:sp>
    </p:spTree>
    <p:extLst>
      <p:ext uri="{BB962C8B-B14F-4D97-AF65-F5344CB8AC3E}">
        <p14:creationId xmlns:p14="http://schemas.microsoft.com/office/powerpoint/2010/main" val="31113161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3E621DE3-40FC-4C4B-B808-EF1878CF5537}" type="slidenum">
              <a:rPr lang="ru-RU" altLang="ru-RU" sz="1200" smtClean="0"/>
              <a:pPr/>
              <a:t>105</a:t>
            </a:fld>
            <a:endParaRPr lang="ru-RU" altLang="ru-RU" sz="1200" smtClean="0"/>
          </a:p>
        </p:txBody>
      </p:sp>
      <p:sp>
        <p:nvSpPr>
          <p:cNvPr id="97283" name="Folienbildplatzhalter 1"/>
          <p:cNvSpPr>
            <a:spLocks noGrp="1" noRot="1" noChangeAspect="1" noTextEdit="1"/>
          </p:cNvSpPr>
          <p:nvPr>
            <p:ph type="sldImg"/>
          </p:nvPr>
        </p:nvSpPr>
        <p:spPr>
          <a:ln/>
        </p:spPr>
      </p:sp>
      <p:sp>
        <p:nvSpPr>
          <p:cNvPr id="97284" name="Notizenplatzhalter 2"/>
          <p:cNvSpPr>
            <a:spLocks noGrp="1"/>
          </p:cNvSpPr>
          <p:nvPr>
            <p:ph type="body" idx="1"/>
          </p:nvPr>
        </p:nvSpPr>
        <p:spPr>
          <a:noFill/>
        </p:spPr>
        <p:txBody>
          <a:bodyPr/>
          <a:lstStyle/>
          <a:p>
            <a:pPr eaLnBrk="1" hangingPunct="1"/>
            <a:endParaRPr lang="ru-RU" altLang="ru-RU" smtClean="0"/>
          </a:p>
        </p:txBody>
      </p:sp>
      <p:sp>
        <p:nvSpPr>
          <p:cNvPr id="97285" name="Foliennummernplatzhalt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lgn="r" eaLnBrk="1" hangingPunct="1">
              <a:spcBef>
                <a:spcPct val="0"/>
              </a:spcBef>
            </a:pPr>
            <a:fld id="{1048402F-1D3A-40E9-BCBA-DE45F88F71D7}" type="slidenum">
              <a:rPr lang="de-DE" altLang="ru-RU">
                <a:latin typeface="Arial" panose="020B0604020202020204" pitchFamily="34" charset="0"/>
              </a:rPr>
              <a:pPr algn="r" eaLnBrk="1" hangingPunct="1">
                <a:spcBef>
                  <a:spcPct val="0"/>
                </a:spcBef>
              </a:pPr>
              <a:t>105</a:t>
            </a:fld>
            <a:endParaRPr lang="de-DE" altLang="ru-RU">
              <a:latin typeface="Arial" panose="020B0604020202020204" pitchFamily="34" charset="0"/>
            </a:endParaRPr>
          </a:p>
        </p:txBody>
      </p:sp>
    </p:spTree>
    <p:extLst>
      <p:ext uri="{BB962C8B-B14F-4D97-AF65-F5344CB8AC3E}">
        <p14:creationId xmlns:p14="http://schemas.microsoft.com/office/powerpoint/2010/main" val="13922207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143000" y="1122363"/>
            <a:ext cx="6858000" cy="2387600"/>
          </a:xfrm>
        </p:spPr>
        <p:txBody>
          <a:bodyPr anchor="b"/>
          <a:lstStyle>
            <a:lvl1pPr algn="ctr">
              <a:defRPr sz="6000"/>
            </a:lvl1pPr>
          </a:lstStyle>
          <a:p>
            <a:r>
              <a:rPr lang="ru-RU" smtClean="0"/>
              <a:t>Образец заголовка</a:t>
            </a:r>
            <a:endParaRPr lang="ru-RU"/>
          </a:p>
        </p:txBody>
      </p:sp>
      <p:sp>
        <p:nvSpPr>
          <p:cNvPr id="3" name="Подзаголовок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ltLang="ru-RU"/>
          </a:p>
        </p:txBody>
      </p:sp>
      <p:sp>
        <p:nvSpPr>
          <p:cNvPr id="5" name="Rectangle 5"/>
          <p:cNvSpPr>
            <a:spLocks noGrp="1" noChangeArrowheads="1"/>
          </p:cNvSpPr>
          <p:nvPr>
            <p:ph type="ftr" sz="quarter" idx="11"/>
          </p:nvPr>
        </p:nvSpPr>
        <p:spPr>
          <a:ln/>
        </p:spPr>
        <p:txBody>
          <a:bodyPr/>
          <a:lstStyle>
            <a:lvl1pPr>
              <a:defRPr/>
            </a:lvl1pPr>
          </a:lstStyle>
          <a:p>
            <a:pPr>
              <a:defRPr/>
            </a:pPr>
            <a:endParaRPr lang="ru-RU" altLang="ru-RU"/>
          </a:p>
        </p:txBody>
      </p:sp>
      <p:sp>
        <p:nvSpPr>
          <p:cNvPr id="6" name="Rectangle 6"/>
          <p:cNvSpPr>
            <a:spLocks noGrp="1" noChangeArrowheads="1"/>
          </p:cNvSpPr>
          <p:nvPr>
            <p:ph type="sldNum" sz="quarter" idx="12"/>
          </p:nvPr>
        </p:nvSpPr>
        <p:spPr>
          <a:ln/>
        </p:spPr>
        <p:txBody>
          <a:bodyPr/>
          <a:lstStyle>
            <a:lvl1pPr>
              <a:defRPr/>
            </a:lvl1pPr>
          </a:lstStyle>
          <a:p>
            <a:pPr>
              <a:defRPr/>
            </a:pPr>
            <a:fld id="{C6B4F482-FDF1-483F-9ED0-AA84C17E572C}" type="slidenum">
              <a:rPr lang="ru-RU" altLang="ru-RU"/>
              <a:pPr>
                <a:defRPr/>
              </a:pPr>
              <a:t>‹#›</a:t>
            </a:fld>
            <a:endParaRPr lang="ru-RU" altLang="ru-RU"/>
          </a:p>
        </p:txBody>
      </p:sp>
    </p:spTree>
    <p:extLst>
      <p:ext uri="{BB962C8B-B14F-4D97-AF65-F5344CB8AC3E}">
        <p14:creationId xmlns:p14="http://schemas.microsoft.com/office/powerpoint/2010/main" val="41556678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ltLang="ru-RU"/>
          </a:p>
        </p:txBody>
      </p:sp>
      <p:sp>
        <p:nvSpPr>
          <p:cNvPr id="5" name="Rectangle 5"/>
          <p:cNvSpPr>
            <a:spLocks noGrp="1" noChangeArrowheads="1"/>
          </p:cNvSpPr>
          <p:nvPr>
            <p:ph type="ftr" sz="quarter" idx="11"/>
          </p:nvPr>
        </p:nvSpPr>
        <p:spPr>
          <a:ln/>
        </p:spPr>
        <p:txBody>
          <a:bodyPr/>
          <a:lstStyle>
            <a:lvl1pPr>
              <a:defRPr/>
            </a:lvl1pPr>
          </a:lstStyle>
          <a:p>
            <a:pPr>
              <a:defRPr/>
            </a:pPr>
            <a:endParaRPr lang="ru-RU" altLang="ru-RU"/>
          </a:p>
        </p:txBody>
      </p:sp>
      <p:sp>
        <p:nvSpPr>
          <p:cNvPr id="6" name="Rectangle 6"/>
          <p:cNvSpPr>
            <a:spLocks noGrp="1" noChangeArrowheads="1"/>
          </p:cNvSpPr>
          <p:nvPr>
            <p:ph type="sldNum" sz="quarter" idx="12"/>
          </p:nvPr>
        </p:nvSpPr>
        <p:spPr>
          <a:ln/>
        </p:spPr>
        <p:txBody>
          <a:bodyPr/>
          <a:lstStyle>
            <a:lvl1pPr>
              <a:defRPr/>
            </a:lvl1pPr>
          </a:lstStyle>
          <a:p>
            <a:pPr>
              <a:defRPr/>
            </a:pPr>
            <a:fld id="{1D940AFF-524B-4C20-B5EE-4A1F51AEA901}" type="slidenum">
              <a:rPr lang="ru-RU" altLang="ru-RU"/>
              <a:pPr>
                <a:defRPr/>
              </a:pPr>
              <a:t>‹#›</a:t>
            </a:fld>
            <a:endParaRPr lang="ru-RU" altLang="ru-RU"/>
          </a:p>
        </p:txBody>
      </p:sp>
    </p:spTree>
    <p:extLst>
      <p:ext uri="{BB962C8B-B14F-4D97-AF65-F5344CB8AC3E}">
        <p14:creationId xmlns:p14="http://schemas.microsoft.com/office/powerpoint/2010/main" val="13382951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515100" y="609600"/>
            <a:ext cx="1943100" cy="5486400"/>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685800" y="609600"/>
            <a:ext cx="5676900" cy="5486400"/>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ltLang="ru-RU"/>
          </a:p>
        </p:txBody>
      </p:sp>
      <p:sp>
        <p:nvSpPr>
          <p:cNvPr id="5" name="Rectangle 5"/>
          <p:cNvSpPr>
            <a:spLocks noGrp="1" noChangeArrowheads="1"/>
          </p:cNvSpPr>
          <p:nvPr>
            <p:ph type="ftr" sz="quarter" idx="11"/>
          </p:nvPr>
        </p:nvSpPr>
        <p:spPr>
          <a:ln/>
        </p:spPr>
        <p:txBody>
          <a:bodyPr/>
          <a:lstStyle>
            <a:lvl1pPr>
              <a:defRPr/>
            </a:lvl1pPr>
          </a:lstStyle>
          <a:p>
            <a:pPr>
              <a:defRPr/>
            </a:pPr>
            <a:endParaRPr lang="ru-RU" altLang="ru-RU"/>
          </a:p>
        </p:txBody>
      </p:sp>
      <p:sp>
        <p:nvSpPr>
          <p:cNvPr id="6" name="Rectangle 6"/>
          <p:cNvSpPr>
            <a:spLocks noGrp="1" noChangeArrowheads="1"/>
          </p:cNvSpPr>
          <p:nvPr>
            <p:ph type="sldNum" sz="quarter" idx="12"/>
          </p:nvPr>
        </p:nvSpPr>
        <p:spPr>
          <a:ln/>
        </p:spPr>
        <p:txBody>
          <a:bodyPr/>
          <a:lstStyle>
            <a:lvl1pPr>
              <a:defRPr/>
            </a:lvl1pPr>
          </a:lstStyle>
          <a:p>
            <a:pPr>
              <a:defRPr/>
            </a:pPr>
            <a:fld id="{4A148A1D-A024-48D8-8626-BFC5016A5606}" type="slidenum">
              <a:rPr lang="ru-RU" altLang="ru-RU"/>
              <a:pPr>
                <a:defRPr/>
              </a:pPr>
              <a:t>‹#›</a:t>
            </a:fld>
            <a:endParaRPr lang="ru-RU" altLang="ru-RU"/>
          </a:p>
        </p:txBody>
      </p:sp>
    </p:spTree>
    <p:extLst>
      <p:ext uri="{BB962C8B-B14F-4D97-AF65-F5344CB8AC3E}">
        <p14:creationId xmlns:p14="http://schemas.microsoft.com/office/powerpoint/2010/main" val="32913681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Заголовок, текст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85800" y="609600"/>
            <a:ext cx="7772400" cy="1143000"/>
          </a:xfrm>
        </p:spPr>
        <p:txBody>
          <a:bodyPr/>
          <a:lstStyle/>
          <a:p>
            <a:r>
              <a:rPr lang="ru-RU" smtClean="0"/>
              <a:t>Образец заголовка</a:t>
            </a:r>
            <a:endParaRPr lang="ru-RU"/>
          </a:p>
        </p:txBody>
      </p:sp>
      <p:sp>
        <p:nvSpPr>
          <p:cNvPr id="3" name="Текст 2"/>
          <p:cNvSpPr>
            <a:spLocks noGrp="1"/>
          </p:cNvSpPr>
          <p:nvPr>
            <p:ph type="body" sz="half" idx="1"/>
          </p:nvPr>
        </p:nvSpPr>
        <p:spPr>
          <a:xfrm>
            <a:off x="685800" y="1981200"/>
            <a:ext cx="3810000" cy="41148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981200"/>
            <a:ext cx="3810000" cy="41148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Rectangle 4"/>
          <p:cNvSpPr>
            <a:spLocks noGrp="1" noChangeArrowheads="1"/>
          </p:cNvSpPr>
          <p:nvPr>
            <p:ph type="dt" sz="half" idx="10"/>
          </p:nvPr>
        </p:nvSpPr>
        <p:spPr>
          <a:ln/>
        </p:spPr>
        <p:txBody>
          <a:bodyPr/>
          <a:lstStyle>
            <a:lvl1pPr>
              <a:defRPr/>
            </a:lvl1pPr>
          </a:lstStyle>
          <a:p>
            <a:pPr>
              <a:defRPr/>
            </a:pPr>
            <a:endParaRPr lang="ru-RU" altLang="ru-RU"/>
          </a:p>
        </p:txBody>
      </p:sp>
      <p:sp>
        <p:nvSpPr>
          <p:cNvPr id="6" name="Rectangle 5"/>
          <p:cNvSpPr>
            <a:spLocks noGrp="1" noChangeArrowheads="1"/>
          </p:cNvSpPr>
          <p:nvPr>
            <p:ph type="ftr" sz="quarter" idx="11"/>
          </p:nvPr>
        </p:nvSpPr>
        <p:spPr>
          <a:ln/>
        </p:spPr>
        <p:txBody>
          <a:bodyPr/>
          <a:lstStyle>
            <a:lvl1pPr>
              <a:defRPr/>
            </a:lvl1pPr>
          </a:lstStyle>
          <a:p>
            <a:pPr>
              <a:defRPr/>
            </a:pPr>
            <a:endParaRPr lang="ru-RU" altLang="ru-RU"/>
          </a:p>
        </p:txBody>
      </p:sp>
      <p:sp>
        <p:nvSpPr>
          <p:cNvPr id="7" name="Rectangle 6"/>
          <p:cNvSpPr>
            <a:spLocks noGrp="1" noChangeArrowheads="1"/>
          </p:cNvSpPr>
          <p:nvPr>
            <p:ph type="sldNum" sz="quarter" idx="12"/>
          </p:nvPr>
        </p:nvSpPr>
        <p:spPr>
          <a:ln/>
        </p:spPr>
        <p:txBody>
          <a:bodyPr/>
          <a:lstStyle>
            <a:lvl1pPr>
              <a:defRPr/>
            </a:lvl1pPr>
          </a:lstStyle>
          <a:p>
            <a:pPr>
              <a:defRPr/>
            </a:pPr>
            <a:fld id="{876F605E-F72D-4009-95C0-376AAB0899CE}" type="slidenum">
              <a:rPr lang="ru-RU" altLang="ru-RU"/>
              <a:pPr>
                <a:defRPr/>
              </a:pPr>
              <a:t>‹#›</a:t>
            </a:fld>
            <a:endParaRPr lang="ru-RU" altLang="ru-RU"/>
          </a:p>
        </p:txBody>
      </p:sp>
    </p:spTree>
    <p:extLst>
      <p:ext uri="{BB962C8B-B14F-4D97-AF65-F5344CB8AC3E}">
        <p14:creationId xmlns:p14="http://schemas.microsoft.com/office/powerpoint/2010/main" val="5991129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fourObj" preserve="1">
  <p:cSld name="Заголовок и четыре объекта">
    <p:spTree>
      <p:nvGrpSpPr>
        <p:cNvPr id="1" name=""/>
        <p:cNvGrpSpPr/>
        <p:nvPr/>
      </p:nvGrpSpPr>
      <p:grpSpPr>
        <a:xfrm>
          <a:off x="0" y="0"/>
          <a:ext cx="0" cy="0"/>
          <a:chOff x="0" y="0"/>
          <a:chExt cx="0" cy="0"/>
        </a:xfrm>
      </p:grpSpPr>
      <p:sp>
        <p:nvSpPr>
          <p:cNvPr id="2" name="Заголовок 1"/>
          <p:cNvSpPr>
            <a:spLocks noGrp="1"/>
          </p:cNvSpPr>
          <p:nvPr>
            <p:ph type="title" sz="quarter"/>
          </p:nvPr>
        </p:nvSpPr>
        <p:spPr>
          <a:xfrm>
            <a:off x="685800" y="609600"/>
            <a:ext cx="7772400" cy="1143000"/>
          </a:xfrm>
        </p:spPr>
        <p:txBody>
          <a:bodyPr/>
          <a:lstStyle/>
          <a:p>
            <a:r>
              <a:rPr lang="ru-RU" smtClean="0"/>
              <a:t>Образец заголовка</a:t>
            </a:r>
            <a:endParaRPr lang="ru-RU"/>
          </a:p>
        </p:txBody>
      </p:sp>
      <p:sp>
        <p:nvSpPr>
          <p:cNvPr id="3" name="Объект 2"/>
          <p:cNvSpPr>
            <a:spLocks noGrp="1"/>
          </p:cNvSpPr>
          <p:nvPr>
            <p:ph sz="quarter" idx="1"/>
          </p:nvPr>
        </p:nvSpPr>
        <p:spPr>
          <a:xfrm>
            <a:off x="685800" y="1981200"/>
            <a:ext cx="3810000" cy="19812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quarter" idx="2"/>
          </p:nvPr>
        </p:nvSpPr>
        <p:spPr>
          <a:xfrm>
            <a:off x="4648200" y="1981200"/>
            <a:ext cx="3810000" cy="19812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Объект 4"/>
          <p:cNvSpPr>
            <a:spLocks noGrp="1"/>
          </p:cNvSpPr>
          <p:nvPr>
            <p:ph sz="quarter" idx="3"/>
          </p:nvPr>
        </p:nvSpPr>
        <p:spPr>
          <a:xfrm>
            <a:off x="685800" y="4114800"/>
            <a:ext cx="3810000" cy="19812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Объект 5"/>
          <p:cNvSpPr>
            <a:spLocks noGrp="1"/>
          </p:cNvSpPr>
          <p:nvPr>
            <p:ph sz="quarter" idx="4"/>
          </p:nvPr>
        </p:nvSpPr>
        <p:spPr>
          <a:xfrm>
            <a:off x="4648200" y="4114800"/>
            <a:ext cx="3810000" cy="19812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Rectangle 4"/>
          <p:cNvSpPr>
            <a:spLocks noGrp="1" noChangeArrowheads="1"/>
          </p:cNvSpPr>
          <p:nvPr>
            <p:ph type="dt" sz="half" idx="10"/>
          </p:nvPr>
        </p:nvSpPr>
        <p:spPr>
          <a:ln/>
        </p:spPr>
        <p:txBody>
          <a:bodyPr/>
          <a:lstStyle>
            <a:lvl1pPr>
              <a:defRPr/>
            </a:lvl1pPr>
          </a:lstStyle>
          <a:p>
            <a:pPr>
              <a:defRPr/>
            </a:pPr>
            <a:endParaRPr lang="ru-RU" altLang="ru-RU"/>
          </a:p>
        </p:txBody>
      </p:sp>
      <p:sp>
        <p:nvSpPr>
          <p:cNvPr id="8" name="Rectangle 5"/>
          <p:cNvSpPr>
            <a:spLocks noGrp="1" noChangeArrowheads="1"/>
          </p:cNvSpPr>
          <p:nvPr>
            <p:ph type="ftr" sz="quarter" idx="11"/>
          </p:nvPr>
        </p:nvSpPr>
        <p:spPr>
          <a:ln/>
        </p:spPr>
        <p:txBody>
          <a:bodyPr/>
          <a:lstStyle>
            <a:lvl1pPr>
              <a:defRPr/>
            </a:lvl1pPr>
          </a:lstStyle>
          <a:p>
            <a:pPr>
              <a:defRPr/>
            </a:pPr>
            <a:endParaRPr lang="ru-RU" altLang="ru-RU"/>
          </a:p>
        </p:txBody>
      </p:sp>
      <p:sp>
        <p:nvSpPr>
          <p:cNvPr id="9" name="Rectangle 6"/>
          <p:cNvSpPr>
            <a:spLocks noGrp="1" noChangeArrowheads="1"/>
          </p:cNvSpPr>
          <p:nvPr>
            <p:ph type="sldNum" sz="quarter" idx="12"/>
          </p:nvPr>
        </p:nvSpPr>
        <p:spPr>
          <a:ln/>
        </p:spPr>
        <p:txBody>
          <a:bodyPr/>
          <a:lstStyle>
            <a:lvl1pPr>
              <a:defRPr/>
            </a:lvl1pPr>
          </a:lstStyle>
          <a:p>
            <a:pPr>
              <a:defRPr/>
            </a:pPr>
            <a:fld id="{AD7B4472-9AB0-4A4D-81D9-49620180A94D}" type="slidenum">
              <a:rPr lang="ru-RU" altLang="ru-RU"/>
              <a:pPr>
                <a:defRPr/>
              </a:pPr>
              <a:t>‹#›</a:t>
            </a:fld>
            <a:endParaRPr lang="ru-RU" altLang="ru-RU"/>
          </a:p>
        </p:txBody>
      </p:sp>
    </p:spTree>
    <p:extLst>
      <p:ext uri="{BB962C8B-B14F-4D97-AF65-F5344CB8AC3E}">
        <p14:creationId xmlns:p14="http://schemas.microsoft.com/office/powerpoint/2010/main" val="134050494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TwoObj" preserve="1">
  <p:cSld name="Заголовок, текст и 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85800" y="609600"/>
            <a:ext cx="7772400" cy="1143000"/>
          </a:xfrm>
        </p:spPr>
        <p:txBody>
          <a:bodyPr/>
          <a:lstStyle/>
          <a:p>
            <a:r>
              <a:rPr lang="ru-RU" smtClean="0"/>
              <a:t>Образец заголовка</a:t>
            </a:r>
            <a:endParaRPr lang="ru-RU"/>
          </a:p>
        </p:txBody>
      </p:sp>
      <p:sp>
        <p:nvSpPr>
          <p:cNvPr id="3" name="Текст 2"/>
          <p:cNvSpPr>
            <a:spLocks noGrp="1"/>
          </p:cNvSpPr>
          <p:nvPr>
            <p:ph type="body" sz="half" idx="1"/>
          </p:nvPr>
        </p:nvSpPr>
        <p:spPr>
          <a:xfrm>
            <a:off x="685800" y="1981200"/>
            <a:ext cx="3810000" cy="41148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quarter" idx="2"/>
          </p:nvPr>
        </p:nvSpPr>
        <p:spPr>
          <a:xfrm>
            <a:off x="4648200" y="1981200"/>
            <a:ext cx="3810000" cy="19812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Объект 4"/>
          <p:cNvSpPr>
            <a:spLocks noGrp="1"/>
          </p:cNvSpPr>
          <p:nvPr>
            <p:ph sz="quarter" idx="3"/>
          </p:nvPr>
        </p:nvSpPr>
        <p:spPr>
          <a:xfrm>
            <a:off x="4648200" y="4114800"/>
            <a:ext cx="3810000" cy="19812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Rectangle 4"/>
          <p:cNvSpPr>
            <a:spLocks noGrp="1" noChangeArrowheads="1"/>
          </p:cNvSpPr>
          <p:nvPr>
            <p:ph type="dt" sz="half" idx="10"/>
          </p:nvPr>
        </p:nvSpPr>
        <p:spPr>
          <a:ln/>
        </p:spPr>
        <p:txBody>
          <a:bodyPr/>
          <a:lstStyle>
            <a:lvl1pPr>
              <a:defRPr/>
            </a:lvl1pPr>
          </a:lstStyle>
          <a:p>
            <a:pPr>
              <a:defRPr/>
            </a:pPr>
            <a:endParaRPr lang="ru-RU" altLang="ru-RU"/>
          </a:p>
        </p:txBody>
      </p:sp>
      <p:sp>
        <p:nvSpPr>
          <p:cNvPr id="7" name="Rectangle 5"/>
          <p:cNvSpPr>
            <a:spLocks noGrp="1" noChangeArrowheads="1"/>
          </p:cNvSpPr>
          <p:nvPr>
            <p:ph type="ftr" sz="quarter" idx="11"/>
          </p:nvPr>
        </p:nvSpPr>
        <p:spPr>
          <a:ln/>
        </p:spPr>
        <p:txBody>
          <a:bodyPr/>
          <a:lstStyle>
            <a:lvl1pPr>
              <a:defRPr/>
            </a:lvl1pPr>
          </a:lstStyle>
          <a:p>
            <a:pPr>
              <a:defRPr/>
            </a:pPr>
            <a:endParaRPr lang="ru-RU" altLang="ru-RU"/>
          </a:p>
        </p:txBody>
      </p:sp>
      <p:sp>
        <p:nvSpPr>
          <p:cNvPr id="8" name="Rectangle 6"/>
          <p:cNvSpPr>
            <a:spLocks noGrp="1" noChangeArrowheads="1"/>
          </p:cNvSpPr>
          <p:nvPr>
            <p:ph type="sldNum" sz="quarter" idx="12"/>
          </p:nvPr>
        </p:nvSpPr>
        <p:spPr>
          <a:ln/>
        </p:spPr>
        <p:txBody>
          <a:bodyPr/>
          <a:lstStyle>
            <a:lvl1pPr>
              <a:defRPr/>
            </a:lvl1pPr>
          </a:lstStyle>
          <a:p>
            <a:pPr>
              <a:defRPr/>
            </a:pPr>
            <a:fld id="{E65F6CC5-691A-4FEF-A09B-2B84B308DEB6}" type="slidenum">
              <a:rPr lang="ru-RU" altLang="ru-RU"/>
              <a:pPr>
                <a:defRPr/>
              </a:pPr>
              <a:t>‹#›</a:t>
            </a:fld>
            <a:endParaRPr lang="ru-RU" altLang="ru-RU"/>
          </a:p>
        </p:txBody>
      </p:sp>
    </p:spTree>
    <p:extLst>
      <p:ext uri="{BB962C8B-B14F-4D97-AF65-F5344CB8AC3E}">
        <p14:creationId xmlns:p14="http://schemas.microsoft.com/office/powerpoint/2010/main" val="408548003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clipArtAndTx" preserve="1">
  <p:cSld name="Заголовок, клип и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85800" y="609600"/>
            <a:ext cx="7772400" cy="1143000"/>
          </a:xfrm>
        </p:spPr>
        <p:txBody>
          <a:bodyPr/>
          <a:lstStyle/>
          <a:p>
            <a:r>
              <a:rPr lang="ru-RU" smtClean="0"/>
              <a:t>Образец заголовка</a:t>
            </a:r>
            <a:endParaRPr lang="ru-RU"/>
          </a:p>
        </p:txBody>
      </p:sp>
      <p:sp>
        <p:nvSpPr>
          <p:cNvPr id="3" name="Место для изображения из Интернета 2"/>
          <p:cNvSpPr>
            <a:spLocks noGrp="1"/>
          </p:cNvSpPr>
          <p:nvPr>
            <p:ph type="clipArt" sz="half" idx="1"/>
          </p:nvPr>
        </p:nvSpPr>
        <p:spPr>
          <a:xfrm>
            <a:off x="685800" y="1981200"/>
            <a:ext cx="3810000" cy="4114800"/>
          </a:xfrm>
        </p:spPr>
        <p:txBody>
          <a:bodyPr/>
          <a:lstStyle/>
          <a:p>
            <a:pPr lvl="0"/>
            <a:endParaRPr lang="ru-RU" noProof="0" smtClean="0"/>
          </a:p>
        </p:txBody>
      </p:sp>
      <p:sp>
        <p:nvSpPr>
          <p:cNvPr id="4" name="Текст 3"/>
          <p:cNvSpPr>
            <a:spLocks noGrp="1"/>
          </p:cNvSpPr>
          <p:nvPr>
            <p:ph type="body" sz="half" idx="2"/>
          </p:nvPr>
        </p:nvSpPr>
        <p:spPr>
          <a:xfrm>
            <a:off x="4648200" y="1981200"/>
            <a:ext cx="3810000" cy="41148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Rectangle 4"/>
          <p:cNvSpPr>
            <a:spLocks noGrp="1" noChangeArrowheads="1"/>
          </p:cNvSpPr>
          <p:nvPr>
            <p:ph type="dt" sz="half" idx="10"/>
          </p:nvPr>
        </p:nvSpPr>
        <p:spPr>
          <a:ln/>
        </p:spPr>
        <p:txBody>
          <a:bodyPr/>
          <a:lstStyle>
            <a:lvl1pPr>
              <a:defRPr/>
            </a:lvl1pPr>
          </a:lstStyle>
          <a:p>
            <a:pPr>
              <a:defRPr/>
            </a:pPr>
            <a:endParaRPr lang="ru-RU" altLang="ru-RU"/>
          </a:p>
        </p:txBody>
      </p:sp>
      <p:sp>
        <p:nvSpPr>
          <p:cNvPr id="6" name="Rectangle 5"/>
          <p:cNvSpPr>
            <a:spLocks noGrp="1" noChangeArrowheads="1"/>
          </p:cNvSpPr>
          <p:nvPr>
            <p:ph type="ftr" sz="quarter" idx="11"/>
          </p:nvPr>
        </p:nvSpPr>
        <p:spPr>
          <a:ln/>
        </p:spPr>
        <p:txBody>
          <a:bodyPr/>
          <a:lstStyle>
            <a:lvl1pPr>
              <a:defRPr/>
            </a:lvl1pPr>
          </a:lstStyle>
          <a:p>
            <a:pPr>
              <a:defRPr/>
            </a:pPr>
            <a:endParaRPr lang="ru-RU" altLang="ru-RU"/>
          </a:p>
        </p:txBody>
      </p:sp>
      <p:sp>
        <p:nvSpPr>
          <p:cNvPr id="7" name="Rectangle 6"/>
          <p:cNvSpPr>
            <a:spLocks noGrp="1" noChangeArrowheads="1"/>
          </p:cNvSpPr>
          <p:nvPr>
            <p:ph type="sldNum" sz="quarter" idx="12"/>
          </p:nvPr>
        </p:nvSpPr>
        <p:spPr>
          <a:ln/>
        </p:spPr>
        <p:txBody>
          <a:bodyPr/>
          <a:lstStyle>
            <a:lvl1pPr>
              <a:defRPr/>
            </a:lvl1pPr>
          </a:lstStyle>
          <a:p>
            <a:pPr>
              <a:defRPr/>
            </a:pPr>
            <a:fld id="{32A6E5C6-A403-48EC-A05D-ED33B8F9FD05}" type="slidenum">
              <a:rPr lang="ru-RU" altLang="ru-RU"/>
              <a:pPr>
                <a:defRPr/>
              </a:pPr>
              <a:t>‹#›</a:t>
            </a:fld>
            <a:endParaRPr lang="ru-RU" altLang="ru-RU"/>
          </a:p>
        </p:txBody>
      </p:sp>
    </p:spTree>
    <p:extLst>
      <p:ext uri="{BB962C8B-B14F-4D97-AF65-F5344CB8AC3E}">
        <p14:creationId xmlns:p14="http://schemas.microsoft.com/office/powerpoint/2010/main" val="285809095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xAndClipArt">
  <p:cSld name="Заголовок, текст и клип">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85800" y="609600"/>
            <a:ext cx="7772400" cy="1143000"/>
          </a:xfrm>
        </p:spPr>
        <p:txBody>
          <a:bodyPr/>
          <a:lstStyle/>
          <a:p>
            <a:r>
              <a:rPr lang="ru-RU" smtClean="0"/>
              <a:t>Образец заголовка</a:t>
            </a:r>
            <a:endParaRPr lang="ru-RU"/>
          </a:p>
        </p:txBody>
      </p:sp>
      <p:sp>
        <p:nvSpPr>
          <p:cNvPr id="3" name="Текст 2"/>
          <p:cNvSpPr>
            <a:spLocks noGrp="1"/>
          </p:cNvSpPr>
          <p:nvPr>
            <p:ph type="body" sz="half" idx="1"/>
          </p:nvPr>
        </p:nvSpPr>
        <p:spPr>
          <a:xfrm>
            <a:off x="685800" y="1981200"/>
            <a:ext cx="3810000" cy="41148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Место для изображения из Интернета 3"/>
          <p:cNvSpPr>
            <a:spLocks noGrp="1"/>
          </p:cNvSpPr>
          <p:nvPr>
            <p:ph type="clipArt" sz="half" idx="2"/>
          </p:nvPr>
        </p:nvSpPr>
        <p:spPr>
          <a:xfrm>
            <a:off x="4648200" y="1981200"/>
            <a:ext cx="3810000" cy="4114800"/>
          </a:xfrm>
        </p:spPr>
        <p:txBody>
          <a:bodyPr/>
          <a:lstStyle/>
          <a:p>
            <a:pPr lvl="0"/>
            <a:endParaRPr lang="ru-RU" noProof="0" smtClean="0"/>
          </a:p>
        </p:txBody>
      </p:sp>
      <p:sp>
        <p:nvSpPr>
          <p:cNvPr id="5" name="Rectangle 4"/>
          <p:cNvSpPr>
            <a:spLocks noGrp="1" noChangeArrowheads="1"/>
          </p:cNvSpPr>
          <p:nvPr>
            <p:ph type="dt" sz="half" idx="10"/>
          </p:nvPr>
        </p:nvSpPr>
        <p:spPr>
          <a:ln/>
        </p:spPr>
        <p:txBody>
          <a:bodyPr/>
          <a:lstStyle>
            <a:lvl1pPr>
              <a:defRPr/>
            </a:lvl1pPr>
          </a:lstStyle>
          <a:p>
            <a:pPr>
              <a:defRPr/>
            </a:pPr>
            <a:endParaRPr lang="ru-RU" altLang="ru-RU"/>
          </a:p>
        </p:txBody>
      </p:sp>
      <p:sp>
        <p:nvSpPr>
          <p:cNvPr id="6" name="Rectangle 5"/>
          <p:cNvSpPr>
            <a:spLocks noGrp="1" noChangeArrowheads="1"/>
          </p:cNvSpPr>
          <p:nvPr>
            <p:ph type="ftr" sz="quarter" idx="11"/>
          </p:nvPr>
        </p:nvSpPr>
        <p:spPr>
          <a:ln/>
        </p:spPr>
        <p:txBody>
          <a:bodyPr/>
          <a:lstStyle>
            <a:lvl1pPr>
              <a:defRPr/>
            </a:lvl1pPr>
          </a:lstStyle>
          <a:p>
            <a:pPr>
              <a:defRPr/>
            </a:pPr>
            <a:endParaRPr lang="ru-RU" altLang="ru-RU"/>
          </a:p>
        </p:txBody>
      </p:sp>
      <p:sp>
        <p:nvSpPr>
          <p:cNvPr id="7" name="Rectangle 6"/>
          <p:cNvSpPr>
            <a:spLocks noGrp="1" noChangeArrowheads="1"/>
          </p:cNvSpPr>
          <p:nvPr>
            <p:ph type="sldNum" sz="quarter" idx="12"/>
          </p:nvPr>
        </p:nvSpPr>
        <p:spPr>
          <a:ln/>
        </p:spPr>
        <p:txBody>
          <a:bodyPr/>
          <a:lstStyle>
            <a:lvl1pPr>
              <a:defRPr/>
            </a:lvl1pPr>
          </a:lstStyle>
          <a:p>
            <a:pPr>
              <a:defRPr/>
            </a:pPr>
            <a:fld id="{A1284EEF-AD37-49BE-82A1-46CF65071A9C}" type="slidenum">
              <a:rPr lang="ru-RU" altLang="ru-RU"/>
              <a:pPr>
                <a:defRPr/>
              </a:pPr>
              <a:t>‹#›</a:t>
            </a:fld>
            <a:endParaRPr lang="ru-RU" altLang="ru-RU"/>
          </a:p>
        </p:txBody>
      </p:sp>
    </p:spTree>
    <p:extLst>
      <p:ext uri="{BB962C8B-B14F-4D97-AF65-F5344CB8AC3E}">
        <p14:creationId xmlns:p14="http://schemas.microsoft.com/office/powerpoint/2010/main" val="390751602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2_Folie 1 zu 2-spaltig">
    <p:spTree>
      <p:nvGrpSpPr>
        <p:cNvPr id="1" name=""/>
        <p:cNvGrpSpPr/>
        <p:nvPr/>
      </p:nvGrpSpPr>
      <p:grpSpPr>
        <a:xfrm>
          <a:off x="0" y="0"/>
          <a:ext cx="0" cy="0"/>
          <a:chOff x="0" y="0"/>
          <a:chExt cx="0" cy="0"/>
        </a:xfrm>
      </p:grpSpPr>
      <p:sp>
        <p:nvSpPr>
          <p:cNvPr id="8" name="Textplatzhalter 12"/>
          <p:cNvSpPr>
            <a:spLocks noGrp="1"/>
          </p:cNvSpPr>
          <p:nvPr>
            <p:ph type="body" sz="quarter" idx="13" hasCustomPrompt="1"/>
          </p:nvPr>
        </p:nvSpPr>
        <p:spPr>
          <a:xfrm>
            <a:off x="251533" y="336009"/>
            <a:ext cx="6707945" cy="445969"/>
          </a:xfrm>
          <a:prstGeom prst="rect">
            <a:avLst/>
          </a:prstGeom>
        </p:spPr>
        <p:txBody>
          <a:bodyPr wrap="square" lIns="0" tIns="0" rIns="0" bIns="0">
            <a:normAutofit/>
          </a:bodyPr>
          <a:lstStyle>
            <a:lvl1pPr marL="0" indent="0">
              <a:buNone/>
              <a:defRPr sz="1800">
                <a:solidFill>
                  <a:schemeClr val="bg2"/>
                </a:solidFill>
              </a:defRPr>
            </a:lvl1pPr>
          </a:lstStyle>
          <a:p>
            <a:pPr lvl="0"/>
            <a:r>
              <a:rPr lang="de-DE" dirty="0" smtClean="0"/>
              <a:t>Text durch klicken hinzufügen</a:t>
            </a:r>
            <a:endParaRPr lang="de-DE" dirty="0"/>
          </a:p>
        </p:txBody>
      </p:sp>
      <p:cxnSp>
        <p:nvCxnSpPr>
          <p:cNvPr id="9" name="Gerade Verbindung 8"/>
          <p:cNvCxnSpPr/>
          <p:nvPr userDrawn="1"/>
        </p:nvCxnSpPr>
        <p:spPr>
          <a:xfrm>
            <a:off x="12" y="789335"/>
            <a:ext cx="914398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1" name="Grafik 10">
            <a:hlinkClick r:id="" action="ppaction://hlinkshowjump?jump=previousslide"/>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80612"/>
          <a:stretch/>
        </p:blipFill>
        <p:spPr>
          <a:xfrm>
            <a:off x="5742871" y="6493547"/>
            <a:ext cx="239923" cy="300736"/>
          </a:xfrm>
          <a:prstGeom prst="rect">
            <a:avLst/>
          </a:prstGeom>
        </p:spPr>
      </p:pic>
      <p:pic>
        <p:nvPicPr>
          <p:cNvPr id="12" name="Grafik 11">
            <a:hlinkClick r:id="" action="ppaction://hlinkshowjump?jump=nextslide"/>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81140"/>
          <a:stretch/>
        </p:blipFill>
        <p:spPr>
          <a:xfrm>
            <a:off x="6750236" y="6493547"/>
            <a:ext cx="233391" cy="300736"/>
          </a:xfrm>
          <a:prstGeom prst="rect">
            <a:avLst/>
          </a:prstGeom>
        </p:spPr>
      </p:pic>
      <p:pic>
        <p:nvPicPr>
          <p:cNvPr id="13" name="Grafik 12">
            <a:hlinkClick r:id="" action="ppaction://hlinkshowjump?jump=firstslide"/>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40220" r="40526"/>
          <a:stretch/>
        </p:blipFill>
        <p:spPr>
          <a:xfrm>
            <a:off x="6240784" y="6472938"/>
            <a:ext cx="240031" cy="353569"/>
          </a:xfrm>
          <a:prstGeom prst="rect">
            <a:avLst/>
          </a:prstGeom>
        </p:spPr>
      </p:pic>
      <p:sp>
        <p:nvSpPr>
          <p:cNvPr id="5" name="Textplatzhalter 4"/>
          <p:cNvSpPr>
            <a:spLocks noGrp="1"/>
          </p:cNvSpPr>
          <p:nvPr>
            <p:ph type="body" sz="quarter" idx="17"/>
          </p:nvPr>
        </p:nvSpPr>
        <p:spPr>
          <a:xfrm>
            <a:off x="238125" y="1003301"/>
            <a:ext cx="2752725" cy="5308601"/>
          </a:xfrm>
          <a:prstGeom prst="rect">
            <a:avLst/>
          </a:prstGeom>
        </p:spPr>
        <p:txBody>
          <a:bodyPr lIns="0" tIns="0" rIns="0" bIns="0"/>
          <a:lstStyle>
            <a:lvl1pPr marL="0" indent="0">
              <a:lnSpc>
                <a:spcPts val="1800"/>
              </a:lnSpc>
              <a:spcBef>
                <a:spcPts val="900"/>
              </a:spcBef>
              <a:buNone/>
              <a:defRPr sz="1600" baseline="0"/>
            </a:lvl1pPr>
            <a:lvl2pPr marL="457200" indent="0">
              <a:lnSpc>
                <a:spcPts val="1800"/>
              </a:lnSpc>
              <a:spcBef>
                <a:spcPts val="900"/>
              </a:spcBef>
              <a:buNone/>
              <a:defRPr sz="1600"/>
            </a:lvl2pPr>
            <a:lvl3pPr marL="914400" indent="0">
              <a:lnSpc>
                <a:spcPts val="1800"/>
              </a:lnSpc>
              <a:spcBef>
                <a:spcPts val="900"/>
              </a:spcBef>
              <a:buNone/>
              <a:defRPr sz="1600"/>
            </a:lvl3pPr>
            <a:lvl4pPr marL="1371600" indent="0">
              <a:lnSpc>
                <a:spcPts val="1800"/>
              </a:lnSpc>
              <a:spcBef>
                <a:spcPts val="900"/>
              </a:spcBef>
              <a:buNone/>
              <a:defRPr sz="1600"/>
            </a:lvl4pPr>
            <a:lvl5pPr marL="1828800" indent="0">
              <a:lnSpc>
                <a:spcPts val="1800"/>
              </a:lnSpc>
              <a:spcBef>
                <a:spcPts val="900"/>
              </a:spcBef>
              <a:buNone/>
              <a:defRPr sz="1600"/>
            </a:lvl5pPr>
          </a:lstStyle>
          <a:p>
            <a:pPr lvl="0"/>
            <a:r>
              <a:rPr lang="de-DE" dirty="0" smtClean="0"/>
              <a:t>Textmasterformat bearbeiten</a:t>
            </a:r>
          </a:p>
        </p:txBody>
      </p:sp>
      <p:sp>
        <p:nvSpPr>
          <p:cNvPr id="15" name="Textplatzhalter 14"/>
          <p:cNvSpPr>
            <a:spLocks noGrp="1"/>
          </p:cNvSpPr>
          <p:nvPr>
            <p:ph type="body" sz="quarter" idx="18"/>
          </p:nvPr>
        </p:nvSpPr>
        <p:spPr>
          <a:xfrm>
            <a:off x="3209927" y="1003300"/>
            <a:ext cx="5686425" cy="5308600"/>
          </a:xfrm>
          <a:prstGeom prst="rect">
            <a:avLst/>
          </a:prstGeom>
        </p:spPr>
        <p:txBody>
          <a:bodyPr lIns="0" tIns="0" rIns="0" bIns="0"/>
          <a:lstStyle>
            <a:lvl1pPr marL="0" indent="0">
              <a:lnSpc>
                <a:spcPts val="2600"/>
              </a:lnSpc>
              <a:spcBef>
                <a:spcPts val="1300"/>
              </a:spcBef>
              <a:buNone/>
              <a:defRPr sz="2400"/>
            </a:lvl1pPr>
            <a:lvl2pPr marL="0" indent="0">
              <a:lnSpc>
                <a:spcPts val="2600"/>
              </a:lnSpc>
              <a:spcBef>
                <a:spcPts val="1300"/>
              </a:spcBef>
              <a:buNone/>
              <a:defRPr sz="2400"/>
            </a:lvl2pPr>
            <a:lvl3pPr marL="0" indent="0">
              <a:lnSpc>
                <a:spcPts val="2600"/>
              </a:lnSpc>
              <a:spcBef>
                <a:spcPts val="1300"/>
              </a:spcBef>
              <a:buNone/>
              <a:defRPr sz="2400"/>
            </a:lvl3pPr>
            <a:lvl4pPr marL="0" indent="0">
              <a:lnSpc>
                <a:spcPts val="2600"/>
              </a:lnSpc>
              <a:spcBef>
                <a:spcPts val="1300"/>
              </a:spcBef>
              <a:buNone/>
              <a:defRPr sz="2400"/>
            </a:lvl4pPr>
            <a:lvl5pPr marL="0" indent="0">
              <a:lnSpc>
                <a:spcPts val="2600"/>
              </a:lnSpc>
              <a:spcBef>
                <a:spcPts val="1300"/>
              </a:spcBef>
              <a:buNone/>
              <a:defRPr sz="2400"/>
            </a:lvl5pPr>
          </a:lstStyle>
          <a:p>
            <a:pPr lvl="0"/>
            <a:r>
              <a:rPr lang="de-DE" dirty="0" smtClean="0"/>
              <a:t>Textmasterformat bearbeiten</a:t>
            </a:r>
          </a:p>
        </p:txBody>
      </p:sp>
    </p:spTree>
    <p:extLst>
      <p:ext uri="{BB962C8B-B14F-4D97-AF65-F5344CB8AC3E}">
        <p14:creationId xmlns:p14="http://schemas.microsoft.com/office/powerpoint/2010/main" val="2755032434"/>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objOnly">
  <p:cSld name="Объект">
    <p:spTree>
      <p:nvGrpSpPr>
        <p:cNvPr id="1" name=""/>
        <p:cNvGrpSpPr/>
        <p:nvPr/>
      </p:nvGrpSpPr>
      <p:grpSpPr>
        <a:xfrm>
          <a:off x="0" y="0"/>
          <a:ext cx="0" cy="0"/>
          <a:chOff x="0" y="0"/>
          <a:chExt cx="0" cy="0"/>
        </a:xfrm>
      </p:grpSpPr>
      <p:sp>
        <p:nvSpPr>
          <p:cNvPr id="2" name="Объект 1"/>
          <p:cNvSpPr>
            <a:spLocks noGrp="1"/>
          </p:cNvSpPr>
          <p:nvPr>
            <p:ph/>
          </p:nvPr>
        </p:nvSpPr>
        <p:spPr>
          <a:xfrm>
            <a:off x="685800" y="609600"/>
            <a:ext cx="7772400" cy="54864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3" name="Rectangle 4"/>
          <p:cNvSpPr>
            <a:spLocks noGrp="1" noChangeArrowheads="1"/>
          </p:cNvSpPr>
          <p:nvPr>
            <p:ph type="dt" sz="half" idx="10"/>
          </p:nvPr>
        </p:nvSpPr>
        <p:spPr>
          <a:ln/>
        </p:spPr>
        <p:txBody>
          <a:bodyPr/>
          <a:lstStyle>
            <a:lvl1pPr>
              <a:defRPr/>
            </a:lvl1pPr>
          </a:lstStyle>
          <a:p>
            <a:pPr>
              <a:defRPr/>
            </a:pPr>
            <a:endParaRPr lang="ru-RU" altLang="ru-RU"/>
          </a:p>
        </p:txBody>
      </p:sp>
      <p:sp>
        <p:nvSpPr>
          <p:cNvPr id="4" name="Rectangle 5"/>
          <p:cNvSpPr>
            <a:spLocks noGrp="1" noChangeArrowheads="1"/>
          </p:cNvSpPr>
          <p:nvPr>
            <p:ph type="ftr" sz="quarter" idx="11"/>
          </p:nvPr>
        </p:nvSpPr>
        <p:spPr>
          <a:ln/>
        </p:spPr>
        <p:txBody>
          <a:bodyPr/>
          <a:lstStyle>
            <a:lvl1pPr>
              <a:defRPr/>
            </a:lvl1pPr>
          </a:lstStyle>
          <a:p>
            <a:pPr>
              <a:defRPr/>
            </a:pPr>
            <a:endParaRPr lang="ru-RU" altLang="ru-RU"/>
          </a:p>
        </p:txBody>
      </p:sp>
      <p:sp>
        <p:nvSpPr>
          <p:cNvPr id="5" name="Rectangle 6"/>
          <p:cNvSpPr>
            <a:spLocks noGrp="1" noChangeArrowheads="1"/>
          </p:cNvSpPr>
          <p:nvPr>
            <p:ph type="sldNum" sz="quarter" idx="12"/>
          </p:nvPr>
        </p:nvSpPr>
        <p:spPr>
          <a:ln/>
        </p:spPr>
        <p:txBody>
          <a:bodyPr/>
          <a:lstStyle>
            <a:lvl1pPr>
              <a:defRPr/>
            </a:lvl1pPr>
          </a:lstStyle>
          <a:p>
            <a:pPr>
              <a:defRPr/>
            </a:pPr>
            <a:fld id="{D65A6D46-3AAD-44E8-B260-74A88121B624}" type="slidenum">
              <a:rPr lang="ru-RU" altLang="ru-RU"/>
              <a:pPr>
                <a:defRPr/>
              </a:pPr>
              <a:t>‹#›</a:t>
            </a:fld>
            <a:endParaRPr lang="ru-RU" altLang="ru-RU"/>
          </a:p>
        </p:txBody>
      </p:sp>
    </p:spTree>
    <p:extLst>
      <p:ext uri="{BB962C8B-B14F-4D97-AF65-F5344CB8AC3E}">
        <p14:creationId xmlns:p14="http://schemas.microsoft.com/office/powerpoint/2010/main" val="41424800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ltLang="ru-RU"/>
          </a:p>
        </p:txBody>
      </p:sp>
      <p:sp>
        <p:nvSpPr>
          <p:cNvPr id="5" name="Rectangle 5"/>
          <p:cNvSpPr>
            <a:spLocks noGrp="1" noChangeArrowheads="1"/>
          </p:cNvSpPr>
          <p:nvPr>
            <p:ph type="ftr" sz="quarter" idx="11"/>
          </p:nvPr>
        </p:nvSpPr>
        <p:spPr>
          <a:ln/>
        </p:spPr>
        <p:txBody>
          <a:bodyPr/>
          <a:lstStyle>
            <a:lvl1pPr>
              <a:defRPr/>
            </a:lvl1pPr>
          </a:lstStyle>
          <a:p>
            <a:pPr>
              <a:defRPr/>
            </a:pPr>
            <a:endParaRPr lang="ru-RU" altLang="ru-RU"/>
          </a:p>
        </p:txBody>
      </p:sp>
      <p:sp>
        <p:nvSpPr>
          <p:cNvPr id="6" name="Rectangle 6"/>
          <p:cNvSpPr>
            <a:spLocks noGrp="1" noChangeArrowheads="1"/>
          </p:cNvSpPr>
          <p:nvPr>
            <p:ph type="sldNum" sz="quarter" idx="12"/>
          </p:nvPr>
        </p:nvSpPr>
        <p:spPr>
          <a:ln/>
        </p:spPr>
        <p:txBody>
          <a:bodyPr/>
          <a:lstStyle>
            <a:lvl1pPr>
              <a:defRPr/>
            </a:lvl1pPr>
          </a:lstStyle>
          <a:p>
            <a:pPr>
              <a:defRPr/>
            </a:pPr>
            <a:fld id="{18FC2217-C442-44B6-91C4-11C499AA4E03}" type="slidenum">
              <a:rPr lang="ru-RU" altLang="ru-RU"/>
              <a:pPr>
                <a:defRPr/>
              </a:pPr>
              <a:t>‹#›</a:t>
            </a:fld>
            <a:endParaRPr lang="ru-RU" altLang="ru-RU"/>
          </a:p>
        </p:txBody>
      </p:sp>
    </p:spTree>
    <p:extLst>
      <p:ext uri="{BB962C8B-B14F-4D97-AF65-F5344CB8AC3E}">
        <p14:creationId xmlns:p14="http://schemas.microsoft.com/office/powerpoint/2010/main" val="13186304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3888" y="1709738"/>
            <a:ext cx="7886700" cy="2852737"/>
          </a:xfrm>
        </p:spPr>
        <p:txBody>
          <a:bodyPr anchor="b"/>
          <a:lstStyle>
            <a:lvl1pPr>
              <a:defRPr sz="6000"/>
            </a:lvl1pPr>
          </a:lstStyle>
          <a:p>
            <a:r>
              <a:rPr lang="ru-RU" smtClean="0"/>
              <a:t>Образец заголовка</a:t>
            </a:r>
            <a:endParaRPr lang="ru-RU"/>
          </a:p>
        </p:txBody>
      </p:sp>
      <p:sp>
        <p:nvSpPr>
          <p:cNvPr id="3" name="Текст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ru-RU" smtClean="0"/>
              <a:t>Образец текста</a:t>
            </a:r>
          </a:p>
        </p:txBody>
      </p:sp>
      <p:sp>
        <p:nvSpPr>
          <p:cNvPr id="4" name="Rectangle 4"/>
          <p:cNvSpPr>
            <a:spLocks noGrp="1" noChangeArrowheads="1"/>
          </p:cNvSpPr>
          <p:nvPr>
            <p:ph type="dt" sz="half" idx="10"/>
          </p:nvPr>
        </p:nvSpPr>
        <p:spPr>
          <a:ln/>
        </p:spPr>
        <p:txBody>
          <a:bodyPr/>
          <a:lstStyle>
            <a:lvl1pPr>
              <a:defRPr/>
            </a:lvl1pPr>
          </a:lstStyle>
          <a:p>
            <a:pPr>
              <a:defRPr/>
            </a:pPr>
            <a:endParaRPr lang="ru-RU" altLang="ru-RU"/>
          </a:p>
        </p:txBody>
      </p:sp>
      <p:sp>
        <p:nvSpPr>
          <p:cNvPr id="5" name="Rectangle 5"/>
          <p:cNvSpPr>
            <a:spLocks noGrp="1" noChangeArrowheads="1"/>
          </p:cNvSpPr>
          <p:nvPr>
            <p:ph type="ftr" sz="quarter" idx="11"/>
          </p:nvPr>
        </p:nvSpPr>
        <p:spPr>
          <a:ln/>
        </p:spPr>
        <p:txBody>
          <a:bodyPr/>
          <a:lstStyle>
            <a:lvl1pPr>
              <a:defRPr/>
            </a:lvl1pPr>
          </a:lstStyle>
          <a:p>
            <a:pPr>
              <a:defRPr/>
            </a:pPr>
            <a:endParaRPr lang="ru-RU" altLang="ru-RU"/>
          </a:p>
        </p:txBody>
      </p:sp>
      <p:sp>
        <p:nvSpPr>
          <p:cNvPr id="6" name="Rectangle 6"/>
          <p:cNvSpPr>
            <a:spLocks noGrp="1" noChangeArrowheads="1"/>
          </p:cNvSpPr>
          <p:nvPr>
            <p:ph type="sldNum" sz="quarter" idx="12"/>
          </p:nvPr>
        </p:nvSpPr>
        <p:spPr>
          <a:ln/>
        </p:spPr>
        <p:txBody>
          <a:bodyPr/>
          <a:lstStyle>
            <a:lvl1pPr>
              <a:defRPr/>
            </a:lvl1pPr>
          </a:lstStyle>
          <a:p>
            <a:pPr>
              <a:defRPr/>
            </a:pPr>
            <a:fld id="{CC368463-CF0B-400F-A4DF-7DFA21FEA058}" type="slidenum">
              <a:rPr lang="ru-RU" altLang="ru-RU"/>
              <a:pPr>
                <a:defRPr/>
              </a:pPr>
              <a:t>‹#›</a:t>
            </a:fld>
            <a:endParaRPr lang="ru-RU" altLang="ru-RU"/>
          </a:p>
        </p:txBody>
      </p:sp>
    </p:spTree>
    <p:extLst>
      <p:ext uri="{BB962C8B-B14F-4D97-AF65-F5344CB8AC3E}">
        <p14:creationId xmlns:p14="http://schemas.microsoft.com/office/powerpoint/2010/main" val="39651290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685800" y="1981200"/>
            <a:ext cx="3810000" cy="41148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981200"/>
            <a:ext cx="3810000" cy="41148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Rectangle 4"/>
          <p:cNvSpPr>
            <a:spLocks noGrp="1" noChangeArrowheads="1"/>
          </p:cNvSpPr>
          <p:nvPr>
            <p:ph type="dt" sz="half" idx="10"/>
          </p:nvPr>
        </p:nvSpPr>
        <p:spPr>
          <a:ln/>
        </p:spPr>
        <p:txBody>
          <a:bodyPr/>
          <a:lstStyle>
            <a:lvl1pPr>
              <a:defRPr/>
            </a:lvl1pPr>
          </a:lstStyle>
          <a:p>
            <a:pPr>
              <a:defRPr/>
            </a:pPr>
            <a:endParaRPr lang="ru-RU" altLang="ru-RU"/>
          </a:p>
        </p:txBody>
      </p:sp>
      <p:sp>
        <p:nvSpPr>
          <p:cNvPr id="6" name="Rectangle 5"/>
          <p:cNvSpPr>
            <a:spLocks noGrp="1" noChangeArrowheads="1"/>
          </p:cNvSpPr>
          <p:nvPr>
            <p:ph type="ftr" sz="quarter" idx="11"/>
          </p:nvPr>
        </p:nvSpPr>
        <p:spPr>
          <a:ln/>
        </p:spPr>
        <p:txBody>
          <a:bodyPr/>
          <a:lstStyle>
            <a:lvl1pPr>
              <a:defRPr/>
            </a:lvl1pPr>
          </a:lstStyle>
          <a:p>
            <a:pPr>
              <a:defRPr/>
            </a:pPr>
            <a:endParaRPr lang="ru-RU" altLang="ru-RU"/>
          </a:p>
        </p:txBody>
      </p:sp>
      <p:sp>
        <p:nvSpPr>
          <p:cNvPr id="7" name="Rectangle 6"/>
          <p:cNvSpPr>
            <a:spLocks noGrp="1" noChangeArrowheads="1"/>
          </p:cNvSpPr>
          <p:nvPr>
            <p:ph type="sldNum" sz="quarter" idx="12"/>
          </p:nvPr>
        </p:nvSpPr>
        <p:spPr>
          <a:ln/>
        </p:spPr>
        <p:txBody>
          <a:bodyPr/>
          <a:lstStyle>
            <a:lvl1pPr>
              <a:defRPr/>
            </a:lvl1pPr>
          </a:lstStyle>
          <a:p>
            <a:pPr>
              <a:defRPr/>
            </a:pPr>
            <a:fld id="{F61A66F0-1033-4F1D-A93D-BC8C6418B1DE}" type="slidenum">
              <a:rPr lang="ru-RU" altLang="ru-RU"/>
              <a:pPr>
                <a:defRPr/>
              </a:pPr>
              <a:t>‹#›</a:t>
            </a:fld>
            <a:endParaRPr lang="ru-RU" altLang="ru-RU"/>
          </a:p>
        </p:txBody>
      </p:sp>
    </p:spTree>
    <p:extLst>
      <p:ext uri="{BB962C8B-B14F-4D97-AF65-F5344CB8AC3E}">
        <p14:creationId xmlns:p14="http://schemas.microsoft.com/office/powerpoint/2010/main" val="13088279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30238" y="365125"/>
            <a:ext cx="7886700" cy="1325563"/>
          </a:xfrm>
        </p:spPr>
        <p:txBody>
          <a:bodyPr/>
          <a:lstStyle/>
          <a:p>
            <a:r>
              <a:rPr lang="ru-RU" smtClean="0"/>
              <a:t>Образец заголовка</a:t>
            </a:r>
            <a:endParaRPr lang="ru-RU"/>
          </a:p>
        </p:txBody>
      </p:sp>
      <p:sp>
        <p:nvSpPr>
          <p:cNvPr id="3" name="Текст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630238" y="2505075"/>
            <a:ext cx="3868737"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29150" y="2505075"/>
            <a:ext cx="3887788"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Rectangle 4"/>
          <p:cNvSpPr>
            <a:spLocks noGrp="1" noChangeArrowheads="1"/>
          </p:cNvSpPr>
          <p:nvPr>
            <p:ph type="dt" sz="half" idx="10"/>
          </p:nvPr>
        </p:nvSpPr>
        <p:spPr>
          <a:ln/>
        </p:spPr>
        <p:txBody>
          <a:bodyPr/>
          <a:lstStyle>
            <a:lvl1pPr>
              <a:defRPr/>
            </a:lvl1pPr>
          </a:lstStyle>
          <a:p>
            <a:pPr>
              <a:defRPr/>
            </a:pPr>
            <a:endParaRPr lang="ru-RU" altLang="ru-RU"/>
          </a:p>
        </p:txBody>
      </p:sp>
      <p:sp>
        <p:nvSpPr>
          <p:cNvPr id="8" name="Rectangle 5"/>
          <p:cNvSpPr>
            <a:spLocks noGrp="1" noChangeArrowheads="1"/>
          </p:cNvSpPr>
          <p:nvPr>
            <p:ph type="ftr" sz="quarter" idx="11"/>
          </p:nvPr>
        </p:nvSpPr>
        <p:spPr>
          <a:ln/>
        </p:spPr>
        <p:txBody>
          <a:bodyPr/>
          <a:lstStyle>
            <a:lvl1pPr>
              <a:defRPr/>
            </a:lvl1pPr>
          </a:lstStyle>
          <a:p>
            <a:pPr>
              <a:defRPr/>
            </a:pPr>
            <a:endParaRPr lang="ru-RU" altLang="ru-RU"/>
          </a:p>
        </p:txBody>
      </p:sp>
      <p:sp>
        <p:nvSpPr>
          <p:cNvPr id="9" name="Rectangle 6"/>
          <p:cNvSpPr>
            <a:spLocks noGrp="1" noChangeArrowheads="1"/>
          </p:cNvSpPr>
          <p:nvPr>
            <p:ph type="sldNum" sz="quarter" idx="12"/>
          </p:nvPr>
        </p:nvSpPr>
        <p:spPr>
          <a:ln/>
        </p:spPr>
        <p:txBody>
          <a:bodyPr/>
          <a:lstStyle>
            <a:lvl1pPr>
              <a:defRPr/>
            </a:lvl1pPr>
          </a:lstStyle>
          <a:p>
            <a:pPr>
              <a:defRPr/>
            </a:pPr>
            <a:fld id="{B7368EE9-8ABD-46DA-A1F1-5657BB15064D}" type="slidenum">
              <a:rPr lang="ru-RU" altLang="ru-RU"/>
              <a:pPr>
                <a:defRPr/>
              </a:pPr>
              <a:t>‹#›</a:t>
            </a:fld>
            <a:endParaRPr lang="ru-RU" altLang="ru-RU"/>
          </a:p>
        </p:txBody>
      </p:sp>
    </p:spTree>
    <p:extLst>
      <p:ext uri="{BB962C8B-B14F-4D97-AF65-F5344CB8AC3E}">
        <p14:creationId xmlns:p14="http://schemas.microsoft.com/office/powerpoint/2010/main" val="13712862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Rectangle 4"/>
          <p:cNvSpPr>
            <a:spLocks noGrp="1" noChangeArrowheads="1"/>
          </p:cNvSpPr>
          <p:nvPr>
            <p:ph type="dt" sz="half" idx="10"/>
          </p:nvPr>
        </p:nvSpPr>
        <p:spPr>
          <a:ln/>
        </p:spPr>
        <p:txBody>
          <a:bodyPr/>
          <a:lstStyle>
            <a:lvl1pPr>
              <a:defRPr/>
            </a:lvl1pPr>
          </a:lstStyle>
          <a:p>
            <a:pPr>
              <a:defRPr/>
            </a:pPr>
            <a:endParaRPr lang="ru-RU" altLang="ru-RU"/>
          </a:p>
        </p:txBody>
      </p:sp>
      <p:sp>
        <p:nvSpPr>
          <p:cNvPr id="4" name="Rectangle 5"/>
          <p:cNvSpPr>
            <a:spLocks noGrp="1" noChangeArrowheads="1"/>
          </p:cNvSpPr>
          <p:nvPr>
            <p:ph type="ftr" sz="quarter" idx="11"/>
          </p:nvPr>
        </p:nvSpPr>
        <p:spPr>
          <a:ln/>
        </p:spPr>
        <p:txBody>
          <a:bodyPr/>
          <a:lstStyle>
            <a:lvl1pPr>
              <a:defRPr/>
            </a:lvl1pPr>
          </a:lstStyle>
          <a:p>
            <a:pPr>
              <a:defRPr/>
            </a:pPr>
            <a:endParaRPr lang="ru-RU" altLang="ru-RU"/>
          </a:p>
        </p:txBody>
      </p:sp>
      <p:sp>
        <p:nvSpPr>
          <p:cNvPr id="5" name="Rectangle 6"/>
          <p:cNvSpPr>
            <a:spLocks noGrp="1" noChangeArrowheads="1"/>
          </p:cNvSpPr>
          <p:nvPr>
            <p:ph type="sldNum" sz="quarter" idx="12"/>
          </p:nvPr>
        </p:nvSpPr>
        <p:spPr>
          <a:ln/>
        </p:spPr>
        <p:txBody>
          <a:bodyPr/>
          <a:lstStyle>
            <a:lvl1pPr>
              <a:defRPr/>
            </a:lvl1pPr>
          </a:lstStyle>
          <a:p>
            <a:pPr>
              <a:defRPr/>
            </a:pPr>
            <a:fld id="{9A050A99-193C-4B0D-AE90-2A28D27EE7B9}" type="slidenum">
              <a:rPr lang="ru-RU" altLang="ru-RU"/>
              <a:pPr>
                <a:defRPr/>
              </a:pPr>
              <a:t>‹#›</a:t>
            </a:fld>
            <a:endParaRPr lang="ru-RU" altLang="ru-RU"/>
          </a:p>
        </p:txBody>
      </p:sp>
    </p:spTree>
    <p:extLst>
      <p:ext uri="{BB962C8B-B14F-4D97-AF65-F5344CB8AC3E}">
        <p14:creationId xmlns:p14="http://schemas.microsoft.com/office/powerpoint/2010/main" val="5770573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ru-RU" altLang="ru-RU"/>
          </a:p>
        </p:txBody>
      </p:sp>
      <p:sp>
        <p:nvSpPr>
          <p:cNvPr id="3" name="Rectangle 5"/>
          <p:cNvSpPr>
            <a:spLocks noGrp="1" noChangeArrowheads="1"/>
          </p:cNvSpPr>
          <p:nvPr>
            <p:ph type="ftr" sz="quarter" idx="11"/>
          </p:nvPr>
        </p:nvSpPr>
        <p:spPr>
          <a:ln/>
        </p:spPr>
        <p:txBody>
          <a:bodyPr/>
          <a:lstStyle>
            <a:lvl1pPr>
              <a:defRPr/>
            </a:lvl1pPr>
          </a:lstStyle>
          <a:p>
            <a:pPr>
              <a:defRPr/>
            </a:pPr>
            <a:endParaRPr lang="ru-RU" altLang="ru-RU"/>
          </a:p>
        </p:txBody>
      </p:sp>
      <p:sp>
        <p:nvSpPr>
          <p:cNvPr id="4" name="Rectangle 6"/>
          <p:cNvSpPr>
            <a:spLocks noGrp="1" noChangeArrowheads="1"/>
          </p:cNvSpPr>
          <p:nvPr>
            <p:ph type="sldNum" sz="quarter" idx="12"/>
          </p:nvPr>
        </p:nvSpPr>
        <p:spPr>
          <a:ln/>
        </p:spPr>
        <p:txBody>
          <a:bodyPr/>
          <a:lstStyle>
            <a:lvl1pPr>
              <a:defRPr/>
            </a:lvl1pPr>
          </a:lstStyle>
          <a:p>
            <a:pPr>
              <a:defRPr/>
            </a:pPr>
            <a:fld id="{B3F1ACB8-0BA0-467C-B0CE-B628620BB01B}" type="slidenum">
              <a:rPr lang="ru-RU" altLang="ru-RU"/>
              <a:pPr>
                <a:defRPr/>
              </a:pPr>
              <a:t>‹#›</a:t>
            </a:fld>
            <a:endParaRPr lang="ru-RU" altLang="ru-RU"/>
          </a:p>
        </p:txBody>
      </p:sp>
    </p:spTree>
    <p:extLst>
      <p:ext uri="{BB962C8B-B14F-4D97-AF65-F5344CB8AC3E}">
        <p14:creationId xmlns:p14="http://schemas.microsoft.com/office/powerpoint/2010/main" val="14200766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30238" y="457200"/>
            <a:ext cx="2949575" cy="1600200"/>
          </a:xfrm>
        </p:spPr>
        <p:txBody>
          <a:bodyPr anchor="b"/>
          <a:lstStyle>
            <a:lvl1pPr>
              <a:defRPr sz="3200"/>
            </a:lvl1pPr>
          </a:lstStyle>
          <a:p>
            <a:r>
              <a:rPr lang="ru-RU" smtClean="0"/>
              <a:t>Образец заголовка</a:t>
            </a:r>
            <a:endParaRPr lang="ru-RU"/>
          </a:p>
        </p:txBody>
      </p:sp>
      <p:sp>
        <p:nvSpPr>
          <p:cNvPr id="3" name="Объект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Rectangle 4"/>
          <p:cNvSpPr>
            <a:spLocks noGrp="1" noChangeArrowheads="1"/>
          </p:cNvSpPr>
          <p:nvPr>
            <p:ph type="dt" sz="half" idx="10"/>
          </p:nvPr>
        </p:nvSpPr>
        <p:spPr>
          <a:ln/>
        </p:spPr>
        <p:txBody>
          <a:bodyPr/>
          <a:lstStyle>
            <a:lvl1pPr>
              <a:defRPr/>
            </a:lvl1pPr>
          </a:lstStyle>
          <a:p>
            <a:pPr>
              <a:defRPr/>
            </a:pPr>
            <a:endParaRPr lang="ru-RU" altLang="ru-RU"/>
          </a:p>
        </p:txBody>
      </p:sp>
      <p:sp>
        <p:nvSpPr>
          <p:cNvPr id="6" name="Rectangle 5"/>
          <p:cNvSpPr>
            <a:spLocks noGrp="1" noChangeArrowheads="1"/>
          </p:cNvSpPr>
          <p:nvPr>
            <p:ph type="ftr" sz="quarter" idx="11"/>
          </p:nvPr>
        </p:nvSpPr>
        <p:spPr>
          <a:ln/>
        </p:spPr>
        <p:txBody>
          <a:bodyPr/>
          <a:lstStyle>
            <a:lvl1pPr>
              <a:defRPr/>
            </a:lvl1pPr>
          </a:lstStyle>
          <a:p>
            <a:pPr>
              <a:defRPr/>
            </a:pPr>
            <a:endParaRPr lang="ru-RU" altLang="ru-RU"/>
          </a:p>
        </p:txBody>
      </p:sp>
      <p:sp>
        <p:nvSpPr>
          <p:cNvPr id="7" name="Rectangle 6"/>
          <p:cNvSpPr>
            <a:spLocks noGrp="1" noChangeArrowheads="1"/>
          </p:cNvSpPr>
          <p:nvPr>
            <p:ph type="sldNum" sz="quarter" idx="12"/>
          </p:nvPr>
        </p:nvSpPr>
        <p:spPr>
          <a:ln/>
        </p:spPr>
        <p:txBody>
          <a:bodyPr/>
          <a:lstStyle>
            <a:lvl1pPr>
              <a:defRPr/>
            </a:lvl1pPr>
          </a:lstStyle>
          <a:p>
            <a:pPr>
              <a:defRPr/>
            </a:pPr>
            <a:fld id="{864E4E7B-DC08-4ADF-9A9E-F55F9EF4381C}" type="slidenum">
              <a:rPr lang="ru-RU" altLang="ru-RU"/>
              <a:pPr>
                <a:defRPr/>
              </a:pPr>
              <a:t>‹#›</a:t>
            </a:fld>
            <a:endParaRPr lang="ru-RU" altLang="ru-RU"/>
          </a:p>
        </p:txBody>
      </p:sp>
    </p:spTree>
    <p:extLst>
      <p:ext uri="{BB962C8B-B14F-4D97-AF65-F5344CB8AC3E}">
        <p14:creationId xmlns:p14="http://schemas.microsoft.com/office/powerpoint/2010/main" val="4999806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30238" y="457200"/>
            <a:ext cx="2949575" cy="1600200"/>
          </a:xfrm>
        </p:spPr>
        <p:txBody>
          <a:bodyPr anchor="b"/>
          <a:lstStyle>
            <a:lvl1pPr>
              <a:defRPr sz="3200"/>
            </a:lvl1pPr>
          </a:lstStyle>
          <a:p>
            <a:r>
              <a:rPr lang="ru-RU" smtClean="0"/>
              <a:t>Образец заголовка</a:t>
            </a:r>
            <a:endParaRPr lang="ru-RU"/>
          </a:p>
        </p:txBody>
      </p:sp>
      <p:sp>
        <p:nvSpPr>
          <p:cNvPr id="3" name="Рисунок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smtClean="0"/>
          </a:p>
        </p:txBody>
      </p:sp>
      <p:sp>
        <p:nvSpPr>
          <p:cNvPr id="4" name="Текст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Rectangle 4"/>
          <p:cNvSpPr>
            <a:spLocks noGrp="1" noChangeArrowheads="1"/>
          </p:cNvSpPr>
          <p:nvPr>
            <p:ph type="dt" sz="half" idx="10"/>
          </p:nvPr>
        </p:nvSpPr>
        <p:spPr>
          <a:ln/>
        </p:spPr>
        <p:txBody>
          <a:bodyPr/>
          <a:lstStyle>
            <a:lvl1pPr>
              <a:defRPr/>
            </a:lvl1pPr>
          </a:lstStyle>
          <a:p>
            <a:pPr>
              <a:defRPr/>
            </a:pPr>
            <a:endParaRPr lang="ru-RU" altLang="ru-RU"/>
          </a:p>
        </p:txBody>
      </p:sp>
      <p:sp>
        <p:nvSpPr>
          <p:cNvPr id="6" name="Rectangle 5"/>
          <p:cNvSpPr>
            <a:spLocks noGrp="1" noChangeArrowheads="1"/>
          </p:cNvSpPr>
          <p:nvPr>
            <p:ph type="ftr" sz="quarter" idx="11"/>
          </p:nvPr>
        </p:nvSpPr>
        <p:spPr>
          <a:ln/>
        </p:spPr>
        <p:txBody>
          <a:bodyPr/>
          <a:lstStyle>
            <a:lvl1pPr>
              <a:defRPr/>
            </a:lvl1pPr>
          </a:lstStyle>
          <a:p>
            <a:pPr>
              <a:defRPr/>
            </a:pPr>
            <a:endParaRPr lang="ru-RU" altLang="ru-RU"/>
          </a:p>
        </p:txBody>
      </p:sp>
      <p:sp>
        <p:nvSpPr>
          <p:cNvPr id="7" name="Rectangle 6"/>
          <p:cNvSpPr>
            <a:spLocks noGrp="1" noChangeArrowheads="1"/>
          </p:cNvSpPr>
          <p:nvPr>
            <p:ph type="sldNum" sz="quarter" idx="12"/>
          </p:nvPr>
        </p:nvSpPr>
        <p:spPr>
          <a:ln/>
        </p:spPr>
        <p:txBody>
          <a:bodyPr/>
          <a:lstStyle>
            <a:lvl1pPr>
              <a:defRPr/>
            </a:lvl1pPr>
          </a:lstStyle>
          <a:p>
            <a:pPr>
              <a:defRPr/>
            </a:pPr>
            <a:fld id="{74DD323D-E268-40FF-B81A-527362903333}" type="slidenum">
              <a:rPr lang="ru-RU" altLang="ru-RU"/>
              <a:pPr>
                <a:defRPr/>
              </a:pPr>
              <a:t>‹#›</a:t>
            </a:fld>
            <a:endParaRPr lang="ru-RU" altLang="ru-RU"/>
          </a:p>
        </p:txBody>
      </p:sp>
    </p:spTree>
    <p:extLst>
      <p:ext uri="{BB962C8B-B14F-4D97-AF65-F5344CB8AC3E}">
        <p14:creationId xmlns:p14="http://schemas.microsoft.com/office/powerpoint/2010/main" val="4619271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ru-RU" altLang="ru-RU" smtClean="0"/>
              <a:t>Образец заголовка</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ru-RU" altLang="ru-RU" smtClean="0"/>
              <a:t>Образец текста</a:t>
            </a:r>
          </a:p>
          <a:p>
            <a:pPr lvl="1"/>
            <a:r>
              <a:rPr lang="ru-RU" altLang="ru-RU" smtClean="0"/>
              <a:t>Второй уровень</a:t>
            </a:r>
          </a:p>
          <a:p>
            <a:pPr lvl="2"/>
            <a:r>
              <a:rPr lang="ru-RU" altLang="ru-RU" smtClean="0"/>
              <a:t>Третий уровень</a:t>
            </a:r>
          </a:p>
          <a:p>
            <a:pPr lvl="3"/>
            <a:r>
              <a:rPr lang="ru-RU" altLang="ru-RU" smtClean="0"/>
              <a:t>Четвертый уровень</a:t>
            </a:r>
          </a:p>
          <a:p>
            <a:pPr lvl="4"/>
            <a:r>
              <a:rPr lang="ru-RU" altLang="ru-RU" smtClean="0"/>
              <a:t>Пятый уровень</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eaLnBrk="1" hangingPunct="1">
              <a:defRPr sz="1400"/>
            </a:lvl1pPr>
          </a:lstStyle>
          <a:p>
            <a:pPr>
              <a:defRPr/>
            </a:pPr>
            <a:endParaRPr lang="ru-RU" altLang="ru-RU"/>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lvl1pPr>
          </a:lstStyle>
          <a:p>
            <a:pPr>
              <a:defRPr/>
            </a:pPr>
            <a:endParaRPr lang="ru-RU" altLang="ru-RU"/>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9065118F-01D9-436D-B659-64F2E0C3FDAB}" type="slidenum">
              <a:rPr lang="ru-RU" altLang="ru-RU"/>
              <a:pPr>
                <a:defRPr/>
              </a:pPr>
              <a:t>‹#›</a:t>
            </a:fld>
            <a:endParaRPr lang="ru-RU" alt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anose="02020603050405020304" pitchFamily="18" charset="0"/>
        </a:defRPr>
      </a:lvl2pPr>
      <a:lvl3pPr algn="ctr" rtl="0" eaLnBrk="0" fontAlgn="base" hangingPunct="0">
        <a:spcBef>
          <a:spcPct val="0"/>
        </a:spcBef>
        <a:spcAft>
          <a:spcPct val="0"/>
        </a:spcAft>
        <a:defRPr sz="4400">
          <a:solidFill>
            <a:schemeClr val="tx2"/>
          </a:solidFill>
          <a:latin typeface="Times New Roman" panose="02020603050405020304" pitchFamily="18" charset="0"/>
        </a:defRPr>
      </a:lvl3pPr>
      <a:lvl4pPr algn="ctr" rtl="0" eaLnBrk="0" fontAlgn="base" hangingPunct="0">
        <a:spcBef>
          <a:spcPct val="0"/>
        </a:spcBef>
        <a:spcAft>
          <a:spcPct val="0"/>
        </a:spcAft>
        <a:defRPr sz="4400">
          <a:solidFill>
            <a:schemeClr val="tx2"/>
          </a:solidFill>
          <a:latin typeface="Times New Roman" panose="02020603050405020304" pitchFamily="18" charset="0"/>
        </a:defRPr>
      </a:lvl4pPr>
      <a:lvl5pPr algn="ctr" rtl="0" eaLnBrk="0" fontAlgn="base" hangingPunct="0">
        <a:spcBef>
          <a:spcPct val="0"/>
        </a:spcBef>
        <a:spcAft>
          <a:spcPct val="0"/>
        </a:spcAft>
        <a:defRPr sz="4400">
          <a:solidFill>
            <a:schemeClr val="tx2"/>
          </a:solidFill>
          <a:latin typeface="Times New Roman" panose="02020603050405020304" pitchFamily="18" charset="0"/>
        </a:defRPr>
      </a:lvl5pPr>
      <a:lvl6pPr marL="457200" algn="ctr" rtl="0" fontAlgn="base">
        <a:spcBef>
          <a:spcPct val="0"/>
        </a:spcBef>
        <a:spcAft>
          <a:spcPct val="0"/>
        </a:spcAft>
        <a:defRPr sz="4400">
          <a:solidFill>
            <a:schemeClr val="tx2"/>
          </a:solidFill>
          <a:latin typeface="Times New Roman" panose="02020603050405020304" pitchFamily="18" charset="0"/>
        </a:defRPr>
      </a:lvl6pPr>
      <a:lvl7pPr marL="914400" algn="ctr" rtl="0" fontAlgn="base">
        <a:spcBef>
          <a:spcPct val="0"/>
        </a:spcBef>
        <a:spcAft>
          <a:spcPct val="0"/>
        </a:spcAft>
        <a:defRPr sz="4400">
          <a:solidFill>
            <a:schemeClr val="tx2"/>
          </a:solidFill>
          <a:latin typeface="Times New Roman" panose="02020603050405020304" pitchFamily="18" charset="0"/>
        </a:defRPr>
      </a:lvl7pPr>
      <a:lvl8pPr marL="1371600" algn="ctr" rtl="0" fontAlgn="base">
        <a:spcBef>
          <a:spcPct val="0"/>
        </a:spcBef>
        <a:spcAft>
          <a:spcPct val="0"/>
        </a:spcAft>
        <a:defRPr sz="4400">
          <a:solidFill>
            <a:schemeClr val="tx2"/>
          </a:solidFill>
          <a:latin typeface="Times New Roman" panose="02020603050405020304" pitchFamily="18" charset="0"/>
        </a:defRPr>
      </a:lvl8pPr>
      <a:lvl9pPr marL="1828800" algn="ctr" rtl="0" fontAlgn="base">
        <a:spcBef>
          <a:spcPct val="0"/>
        </a:spcBef>
        <a:spcAft>
          <a:spcPct val="0"/>
        </a:spcAft>
        <a:defRPr sz="4400">
          <a:solidFill>
            <a:schemeClr val="tx2"/>
          </a:solidFill>
          <a:latin typeface="Times New Roman" panose="02020603050405020304" pitchFamily="18"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18.xml"/></Relationships>
</file>

<file path=ppt/slides/_rels/slide101.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18.xml"/></Relationships>
</file>

<file path=ppt/slides/_rels/slide102.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hyperlink" Target="http://www.quatumspace.ru/" TargetMode="Externa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video" Target="file:///C:\Users\Chef\Documents\Metrom%20Pr&#228;sentation\Stick\Videos\projektierung_messe.mpg" TargetMode="External"/><Relationship Id="rId4" Type="http://schemas.openxmlformats.org/officeDocument/2006/relationships/image" Target="../media/image63.png"/></Relationships>
</file>

<file path=ppt/slides/_rels/slide106.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15.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15.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2.vml"/><Relationship Id="rId4" Type="http://schemas.openxmlformats.org/officeDocument/2006/relationships/image" Target="../media/image7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0.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6.xml"/></Relationships>
</file>

<file path=ppt/slides/_rels/slide122.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6.xml"/><Relationship Id="rId1" Type="http://schemas.openxmlformats.org/officeDocument/2006/relationships/vmlDrawing" Target="../drawings/vmlDrawing3.vml"/><Relationship Id="rId4" Type="http://schemas.openxmlformats.org/officeDocument/2006/relationships/image" Target="../media/image73.wmf"/></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26.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7.xml"/><Relationship Id="rId1" Type="http://schemas.openxmlformats.org/officeDocument/2006/relationships/vmlDrawing" Target="../drawings/vmlDrawing4.vml"/><Relationship Id="rId5" Type="http://schemas.openxmlformats.org/officeDocument/2006/relationships/image" Target="../media/image77.jpeg"/><Relationship Id="rId4" Type="http://schemas.openxmlformats.org/officeDocument/2006/relationships/image" Target="../media/image76.png"/></Relationships>
</file>

<file path=ppt/slides/_rels/slide129.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2" Type="http://schemas.openxmlformats.org/officeDocument/2006/relationships/image" Target="../media/image81.emf"/><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image" Target="../media/image82.emf"/><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7.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7.xml"/><Relationship Id="rId1" Type="http://schemas.openxmlformats.org/officeDocument/2006/relationships/vmlDrawing" Target="../drawings/vmlDrawing5.vml"/><Relationship Id="rId4" Type="http://schemas.openxmlformats.org/officeDocument/2006/relationships/image" Target="../media/image86.png"/></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7.jpeg"/><Relationship Id="rId1" Type="http://schemas.openxmlformats.org/officeDocument/2006/relationships/slideLayout" Target="../slideLayouts/slideLayout6.xml"/></Relationships>
</file>

<file path=ppt/slides/_rels/slide144.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15.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7.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2.xml"/><Relationship Id="rId1" Type="http://schemas.openxmlformats.org/officeDocument/2006/relationships/vmlDrawing" Target="../drawings/vmlDrawing6.vml"/><Relationship Id="rId4" Type="http://schemas.openxmlformats.org/officeDocument/2006/relationships/image" Target="../media/image90.wmf"/></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9.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2.xml"/><Relationship Id="rId1" Type="http://schemas.openxmlformats.org/officeDocument/2006/relationships/vmlDrawing" Target="../drawings/vmlDrawing7.vml"/><Relationship Id="rId4" Type="http://schemas.openxmlformats.org/officeDocument/2006/relationships/image" Target="../media/image91.wm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0.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Layout" Target="../slideLayouts/slideLayout2.xml"/><Relationship Id="rId1" Type="http://schemas.openxmlformats.org/officeDocument/2006/relationships/vmlDrawing" Target="../drawings/vmlDrawing8.vml"/><Relationship Id="rId4" Type="http://schemas.openxmlformats.org/officeDocument/2006/relationships/image" Target="../media/image92.wmf"/></Relationships>
</file>

<file path=ppt/slides/_rels/slide151.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Layout" Target="../slideLayouts/slideLayout2.xml"/><Relationship Id="rId1" Type="http://schemas.openxmlformats.org/officeDocument/2006/relationships/vmlDrawing" Target="../drawings/vmlDrawing9.vml"/><Relationship Id="rId6" Type="http://schemas.openxmlformats.org/officeDocument/2006/relationships/image" Target="../media/image94.wmf"/><Relationship Id="rId5" Type="http://schemas.openxmlformats.org/officeDocument/2006/relationships/oleObject" Target="../embeddings/oleObject10.bin"/><Relationship Id="rId4" Type="http://schemas.openxmlformats.org/officeDocument/2006/relationships/image" Target="../media/image93.wmf"/></Relationships>
</file>

<file path=ppt/slides/_rels/slide152.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Layout" Target="../slideLayouts/slideLayout12.xml"/><Relationship Id="rId1" Type="http://schemas.openxmlformats.org/officeDocument/2006/relationships/vmlDrawing" Target="../drawings/vmlDrawing10.vml"/><Relationship Id="rId4" Type="http://schemas.openxmlformats.org/officeDocument/2006/relationships/image" Target="../media/image95.wmf"/></Relationships>
</file>

<file path=ppt/slides/_rels/slide153.xml.rels><?xml version="1.0" encoding="UTF-8" standalone="yes"?>
<Relationships xmlns="http://schemas.openxmlformats.org/package/2006/relationships"><Relationship Id="rId8" Type="http://schemas.openxmlformats.org/officeDocument/2006/relationships/image" Target="../media/image98.wmf"/><Relationship Id="rId3" Type="http://schemas.openxmlformats.org/officeDocument/2006/relationships/oleObject" Target="../embeddings/oleObject12.bin"/><Relationship Id="rId7" Type="http://schemas.openxmlformats.org/officeDocument/2006/relationships/oleObject" Target="../embeddings/oleObject14.bin"/><Relationship Id="rId12" Type="http://schemas.openxmlformats.org/officeDocument/2006/relationships/image" Target="../media/image100.wmf"/><Relationship Id="rId2" Type="http://schemas.openxmlformats.org/officeDocument/2006/relationships/slideLayout" Target="../slideLayouts/slideLayout13.xml"/><Relationship Id="rId1" Type="http://schemas.openxmlformats.org/officeDocument/2006/relationships/vmlDrawing" Target="../drawings/vmlDrawing11.vml"/><Relationship Id="rId6" Type="http://schemas.openxmlformats.org/officeDocument/2006/relationships/image" Target="../media/image97.wmf"/><Relationship Id="rId11" Type="http://schemas.openxmlformats.org/officeDocument/2006/relationships/oleObject" Target="../embeddings/oleObject16.bin"/><Relationship Id="rId5" Type="http://schemas.openxmlformats.org/officeDocument/2006/relationships/oleObject" Target="../embeddings/oleObject13.bin"/><Relationship Id="rId10" Type="http://schemas.openxmlformats.org/officeDocument/2006/relationships/image" Target="../media/image99.wmf"/><Relationship Id="rId4" Type="http://schemas.openxmlformats.org/officeDocument/2006/relationships/image" Target="../media/image96.wmf"/><Relationship Id="rId9" Type="http://schemas.openxmlformats.org/officeDocument/2006/relationships/oleObject" Target="../embeddings/oleObject15.bin"/></Relationships>
</file>

<file path=ppt/slides/_rels/slide154.xml.rels><?xml version="1.0" encoding="UTF-8" standalone="yes"?>
<Relationships xmlns="http://schemas.openxmlformats.org/package/2006/relationships"><Relationship Id="rId8" Type="http://schemas.openxmlformats.org/officeDocument/2006/relationships/image" Target="../media/image103.wmf"/><Relationship Id="rId3" Type="http://schemas.openxmlformats.org/officeDocument/2006/relationships/oleObject" Target="../embeddings/oleObject17.bin"/><Relationship Id="rId7" Type="http://schemas.openxmlformats.org/officeDocument/2006/relationships/oleObject" Target="../embeddings/oleObject19.bin"/><Relationship Id="rId2" Type="http://schemas.openxmlformats.org/officeDocument/2006/relationships/slideLayout" Target="../slideLayouts/slideLayout7.xml"/><Relationship Id="rId1" Type="http://schemas.openxmlformats.org/officeDocument/2006/relationships/vmlDrawing" Target="../drawings/vmlDrawing12.vml"/><Relationship Id="rId6" Type="http://schemas.openxmlformats.org/officeDocument/2006/relationships/image" Target="../media/image102.wmf"/><Relationship Id="rId5" Type="http://schemas.openxmlformats.org/officeDocument/2006/relationships/oleObject" Target="../embeddings/oleObject18.bin"/><Relationship Id="rId4" Type="http://schemas.openxmlformats.org/officeDocument/2006/relationships/image" Target="../media/image101.wmf"/></Relationships>
</file>

<file path=ppt/slides/_rels/slide155.xml.rels><?xml version="1.0" encoding="UTF-8" standalone="yes"?>
<Relationships xmlns="http://schemas.openxmlformats.org/package/2006/relationships"><Relationship Id="rId3" Type="http://schemas.openxmlformats.org/officeDocument/2006/relationships/oleObject" Target="../embeddings/oleObject20.bin"/><Relationship Id="rId2" Type="http://schemas.openxmlformats.org/officeDocument/2006/relationships/slideLayout" Target="../slideLayouts/slideLayout2.xml"/><Relationship Id="rId1" Type="http://schemas.openxmlformats.org/officeDocument/2006/relationships/vmlDrawing" Target="../drawings/vmlDrawing13.vml"/><Relationship Id="rId6" Type="http://schemas.openxmlformats.org/officeDocument/2006/relationships/image" Target="../media/image105.wmf"/><Relationship Id="rId5" Type="http://schemas.openxmlformats.org/officeDocument/2006/relationships/oleObject" Target="../embeddings/oleObject21.bin"/><Relationship Id="rId4" Type="http://schemas.openxmlformats.org/officeDocument/2006/relationships/image" Target="../media/image104.wmf"/></Relationships>
</file>

<file path=ppt/slides/_rels/slide156.xml.rels><?xml version="1.0" encoding="UTF-8" standalone="yes"?>
<Relationships xmlns="http://schemas.openxmlformats.org/package/2006/relationships"><Relationship Id="rId8" Type="http://schemas.openxmlformats.org/officeDocument/2006/relationships/image" Target="../media/image107.wmf"/><Relationship Id="rId3" Type="http://schemas.openxmlformats.org/officeDocument/2006/relationships/oleObject" Target="../embeddings/oleObject22.bin"/><Relationship Id="rId7" Type="http://schemas.openxmlformats.org/officeDocument/2006/relationships/oleObject" Target="../embeddings/oleObject24.bin"/><Relationship Id="rId2" Type="http://schemas.openxmlformats.org/officeDocument/2006/relationships/slideLayout" Target="../slideLayouts/slideLayout14.xml"/><Relationship Id="rId1" Type="http://schemas.openxmlformats.org/officeDocument/2006/relationships/vmlDrawing" Target="../drawings/vmlDrawing14.vml"/><Relationship Id="rId6" Type="http://schemas.openxmlformats.org/officeDocument/2006/relationships/image" Target="../media/image106.wmf"/><Relationship Id="rId5" Type="http://schemas.openxmlformats.org/officeDocument/2006/relationships/oleObject" Target="../embeddings/oleObject23.bin"/><Relationship Id="rId4" Type="http://schemas.openxmlformats.org/officeDocument/2006/relationships/image" Target="../media/image102.wmf"/></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9.xml.rels><?xml version="1.0" encoding="UTF-8" standalone="yes"?>
<Relationships xmlns="http://schemas.openxmlformats.org/package/2006/relationships"><Relationship Id="rId3" Type="http://schemas.openxmlformats.org/officeDocument/2006/relationships/oleObject" Target="../embeddings/oleObject25.bin"/><Relationship Id="rId2" Type="http://schemas.openxmlformats.org/officeDocument/2006/relationships/slideLayout" Target="../slideLayouts/slideLayout2.xml"/><Relationship Id="rId1" Type="http://schemas.openxmlformats.org/officeDocument/2006/relationships/vmlDrawing" Target="../drawings/vmlDrawing15.vml"/><Relationship Id="rId4" Type="http://schemas.openxmlformats.org/officeDocument/2006/relationships/image" Target="../media/image108.wm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0.xml.rels><?xml version="1.0" encoding="UTF-8" standalone="yes"?>
<Relationships xmlns="http://schemas.openxmlformats.org/package/2006/relationships"><Relationship Id="rId3" Type="http://schemas.openxmlformats.org/officeDocument/2006/relationships/oleObject" Target="../embeddings/oleObject26.bin"/><Relationship Id="rId2" Type="http://schemas.openxmlformats.org/officeDocument/2006/relationships/slideLayout" Target="../slideLayouts/slideLayout2.xml"/><Relationship Id="rId1" Type="http://schemas.openxmlformats.org/officeDocument/2006/relationships/vmlDrawing" Target="../drawings/vmlDrawing16.vml"/><Relationship Id="rId4" Type="http://schemas.openxmlformats.org/officeDocument/2006/relationships/image" Target="../media/image108.wmf"/></Relationships>
</file>

<file path=ppt/slides/_rels/slide161.xml.rels><?xml version="1.0" encoding="UTF-8" standalone="yes"?>
<Relationships xmlns="http://schemas.openxmlformats.org/package/2006/relationships"><Relationship Id="rId3" Type="http://schemas.openxmlformats.org/officeDocument/2006/relationships/oleObject" Target="../embeddings/oleObject27.bin"/><Relationship Id="rId2" Type="http://schemas.openxmlformats.org/officeDocument/2006/relationships/slideLayout" Target="../slideLayouts/slideLayout2.xml"/><Relationship Id="rId1" Type="http://schemas.openxmlformats.org/officeDocument/2006/relationships/vmlDrawing" Target="../drawings/vmlDrawing17.vml"/><Relationship Id="rId4" Type="http://schemas.openxmlformats.org/officeDocument/2006/relationships/image" Target="../media/image109.wmf"/></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15.xml"/></Relationships>
</file>

<file path=ppt/slides/_rels/slide165.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15.xml"/></Relationships>
</file>

<file path=ppt/slides/_rels/slide166.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15.xml"/></Relationships>
</file>

<file path=ppt/slides/_rels/slide167.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15.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9.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image" Target="../media/image114.jpeg"/><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2.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7.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1.jpeg"/><Relationship Id="rId7" Type="http://schemas.openxmlformats.org/officeDocument/2006/relationships/image" Target="../media/image13.png"/><Relationship Id="rId2" Type="http://schemas.openxmlformats.org/officeDocument/2006/relationships/image" Target="../media/image10.jpe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12.jpeg"/><Relationship Id="rId4" Type="http://schemas.microsoft.com/office/2007/relationships/hdphoto" Target="../media/hdphoto1.wdp"/></Relationships>
</file>

<file path=ppt/slides/_rels/slide180.xml.rels><?xml version="1.0" encoding="UTF-8" standalone="yes"?>
<Relationships xmlns="http://schemas.openxmlformats.org/package/2006/relationships"><Relationship Id="rId3" Type="http://schemas.openxmlformats.org/officeDocument/2006/relationships/image" Target="../media/image119.emf"/><Relationship Id="rId2" Type="http://schemas.openxmlformats.org/officeDocument/2006/relationships/image" Target="../media/image118.emf"/><Relationship Id="rId1" Type="http://schemas.openxmlformats.org/officeDocument/2006/relationships/slideLayout" Target="../slideLayouts/slideLayout7.xml"/></Relationships>
</file>

<file path=ppt/slides/_rels/slide181.xml.rels><?xml version="1.0" encoding="UTF-8" standalone="yes"?>
<Relationships xmlns="http://schemas.openxmlformats.org/package/2006/relationships"><Relationship Id="rId3" Type="http://schemas.openxmlformats.org/officeDocument/2006/relationships/image" Target="../media/image121.emf"/><Relationship Id="rId2" Type="http://schemas.openxmlformats.org/officeDocument/2006/relationships/image" Target="../media/image120.emf"/><Relationship Id="rId1" Type="http://schemas.openxmlformats.org/officeDocument/2006/relationships/slideLayout" Target="../slideLayouts/slideLayout7.xml"/></Relationships>
</file>

<file path=ppt/slides/_rels/slide182.xml.rels><?xml version="1.0" encoding="UTF-8" standalone="yes"?>
<Relationships xmlns="http://schemas.openxmlformats.org/package/2006/relationships"><Relationship Id="rId3" Type="http://schemas.openxmlformats.org/officeDocument/2006/relationships/image" Target="../media/image123.emf"/><Relationship Id="rId2" Type="http://schemas.openxmlformats.org/officeDocument/2006/relationships/image" Target="../media/image122.emf"/><Relationship Id="rId1" Type="http://schemas.openxmlformats.org/officeDocument/2006/relationships/slideLayout" Target="../slideLayouts/slideLayout7.xml"/></Relationships>
</file>

<file path=ppt/slides/_rels/slide183.xml.rels><?xml version="1.0" encoding="UTF-8" standalone="yes"?>
<Relationships xmlns="http://schemas.openxmlformats.org/package/2006/relationships"><Relationship Id="rId3" Type="http://schemas.openxmlformats.org/officeDocument/2006/relationships/image" Target="../media/image125.emf"/><Relationship Id="rId2" Type="http://schemas.openxmlformats.org/officeDocument/2006/relationships/image" Target="../media/image124.emf"/><Relationship Id="rId1" Type="http://schemas.openxmlformats.org/officeDocument/2006/relationships/slideLayout" Target="../slideLayouts/slideLayout7.xml"/></Relationships>
</file>

<file path=ppt/slides/_rels/slide184.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6.xml"/></Relationships>
</file>

<file path=ppt/slides/_rels/slide185.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6.xml"/><Relationship Id="rId1" Type="http://schemas.openxmlformats.org/officeDocument/2006/relationships/vmlDrawing" Target="../drawings/vmlDrawing1.vml"/><Relationship Id="rId4" Type="http://schemas.openxmlformats.org/officeDocument/2006/relationships/image" Target="../media/image19.wmf"/></Relationships>
</file>

<file path=ppt/slides/_rels/slide2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emf"/><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emf"/><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7.xml"/></Relationships>
</file>

<file path=ppt/slides/_rels/slide62.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2" Type="http://schemas.openxmlformats.org/officeDocument/2006/relationships/image" Target="../media/image37.emf"/><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38.emf"/><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2" Type="http://schemas.openxmlformats.org/officeDocument/2006/relationships/image" Target="../media/image39.emf"/><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40.emf"/><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2" Type="http://schemas.openxmlformats.org/officeDocument/2006/relationships/image" Target="../media/image41.emf"/><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eg"/><Relationship Id="rId1" Type="http://schemas.openxmlformats.org/officeDocument/2006/relationships/slideLayout" Target="../slideLayouts/slideLayout6.xml"/><Relationship Id="rId5" Type="http://schemas.openxmlformats.org/officeDocument/2006/relationships/image" Target="../media/image45.jpeg"/><Relationship Id="rId4" Type="http://schemas.openxmlformats.org/officeDocument/2006/relationships/image" Target="../media/image44.png"/></Relationships>
</file>

<file path=ppt/slides/_rels/slide7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4.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hyperlink" Target="http://taris.ru/" TargetMode="External"/><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1.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6.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3.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6.xml"/></Relationships>
</file>

<file path=ppt/slides/_rels/slide94.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6.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18.xml"/></Relationships>
</file>

<file path=ppt/slides/_rels/slide98.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18.xml"/></Relationships>
</file>

<file path=ppt/slides/_rels/slide99.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6514" name="Rectangle 2"/>
          <p:cNvSpPr>
            <a:spLocks noChangeArrowheads="1"/>
          </p:cNvSpPr>
          <p:nvPr/>
        </p:nvSpPr>
        <p:spPr bwMode="auto">
          <a:xfrm>
            <a:off x="323850" y="188913"/>
            <a:ext cx="8243888" cy="6370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marL="457200" indent="-457200" algn="l">
              <a:defRPr sz="2400">
                <a:solidFill>
                  <a:schemeClr val="tx1"/>
                </a:solidFill>
                <a:latin typeface="Times New Roman" panose="02020603050405020304" pitchFamily="18" charset="0"/>
              </a:defRPr>
            </a:lvl1pPr>
            <a:lvl2pPr marL="914400" indent="-457200" algn="l">
              <a:defRPr sz="2400">
                <a:solidFill>
                  <a:schemeClr val="tx1"/>
                </a:solidFill>
                <a:latin typeface="Times New Roman" panose="02020603050405020304" pitchFamily="18" charset="0"/>
              </a:defRPr>
            </a:lvl2pPr>
            <a:lvl3pPr marL="1371600" indent="-457200" algn="l">
              <a:defRPr sz="2400">
                <a:solidFill>
                  <a:schemeClr val="tx1"/>
                </a:solidFill>
                <a:latin typeface="Times New Roman" panose="02020603050405020304" pitchFamily="18" charset="0"/>
              </a:defRPr>
            </a:lvl3pPr>
            <a:lvl4pPr marL="1828800" indent="-457200" algn="l">
              <a:defRPr sz="2400">
                <a:solidFill>
                  <a:schemeClr val="tx1"/>
                </a:solidFill>
                <a:latin typeface="Times New Roman" panose="02020603050405020304" pitchFamily="18" charset="0"/>
              </a:defRPr>
            </a:lvl4pPr>
            <a:lvl5pPr marL="2286000" indent="-457200" algn="l">
              <a:defRPr sz="2400">
                <a:solidFill>
                  <a:schemeClr val="tx1"/>
                </a:solidFill>
                <a:latin typeface="Times New Roman" panose="02020603050405020304" pitchFamily="18" charset="0"/>
              </a:defRPr>
            </a:lvl5pPr>
            <a:lvl6pPr marL="2743200" indent="-457200" fontAlgn="base">
              <a:spcBef>
                <a:spcPct val="0"/>
              </a:spcBef>
              <a:spcAft>
                <a:spcPct val="0"/>
              </a:spcAft>
              <a:defRPr sz="2400">
                <a:solidFill>
                  <a:schemeClr val="tx1"/>
                </a:solidFill>
                <a:latin typeface="Times New Roman" panose="02020603050405020304" pitchFamily="18" charset="0"/>
              </a:defRPr>
            </a:lvl6pPr>
            <a:lvl7pPr marL="3200400" indent="-457200" fontAlgn="base">
              <a:spcBef>
                <a:spcPct val="0"/>
              </a:spcBef>
              <a:spcAft>
                <a:spcPct val="0"/>
              </a:spcAft>
              <a:defRPr sz="2400">
                <a:solidFill>
                  <a:schemeClr val="tx1"/>
                </a:solidFill>
                <a:latin typeface="Times New Roman" panose="02020603050405020304" pitchFamily="18" charset="0"/>
              </a:defRPr>
            </a:lvl7pPr>
            <a:lvl8pPr marL="3657600" indent="-457200" fontAlgn="base">
              <a:spcBef>
                <a:spcPct val="0"/>
              </a:spcBef>
              <a:spcAft>
                <a:spcPct val="0"/>
              </a:spcAft>
              <a:defRPr sz="2400">
                <a:solidFill>
                  <a:schemeClr val="tx1"/>
                </a:solidFill>
                <a:latin typeface="Times New Roman" panose="02020603050405020304" pitchFamily="18" charset="0"/>
              </a:defRPr>
            </a:lvl8pPr>
            <a:lvl9pPr marL="4114800" indent="-457200" fontAlgn="base">
              <a:spcBef>
                <a:spcPct val="0"/>
              </a:spcBef>
              <a:spcAft>
                <a:spcPct val="0"/>
              </a:spcAft>
              <a:defRPr sz="2400">
                <a:solidFill>
                  <a:schemeClr val="tx1"/>
                </a:solidFill>
                <a:latin typeface="Times New Roman" panose="02020603050405020304" pitchFamily="18" charset="0"/>
              </a:defRPr>
            </a:lvl9pPr>
          </a:lstStyle>
          <a:p>
            <a:pPr algn="ctr">
              <a:defRPr/>
            </a:pPr>
            <a:r>
              <a:rPr lang="ru-RU" altLang="ru-RU" u="sng" dirty="0">
                <a:solidFill>
                  <a:srgbClr val="0000FF"/>
                </a:solidFill>
                <a:effectLst>
                  <a:outerShdw blurRad="38100" dist="38100" dir="2700000" algn="tl">
                    <a:srgbClr val="C0C0C0"/>
                  </a:outerShdw>
                </a:effectLst>
                <a:latin typeface="Arial" panose="020B0604020202020204" pitchFamily="34" charset="0"/>
                <a:cs typeface="Arial" panose="020B0604020202020204" pitchFamily="34" charset="0"/>
              </a:rPr>
              <a:t>Основная </a:t>
            </a:r>
            <a:r>
              <a:rPr lang="ru-RU" altLang="ru-RU" u="sng" dirty="0" smtClean="0">
                <a:solidFill>
                  <a:srgbClr val="0000FF"/>
                </a:solidFill>
                <a:effectLst>
                  <a:outerShdw blurRad="38100" dist="38100" dir="2700000" algn="tl">
                    <a:srgbClr val="C0C0C0"/>
                  </a:outerShdw>
                </a:effectLst>
                <a:latin typeface="Arial" panose="020B0604020202020204" pitchFamily="34" charset="0"/>
                <a:cs typeface="Arial" panose="020B0604020202020204" pitchFamily="34" charset="0"/>
              </a:rPr>
              <a:t>литература</a:t>
            </a:r>
            <a:endParaRPr lang="ru-RU" altLang="ru-RU" u="sng" dirty="0">
              <a:solidFill>
                <a:srgbClr val="0000FF"/>
              </a:solidFill>
              <a:effectLst>
                <a:outerShdw blurRad="38100" dist="38100" dir="2700000" algn="tl">
                  <a:srgbClr val="C0C0C0"/>
                </a:outerShdw>
              </a:effectLst>
              <a:latin typeface="Arial" panose="020B0604020202020204" pitchFamily="34" charset="0"/>
              <a:cs typeface="Arial" panose="020B0604020202020204" pitchFamily="34" charset="0"/>
            </a:endParaRPr>
          </a:p>
          <a:p>
            <a:pPr>
              <a:buFontTx/>
              <a:buAutoNum type="arabicPeriod"/>
              <a:defRPr/>
            </a:pPr>
            <a:r>
              <a:rPr lang="ru-RU" altLang="ru-RU" dirty="0" smtClean="0">
                <a:solidFill>
                  <a:srgbClr val="0000FF"/>
                </a:solidFill>
                <a:effectLst>
                  <a:outerShdw blurRad="38100" dist="38100" dir="2700000" algn="tl">
                    <a:srgbClr val="C0C0C0"/>
                  </a:outerShdw>
                </a:effectLst>
                <a:latin typeface="Arial" panose="020B0604020202020204" pitchFamily="34" charset="0"/>
                <a:cs typeface="Arial" panose="020B0604020202020204" pitchFamily="34" charset="0"/>
              </a:rPr>
              <a:t>Подураев Ю.В. Мехатроника: основы, методы, применение. М.: Машиностроение. 2007</a:t>
            </a:r>
            <a:r>
              <a:rPr lang="en-US" altLang="ru-RU" dirty="0" smtClean="0">
                <a:solidFill>
                  <a:srgbClr val="0000FF"/>
                </a:solidFill>
                <a:effectLst>
                  <a:outerShdw blurRad="38100" dist="38100" dir="2700000" algn="tl">
                    <a:srgbClr val="C0C0C0"/>
                  </a:outerShdw>
                </a:effectLst>
                <a:latin typeface="Arial" panose="020B0604020202020204" pitchFamily="34" charset="0"/>
                <a:cs typeface="Arial" panose="020B0604020202020204" pitchFamily="34" charset="0"/>
              </a:rPr>
              <a:t>-2008</a:t>
            </a:r>
            <a:endParaRPr lang="ru-RU" altLang="ru-RU" dirty="0" smtClean="0">
              <a:solidFill>
                <a:srgbClr val="0000FF"/>
              </a:solidFill>
              <a:effectLst>
                <a:outerShdw blurRad="38100" dist="38100" dir="2700000" algn="tl">
                  <a:srgbClr val="C0C0C0"/>
                </a:outerShdw>
              </a:effectLst>
              <a:latin typeface="Arial" panose="020B0604020202020204" pitchFamily="34" charset="0"/>
              <a:cs typeface="Arial" panose="020B0604020202020204" pitchFamily="34" charset="0"/>
            </a:endParaRPr>
          </a:p>
          <a:p>
            <a:pPr>
              <a:buFontTx/>
              <a:buAutoNum type="arabicPeriod"/>
              <a:defRPr/>
            </a:pPr>
            <a:r>
              <a:rPr lang="ru-RU" dirty="0">
                <a:solidFill>
                  <a:srgbClr val="0000FF"/>
                </a:solidFill>
                <a:effectLst>
                  <a:outerShdw blurRad="38100" dist="38100" dir="2700000" algn="tl">
                    <a:srgbClr val="C0C0C0"/>
                  </a:outerShdw>
                </a:effectLst>
                <a:latin typeface="Arial" panose="020B0604020202020204" pitchFamily="34" charset="0"/>
                <a:cs typeface="Arial" panose="020B0604020202020204" pitchFamily="34" charset="0"/>
              </a:rPr>
              <a:t>Робототехнические мехатронные системы: учебник / О.Д. Егоров, Ю.В. Подураев, М.А. Буйнов. – ФГБОУ ВПО МГТУ «СТАНКИН», </a:t>
            </a:r>
            <a:r>
              <a:rPr lang="ru-RU" dirty="0" smtClean="0">
                <a:solidFill>
                  <a:srgbClr val="0000FF"/>
                </a:solidFill>
                <a:effectLst>
                  <a:outerShdw blurRad="38100" dist="38100" dir="2700000" algn="tl">
                    <a:srgbClr val="C0C0C0"/>
                  </a:outerShdw>
                </a:effectLst>
                <a:latin typeface="Arial" panose="020B0604020202020204" pitchFamily="34" charset="0"/>
                <a:cs typeface="Arial" panose="020B0604020202020204" pitchFamily="34" charset="0"/>
              </a:rPr>
              <a:t>2015</a:t>
            </a:r>
          </a:p>
          <a:p>
            <a:pPr>
              <a:buFontTx/>
              <a:buAutoNum type="arabicPeriod"/>
              <a:defRPr/>
            </a:pPr>
            <a:r>
              <a:rPr lang="ru-RU" altLang="ru-RU" dirty="0">
                <a:solidFill>
                  <a:srgbClr val="0000FF"/>
                </a:solidFill>
                <a:effectLst>
                  <a:outerShdw blurRad="38100" dist="38100" dir="2700000" algn="tl">
                    <a:srgbClr val="C0C0C0"/>
                  </a:outerShdw>
                </a:effectLst>
                <a:latin typeface="Arial" panose="020B0604020202020204" pitchFamily="34" charset="0"/>
                <a:cs typeface="Arial" panose="020B0604020202020204" pitchFamily="34" charset="0"/>
              </a:rPr>
              <a:t> </a:t>
            </a:r>
            <a:r>
              <a:rPr lang="ru-RU" dirty="0">
                <a:solidFill>
                  <a:srgbClr val="0000FF"/>
                </a:solidFill>
                <a:effectLst>
                  <a:outerShdw blurRad="38100" dist="38100" dir="2700000" algn="tl">
                    <a:srgbClr val="C0C0C0"/>
                  </a:outerShdw>
                </a:effectLst>
                <a:latin typeface="Arial" panose="020B0604020202020204" pitchFamily="34" charset="0"/>
                <a:cs typeface="Arial" panose="020B0604020202020204" pitchFamily="34" charset="0"/>
              </a:rPr>
              <a:t>ГОСТ Р 60.0.0.4−2018/ </a:t>
            </a:r>
            <a:r>
              <a:rPr lang="en-US" dirty="0">
                <a:solidFill>
                  <a:srgbClr val="0000FF"/>
                </a:solidFill>
                <a:effectLst>
                  <a:outerShdw blurRad="38100" dist="38100" dir="2700000" algn="tl">
                    <a:srgbClr val="C0C0C0"/>
                  </a:outerShdw>
                </a:effectLst>
                <a:latin typeface="Arial" panose="020B0604020202020204" pitchFamily="34" charset="0"/>
                <a:cs typeface="Arial" panose="020B0604020202020204" pitchFamily="34" charset="0"/>
              </a:rPr>
              <a:t>ISO</a:t>
            </a:r>
            <a:r>
              <a:rPr lang="ru-RU" dirty="0">
                <a:solidFill>
                  <a:srgbClr val="0000FF"/>
                </a:solidFill>
                <a:effectLst>
                  <a:outerShdw blurRad="38100" dist="38100" dir="2700000" algn="tl">
                    <a:srgbClr val="C0C0C0"/>
                  </a:outerShdw>
                </a:effectLst>
                <a:latin typeface="Arial" panose="020B0604020202020204" pitchFamily="34" charset="0"/>
                <a:cs typeface="Arial" panose="020B0604020202020204" pitchFamily="34" charset="0"/>
              </a:rPr>
              <a:t> 8373:2012</a:t>
            </a:r>
            <a:endParaRPr lang="ru-RU" altLang="ru-RU" dirty="0">
              <a:solidFill>
                <a:srgbClr val="0000FF"/>
              </a:solidFill>
              <a:effectLst>
                <a:outerShdw blurRad="38100" dist="38100" dir="2700000" algn="tl">
                  <a:srgbClr val="C0C0C0"/>
                </a:outerShdw>
              </a:effectLst>
              <a:latin typeface="Arial" panose="020B0604020202020204" pitchFamily="34" charset="0"/>
              <a:cs typeface="Arial" panose="020B0604020202020204" pitchFamily="34" charset="0"/>
            </a:endParaRPr>
          </a:p>
          <a:p>
            <a:pPr algn="ctr">
              <a:defRPr/>
            </a:pPr>
            <a:endParaRPr lang="ru-RU" altLang="ru-RU" u="sng" dirty="0" smtClean="0">
              <a:solidFill>
                <a:srgbClr val="0000FF"/>
              </a:solidFill>
              <a:effectLst>
                <a:outerShdw blurRad="38100" dist="38100" dir="2700000" algn="tl">
                  <a:srgbClr val="C0C0C0"/>
                </a:outerShdw>
              </a:effectLst>
              <a:latin typeface="Arial" panose="020B0604020202020204" pitchFamily="34" charset="0"/>
              <a:cs typeface="Arial" panose="020B0604020202020204" pitchFamily="34" charset="0"/>
            </a:endParaRPr>
          </a:p>
          <a:p>
            <a:pPr algn="ctr">
              <a:defRPr/>
            </a:pPr>
            <a:r>
              <a:rPr lang="ru-RU" altLang="ru-RU" u="sng" dirty="0" smtClean="0">
                <a:solidFill>
                  <a:srgbClr val="0000FF"/>
                </a:solidFill>
                <a:effectLst>
                  <a:outerShdw blurRad="38100" dist="38100" dir="2700000" algn="tl">
                    <a:srgbClr val="C0C0C0"/>
                  </a:outerShdw>
                </a:effectLst>
                <a:latin typeface="Arial" panose="020B0604020202020204" pitchFamily="34" charset="0"/>
                <a:cs typeface="Arial" panose="020B0604020202020204" pitchFamily="34" charset="0"/>
              </a:rPr>
              <a:t>Дополнительная литература</a:t>
            </a:r>
          </a:p>
          <a:p>
            <a:pPr>
              <a:defRPr/>
            </a:pPr>
            <a:r>
              <a:rPr lang="ru-RU" altLang="ru-RU" dirty="0" smtClean="0">
                <a:solidFill>
                  <a:srgbClr val="0000FF"/>
                </a:solidFill>
                <a:effectLst>
                  <a:outerShdw blurRad="38100" dist="38100" dir="2700000" algn="tl">
                    <a:srgbClr val="C0C0C0"/>
                  </a:outerShdw>
                </a:effectLst>
                <a:latin typeface="Arial" panose="020B0604020202020204" pitchFamily="34" charset="0"/>
                <a:cs typeface="Arial" panose="020B0604020202020204" pitchFamily="34" charset="0"/>
              </a:rPr>
              <a:t>1. Топчеев Ю.И., Макаров И.М. Робототехника. История и перспективы. М.: МАИ, 2003.</a:t>
            </a:r>
          </a:p>
          <a:p>
            <a:pPr>
              <a:defRPr/>
            </a:pPr>
            <a:r>
              <a:rPr lang="ru-RU" altLang="ru-RU" dirty="0" smtClean="0">
                <a:solidFill>
                  <a:srgbClr val="0000FF"/>
                </a:solidFill>
                <a:effectLst>
                  <a:outerShdw blurRad="38100" dist="38100" dir="2700000" algn="tl">
                    <a:srgbClr val="C0C0C0"/>
                  </a:outerShdw>
                </a:effectLst>
                <a:latin typeface="Arial" panose="020B0604020202020204" pitchFamily="34" charset="0"/>
                <a:cs typeface="Arial" panose="020B0604020202020204" pitchFamily="34" charset="0"/>
              </a:rPr>
              <a:t>2.  Научно-технический журнал «Мехатроника. Автоматизация. Управление».</a:t>
            </a:r>
          </a:p>
          <a:p>
            <a:r>
              <a:rPr lang="ru-RU" altLang="ru-RU" dirty="0">
                <a:solidFill>
                  <a:srgbClr val="0000FF"/>
                </a:solidFill>
                <a:effectLst>
                  <a:outerShdw blurRad="38100" dist="38100" dir="2700000" algn="tl">
                    <a:srgbClr val="C0C0C0"/>
                  </a:outerShdw>
                </a:effectLst>
                <a:latin typeface="Arial" panose="020B0604020202020204" pitchFamily="34" charset="0"/>
                <a:cs typeface="Arial" panose="020B0604020202020204" pitchFamily="34" charset="0"/>
              </a:rPr>
              <a:t>3. </a:t>
            </a:r>
            <a:r>
              <a:rPr lang="ru-RU" dirty="0">
                <a:solidFill>
                  <a:srgbClr val="0000FF"/>
                </a:solidFill>
                <a:effectLst>
                  <a:outerShdw blurRad="38100" dist="38100" dir="2700000" algn="tl">
                    <a:srgbClr val="C0C0C0"/>
                  </a:outerShdw>
                </a:effectLst>
                <a:latin typeface="Arial" panose="020B0604020202020204" pitchFamily="34" charset="0"/>
                <a:cs typeface="Arial" panose="020B0604020202020204" pitchFamily="34" charset="0"/>
              </a:rPr>
              <a:t>Федеральный государственный образовательный стандарт высшего образования. Бакалавриат. Направление подготовки 15.03.06 Мехатроника и </a:t>
            </a:r>
            <a:r>
              <a:rPr lang="ru-RU" dirty="0" smtClean="0">
                <a:solidFill>
                  <a:srgbClr val="0000FF"/>
                </a:solidFill>
                <a:effectLst>
                  <a:outerShdw blurRad="38100" dist="38100" dir="2700000" algn="tl">
                    <a:srgbClr val="C0C0C0"/>
                  </a:outerShdw>
                </a:effectLst>
                <a:latin typeface="Arial" panose="020B0604020202020204" pitchFamily="34" charset="0"/>
                <a:cs typeface="Arial" panose="020B0604020202020204" pitchFamily="34" charset="0"/>
              </a:rPr>
              <a:t>робототехника.</a:t>
            </a:r>
            <a:endParaRPr lang="ru-RU" altLang="ru-RU" dirty="0">
              <a:solidFill>
                <a:srgbClr val="0000FF"/>
              </a:solidFill>
              <a:effectLst>
                <a:outerShdw blurRad="38100" dist="38100" dir="2700000" algn="tl">
                  <a:srgbClr val="C0C0C0"/>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6664892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042988" y="333375"/>
            <a:ext cx="7632700" cy="922338"/>
          </a:xfrm>
          <a:prstGeom prst="rect">
            <a:avLst/>
          </a:prstGeom>
          <a:noFill/>
        </p:spPr>
        <p:txBody>
          <a:bodyPr>
            <a:spAutoFit/>
          </a:bodyPr>
          <a:lstStyle/>
          <a:p>
            <a:pPr algn="ctr">
              <a:defRPr/>
            </a:pPr>
            <a:r>
              <a:rPr lang="ru-RU" sz="5400" b="1" i="1" dirty="0" smtClean="0">
                <a:solidFill>
                  <a:schemeClr val="accent2"/>
                </a:solidFill>
                <a:effectLst>
                  <a:outerShdw blurRad="38100" dist="38100" dir="2700000" algn="tl">
                    <a:srgbClr val="C0C0C0"/>
                  </a:outerShdw>
                </a:effectLst>
              </a:rPr>
              <a:t>Две категории </a:t>
            </a:r>
            <a:r>
              <a:rPr lang="ru-RU" sz="5400" b="1" i="1" dirty="0">
                <a:solidFill>
                  <a:schemeClr val="accent2"/>
                </a:solidFill>
                <a:effectLst>
                  <a:outerShdw blurRad="38100" dist="38100" dir="2700000" algn="tl">
                    <a:srgbClr val="C0C0C0"/>
                  </a:outerShdw>
                </a:effectLst>
              </a:rPr>
              <a:t>роботов</a:t>
            </a:r>
            <a:endParaRPr lang="ru-RU" sz="5400" dirty="0"/>
          </a:p>
        </p:txBody>
      </p:sp>
      <p:sp>
        <p:nvSpPr>
          <p:cNvPr id="4" name="Прямоугольник 3"/>
          <p:cNvSpPr/>
          <p:nvPr/>
        </p:nvSpPr>
        <p:spPr>
          <a:xfrm>
            <a:off x="3779912" y="6165304"/>
            <a:ext cx="5544616" cy="461665"/>
          </a:xfrm>
          <a:prstGeom prst="rect">
            <a:avLst/>
          </a:prstGeom>
        </p:spPr>
        <p:txBody>
          <a:bodyPr wrap="square">
            <a:spAutoFit/>
          </a:bodyPr>
          <a:lstStyle/>
          <a:p>
            <a:r>
              <a:rPr lang="ru-RU" dirty="0"/>
              <a:t>https://new.abb.com/products/robotics</a:t>
            </a:r>
          </a:p>
        </p:txBody>
      </p:sp>
      <p:pic>
        <p:nvPicPr>
          <p:cNvPr id="2050" name="Picture 2" descr="https://webimages.imagebank.abb.com/public/default/product/9AAC181175/presentatio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916832"/>
            <a:ext cx="3659438" cy="4392488"/>
          </a:xfrm>
          <a:prstGeom prst="rect">
            <a:avLst/>
          </a:prstGeom>
          <a:noFill/>
          <a:extLst>
            <a:ext uri="{909E8E84-426E-40DD-AFC4-6F175D3DCCD1}">
              <a14:hiddenFill xmlns:a14="http://schemas.microsoft.com/office/drawing/2010/main">
                <a:solidFill>
                  <a:srgbClr val="FFFFFF"/>
                </a:solidFill>
              </a14:hiddenFill>
            </a:ext>
          </a:extLst>
        </p:spPr>
      </p:pic>
      <p:sp>
        <p:nvSpPr>
          <p:cNvPr id="5" name="Прямоугольник 4"/>
          <p:cNvSpPr/>
          <p:nvPr/>
        </p:nvSpPr>
        <p:spPr>
          <a:xfrm>
            <a:off x="3563888" y="1916832"/>
            <a:ext cx="1468672" cy="461665"/>
          </a:xfrm>
          <a:prstGeom prst="rect">
            <a:avLst/>
          </a:prstGeom>
        </p:spPr>
        <p:txBody>
          <a:bodyPr wrap="none">
            <a:spAutoFit/>
          </a:bodyPr>
          <a:lstStyle/>
          <a:p>
            <a:r>
              <a:rPr lang="en-US" dirty="0">
                <a:solidFill>
                  <a:srgbClr val="262626"/>
                </a:solidFill>
                <a:latin typeface="ABBVoice"/>
              </a:rPr>
              <a:t>IRB 1200</a:t>
            </a:r>
            <a:endParaRPr lang="en-US" b="0" i="0" dirty="0">
              <a:solidFill>
                <a:srgbClr val="262626"/>
              </a:solidFill>
              <a:effectLst/>
              <a:latin typeface="ABBVoice"/>
            </a:endParaRPr>
          </a:p>
        </p:txBody>
      </p:sp>
    </p:spTree>
    <p:extLst>
      <p:ext uri="{BB962C8B-B14F-4D97-AF65-F5344CB8AC3E}">
        <p14:creationId xmlns:p14="http://schemas.microsoft.com/office/powerpoint/2010/main" val="2705479187"/>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2" descr="1"/>
          <p:cNvPicPr>
            <a:picLocks noGrp="1" noChangeAspect="1" noChangeArrowheads="1"/>
          </p:cNvPicPr>
          <p:nvPr>
            <p:ph/>
          </p:nvPr>
        </p:nvPicPr>
        <p:blipFill>
          <a:blip r:embed="rId2" cstate="print">
            <a:extLst>
              <a:ext uri="{28A0092B-C50C-407E-A947-70E740481C1C}">
                <a14:useLocalDpi xmlns:a14="http://schemas.microsoft.com/office/drawing/2010/main" val="0"/>
              </a:ext>
            </a:extLst>
          </a:blip>
          <a:srcRect/>
          <a:stretch>
            <a:fillRect/>
          </a:stretch>
        </p:blipFill>
        <p:spPr>
          <a:xfrm>
            <a:off x="755650" y="1196975"/>
            <a:ext cx="6913563" cy="4752975"/>
          </a:xfrm>
        </p:spPr>
      </p:pic>
      <p:sp>
        <p:nvSpPr>
          <p:cNvPr id="56323" name="Text Box 3"/>
          <p:cNvSpPr txBox="1">
            <a:spLocks noChangeArrowheads="1"/>
          </p:cNvSpPr>
          <p:nvPr/>
        </p:nvSpPr>
        <p:spPr bwMode="auto">
          <a:xfrm>
            <a:off x="1042988" y="115888"/>
            <a:ext cx="6335712"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50000"/>
              </a:spcBef>
              <a:buFontTx/>
              <a:buNone/>
            </a:pPr>
            <a:r>
              <a:rPr lang="ru-RU" altLang="ru-RU" sz="2400" b="1"/>
              <a:t>Радиационная разведка зоны инцидента гамма - локатором</a:t>
            </a:r>
          </a:p>
        </p:txBody>
      </p:sp>
      <p:sp>
        <p:nvSpPr>
          <p:cNvPr id="56324" name="Rectangle 4"/>
          <p:cNvSpPr>
            <a:spLocks noChangeArrowheads="1"/>
          </p:cNvSpPr>
          <p:nvPr/>
        </p:nvSpPr>
        <p:spPr bwMode="auto">
          <a:xfrm>
            <a:off x="684213" y="5876925"/>
            <a:ext cx="7772400" cy="819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ru-RU" altLang="ru-RU" sz="2000" b="1">
                <a:solidFill>
                  <a:schemeClr val="tx2"/>
                </a:solidFill>
              </a:rPr>
              <a:t>ФГУП «Аварийно-технический центр Минатома России. Инженерно-технический и учебный центр робототехники</a:t>
            </a:r>
          </a:p>
        </p:txBody>
      </p:sp>
    </p:spTree>
    <p:extLst>
      <p:ext uri="{BB962C8B-B14F-4D97-AF65-F5344CB8AC3E}">
        <p14:creationId xmlns:p14="http://schemas.microsoft.com/office/powerpoint/2010/main" val="3068664686"/>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2" descr="2"/>
          <p:cNvPicPr>
            <a:picLocks noGrp="1" noChangeAspect="1" noChangeArrowheads="1"/>
          </p:cNvPicPr>
          <p:nvPr>
            <p:ph/>
          </p:nvPr>
        </p:nvPicPr>
        <p:blipFill>
          <a:blip r:embed="rId2" cstate="print">
            <a:extLst>
              <a:ext uri="{28A0092B-C50C-407E-A947-70E740481C1C}">
                <a14:useLocalDpi xmlns:a14="http://schemas.microsoft.com/office/drawing/2010/main" val="0"/>
              </a:ext>
            </a:extLst>
          </a:blip>
          <a:srcRect/>
          <a:stretch>
            <a:fillRect/>
          </a:stretch>
        </p:blipFill>
        <p:spPr>
          <a:xfrm>
            <a:off x="1403350" y="1196975"/>
            <a:ext cx="6192838" cy="4237038"/>
          </a:xfrm>
        </p:spPr>
      </p:pic>
      <p:sp>
        <p:nvSpPr>
          <p:cNvPr id="57347" name="Text Box 3"/>
          <p:cNvSpPr txBox="1">
            <a:spLocks noChangeArrowheads="1"/>
          </p:cNvSpPr>
          <p:nvPr/>
        </p:nvSpPr>
        <p:spPr bwMode="auto">
          <a:xfrm>
            <a:off x="1187450" y="260350"/>
            <a:ext cx="6335713"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50000"/>
              </a:spcBef>
              <a:buFontTx/>
              <a:buNone/>
            </a:pPr>
            <a:r>
              <a:rPr lang="ru-RU" altLang="ru-RU" sz="2400" b="1"/>
              <a:t>Укладка дезактивирующих захватов на просыпь</a:t>
            </a:r>
          </a:p>
        </p:txBody>
      </p:sp>
      <p:sp>
        <p:nvSpPr>
          <p:cNvPr id="57348" name="Rectangle 4"/>
          <p:cNvSpPr>
            <a:spLocks noChangeArrowheads="1"/>
          </p:cNvSpPr>
          <p:nvPr/>
        </p:nvSpPr>
        <p:spPr bwMode="auto">
          <a:xfrm>
            <a:off x="755650" y="5876925"/>
            <a:ext cx="7772400" cy="819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ru-RU" altLang="ru-RU" sz="2000" b="1">
                <a:solidFill>
                  <a:schemeClr val="tx2"/>
                </a:solidFill>
              </a:rPr>
              <a:t>ФГУП «Аварийно-технический центр Минатома России. Инженерно-технический и учебный центр робототехники</a:t>
            </a:r>
          </a:p>
        </p:txBody>
      </p:sp>
    </p:spTree>
    <p:extLst>
      <p:ext uri="{BB962C8B-B14F-4D97-AF65-F5344CB8AC3E}">
        <p14:creationId xmlns:p14="http://schemas.microsoft.com/office/powerpoint/2010/main" val="1660939106"/>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a:xfrm>
            <a:off x="611188" y="0"/>
            <a:ext cx="7705725" cy="1143000"/>
          </a:xfrm>
        </p:spPr>
        <p:txBody>
          <a:bodyPr/>
          <a:lstStyle/>
          <a:p>
            <a:pPr eaLnBrk="1" hangingPunct="1"/>
            <a:r>
              <a:rPr lang="ru-RU" altLang="ru-RU" sz="2800" b="1" smtClean="0"/>
              <a:t>Робот РТК-М </a:t>
            </a:r>
            <a:br>
              <a:rPr lang="ru-RU" altLang="ru-RU" sz="2800" b="1" smtClean="0"/>
            </a:br>
            <a:r>
              <a:rPr lang="ru-RU" altLang="ru-RU" sz="2800" b="1" smtClean="0"/>
              <a:t>на операции  демонтажа трубопровода</a:t>
            </a:r>
          </a:p>
        </p:txBody>
      </p:sp>
      <p:pic>
        <p:nvPicPr>
          <p:cNvPr id="60419" name="Рисунок 1" descr="IMG_4238"/>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76375" y="1052513"/>
            <a:ext cx="6264275" cy="4776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20" name="Rectangle 4"/>
          <p:cNvSpPr>
            <a:spLocks noChangeArrowheads="1"/>
          </p:cNvSpPr>
          <p:nvPr/>
        </p:nvSpPr>
        <p:spPr bwMode="auto">
          <a:xfrm>
            <a:off x="900113" y="5876925"/>
            <a:ext cx="7772400" cy="819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ru-RU" altLang="ru-RU" sz="2000" b="1">
                <a:solidFill>
                  <a:schemeClr val="tx2"/>
                </a:solidFill>
              </a:rPr>
              <a:t>ФГУП «Аварийно-технический центр Минатома России. Инженерно-технический и учебный центр робототехники</a:t>
            </a:r>
          </a:p>
        </p:txBody>
      </p:sp>
      <p:sp>
        <p:nvSpPr>
          <p:cNvPr id="60421" name="Rectangle 5"/>
          <p:cNvSpPr>
            <a:spLocks noChangeArrowheads="1"/>
          </p:cNvSpPr>
          <p:nvPr/>
        </p:nvSpPr>
        <p:spPr bwMode="auto">
          <a:xfrm>
            <a:off x="7816850" y="5373688"/>
            <a:ext cx="11969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ru-RU" altLang="ru-RU" sz="2400"/>
              <a:t>Видео!!</a:t>
            </a:r>
          </a:p>
        </p:txBody>
      </p:sp>
    </p:spTree>
    <p:extLst>
      <p:ext uri="{BB962C8B-B14F-4D97-AF65-F5344CB8AC3E}">
        <p14:creationId xmlns:p14="http://schemas.microsoft.com/office/powerpoint/2010/main" val="1061131576"/>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85800" y="609600"/>
            <a:ext cx="7772400" cy="2459360"/>
          </a:xfrm>
        </p:spPr>
        <p:txBody>
          <a:bodyPr/>
          <a:lstStyle/>
          <a:p>
            <a:r>
              <a:rPr lang="ru-RU" sz="4800" dirty="0" smtClean="0"/>
              <a:t>Робототехника для банковского сектора</a:t>
            </a:r>
            <a:r>
              <a:rPr lang="en-US" dirty="0" smtClean="0"/>
              <a:t/>
            </a:r>
            <a:br>
              <a:rPr lang="en-US" dirty="0" smtClean="0"/>
            </a:br>
            <a:r>
              <a:rPr lang="ru-RU" altLang="ru-RU" sz="4000" dirty="0"/>
              <a:t>(новые служебные функции роботов)</a:t>
            </a:r>
            <a:endParaRPr lang="ru-RU" sz="4000" dirty="0"/>
          </a:p>
        </p:txBody>
      </p:sp>
      <p:sp>
        <p:nvSpPr>
          <p:cNvPr id="3" name="Объект 2"/>
          <p:cNvSpPr>
            <a:spLocks noGrp="1"/>
          </p:cNvSpPr>
          <p:nvPr>
            <p:ph idx="1"/>
          </p:nvPr>
        </p:nvSpPr>
        <p:spPr>
          <a:xfrm>
            <a:off x="755576" y="3861048"/>
            <a:ext cx="7772400" cy="2306960"/>
          </a:xfrm>
        </p:spPr>
        <p:txBody>
          <a:bodyPr/>
          <a:lstStyle/>
          <a:p>
            <a:pPr marL="0" indent="0">
              <a:buNone/>
            </a:pPr>
            <a:r>
              <a:rPr lang="ru-RU" dirty="0" smtClean="0"/>
              <a:t>АО «Квантум Системс»</a:t>
            </a:r>
            <a:endParaRPr lang="en-US" dirty="0" smtClean="0"/>
          </a:p>
          <a:p>
            <a:pPr marL="0" indent="0">
              <a:buNone/>
            </a:pPr>
            <a:r>
              <a:rPr lang="en-US" b="1" dirty="0" smtClean="0">
                <a:hlinkClick r:id="rId2"/>
              </a:rPr>
              <a:t>www.quatumspace.ru</a:t>
            </a:r>
            <a:endParaRPr lang="en-US" b="1" dirty="0" smtClean="0"/>
          </a:p>
          <a:p>
            <a:pPr marL="0" indent="0">
              <a:buNone/>
            </a:pPr>
            <a:endParaRPr lang="en-US" dirty="0"/>
          </a:p>
          <a:p>
            <a:pPr marL="0" indent="0">
              <a:buNone/>
            </a:pPr>
            <a:r>
              <a:rPr lang="ru-RU" dirty="0" smtClean="0"/>
              <a:t>Видео!</a:t>
            </a:r>
            <a:endParaRPr lang="en-US" dirty="0" smtClean="0"/>
          </a:p>
          <a:p>
            <a:pPr marL="0" indent="0">
              <a:buNone/>
            </a:pPr>
            <a:endParaRPr lang="ru-RU" dirty="0"/>
          </a:p>
        </p:txBody>
      </p:sp>
    </p:spTree>
    <p:extLst>
      <p:ext uri="{BB962C8B-B14F-4D97-AF65-F5344CB8AC3E}">
        <p14:creationId xmlns:p14="http://schemas.microsoft.com/office/powerpoint/2010/main" val="2896501835"/>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6" name="Picture 2" descr="Рис 2-19 Гексапод"/>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71600" y="1308100"/>
            <a:ext cx="6781800" cy="463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8307" name="Rectangle 3"/>
          <p:cNvSpPr>
            <a:spLocks noChangeArrowheads="1"/>
          </p:cNvSpPr>
          <p:nvPr/>
        </p:nvSpPr>
        <p:spPr bwMode="auto">
          <a:xfrm>
            <a:off x="914400" y="457200"/>
            <a:ext cx="8077200" cy="762000"/>
          </a:xfrm>
          <a:prstGeom prst="rect">
            <a:avLst/>
          </a:prstGeom>
          <a:noFill/>
          <a:ln>
            <a:noFill/>
          </a:ln>
          <a:effectLst/>
          <a:extLst>
            <a:ext uri="{909E8E84-426E-40DD-AFC4-6F175D3DCCD1}">
              <a14:hiddenFill xmlns:a14="http://schemas.microsoft.com/office/drawing/2010/main">
                <a:solidFill>
                  <a:srgbClr val="CCFFCC"/>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ru-RU" altLang="ru-RU" sz="2400" b="1">
                <a:solidFill>
                  <a:schemeClr val="tx2"/>
                </a:solidFill>
              </a:rPr>
              <a:t>Машины с параллельной структурой </a:t>
            </a:r>
          </a:p>
          <a:p>
            <a:pPr algn="ctr" eaLnBrk="1" hangingPunct="1">
              <a:spcBef>
                <a:spcPct val="0"/>
              </a:spcBef>
              <a:buFontTx/>
              <a:buNone/>
            </a:pPr>
            <a:r>
              <a:rPr lang="ru-RU" altLang="ru-RU" sz="2000" b="1">
                <a:solidFill>
                  <a:schemeClr val="tx2"/>
                </a:solidFill>
              </a:rPr>
              <a:t>Первый отечественный гексапод (Новосибирск, 1984)</a:t>
            </a:r>
            <a:r>
              <a:rPr lang="ru-RU" altLang="ru-RU" sz="2000" b="1">
                <a:solidFill>
                  <a:srgbClr val="000000"/>
                </a:solidFill>
                <a:ea typeface="Batang" panose="02030600000101010101" pitchFamily="18" charset="-127"/>
              </a:rPr>
              <a:t> </a:t>
            </a:r>
          </a:p>
        </p:txBody>
      </p:sp>
    </p:spTree>
    <p:extLst>
      <p:ext uri="{BB962C8B-B14F-4D97-AF65-F5344CB8AC3E}">
        <p14:creationId xmlns:p14="http://schemas.microsoft.com/office/powerpoint/2010/main" val="4020017565"/>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Text Box 4"/>
          <p:cNvSpPr txBox="1">
            <a:spLocks noChangeArrowheads="1"/>
          </p:cNvSpPr>
          <p:nvPr/>
        </p:nvSpPr>
        <p:spPr bwMode="auto">
          <a:xfrm>
            <a:off x="3348038" y="404813"/>
            <a:ext cx="4716462" cy="457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50000"/>
              </a:spcBef>
              <a:buFontTx/>
              <a:buNone/>
            </a:pPr>
            <a:r>
              <a:rPr lang="de-DE" altLang="ru-RU" sz="2400" b="1" i="1">
                <a:latin typeface="Arial" panose="020B0604020202020204" pitchFamily="34" charset="0"/>
              </a:rPr>
              <a:t>Pentapod - Structure</a:t>
            </a:r>
          </a:p>
        </p:txBody>
      </p:sp>
      <p:sp>
        <p:nvSpPr>
          <p:cNvPr id="96259" name="Text Box 5"/>
          <p:cNvSpPr txBox="1">
            <a:spLocks noChangeArrowheads="1"/>
          </p:cNvSpPr>
          <p:nvPr/>
        </p:nvSpPr>
        <p:spPr bwMode="auto">
          <a:xfrm>
            <a:off x="0" y="2060575"/>
            <a:ext cx="2555875" cy="37449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50000"/>
              </a:spcBef>
              <a:buFontTx/>
              <a:buNone/>
            </a:pPr>
            <a:r>
              <a:rPr lang="de-DE" altLang="ru-RU" sz="1400">
                <a:latin typeface="Arial" panose="020B0604020202020204" pitchFamily="34" charset="0"/>
              </a:rPr>
              <a:t>Highly dynamic precision with 5 rotary direct drives</a:t>
            </a:r>
          </a:p>
          <a:p>
            <a:pPr algn="ctr" eaLnBrk="1" hangingPunct="1">
              <a:spcBef>
                <a:spcPct val="50000"/>
              </a:spcBef>
              <a:buFontTx/>
              <a:buNone/>
            </a:pPr>
            <a:endParaRPr lang="de-DE" altLang="ru-RU" sz="1400">
              <a:latin typeface="Arial" panose="020B0604020202020204" pitchFamily="34" charset="0"/>
            </a:endParaRPr>
          </a:p>
          <a:p>
            <a:pPr algn="ctr" eaLnBrk="1" hangingPunct="1">
              <a:spcBef>
                <a:spcPct val="50000"/>
              </a:spcBef>
              <a:buFontTx/>
              <a:buNone/>
            </a:pPr>
            <a:r>
              <a:rPr lang="de-DE" altLang="ru-RU" sz="1400">
                <a:latin typeface="Arial" panose="020B0604020202020204" pitchFamily="34" charset="0"/>
              </a:rPr>
              <a:t>Minimized virbrations due to low mass movements</a:t>
            </a:r>
          </a:p>
          <a:p>
            <a:pPr algn="ctr" eaLnBrk="1" hangingPunct="1">
              <a:spcBef>
                <a:spcPct val="50000"/>
              </a:spcBef>
              <a:buFontTx/>
              <a:buNone/>
            </a:pPr>
            <a:endParaRPr lang="de-DE" altLang="ru-RU" sz="1400">
              <a:latin typeface="Arial" panose="020B0604020202020204" pitchFamily="34" charset="0"/>
            </a:endParaRPr>
          </a:p>
          <a:p>
            <a:pPr algn="ctr" eaLnBrk="1" hangingPunct="1">
              <a:spcBef>
                <a:spcPct val="50000"/>
              </a:spcBef>
              <a:buFontTx/>
              <a:buNone/>
            </a:pPr>
            <a:r>
              <a:rPr lang="de-DE" altLang="ru-RU" sz="1400">
                <a:latin typeface="Arial" panose="020B0604020202020204" pitchFamily="34" charset="0"/>
              </a:rPr>
              <a:t>Fast accelaration</a:t>
            </a:r>
          </a:p>
          <a:p>
            <a:pPr algn="ctr" eaLnBrk="1" hangingPunct="1">
              <a:spcBef>
                <a:spcPct val="50000"/>
              </a:spcBef>
              <a:buFontTx/>
              <a:buNone/>
            </a:pPr>
            <a:endParaRPr lang="de-DE" altLang="ru-RU" sz="1400">
              <a:latin typeface="Arial" panose="020B0604020202020204" pitchFamily="34" charset="0"/>
            </a:endParaRPr>
          </a:p>
          <a:p>
            <a:pPr algn="ctr" eaLnBrk="1" hangingPunct="1">
              <a:spcBef>
                <a:spcPct val="50000"/>
              </a:spcBef>
              <a:buFontTx/>
              <a:buNone/>
            </a:pPr>
            <a:r>
              <a:rPr lang="de-DE" altLang="ru-RU" sz="1400">
                <a:latin typeface="Arial" panose="020B0604020202020204" pitchFamily="34" charset="0"/>
              </a:rPr>
              <a:t>Modular conception allows fast solutuion according to specific customer requirements</a:t>
            </a:r>
          </a:p>
        </p:txBody>
      </p:sp>
      <p:pic>
        <p:nvPicPr>
          <p:cNvPr id="6" name="projektierung_messe.mpg">
            <a:hlinkClick r:id="" action="ppaction://media"/>
          </p:cNvPr>
          <p:cNvPicPr>
            <a:picLocks noRot="1" noChangeAspect="1"/>
          </p:cNvPicPr>
          <p:nvPr>
            <a:videoFile r:link="rId1"/>
          </p:nvPr>
        </p:nvPicPr>
        <p:blipFill>
          <a:blip r:embed="rId4" cstate="print">
            <a:extLst>
              <a:ext uri="{28A0092B-C50C-407E-A947-70E740481C1C}">
                <a14:useLocalDpi xmlns:a14="http://schemas.microsoft.com/office/drawing/2010/main" val="0"/>
              </a:ext>
            </a:extLst>
          </a:blip>
          <a:srcRect/>
          <a:stretch>
            <a:fillRect/>
          </a:stretch>
        </p:blipFill>
        <p:spPr bwMode="auto">
          <a:xfrm>
            <a:off x="2843213" y="1412875"/>
            <a:ext cx="5940425" cy="5303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6261" name="Text Box 5"/>
          <p:cNvSpPr txBox="1">
            <a:spLocks noChangeArrowheads="1"/>
          </p:cNvSpPr>
          <p:nvPr/>
        </p:nvSpPr>
        <p:spPr bwMode="auto">
          <a:xfrm>
            <a:off x="323850" y="5805488"/>
            <a:ext cx="23034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50000"/>
              </a:spcBef>
              <a:buFontTx/>
              <a:buNone/>
            </a:pPr>
            <a:r>
              <a:rPr lang="ru-RU" altLang="ru-RU" sz="2400" b="1"/>
              <a:t>ВИДЕО!!!</a:t>
            </a:r>
          </a:p>
        </p:txBody>
      </p:sp>
    </p:spTree>
    <p:extLst>
      <p:ext uri="{BB962C8B-B14F-4D97-AF65-F5344CB8AC3E}">
        <p14:creationId xmlns:p14="http://schemas.microsoft.com/office/powerpoint/2010/main" val="2457465690"/>
      </p:ext>
    </p:extLst>
  </p:cSld>
  <p:clrMapOvr>
    <a:masterClrMapping/>
  </p:clrMapOvr>
  <p:transition advTm="2000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3364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0" name="Picture 2" descr="Рис 2-21Hexaben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6000" y="1219200"/>
            <a:ext cx="4343400"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331" name="Rectangle 3"/>
          <p:cNvSpPr>
            <a:spLocks noChangeArrowheads="1"/>
          </p:cNvSpPr>
          <p:nvPr/>
        </p:nvSpPr>
        <p:spPr bwMode="auto">
          <a:xfrm>
            <a:off x="762000" y="304800"/>
            <a:ext cx="7620000" cy="701675"/>
          </a:xfrm>
          <a:prstGeom prst="rect">
            <a:avLst/>
          </a:prstGeom>
          <a:noFill/>
          <a:ln>
            <a:noFill/>
          </a:ln>
          <a:effectLst/>
          <a:extLst>
            <a:ext uri="{909E8E84-426E-40DD-AFC4-6F175D3DCCD1}">
              <a14:hiddenFill xmlns:a14="http://schemas.microsoft.com/office/drawing/2010/main">
                <a:solidFill>
                  <a:srgbClr val="CCFFCC"/>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ru-RU" altLang="ru-RU" sz="2000" b="1">
                <a:solidFill>
                  <a:schemeClr val="tx2"/>
                </a:solidFill>
              </a:rPr>
              <a:t>Технологический комплекс «HexaBend» </a:t>
            </a:r>
          </a:p>
          <a:p>
            <a:pPr algn="ctr" eaLnBrk="1" hangingPunct="1">
              <a:spcBef>
                <a:spcPct val="0"/>
              </a:spcBef>
              <a:buFontTx/>
              <a:buNone/>
            </a:pPr>
            <a:r>
              <a:rPr lang="ru-RU" altLang="ru-RU" sz="2000" b="1">
                <a:solidFill>
                  <a:schemeClr val="tx2"/>
                </a:solidFill>
              </a:rPr>
              <a:t>(Институт станков и прессов </a:t>
            </a:r>
            <a:r>
              <a:rPr lang="en-US" altLang="ru-RU" sz="2000" b="1">
                <a:solidFill>
                  <a:schemeClr val="tx2"/>
                </a:solidFill>
              </a:rPr>
              <a:t>IWU</a:t>
            </a:r>
            <a:r>
              <a:rPr lang="ru-RU" altLang="ru-RU" sz="2000" b="1">
                <a:solidFill>
                  <a:schemeClr val="tx2"/>
                </a:solidFill>
              </a:rPr>
              <a:t>, Кемниц, Германия) </a:t>
            </a:r>
          </a:p>
        </p:txBody>
      </p:sp>
    </p:spTree>
    <p:extLst>
      <p:ext uri="{BB962C8B-B14F-4D97-AF65-F5344CB8AC3E}">
        <p14:creationId xmlns:p14="http://schemas.microsoft.com/office/powerpoint/2010/main" val="4024039112"/>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4" name="Picture 2" descr="Рис 2-22Dynapo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95400" y="1295400"/>
            <a:ext cx="7086600" cy="4986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0355" name="Rectangle 3"/>
          <p:cNvSpPr>
            <a:spLocks noChangeArrowheads="1"/>
          </p:cNvSpPr>
          <p:nvPr/>
        </p:nvSpPr>
        <p:spPr bwMode="auto">
          <a:xfrm>
            <a:off x="228600" y="152400"/>
            <a:ext cx="9144000" cy="1066800"/>
          </a:xfrm>
          <a:prstGeom prst="rect">
            <a:avLst/>
          </a:prstGeom>
          <a:noFill/>
          <a:ln>
            <a:noFill/>
          </a:ln>
          <a:effectLst/>
          <a:extLst>
            <a:ext uri="{909E8E84-426E-40DD-AFC4-6F175D3DCCD1}">
              <a14:hiddenFill xmlns:a14="http://schemas.microsoft.com/office/drawing/2010/main">
                <a:solidFill>
                  <a:srgbClr val="CCFFCC"/>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ru-RU" altLang="ru-RU" sz="2400" b="1">
                <a:solidFill>
                  <a:schemeClr val="tx2"/>
                </a:solidFill>
              </a:rPr>
              <a:t>Машины с гибридной структурой</a:t>
            </a:r>
          </a:p>
          <a:p>
            <a:pPr algn="ctr" eaLnBrk="1" hangingPunct="1">
              <a:spcBef>
                <a:spcPct val="0"/>
              </a:spcBef>
              <a:buFontTx/>
              <a:buNone/>
            </a:pPr>
            <a:r>
              <a:rPr lang="ru-RU" altLang="ru-RU" sz="2000" b="1">
                <a:solidFill>
                  <a:schemeClr val="tx2"/>
                </a:solidFill>
              </a:rPr>
              <a:t>Технологический комплекс «Dynapod» </a:t>
            </a:r>
          </a:p>
          <a:p>
            <a:pPr algn="ctr" eaLnBrk="1" hangingPunct="1">
              <a:spcBef>
                <a:spcPct val="0"/>
              </a:spcBef>
              <a:buFontTx/>
              <a:buNone/>
            </a:pPr>
            <a:r>
              <a:rPr lang="ru-RU" altLang="ru-RU" sz="2000" b="1">
                <a:solidFill>
                  <a:schemeClr val="tx2"/>
                </a:solidFill>
              </a:rPr>
              <a:t>(Институт станков и прессов </a:t>
            </a:r>
            <a:r>
              <a:rPr lang="en-US" altLang="ru-RU" sz="2000" b="1">
                <a:solidFill>
                  <a:schemeClr val="tx2"/>
                </a:solidFill>
              </a:rPr>
              <a:t>IWU</a:t>
            </a:r>
            <a:r>
              <a:rPr lang="ru-RU" altLang="ru-RU" sz="2000" b="1">
                <a:solidFill>
                  <a:schemeClr val="tx2"/>
                </a:solidFill>
              </a:rPr>
              <a:t>, Кемниц, Германия) </a:t>
            </a:r>
          </a:p>
        </p:txBody>
      </p:sp>
    </p:spTree>
    <p:extLst>
      <p:ext uri="{BB962C8B-B14F-4D97-AF65-F5344CB8AC3E}">
        <p14:creationId xmlns:p14="http://schemas.microsoft.com/office/powerpoint/2010/main" val="1138187662"/>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ChangeArrowheads="1"/>
          </p:cNvSpPr>
          <p:nvPr>
            <p:ph type="ctrTitle"/>
          </p:nvPr>
        </p:nvSpPr>
        <p:spPr>
          <a:xfrm>
            <a:off x="685800" y="2130425"/>
            <a:ext cx="7772400" cy="1470025"/>
          </a:xfrm>
        </p:spPr>
        <p:txBody>
          <a:bodyPr anchor="ctr"/>
          <a:lstStyle/>
          <a:p>
            <a:pPr eaLnBrk="1" hangingPunct="1"/>
            <a:r>
              <a:rPr lang="ru-RU" altLang="ru-RU" sz="3600" b="1" i="1" smtClean="0"/>
              <a:t>Методы автоматического управления и Поколения роботов</a:t>
            </a:r>
          </a:p>
        </p:txBody>
      </p:sp>
      <p:sp>
        <p:nvSpPr>
          <p:cNvPr id="101379" name="Rectangle 3"/>
          <p:cNvSpPr>
            <a:spLocks noGrp="1" noChangeArrowheads="1"/>
          </p:cNvSpPr>
          <p:nvPr>
            <p:ph type="subTitle" idx="1"/>
          </p:nvPr>
        </p:nvSpPr>
        <p:spPr>
          <a:xfrm>
            <a:off x="1371600" y="3886200"/>
            <a:ext cx="6400800" cy="1752600"/>
          </a:xfrm>
        </p:spPr>
        <p:txBody>
          <a:bodyPr/>
          <a:lstStyle/>
          <a:p>
            <a:pPr eaLnBrk="1" hangingPunct="1"/>
            <a:r>
              <a:rPr lang="ru-RU" altLang="ru-RU" sz="3200" smtClean="0"/>
              <a:t> </a:t>
            </a:r>
          </a:p>
        </p:txBody>
      </p:sp>
    </p:spTree>
    <p:extLst>
      <p:ext uri="{BB962C8B-B14F-4D97-AF65-F5344CB8AC3E}">
        <p14:creationId xmlns:p14="http://schemas.microsoft.com/office/powerpoint/2010/main" val="983056750"/>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7106" name="Rectangle 2"/>
          <p:cNvSpPr>
            <a:spLocks noGrp="1" noChangeArrowheads="1"/>
          </p:cNvSpPr>
          <p:nvPr>
            <p:ph type="body" idx="1"/>
          </p:nvPr>
        </p:nvSpPr>
        <p:spPr>
          <a:xfrm>
            <a:off x="611188" y="836613"/>
            <a:ext cx="7924800" cy="5400675"/>
          </a:xfrm>
        </p:spPr>
        <p:txBody>
          <a:bodyPr/>
          <a:lstStyle/>
          <a:p>
            <a:pPr eaLnBrk="1" hangingPunct="1">
              <a:lnSpc>
                <a:spcPct val="90000"/>
              </a:lnSpc>
              <a:buFont typeface="Wingdings" panose="05000000000000000000" pitchFamily="2" charset="2"/>
              <a:buChar char="Ø"/>
              <a:defRPr/>
            </a:pPr>
            <a:r>
              <a:rPr lang="ru-RU" altLang="ru-RU" sz="2800" b="1" i="1" dirty="0" smtClean="0">
                <a:effectLst>
                  <a:outerShdw blurRad="38100" dist="38100" dir="2700000" algn="tl">
                    <a:srgbClr val="C0C0C0"/>
                  </a:outerShdw>
                </a:effectLst>
              </a:rPr>
              <a:t>   </a:t>
            </a:r>
            <a:r>
              <a:rPr lang="ru-RU" altLang="ru-RU" sz="2400" b="1" dirty="0" smtClean="0"/>
              <a:t>Программное управление</a:t>
            </a:r>
            <a:r>
              <a:rPr lang="en-US" altLang="ru-RU" sz="2400" b="1" dirty="0" smtClean="0"/>
              <a:t> (</a:t>
            </a:r>
            <a:r>
              <a:rPr lang="ru-RU" altLang="ru-RU" sz="2400" b="1" dirty="0" smtClean="0"/>
              <a:t>Первое поколение</a:t>
            </a:r>
            <a:r>
              <a:rPr lang="en-US" altLang="ru-RU" sz="2400" b="1" dirty="0" smtClean="0"/>
              <a:t>)</a:t>
            </a:r>
            <a:r>
              <a:rPr lang="en-US" altLang="ru-RU" sz="2400" dirty="0" smtClean="0">
                <a:sym typeface="Wingdings" panose="05000000000000000000" pitchFamily="2" charset="2"/>
              </a:rPr>
              <a:t/>
            </a:r>
            <a:br>
              <a:rPr lang="en-US" altLang="ru-RU" sz="2400" dirty="0" smtClean="0">
                <a:sym typeface="Wingdings" panose="05000000000000000000" pitchFamily="2" charset="2"/>
              </a:rPr>
            </a:br>
            <a:r>
              <a:rPr lang="en-US" altLang="ru-RU" sz="2400" dirty="0" smtClean="0">
                <a:sym typeface="Wingdings" panose="05000000000000000000" pitchFamily="2" charset="2"/>
              </a:rPr>
              <a:t> </a:t>
            </a:r>
            <a:r>
              <a:rPr lang="ru-RU" altLang="ru-RU" sz="2400" dirty="0" smtClean="0">
                <a:sym typeface="Wingdings" panose="05000000000000000000" pitchFamily="2" charset="2"/>
              </a:rPr>
              <a:t>Позиционное управление</a:t>
            </a:r>
            <a:r>
              <a:rPr lang="en-US" altLang="ru-RU" sz="2400" dirty="0" smtClean="0">
                <a:sym typeface="Wingdings" panose="05000000000000000000" pitchFamily="2" charset="2"/>
              </a:rPr>
              <a:t/>
            </a:r>
            <a:br>
              <a:rPr lang="en-US" altLang="ru-RU" sz="2400" dirty="0" smtClean="0">
                <a:sym typeface="Wingdings" panose="05000000000000000000" pitchFamily="2" charset="2"/>
              </a:rPr>
            </a:br>
            <a:r>
              <a:rPr lang="en-US" altLang="ru-RU" sz="2400" dirty="0" smtClean="0">
                <a:sym typeface="Wingdings" panose="05000000000000000000" pitchFamily="2" charset="2"/>
              </a:rPr>
              <a:t> </a:t>
            </a:r>
            <a:r>
              <a:rPr lang="ru-RU" altLang="ru-RU" sz="2400" dirty="0" smtClean="0">
                <a:sym typeface="Wingdings" panose="05000000000000000000" pitchFamily="2" charset="2"/>
              </a:rPr>
              <a:t>Контурное управление</a:t>
            </a:r>
          </a:p>
          <a:p>
            <a:pPr marL="0" indent="0" eaLnBrk="1" hangingPunct="1">
              <a:lnSpc>
                <a:spcPct val="90000"/>
              </a:lnSpc>
              <a:buNone/>
              <a:defRPr/>
            </a:pPr>
            <a:r>
              <a:rPr lang="ru-RU" altLang="ru-RU" sz="2400" dirty="0" smtClean="0">
                <a:sym typeface="Wingdings" panose="05000000000000000000" pitchFamily="2" charset="2"/>
              </a:rPr>
              <a:t>    </a:t>
            </a:r>
            <a:r>
              <a:rPr lang="en-US" altLang="ru-RU" sz="2400" dirty="0" smtClean="0">
                <a:sym typeface="Wingdings" panose="05000000000000000000" pitchFamily="2" charset="2"/>
              </a:rPr>
              <a:t> </a:t>
            </a:r>
            <a:r>
              <a:rPr lang="ru-RU" altLang="ru-RU" sz="2400" dirty="0" smtClean="0">
                <a:sym typeface="Wingdings" panose="05000000000000000000" pitchFamily="2" charset="2"/>
              </a:rPr>
              <a:t>Траекторное управление</a:t>
            </a:r>
            <a:r>
              <a:rPr lang="en-US" altLang="ru-RU" sz="2400" dirty="0" smtClean="0">
                <a:sym typeface="Wingdings" panose="05000000000000000000" pitchFamily="2" charset="2"/>
              </a:rPr>
              <a:t> </a:t>
            </a:r>
          </a:p>
          <a:p>
            <a:pPr eaLnBrk="1" hangingPunct="1">
              <a:lnSpc>
                <a:spcPct val="90000"/>
              </a:lnSpc>
              <a:buFont typeface="Wingdings" panose="05000000000000000000" pitchFamily="2" charset="2"/>
              <a:buNone/>
              <a:defRPr/>
            </a:pPr>
            <a:r>
              <a:rPr lang="ru-RU" altLang="ru-RU" sz="2000" b="1" dirty="0" smtClean="0">
                <a:effectLst>
                  <a:outerShdw blurRad="38100" dist="38100" dir="2700000" algn="tl">
                    <a:srgbClr val="C0C0C0"/>
                  </a:outerShdw>
                </a:effectLst>
              </a:rPr>
              <a:t>Роботы первого поколения</a:t>
            </a:r>
            <a:r>
              <a:rPr lang="en-GB" altLang="ru-RU" sz="2000" b="1" dirty="0" smtClean="0">
                <a:effectLst>
                  <a:outerShdw blurRad="38100" dist="38100" dir="2700000" algn="tl">
                    <a:srgbClr val="C0C0C0"/>
                  </a:outerShdw>
                </a:effectLst>
              </a:rPr>
              <a:t> </a:t>
            </a:r>
            <a:r>
              <a:rPr lang="ru-RU" altLang="ru-RU" sz="2000" b="1" dirty="0" smtClean="0">
                <a:effectLst>
                  <a:outerShdw blurRad="38100" dist="38100" dir="2700000" algn="tl">
                    <a:srgbClr val="C0C0C0"/>
                  </a:outerShdw>
                </a:effectLst>
              </a:rPr>
              <a:t>функционируют по заданной программе движения</a:t>
            </a:r>
            <a:r>
              <a:rPr lang="en-GB" altLang="ru-RU" sz="2000" b="1" dirty="0" smtClean="0">
                <a:effectLst>
                  <a:outerShdw blurRad="38100" dist="38100" dir="2700000" algn="tl">
                    <a:srgbClr val="C0C0C0"/>
                  </a:outerShdw>
                </a:effectLst>
              </a:rPr>
              <a:t> </a:t>
            </a:r>
            <a:r>
              <a:rPr lang="ru-RU" altLang="ru-RU" sz="2000" b="1" dirty="0" smtClean="0">
                <a:effectLst>
                  <a:outerShdw blurRad="38100" dist="38100" dir="2700000" algn="tl">
                    <a:srgbClr val="C0C0C0"/>
                  </a:outerShdw>
                </a:effectLst>
              </a:rPr>
              <a:t>, которая не может быть изменена в процессе выполнения операции</a:t>
            </a:r>
            <a:endParaRPr lang="en-US" altLang="ru-RU" b="1" dirty="0" smtClean="0"/>
          </a:p>
          <a:p>
            <a:pPr eaLnBrk="1" hangingPunct="1">
              <a:lnSpc>
                <a:spcPct val="90000"/>
              </a:lnSpc>
              <a:buFont typeface="Wingdings" panose="05000000000000000000" pitchFamily="2" charset="2"/>
              <a:buChar char="Ø"/>
              <a:defRPr/>
            </a:pPr>
            <a:r>
              <a:rPr lang="en-US" altLang="ru-RU" b="1" dirty="0" smtClean="0"/>
              <a:t> </a:t>
            </a:r>
            <a:r>
              <a:rPr lang="ru-RU" altLang="ru-RU" sz="2400" b="1" dirty="0" smtClean="0"/>
              <a:t>Адаптивное управление</a:t>
            </a:r>
            <a:r>
              <a:rPr lang="en-US" altLang="ru-RU" sz="2400" b="1" dirty="0" smtClean="0"/>
              <a:t> (</a:t>
            </a:r>
            <a:r>
              <a:rPr lang="ru-RU" altLang="ru-RU" sz="2400" b="1" dirty="0" smtClean="0"/>
              <a:t>Второе поколение</a:t>
            </a:r>
            <a:r>
              <a:rPr lang="en-US" altLang="ru-RU" sz="2400" b="1" dirty="0" smtClean="0"/>
              <a:t>)</a:t>
            </a:r>
          </a:p>
          <a:p>
            <a:pPr eaLnBrk="1" hangingPunct="1">
              <a:lnSpc>
                <a:spcPct val="90000"/>
              </a:lnSpc>
              <a:buFont typeface="Wingdings" panose="05000000000000000000" pitchFamily="2" charset="2"/>
              <a:buNone/>
              <a:defRPr/>
            </a:pPr>
            <a:r>
              <a:rPr lang="en-GB" altLang="ru-RU" sz="2000" b="1" dirty="0" smtClean="0"/>
              <a:t> </a:t>
            </a:r>
            <a:r>
              <a:rPr lang="ru-RU" altLang="ru-RU" sz="2000" b="1" dirty="0" smtClean="0">
                <a:effectLst>
                  <a:outerShdw blurRad="38100" dist="38100" dir="2700000" algn="tl">
                    <a:srgbClr val="C0C0C0"/>
                  </a:outerShdw>
                </a:effectLst>
              </a:rPr>
              <a:t>Программа</a:t>
            </a:r>
            <a:r>
              <a:rPr lang="en-GB" altLang="ru-RU" sz="2000" b="1" dirty="0" smtClean="0">
                <a:effectLst>
                  <a:outerShdw blurRad="38100" dist="38100" dir="2700000" algn="tl">
                    <a:srgbClr val="C0C0C0"/>
                  </a:outerShdw>
                </a:effectLst>
              </a:rPr>
              <a:t> </a:t>
            </a:r>
            <a:r>
              <a:rPr lang="ru-RU" altLang="ru-RU" sz="2000" b="1" dirty="0" smtClean="0">
                <a:effectLst>
                  <a:outerShdw blurRad="38100" dist="38100" dir="2700000" algn="tl">
                    <a:srgbClr val="C0C0C0"/>
                  </a:outerShdw>
                </a:effectLst>
              </a:rPr>
              <a:t>движения автоматически формируется в процессе выполнения операции, адаптируясь к изменениям в состоянии самого робота, объектов работ и внешней среды </a:t>
            </a:r>
          </a:p>
          <a:p>
            <a:pPr eaLnBrk="1" hangingPunct="1">
              <a:lnSpc>
                <a:spcPct val="90000"/>
              </a:lnSpc>
              <a:buFont typeface="Wingdings" panose="05000000000000000000" pitchFamily="2" charset="2"/>
              <a:buChar char="Ø"/>
              <a:defRPr/>
            </a:pPr>
            <a:r>
              <a:rPr lang="ru-RU" altLang="ru-RU" sz="2800" b="1" dirty="0" smtClean="0"/>
              <a:t> </a:t>
            </a:r>
            <a:r>
              <a:rPr lang="ru-RU" altLang="ru-RU" sz="2400" b="1" dirty="0" smtClean="0"/>
              <a:t>Интеллектуальное управление</a:t>
            </a:r>
            <a:r>
              <a:rPr lang="en-US" altLang="ru-RU" sz="2400" b="1" dirty="0" smtClean="0"/>
              <a:t> (</a:t>
            </a:r>
            <a:r>
              <a:rPr lang="ru-RU" altLang="ru-RU" sz="2400" b="1" dirty="0" smtClean="0"/>
              <a:t>Третье поколение</a:t>
            </a:r>
            <a:r>
              <a:rPr lang="en-US" altLang="ru-RU" sz="2400" b="1" dirty="0" smtClean="0"/>
              <a:t>)</a:t>
            </a:r>
            <a:endParaRPr lang="ru-RU" altLang="ru-RU" sz="2400" b="1" dirty="0" smtClean="0"/>
          </a:p>
          <a:p>
            <a:pPr eaLnBrk="1" hangingPunct="1">
              <a:lnSpc>
                <a:spcPct val="90000"/>
              </a:lnSpc>
              <a:buFont typeface="Wingdings" panose="05000000000000000000" pitchFamily="2" charset="2"/>
              <a:buChar char="Ø"/>
              <a:defRPr/>
            </a:pPr>
            <a:endParaRPr lang="ru-RU" altLang="ru-RU" sz="2400" b="1" dirty="0" smtClean="0"/>
          </a:p>
          <a:p>
            <a:pPr eaLnBrk="1" hangingPunct="1">
              <a:lnSpc>
                <a:spcPct val="90000"/>
              </a:lnSpc>
              <a:buFont typeface="Wingdings" panose="05000000000000000000" pitchFamily="2" charset="2"/>
              <a:buNone/>
              <a:defRPr/>
            </a:pPr>
            <a:endParaRPr lang="ru-RU" altLang="ru-RU" sz="2800" dirty="0" smtClean="0"/>
          </a:p>
        </p:txBody>
      </p:sp>
    </p:spTree>
    <p:extLst>
      <p:ext uri="{BB962C8B-B14F-4D97-AF65-F5344CB8AC3E}">
        <p14:creationId xmlns:p14="http://schemas.microsoft.com/office/powerpoint/2010/main" val="35401776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17410" name="Group 2"/>
          <p:cNvGrpSpPr>
            <a:grpSpLocks/>
          </p:cNvGrpSpPr>
          <p:nvPr/>
        </p:nvGrpSpPr>
        <p:grpSpPr bwMode="auto">
          <a:xfrm>
            <a:off x="1085900" y="620688"/>
            <a:ext cx="7534275" cy="2693987"/>
            <a:chOff x="593" y="845"/>
            <a:chExt cx="4746" cy="1697"/>
          </a:xfrm>
        </p:grpSpPr>
        <p:sp>
          <p:nvSpPr>
            <p:cNvPr id="17422" name="Text Box 3"/>
            <p:cNvSpPr txBox="1">
              <a:spLocks noChangeArrowheads="1"/>
            </p:cNvSpPr>
            <p:nvPr/>
          </p:nvSpPr>
          <p:spPr bwMode="auto">
            <a:xfrm>
              <a:off x="1746" y="845"/>
              <a:ext cx="2268" cy="407"/>
            </a:xfrm>
            <a:prstGeom prst="rect">
              <a:avLst/>
            </a:prstGeom>
            <a:noFill/>
            <a:ln w="9525"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50000"/>
                </a:spcBef>
                <a:buFontTx/>
                <a:buNone/>
              </a:pPr>
              <a:r>
                <a:rPr lang="ru-RU" altLang="ru-RU" dirty="0"/>
                <a:t>	</a:t>
              </a:r>
              <a:r>
                <a:rPr lang="ru-RU" altLang="ru-RU" sz="3600" b="1" dirty="0"/>
                <a:t>Р</a:t>
              </a:r>
              <a:r>
                <a:rPr lang="ru-RU" altLang="ru-RU" sz="3600" b="1" dirty="0" smtClean="0"/>
                <a:t>обот</a:t>
              </a:r>
              <a:endParaRPr lang="ru-RU" altLang="ru-RU" sz="3600" b="1" dirty="0"/>
            </a:p>
          </p:txBody>
        </p:sp>
        <p:sp>
          <p:nvSpPr>
            <p:cNvPr id="17423" name="Text Box 4"/>
            <p:cNvSpPr txBox="1">
              <a:spLocks noChangeArrowheads="1"/>
            </p:cNvSpPr>
            <p:nvPr/>
          </p:nvSpPr>
          <p:spPr bwMode="auto">
            <a:xfrm>
              <a:off x="593" y="1863"/>
              <a:ext cx="2241" cy="679"/>
            </a:xfrm>
            <a:prstGeom prst="rect">
              <a:avLst/>
            </a:prstGeom>
            <a:noFill/>
            <a:ln w="9525"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50000"/>
                </a:spcBef>
                <a:buFontTx/>
                <a:buNone/>
              </a:pPr>
              <a:r>
                <a:rPr lang="ru-RU" altLang="ru-RU" b="1" dirty="0" smtClean="0"/>
                <a:t>Исполнительный механизм</a:t>
              </a:r>
              <a:endParaRPr lang="ru-RU" altLang="ru-RU" b="1" dirty="0"/>
            </a:p>
          </p:txBody>
        </p:sp>
        <p:sp>
          <p:nvSpPr>
            <p:cNvPr id="17424" name="Text Box 5"/>
            <p:cNvSpPr txBox="1">
              <a:spLocks noChangeArrowheads="1"/>
            </p:cNvSpPr>
            <p:nvPr/>
          </p:nvSpPr>
          <p:spPr bwMode="auto">
            <a:xfrm>
              <a:off x="2935" y="1854"/>
              <a:ext cx="2404" cy="679"/>
            </a:xfrm>
            <a:prstGeom prst="rect">
              <a:avLst/>
            </a:prstGeom>
            <a:noFill/>
            <a:ln w="9525"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50000"/>
                </a:spcBef>
                <a:buFontTx/>
                <a:buNone/>
              </a:pPr>
              <a:r>
                <a:rPr lang="ru-RU" altLang="ru-RU" b="1" dirty="0"/>
                <a:t>Система </a:t>
              </a:r>
              <a:r>
                <a:rPr lang="ru-RU" altLang="ru-RU" b="1" dirty="0" smtClean="0"/>
                <a:t>управления</a:t>
              </a:r>
              <a:endParaRPr lang="ru-RU" altLang="ru-RU" b="1" dirty="0"/>
            </a:p>
          </p:txBody>
        </p:sp>
        <p:sp>
          <p:nvSpPr>
            <p:cNvPr id="17425" name="Line 6"/>
            <p:cNvSpPr>
              <a:spLocks noChangeShapeType="1"/>
            </p:cNvSpPr>
            <p:nvPr/>
          </p:nvSpPr>
          <p:spPr bwMode="auto">
            <a:xfrm flipH="1">
              <a:off x="1746" y="1253"/>
              <a:ext cx="771" cy="499"/>
            </a:xfrm>
            <a:prstGeom prst="line">
              <a:avLst/>
            </a:prstGeom>
            <a:noFill/>
            <a:ln w="952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17426" name="Line 7"/>
            <p:cNvSpPr>
              <a:spLocks noChangeShapeType="1"/>
            </p:cNvSpPr>
            <p:nvPr/>
          </p:nvSpPr>
          <p:spPr bwMode="auto">
            <a:xfrm>
              <a:off x="3333" y="1253"/>
              <a:ext cx="635" cy="499"/>
            </a:xfrm>
            <a:prstGeom prst="line">
              <a:avLst/>
            </a:prstGeom>
            <a:noFill/>
            <a:ln w="952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grpSp>
      <p:grpSp>
        <p:nvGrpSpPr>
          <p:cNvPr id="17411" name="Group 8"/>
          <p:cNvGrpSpPr>
            <a:grpSpLocks/>
          </p:cNvGrpSpPr>
          <p:nvPr/>
        </p:nvGrpSpPr>
        <p:grpSpPr bwMode="auto">
          <a:xfrm>
            <a:off x="395536" y="4367213"/>
            <a:ext cx="7991227" cy="1776412"/>
            <a:chOff x="813" y="2751"/>
            <a:chExt cx="4470" cy="1119"/>
          </a:xfrm>
        </p:grpSpPr>
        <p:pic>
          <p:nvPicPr>
            <p:cNvPr id="17412" name="Picture 9" descr="ЛАЗЕР"/>
            <p:cNvPicPr>
              <a:picLocks noChangeAspect="1" noChangeArrowheads="1"/>
            </p:cNvPicPr>
            <p:nvPr/>
          </p:nvPicPr>
          <p:blipFill>
            <a:blip r:embed="rId2" cstate="print">
              <a:lum bright="6000"/>
              <a:extLst>
                <a:ext uri="{28A0092B-C50C-407E-A947-70E740481C1C}">
                  <a14:useLocalDpi xmlns:a14="http://schemas.microsoft.com/office/drawing/2010/main" val="0"/>
                </a:ext>
              </a:extLst>
            </a:blip>
            <a:srcRect/>
            <a:stretch>
              <a:fillRect/>
            </a:stretch>
          </p:blipFill>
          <p:spPr bwMode="auto">
            <a:xfrm>
              <a:off x="813" y="2751"/>
              <a:ext cx="965" cy="1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3" name="Picture 10" descr="3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95" y="2795"/>
              <a:ext cx="1288" cy="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7414" name="Group 11"/>
            <p:cNvGrpSpPr>
              <a:grpSpLocks/>
            </p:cNvGrpSpPr>
            <p:nvPr/>
          </p:nvGrpSpPr>
          <p:grpSpPr bwMode="auto">
            <a:xfrm>
              <a:off x="1338" y="3521"/>
              <a:ext cx="1905" cy="91"/>
              <a:chOff x="1338" y="3521"/>
              <a:chExt cx="1905" cy="91"/>
            </a:xfrm>
          </p:grpSpPr>
          <p:sp>
            <p:nvSpPr>
              <p:cNvPr id="17419" name="Line 12"/>
              <p:cNvSpPr>
                <a:spLocks noChangeShapeType="1"/>
              </p:cNvSpPr>
              <p:nvPr/>
            </p:nvSpPr>
            <p:spPr bwMode="auto">
              <a:xfrm flipH="1">
                <a:off x="2200" y="3612"/>
                <a:ext cx="1043" cy="0"/>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17420" name="Line 13"/>
              <p:cNvSpPr>
                <a:spLocks noChangeShapeType="1"/>
              </p:cNvSpPr>
              <p:nvPr/>
            </p:nvSpPr>
            <p:spPr bwMode="auto">
              <a:xfrm flipV="1">
                <a:off x="2200" y="3521"/>
                <a:ext cx="181" cy="91"/>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17421" name="Line 14"/>
              <p:cNvSpPr>
                <a:spLocks noChangeShapeType="1"/>
              </p:cNvSpPr>
              <p:nvPr/>
            </p:nvSpPr>
            <p:spPr bwMode="auto">
              <a:xfrm flipH="1">
                <a:off x="1338" y="3521"/>
                <a:ext cx="1043" cy="0"/>
              </a:xfrm>
              <a:prstGeom prst="line">
                <a:avLst/>
              </a:prstGeom>
              <a:noFill/>
              <a:ln w="952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grpSp>
        <p:grpSp>
          <p:nvGrpSpPr>
            <p:cNvPr id="17415" name="Group 15"/>
            <p:cNvGrpSpPr>
              <a:grpSpLocks/>
            </p:cNvGrpSpPr>
            <p:nvPr/>
          </p:nvGrpSpPr>
          <p:grpSpPr bwMode="auto">
            <a:xfrm>
              <a:off x="1474" y="3475"/>
              <a:ext cx="2481" cy="91"/>
              <a:chOff x="1474" y="3475"/>
              <a:chExt cx="2481" cy="91"/>
            </a:xfrm>
          </p:grpSpPr>
          <p:sp>
            <p:nvSpPr>
              <p:cNvPr id="17416" name="Line 16"/>
              <p:cNvSpPr>
                <a:spLocks noChangeShapeType="1"/>
              </p:cNvSpPr>
              <p:nvPr/>
            </p:nvSpPr>
            <p:spPr bwMode="auto">
              <a:xfrm flipH="1" flipV="1">
                <a:off x="2336" y="3566"/>
                <a:ext cx="1619" cy="0"/>
              </a:xfrm>
              <a:prstGeom prst="line">
                <a:avLst/>
              </a:prstGeom>
              <a:noFill/>
              <a:ln w="9525">
                <a:solidFill>
                  <a:srgbClr val="000000"/>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17417" name="Line 17"/>
              <p:cNvSpPr>
                <a:spLocks noChangeShapeType="1"/>
              </p:cNvSpPr>
              <p:nvPr/>
            </p:nvSpPr>
            <p:spPr bwMode="auto">
              <a:xfrm flipV="1">
                <a:off x="2336" y="3475"/>
                <a:ext cx="181" cy="91"/>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17418" name="Line 18"/>
              <p:cNvSpPr>
                <a:spLocks noChangeShapeType="1"/>
              </p:cNvSpPr>
              <p:nvPr/>
            </p:nvSpPr>
            <p:spPr bwMode="auto">
              <a:xfrm flipH="1">
                <a:off x="1474" y="3475"/>
                <a:ext cx="1043" cy="0"/>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grpSp>
      </p:grpSp>
      <p:sp>
        <p:nvSpPr>
          <p:cNvPr id="3" name="TextBox 2"/>
          <p:cNvSpPr txBox="1"/>
          <p:nvPr/>
        </p:nvSpPr>
        <p:spPr>
          <a:xfrm>
            <a:off x="2699792" y="4509120"/>
            <a:ext cx="3024336" cy="830997"/>
          </a:xfrm>
          <a:prstGeom prst="rect">
            <a:avLst/>
          </a:prstGeom>
          <a:noFill/>
        </p:spPr>
        <p:txBody>
          <a:bodyPr wrap="square" rtlCol="0">
            <a:spAutoFit/>
          </a:bodyPr>
          <a:lstStyle/>
          <a:p>
            <a:pPr algn="ctr"/>
            <a:r>
              <a:rPr lang="ru-RU" b="1" dirty="0" smtClean="0"/>
              <a:t>Интерфейс системы управления</a:t>
            </a:r>
            <a:endParaRPr lang="ru-RU" b="1" dirty="0"/>
          </a:p>
        </p:txBody>
      </p:sp>
    </p:spTree>
    <p:extLst>
      <p:ext uri="{BB962C8B-B14F-4D97-AF65-F5344CB8AC3E}">
        <p14:creationId xmlns:p14="http://schemas.microsoft.com/office/powerpoint/2010/main" val="8846994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Grp="1" noChangeArrowheads="1"/>
          </p:cNvSpPr>
          <p:nvPr>
            <p:ph type="title"/>
          </p:nvPr>
        </p:nvSpPr>
        <p:spPr/>
        <p:txBody>
          <a:bodyPr/>
          <a:lstStyle/>
          <a:p>
            <a:pPr eaLnBrk="1" hangingPunct="1"/>
            <a:r>
              <a:rPr lang="ru-RU" altLang="ru-RU" sz="3600" b="1" smtClean="0"/>
              <a:t>Позиционное управление</a:t>
            </a:r>
          </a:p>
        </p:txBody>
      </p:sp>
      <p:sp>
        <p:nvSpPr>
          <p:cNvPr id="104451" name="Rectangle 3"/>
          <p:cNvSpPr>
            <a:spLocks noGrp="1" noChangeArrowheads="1"/>
          </p:cNvSpPr>
          <p:nvPr>
            <p:ph type="body" idx="1"/>
          </p:nvPr>
        </p:nvSpPr>
        <p:spPr/>
        <p:txBody>
          <a:bodyPr/>
          <a:lstStyle/>
          <a:p>
            <a:pPr eaLnBrk="1" hangingPunct="1">
              <a:buFontTx/>
              <a:buNone/>
            </a:pPr>
            <a:r>
              <a:rPr lang="en-US" altLang="ru-RU" smtClean="0"/>
              <a:t> </a:t>
            </a:r>
            <a:endParaRPr lang="ru-RU" altLang="ru-RU" smtClean="0"/>
          </a:p>
        </p:txBody>
      </p:sp>
      <p:sp>
        <p:nvSpPr>
          <p:cNvPr id="104481" name="Rectangle 33"/>
          <p:cNvSpPr>
            <a:spLocks noChangeArrowheads="1"/>
          </p:cNvSpPr>
          <p:nvPr/>
        </p:nvSpPr>
        <p:spPr bwMode="auto">
          <a:xfrm>
            <a:off x="755576" y="1772816"/>
            <a:ext cx="7560840" cy="408111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lnSpc>
                <a:spcPct val="90000"/>
              </a:lnSpc>
              <a:spcBef>
                <a:spcPct val="0"/>
              </a:spcBef>
              <a:buFontTx/>
              <a:buNone/>
            </a:pPr>
            <a:r>
              <a:rPr lang="ru-RU" b="1" dirty="0"/>
              <a:t>П</a:t>
            </a:r>
            <a:r>
              <a:rPr lang="ru-RU" b="1" dirty="0" smtClean="0"/>
              <a:t>озиционное управление </a:t>
            </a:r>
            <a:r>
              <a:rPr lang="ru-RU" dirty="0"/>
              <a:t>(</a:t>
            </a:r>
            <a:r>
              <a:rPr lang="ru-RU" dirty="0" err="1"/>
              <a:t>pose-to-pose</a:t>
            </a:r>
            <a:r>
              <a:rPr lang="ru-RU" dirty="0"/>
              <a:t> </a:t>
            </a:r>
            <a:r>
              <a:rPr lang="ru-RU" dirty="0" err="1"/>
              <a:t>control</a:t>
            </a:r>
            <a:r>
              <a:rPr lang="ru-RU" dirty="0"/>
              <a:t>, PTP </a:t>
            </a:r>
            <a:r>
              <a:rPr lang="ru-RU" dirty="0" err="1"/>
              <a:t>control</a:t>
            </a:r>
            <a:r>
              <a:rPr lang="ru-RU" dirty="0"/>
              <a:t>): </a:t>
            </a:r>
            <a:endParaRPr lang="ru-RU" dirty="0" smtClean="0"/>
          </a:p>
          <a:p>
            <a:pPr algn="just" eaLnBrk="1" hangingPunct="1">
              <a:lnSpc>
                <a:spcPct val="90000"/>
              </a:lnSpc>
              <a:spcBef>
                <a:spcPct val="0"/>
              </a:spcBef>
              <a:buFontTx/>
              <a:buNone/>
            </a:pPr>
            <a:r>
              <a:rPr lang="ru-RU" dirty="0" smtClean="0"/>
              <a:t>Режим </a:t>
            </a:r>
            <a:r>
              <a:rPr lang="ru-RU" dirty="0"/>
              <a:t>управления, при котором пользователь может устанавливать перемещения </a:t>
            </a:r>
            <a:r>
              <a:rPr lang="ru-RU" b="1" dirty="0"/>
              <a:t>робота </a:t>
            </a:r>
            <a:r>
              <a:rPr lang="ru-RU" dirty="0" smtClean="0"/>
              <a:t>с </a:t>
            </a:r>
            <a:r>
              <a:rPr lang="ru-RU" dirty="0"/>
              <a:t>помощью </a:t>
            </a:r>
            <a:r>
              <a:rPr lang="ru-RU" b="1" dirty="0"/>
              <a:t>заданных пространственных расположений </a:t>
            </a:r>
            <a:r>
              <a:rPr lang="ru-RU" dirty="0" smtClean="0"/>
              <a:t>без </a:t>
            </a:r>
            <a:r>
              <a:rPr lang="ru-RU" dirty="0"/>
              <a:t>определения </a:t>
            </a:r>
            <a:r>
              <a:rPr lang="ru-RU" b="1" dirty="0"/>
              <a:t>маршрута </a:t>
            </a:r>
            <a:r>
              <a:rPr lang="ru-RU" dirty="0" smtClean="0"/>
              <a:t>перемещения </a:t>
            </a:r>
            <a:r>
              <a:rPr lang="ru-RU" dirty="0"/>
              <a:t>между этими </a:t>
            </a:r>
            <a:r>
              <a:rPr lang="ru-RU" b="1" dirty="0"/>
              <a:t>пространственными </a:t>
            </a:r>
            <a:r>
              <a:rPr lang="ru-RU" b="1" dirty="0" smtClean="0"/>
              <a:t>расположениями</a:t>
            </a:r>
            <a:r>
              <a:rPr lang="ru-RU" dirty="0" smtClean="0"/>
              <a:t>. </a:t>
            </a:r>
            <a:endParaRPr lang="en-GB" altLang="ru-RU" dirty="0"/>
          </a:p>
        </p:txBody>
      </p:sp>
    </p:spTree>
    <p:extLst>
      <p:ext uri="{BB962C8B-B14F-4D97-AF65-F5344CB8AC3E}">
        <p14:creationId xmlns:p14="http://schemas.microsoft.com/office/powerpoint/2010/main" val="3465143075"/>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Grp="1" noChangeArrowheads="1"/>
          </p:cNvSpPr>
          <p:nvPr>
            <p:ph type="title"/>
          </p:nvPr>
        </p:nvSpPr>
        <p:spPr/>
        <p:txBody>
          <a:bodyPr/>
          <a:lstStyle/>
          <a:p>
            <a:pPr eaLnBrk="1" hangingPunct="1"/>
            <a:r>
              <a:rPr lang="ru-RU" altLang="ru-RU" sz="3600" b="1" smtClean="0"/>
              <a:t>Позиционное управление</a:t>
            </a:r>
          </a:p>
        </p:txBody>
      </p:sp>
      <p:sp>
        <p:nvSpPr>
          <p:cNvPr id="104451" name="Rectangle 3"/>
          <p:cNvSpPr>
            <a:spLocks noGrp="1" noChangeArrowheads="1"/>
          </p:cNvSpPr>
          <p:nvPr>
            <p:ph type="body" idx="1"/>
          </p:nvPr>
        </p:nvSpPr>
        <p:spPr/>
        <p:txBody>
          <a:bodyPr/>
          <a:lstStyle/>
          <a:p>
            <a:pPr eaLnBrk="1" hangingPunct="1">
              <a:buFontTx/>
              <a:buNone/>
            </a:pPr>
            <a:r>
              <a:rPr lang="en-US" altLang="ru-RU" smtClean="0"/>
              <a:t> </a:t>
            </a:r>
            <a:endParaRPr lang="ru-RU" altLang="ru-RU" smtClean="0"/>
          </a:p>
        </p:txBody>
      </p:sp>
      <p:sp>
        <p:nvSpPr>
          <p:cNvPr id="104452" name="Oval 4"/>
          <p:cNvSpPr>
            <a:spLocks noChangeArrowheads="1"/>
          </p:cNvSpPr>
          <p:nvPr/>
        </p:nvSpPr>
        <p:spPr bwMode="auto">
          <a:xfrm>
            <a:off x="3933825" y="5334000"/>
            <a:ext cx="415925" cy="487363"/>
          </a:xfrm>
          <a:prstGeom prst="ellipse">
            <a:avLst/>
          </a:prstGeom>
          <a:solidFill>
            <a:srgbClr val="FFFFFF"/>
          </a:solidFill>
          <a:ln w="9525">
            <a:solidFill>
              <a:srgbClr val="000000"/>
            </a:solidFill>
            <a:round/>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ru-RU" altLang="ru-RU" sz="2400"/>
          </a:p>
        </p:txBody>
      </p:sp>
      <p:sp>
        <p:nvSpPr>
          <p:cNvPr id="104453" name="Line 5"/>
          <p:cNvSpPr>
            <a:spLocks noChangeShapeType="1"/>
          </p:cNvSpPr>
          <p:nvPr/>
        </p:nvSpPr>
        <p:spPr bwMode="auto">
          <a:xfrm>
            <a:off x="5791200" y="3810000"/>
            <a:ext cx="312738" cy="365125"/>
          </a:xfrm>
          <a:prstGeom prst="line">
            <a:avLst/>
          </a:prstGeom>
          <a:noFill/>
          <a:ln w="57150">
            <a:solidFill>
              <a:srgbClr val="0033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104454" name="Rectangle 6"/>
          <p:cNvSpPr>
            <a:spLocks noChangeArrowheads="1"/>
          </p:cNvSpPr>
          <p:nvPr/>
        </p:nvSpPr>
        <p:spPr bwMode="auto">
          <a:xfrm rot="-2408075">
            <a:off x="4038600" y="4648200"/>
            <a:ext cx="2182813" cy="133350"/>
          </a:xfrm>
          <a:prstGeom prst="rect">
            <a:avLst/>
          </a:prstGeom>
          <a:solidFill>
            <a:srgbClr val="FFFF00"/>
          </a:solidFill>
          <a:ln w="9525">
            <a:solidFill>
              <a:srgbClr val="000000"/>
            </a:solidFill>
            <a:miter lim="800000"/>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ru-RU" altLang="ru-RU" sz="2400"/>
          </a:p>
        </p:txBody>
      </p:sp>
      <p:sp>
        <p:nvSpPr>
          <p:cNvPr id="104455" name="Oval 7"/>
          <p:cNvSpPr>
            <a:spLocks noChangeArrowheads="1"/>
          </p:cNvSpPr>
          <p:nvPr/>
        </p:nvSpPr>
        <p:spPr bwMode="auto">
          <a:xfrm>
            <a:off x="6172200" y="3733800"/>
            <a:ext cx="76200" cy="82550"/>
          </a:xfrm>
          <a:prstGeom prst="ellipse">
            <a:avLst/>
          </a:prstGeom>
          <a:solidFill>
            <a:srgbClr val="FFFF00"/>
          </a:solidFill>
          <a:ln w="9525">
            <a:solidFill>
              <a:srgbClr val="000000"/>
            </a:solidFill>
            <a:round/>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ru-RU" altLang="ru-RU" sz="2400"/>
          </a:p>
        </p:txBody>
      </p:sp>
      <p:sp>
        <p:nvSpPr>
          <p:cNvPr id="104456" name="Rectangle 8"/>
          <p:cNvSpPr>
            <a:spLocks noChangeArrowheads="1"/>
          </p:cNvSpPr>
          <p:nvPr/>
        </p:nvSpPr>
        <p:spPr bwMode="auto">
          <a:xfrm rot="19191925" flipV="1">
            <a:off x="6019800" y="3886200"/>
            <a:ext cx="730250" cy="122238"/>
          </a:xfrm>
          <a:prstGeom prst="rect">
            <a:avLst/>
          </a:prstGeom>
          <a:solidFill>
            <a:srgbClr val="FFFF00"/>
          </a:solidFill>
          <a:ln w="9525">
            <a:solidFill>
              <a:srgbClr val="000000"/>
            </a:solidFill>
            <a:miter lim="800000"/>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ru-RU" altLang="ru-RU" sz="2400"/>
          </a:p>
        </p:txBody>
      </p:sp>
      <p:sp>
        <p:nvSpPr>
          <p:cNvPr id="104457" name="Rectangle 9"/>
          <p:cNvSpPr>
            <a:spLocks noChangeArrowheads="1"/>
          </p:cNvSpPr>
          <p:nvPr/>
        </p:nvSpPr>
        <p:spPr bwMode="auto">
          <a:xfrm rot="19191925" flipV="1">
            <a:off x="5715000" y="3505200"/>
            <a:ext cx="730250" cy="122238"/>
          </a:xfrm>
          <a:prstGeom prst="rect">
            <a:avLst/>
          </a:prstGeom>
          <a:solidFill>
            <a:srgbClr val="FFFF00"/>
          </a:solidFill>
          <a:ln w="9525">
            <a:solidFill>
              <a:srgbClr val="000000"/>
            </a:solidFill>
            <a:miter lim="800000"/>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ru-RU" altLang="ru-RU" sz="2400"/>
          </a:p>
        </p:txBody>
      </p:sp>
      <p:sp>
        <p:nvSpPr>
          <p:cNvPr id="104458" name="Line 10"/>
          <p:cNvSpPr>
            <a:spLocks noChangeShapeType="1"/>
          </p:cNvSpPr>
          <p:nvPr/>
        </p:nvSpPr>
        <p:spPr bwMode="auto">
          <a:xfrm rot="4621516">
            <a:off x="1995488" y="4027488"/>
            <a:ext cx="288925" cy="307975"/>
          </a:xfrm>
          <a:prstGeom prst="line">
            <a:avLst/>
          </a:prstGeom>
          <a:noFill/>
          <a:ln w="57150">
            <a:solidFill>
              <a:srgbClr val="0033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104459" name="Text Box 11"/>
          <p:cNvSpPr txBox="1">
            <a:spLocks noChangeArrowheads="1"/>
          </p:cNvSpPr>
          <p:nvPr/>
        </p:nvSpPr>
        <p:spPr bwMode="auto">
          <a:xfrm>
            <a:off x="1066800" y="2286000"/>
            <a:ext cx="1752600" cy="609600"/>
          </a:xfrm>
          <a:prstGeom prst="rect">
            <a:avLst/>
          </a:prstGeom>
          <a:solidFill>
            <a:srgbClr val="FFFFFF"/>
          </a:solidFill>
          <a:ln w="9525">
            <a:solidFill>
              <a:srgbClr val="FFFFFF"/>
            </a:solidFill>
            <a:miter lim="800000"/>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ru-RU" altLang="ru-RU" sz="2000" b="1"/>
              <a:t>Исходное</a:t>
            </a:r>
          </a:p>
          <a:p>
            <a:pPr>
              <a:spcBef>
                <a:spcPct val="0"/>
              </a:spcBef>
              <a:buFontTx/>
              <a:buNone/>
            </a:pPr>
            <a:r>
              <a:rPr lang="ru-RU" altLang="ru-RU" sz="2000" b="1"/>
              <a:t>положение</a:t>
            </a:r>
            <a:endParaRPr lang="en-GB" altLang="ru-RU" sz="2000" b="1"/>
          </a:p>
        </p:txBody>
      </p:sp>
      <p:sp>
        <p:nvSpPr>
          <p:cNvPr id="104460" name="Rectangle 12"/>
          <p:cNvSpPr>
            <a:spLocks noChangeArrowheads="1"/>
          </p:cNvSpPr>
          <p:nvPr/>
        </p:nvSpPr>
        <p:spPr bwMode="auto">
          <a:xfrm rot="-8804275">
            <a:off x="1978025" y="4724400"/>
            <a:ext cx="2184400" cy="134938"/>
          </a:xfrm>
          <a:prstGeom prst="rect">
            <a:avLst/>
          </a:prstGeom>
          <a:solidFill>
            <a:srgbClr val="FFFF00"/>
          </a:solidFill>
          <a:ln w="9525">
            <a:solidFill>
              <a:srgbClr val="000000"/>
            </a:solidFill>
            <a:miter lim="800000"/>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ru-RU" altLang="ru-RU" sz="2400"/>
          </a:p>
        </p:txBody>
      </p:sp>
      <p:sp>
        <p:nvSpPr>
          <p:cNvPr id="104461" name="Oval 13"/>
          <p:cNvSpPr>
            <a:spLocks noChangeArrowheads="1"/>
          </p:cNvSpPr>
          <p:nvPr/>
        </p:nvSpPr>
        <p:spPr bwMode="auto">
          <a:xfrm>
            <a:off x="1847850" y="3962400"/>
            <a:ext cx="104775" cy="122238"/>
          </a:xfrm>
          <a:prstGeom prst="ellipse">
            <a:avLst/>
          </a:prstGeom>
          <a:solidFill>
            <a:srgbClr val="FFFF00"/>
          </a:solidFill>
          <a:ln w="9525">
            <a:solidFill>
              <a:srgbClr val="000000"/>
            </a:solidFill>
            <a:round/>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ru-RU" altLang="ru-RU" sz="2400"/>
          </a:p>
        </p:txBody>
      </p:sp>
      <p:sp>
        <p:nvSpPr>
          <p:cNvPr id="104462" name="Rectangle 14"/>
          <p:cNvSpPr>
            <a:spLocks noChangeArrowheads="1"/>
          </p:cNvSpPr>
          <p:nvPr/>
        </p:nvSpPr>
        <p:spPr bwMode="auto">
          <a:xfrm rot="12735272" flipV="1">
            <a:off x="1327150" y="4114800"/>
            <a:ext cx="730250" cy="122238"/>
          </a:xfrm>
          <a:prstGeom prst="rect">
            <a:avLst/>
          </a:prstGeom>
          <a:solidFill>
            <a:srgbClr val="FFFF00"/>
          </a:solidFill>
          <a:ln w="9525">
            <a:solidFill>
              <a:srgbClr val="000000"/>
            </a:solidFill>
            <a:miter lim="800000"/>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ru-RU" altLang="ru-RU" sz="2400"/>
          </a:p>
        </p:txBody>
      </p:sp>
      <p:sp>
        <p:nvSpPr>
          <p:cNvPr id="104463" name="Rectangle 15"/>
          <p:cNvSpPr>
            <a:spLocks noChangeArrowheads="1"/>
          </p:cNvSpPr>
          <p:nvPr/>
        </p:nvSpPr>
        <p:spPr bwMode="auto">
          <a:xfrm rot="12707548" flipV="1">
            <a:off x="1600200" y="3733800"/>
            <a:ext cx="730250" cy="122238"/>
          </a:xfrm>
          <a:prstGeom prst="rect">
            <a:avLst/>
          </a:prstGeom>
          <a:solidFill>
            <a:srgbClr val="FFFF00"/>
          </a:solidFill>
          <a:ln w="9525">
            <a:solidFill>
              <a:srgbClr val="000000"/>
            </a:solidFill>
            <a:miter lim="800000"/>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ru-RU" altLang="ru-RU" sz="2400"/>
          </a:p>
        </p:txBody>
      </p:sp>
      <p:sp>
        <p:nvSpPr>
          <p:cNvPr id="104464" name="Text Box 16"/>
          <p:cNvSpPr txBox="1">
            <a:spLocks noChangeArrowheads="1"/>
          </p:cNvSpPr>
          <p:nvPr/>
        </p:nvSpPr>
        <p:spPr bwMode="auto">
          <a:xfrm>
            <a:off x="990600" y="3276600"/>
            <a:ext cx="520700" cy="609600"/>
          </a:xfrm>
          <a:prstGeom prst="rect">
            <a:avLst/>
          </a:prstGeom>
          <a:solidFill>
            <a:srgbClr val="FFFFFF"/>
          </a:solidFill>
          <a:ln w="9525">
            <a:solidFill>
              <a:srgbClr val="FFFFFF"/>
            </a:solidFill>
            <a:miter lim="800000"/>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ru-RU" altLang="ru-RU" sz="2000" b="1"/>
              <a:t>P</a:t>
            </a:r>
            <a:r>
              <a:rPr lang="ru-RU" altLang="ru-RU" sz="1200" b="1"/>
              <a:t>0</a:t>
            </a:r>
          </a:p>
        </p:txBody>
      </p:sp>
      <p:sp>
        <p:nvSpPr>
          <p:cNvPr id="104465" name="Text Box 17"/>
          <p:cNvSpPr txBox="1">
            <a:spLocks noChangeArrowheads="1"/>
          </p:cNvSpPr>
          <p:nvPr/>
        </p:nvSpPr>
        <p:spPr bwMode="auto">
          <a:xfrm>
            <a:off x="6477000" y="2971800"/>
            <a:ext cx="781050" cy="609600"/>
          </a:xfrm>
          <a:prstGeom prst="rect">
            <a:avLst/>
          </a:prstGeom>
          <a:solidFill>
            <a:srgbClr val="FFFFFF"/>
          </a:solidFill>
          <a:ln w="9525">
            <a:solidFill>
              <a:srgbClr val="FFFFFF"/>
            </a:solidFill>
            <a:miter lim="800000"/>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ru-RU" altLang="ru-RU" sz="2000" b="1"/>
              <a:t>P</a:t>
            </a:r>
            <a:r>
              <a:rPr lang="ru-RU" altLang="ru-RU" sz="1200" b="1"/>
              <a:t>m</a:t>
            </a:r>
          </a:p>
        </p:txBody>
      </p:sp>
      <p:sp>
        <p:nvSpPr>
          <p:cNvPr id="104466" name="Line 18"/>
          <p:cNvSpPr>
            <a:spLocks noChangeShapeType="1"/>
          </p:cNvSpPr>
          <p:nvPr/>
        </p:nvSpPr>
        <p:spPr bwMode="auto">
          <a:xfrm flipH="1">
            <a:off x="3933825" y="5791200"/>
            <a:ext cx="130175" cy="304800"/>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ru-RU"/>
          </a:p>
        </p:txBody>
      </p:sp>
      <p:sp>
        <p:nvSpPr>
          <p:cNvPr id="104467" name="Line 19"/>
          <p:cNvSpPr>
            <a:spLocks noChangeShapeType="1"/>
          </p:cNvSpPr>
          <p:nvPr/>
        </p:nvSpPr>
        <p:spPr bwMode="auto">
          <a:xfrm>
            <a:off x="4194175" y="5791200"/>
            <a:ext cx="130175" cy="304800"/>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ru-RU"/>
          </a:p>
        </p:txBody>
      </p:sp>
      <p:sp>
        <p:nvSpPr>
          <p:cNvPr id="104468" name="Line 20"/>
          <p:cNvSpPr>
            <a:spLocks noChangeShapeType="1"/>
          </p:cNvSpPr>
          <p:nvPr/>
        </p:nvSpPr>
        <p:spPr bwMode="auto">
          <a:xfrm>
            <a:off x="3671888" y="6096000"/>
            <a:ext cx="912812" cy="0"/>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ru-RU"/>
          </a:p>
        </p:txBody>
      </p:sp>
      <p:sp>
        <p:nvSpPr>
          <p:cNvPr id="104469" name="Text Box 21"/>
          <p:cNvSpPr txBox="1">
            <a:spLocks noChangeArrowheads="1"/>
          </p:cNvSpPr>
          <p:nvPr/>
        </p:nvSpPr>
        <p:spPr bwMode="auto">
          <a:xfrm>
            <a:off x="6553200" y="2286000"/>
            <a:ext cx="1752600" cy="609600"/>
          </a:xfrm>
          <a:prstGeom prst="rect">
            <a:avLst/>
          </a:prstGeom>
          <a:solidFill>
            <a:srgbClr val="FFFFFF"/>
          </a:solidFill>
          <a:ln w="9525">
            <a:solidFill>
              <a:srgbClr val="FFFFFF"/>
            </a:solidFill>
            <a:miter lim="800000"/>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ru-RU" altLang="ru-RU" sz="2000" b="1"/>
              <a:t>Целевое положение</a:t>
            </a:r>
            <a:endParaRPr lang="en-GB" altLang="ru-RU" sz="2000" b="1"/>
          </a:p>
        </p:txBody>
      </p:sp>
      <p:sp>
        <p:nvSpPr>
          <p:cNvPr id="104470" name="Text Box 22"/>
          <p:cNvSpPr txBox="1">
            <a:spLocks noChangeArrowheads="1"/>
          </p:cNvSpPr>
          <p:nvPr/>
        </p:nvSpPr>
        <p:spPr bwMode="auto">
          <a:xfrm>
            <a:off x="3048000" y="1905000"/>
            <a:ext cx="2971800" cy="609600"/>
          </a:xfrm>
          <a:prstGeom prst="rect">
            <a:avLst/>
          </a:prstGeom>
          <a:solidFill>
            <a:srgbClr val="FFFFFF"/>
          </a:solidFill>
          <a:ln w="9525">
            <a:solidFill>
              <a:srgbClr val="FFFFFF"/>
            </a:solidFill>
            <a:miter lim="800000"/>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ru-RU" altLang="ru-RU" sz="2000" b="1" u="sng"/>
              <a:t>Промежуточные точки</a:t>
            </a:r>
            <a:endParaRPr lang="en-GB" altLang="ru-RU" sz="2000" b="1" u="sng"/>
          </a:p>
        </p:txBody>
      </p:sp>
      <p:sp>
        <p:nvSpPr>
          <p:cNvPr id="104471" name="Oval 23"/>
          <p:cNvSpPr>
            <a:spLocks noChangeArrowheads="1"/>
          </p:cNvSpPr>
          <p:nvPr/>
        </p:nvSpPr>
        <p:spPr bwMode="auto">
          <a:xfrm>
            <a:off x="3276600" y="2819400"/>
            <a:ext cx="104775" cy="122238"/>
          </a:xfrm>
          <a:prstGeom prst="ellipse">
            <a:avLst/>
          </a:prstGeom>
          <a:solidFill>
            <a:srgbClr val="FFFF00"/>
          </a:solidFill>
          <a:ln w="9525">
            <a:solidFill>
              <a:srgbClr val="000000"/>
            </a:solidFill>
            <a:round/>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ru-RU" altLang="ru-RU" sz="2400"/>
          </a:p>
        </p:txBody>
      </p:sp>
      <p:sp>
        <p:nvSpPr>
          <p:cNvPr id="104472" name="Oval 24"/>
          <p:cNvSpPr>
            <a:spLocks noChangeArrowheads="1"/>
          </p:cNvSpPr>
          <p:nvPr/>
        </p:nvSpPr>
        <p:spPr bwMode="auto">
          <a:xfrm>
            <a:off x="4267200" y="2819400"/>
            <a:ext cx="104775" cy="122238"/>
          </a:xfrm>
          <a:prstGeom prst="ellipse">
            <a:avLst/>
          </a:prstGeom>
          <a:solidFill>
            <a:srgbClr val="FFFF00"/>
          </a:solidFill>
          <a:ln w="9525">
            <a:solidFill>
              <a:srgbClr val="000000"/>
            </a:solidFill>
            <a:round/>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ru-RU" altLang="ru-RU" sz="2400"/>
          </a:p>
        </p:txBody>
      </p:sp>
      <p:sp>
        <p:nvSpPr>
          <p:cNvPr id="104473" name="Oval 25"/>
          <p:cNvSpPr>
            <a:spLocks noChangeArrowheads="1"/>
          </p:cNvSpPr>
          <p:nvPr/>
        </p:nvSpPr>
        <p:spPr bwMode="auto">
          <a:xfrm>
            <a:off x="5257800" y="2819400"/>
            <a:ext cx="104775" cy="122238"/>
          </a:xfrm>
          <a:prstGeom prst="ellipse">
            <a:avLst/>
          </a:prstGeom>
          <a:solidFill>
            <a:srgbClr val="FFFF00"/>
          </a:solidFill>
          <a:ln w="9525">
            <a:solidFill>
              <a:srgbClr val="000000"/>
            </a:solidFill>
            <a:round/>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ru-RU" altLang="ru-RU" sz="2400"/>
          </a:p>
        </p:txBody>
      </p:sp>
      <p:sp>
        <p:nvSpPr>
          <p:cNvPr id="104474" name="Text Box 26"/>
          <p:cNvSpPr txBox="1">
            <a:spLocks noChangeArrowheads="1"/>
          </p:cNvSpPr>
          <p:nvPr/>
        </p:nvSpPr>
        <p:spPr bwMode="auto">
          <a:xfrm>
            <a:off x="2895600" y="3200400"/>
            <a:ext cx="520700" cy="609600"/>
          </a:xfrm>
          <a:prstGeom prst="rect">
            <a:avLst/>
          </a:prstGeom>
          <a:solidFill>
            <a:srgbClr val="FFFFFF"/>
          </a:solidFill>
          <a:ln w="9525">
            <a:solidFill>
              <a:srgbClr val="FFFFFF"/>
            </a:solidFill>
            <a:miter lim="800000"/>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ru-RU" altLang="ru-RU" sz="2000" b="1"/>
              <a:t>P</a:t>
            </a:r>
            <a:r>
              <a:rPr lang="en-US" altLang="ru-RU" sz="1200" b="1"/>
              <a:t>1</a:t>
            </a:r>
            <a:endParaRPr lang="ru-RU" altLang="ru-RU" sz="1200" b="1"/>
          </a:p>
        </p:txBody>
      </p:sp>
      <p:sp>
        <p:nvSpPr>
          <p:cNvPr id="104475" name="Text Box 27"/>
          <p:cNvSpPr txBox="1">
            <a:spLocks noChangeArrowheads="1"/>
          </p:cNvSpPr>
          <p:nvPr/>
        </p:nvSpPr>
        <p:spPr bwMode="auto">
          <a:xfrm>
            <a:off x="3962400" y="3200400"/>
            <a:ext cx="520700" cy="609600"/>
          </a:xfrm>
          <a:prstGeom prst="rect">
            <a:avLst/>
          </a:prstGeom>
          <a:solidFill>
            <a:srgbClr val="FFFFFF"/>
          </a:solidFill>
          <a:ln w="9525">
            <a:solidFill>
              <a:srgbClr val="FFFFFF"/>
            </a:solidFill>
            <a:miter lim="800000"/>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ru-RU" altLang="ru-RU" sz="2000" b="1"/>
              <a:t>P</a:t>
            </a:r>
            <a:r>
              <a:rPr lang="en-US" altLang="ru-RU" sz="1200" b="1"/>
              <a:t>2</a:t>
            </a:r>
            <a:endParaRPr lang="ru-RU" altLang="ru-RU" sz="1200" b="1"/>
          </a:p>
        </p:txBody>
      </p:sp>
      <p:sp>
        <p:nvSpPr>
          <p:cNvPr id="104476" name="Text Box 28"/>
          <p:cNvSpPr txBox="1">
            <a:spLocks noChangeArrowheads="1"/>
          </p:cNvSpPr>
          <p:nvPr/>
        </p:nvSpPr>
        <p:spPr bwMode="auto">
          <a:xfrm>
            <a:off x="4953000" y="3200400"/>
            <a:ext cx="520700" cy="609600"/>
          </a:xfrm>
          <a:prstGeom prst="rect">
            <a:avLst/>
          </a:prstGeom>
          <a:solidFill>
            <a:srgbClr val="FFFFFF"/>
          </a:solidFill>
          <a:ln w="9525">
            <a:solidFill>
              <a:srgbClr val="FFFFFF"/>
            </a:solidFill>
            <a:miter lim="800000"/>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ru-RU" altLang="ru-RU" sz="2000" b="1"/>
              <a:t>P</a:t>
            </a:r>
            <a:r>
              <a:rPr lang="en-US" altLang="ru-RU" sz="1200" b="1"/>
              <a:t>3</a:t>
            </a:r>
            <a:endParaRPr lang="ru-RU" altLang="ru-RU" sz="1200" b="1"/>
          </a:p>
        </p:txBody>
      </p:sp>
      <p:sp>
        <p:nvSpPr>
          <p:cNvPr id="104477" name="Line 29"/>
          <p:cNvSpPr>
            <a:spLocks noChangeShapeType="1"/>
          </p:cNvSpPr>
          <p:nvPr/>
        </p:nvSpPr>
        <p:spPr bwMode="auto">
          <a:xfrm flipV="1">
            <a:off x="2133600" y="3048000"/>
            <a:ext cx="762000" cy="6096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104478" name="Line 30"/>
          <p:cNvSpPr>
            <a:spLocks noChangeShapeType="1"/>
          </p:cNvSpPr>
          <p:nvPr/>
        </p:nvSpPr>
        <p:spPr bwMode="auto">
          <a:xfrm>
            <a:off x="3581400" y="2895600"/>
            <a:ext cx="533400"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104479" name="Line 31"/>
          <p:cNvSpPr>
            <a:spLocks noChangeShapeType="1"/>
          </p:cNvSpPr>
          <p:nvPr/>
        </p:nvSpPr>
        <p:spPr bwMode="auto">
          <a:xfrm>
            <a:off x="4572000" y="2895600"/>
            <a:ext cx="609600"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104480" name="Line 32"/>
          <p:cNvSpPr>
            <a:spLocks noChangeShapeType="1"/>
          </p:cNvSpPr>
          <p:nvPr/>
        </p:nvSpPr>
        <p:spPr bwMode="auto">
          <a:xfrm>
            <a:off x="5562600" y="2895600"/>
            <a:ext cx="381000" cy="5334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Tree>
    <p:extLst>
      <p:ext uri="{BB962C8B-B14F-4D97-AF65-F5344CB8AC3E}">
        <p14:creationId xmlns:p14="http://schemas.microsoft.com/office/powerpoint/2010/main" val="2935002609"/>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Grp="1" noChangeArrowheads="1"/>
          </p:cNvSpPr>
          <p:nvPr>
            <p:ph type="title"/>
          </p:nvPr>
        </p:nvSpPr>
        <p:spPr>
          <a:xfrm>
            <a:off x="609600" y="228600"/>
            <a:ext cx="7772400" cy="1143000"/>
          </a:xfrm>
        </p:spPr>
        <p:txBody>
          <a:bodyPr/>
          <a:lstStyle/>
          <a:p>
            <a:pPr eaLnBrk="1" hangingPunct="1"/>
            <a:r>
              <a:rPr lang="ru-RU" altLang="ru-RU" sz="2800" b="1" u="sng" smtClean="0"/>
              <a:t>Позиционное управление</a:t>
            </a:r>
            <a:r>
              <a:rPr lang="en-US" altLang="ru-RU" sz="2800" b="1" u="sng" smtClean="0"/>
              <a:t>:</a:t>
            </a:r>
            <a:r>
              <a:rPr lang="en-US" altLang="ru-RU" sz="2800" b="1" smtClean="0"/>
              <a:t> </a:t>
            </a:r>
            <a:br>
              <a:rPr lang="en-US" altLang="ru-RU" sz="2800" b="1" smtClean="0"/>
            </a:br>
            <a:r>
              <a:rPr lang="ru-RU" altLang="ru-RU" sz="2400" b="1" smtClean="0"/>
              <a:t>роботизированная точечная сварка</a:t>
            </a:r>
            <a:r>
              <a:rPr lang="en-US" altLang="ru-RU" sz="2400" b="1" smtClean="0"/>
              <a:t> (COMAU Robot)</a:t>
            </a:r>
            <a:r>
              <a:rPr lang="ru-RU" altLang="ru-RU" sz="2400" b="1" smtClean="0"/>
              <a:t/>
            </a:r>
            <a:br>
              <a:rPr lang="ru-RU" altLang="ru-RU" sz="2400" b="1" smtClean="0"/>
            </a:br>
            <a:r>
              <a:rPr lang="ru-RU" altLang="ru-RU" sz="2400" b="1" smtClean="0"/>
              <a:t> загрузка технологического оборудования</a:t>
            </a:r>
            <a:r>
              <a:rPr lang="en-GB" altLang="ru-RU" sz="2400" b="1" smtClean="0"/>
              <a:t> </a:t>
            </a:r>
            <a:r>
              <a:rPr lang="en-US" altLang="ru-RU" sz="2400" b="1" smtClean="0"/>
              <a:t>(REIS Robot)</a:t>
            </a:r>
            <a:endParaRPr lang="ru-RU" altLang="ru-RU" sz="2400" b="1" smtClean="0"/>
          </a:p>
        </p:txBody>
      </p:sp>
      <p:pic>
        <p:nvPicPr>
          <p:cNvPr id="105475" name="Picture 3" descr="bw18"/>
          <p:cNvPicPr>
            <a:picLocks noGrp="1" noChangeAspect="1" noChangeArrowheads="1"/>
          </p:cNvPicPr>
          <p:nvPr>
            <p:ph type="clipArt" sz="half" idx="1"/>
          </p:nvPr>
        </p:nvPicPr>
        <p:blipFill>
          <a:blip r:embed="rId2" cstate="print">
            <a:extLst>
              <a:ext uri="{28A0092B-C50C-407E-A947-70E740481C1C}">
                <a14:useLocalDpi xmlns:a14="http://schemas.microsoft.com/office/drawing/2010/main" val="0"/>
              </a:ext>
            </a:extLst>
          </a:blip>
          <a:srcRect/>
          <a:stretch>
            <a:fillRect/>
          </a:stretch>
        </p:blipFill>
        <p:spPr>
          <a:xfrm>
            <a:off x="912813" y="2259013"/>
            <a:ext cx="3511550" cy="3810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05476" name="Picture 4" descr="РВ4"/>
          <p:cNvPicPr>
            <a:picLocks noGrp="1" noChangeAspect="1" noChangeArrowheads="1"/>
          </p:cNvPicPr>
          <p:nvPr>
            <p:ph type="body" sz="half" idx="2"/>
          </p:nvPr>
        </p:nvPicPr>
        <p:blipFill>
          <a:blip r:embed="rId3" cstate="print">
            <a:extLst>
              <a:ext uri="{28A0092B-C50C-407E-A947-70E740481C1C}">
                <a14:useLocalDpi xmlns:a14="http://schemas.microsoft.com/office/drawing/2010/main" val="0"/>
              </a:ext>
            </a:extLst>
          </a:blip>
          <a:srcRect/>
          <a:stretch>
            <a:fillRect/>
          </a:stretch>
        </p:blipFill>
        <p:spPr>
          <a:xfrm>
            <a:off x="4643438" y="2259013"/>
            <a:ext cx="3598862" cy="37750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730065387"/>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Grp="1" noChangeArrowheads="1"/>
          </p:cNvSpPr>
          <p:nvPr>
            <p:ph type="title"/>
          </p:nvPr>
        </p:nvSpPr>
        <p:spPr>
          <a:xfrm>
            <a:off x="901700" y="639763"/>
            <a:ext cx="7340600" cy="762000"/>
          </a:xfrm>
        </p:spPr>
        <p:txBody>
          <a:bodyPr/>
          <a:lstStyle/>
          <a:p>
            <a:pPr eaLnBrk="1" hangingPunct="1"/>
            <a:r>
              <a:rPr lang="ru-RU" altLang="ru-RU" sz="2800" b="1" smtClean="0"/>
              <a:t>Контурное управление</a:t>
            </a:r>
          </a:p>
        </p:txBody>
      </p:sp>
      <p:sp>
        <p:nvSpPr>
          <p:cNvPr id="106528" name="Rectangle 32"/>
          <p:cNvSpPr>
            <a:spLocks noChangeArrowheads="1"/>
          </p:cNvSpPr>
          <p:nvPr/>
        </p:nvSpPr>
        <p:spPr bwMode="auto">
          <a:xfrm>
            <a:off x="1043608" y="1844824"/>
            <a:ext cx="6768752" cy="319472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lnSpc>
                <a:spcPct val="90000"/>
              </a:lnSpc>
              <a:spcBef>
                <a:spcPct val="0"/>
              </a:spcBef>
              <a:buFontTx/>
              <a:buNone/>
            </a:pPr>
            <a:r>
              <a:rPr lang="ru-RU" altLang="ru-RU" b="1" dirty="0" smtClean="0"/>
              <a:t>Контурное управление </a:t>
            </a:r>
            <a:r>
              <a:rPr lang="ru-RU" altLang="ru-RU" dirty="0" smtClean="0"/>
              <a:t>(</a:t>
            </a:r>
            <a:r>
              <a:rPr lang="ru-RU" altLang="ru-RU" dirty="0" err="1"/>
              <a:t>continuous</a:t>
            </a:r>
            <a:r>
              <a:rPr lang="ru-RU" altLang="ru-RU" dirty="0"/>
              <a:t> </a:t>
            </a:r>
            <a:r>
              <a:rPr lang="ru-RU" altLang="ru-RU" dirty="0" err="1"/>
              <a:t>path</a:t>
            </a:r>
            <a:r>
              <a:rPr lang="ru-RU" altLang="ru-RU" dirty="0"/>
              <a:t> </a:t>
            </a:r>
            <a:r>
              <a:rPr lang="ru-RU" altLang="ru-RU" dirty="0" err="1"/>
              <a:t>control</a:t>
            </a:r>
            <a:r>
              <a:rPr lang="ru-RU" altLang="ru-RU" dirty="0"/>
              <a:t>, CP </a:t>
            </a:r>
            <a:r>
              <a:rPr lang="ru-RU" altLang="ru-RU" dirty="0" err="1"/>
              <a:t>control</a:t>
            </a:r>
            <a:r>
              <a:rPr lang="ru-RU" altLang="ru-RU" dirty="0"/>
              <a:t>): </a:t>
            </a:r>
            <a:endParaRPr lang="ru-RU" altLang="ru-RU" dirty="0" smtClean="0"/>
          </a:p>
          <a:p>
            <a:pPr eaLnBrk="1" hangingPunct="1">
              <a:lnSpc>
                <a:spcPct val="90000"/>
              </a:lnSpc>
              <a:spcBef>
                <a:spcPct val="0"/>
              </a:spcBef>
              <a:buFontTx/>
              <a:buNone/>
            </a:pPr>
            <a:r>
              <a:rPr lang="ru-RU" altLang="ru-RU" dirty="0" smtClean="0"/>
              <a:t>Режим </a:t>
            </a:r>
            <a:r>
              <a:rPr lang="ru-RU" altLang="ru-RU" dirty="0"/>
              <a:t>управления, при котором пользователь может устанавливать маршрут </a:t>
            </a:r>
            <a:r>
              <a:rPr lang="ru-RU" altLang="ru-RU" dirty="0" smtClean="0"/>
              <a:t>перемещения </a:t>
            </a:r>
            <a:r>
              <a:rPr lang="ru-RU" altLang="ru-RU" dirty="0"/>
              <a:t>робота </a:t>
            </a:r>
            <a:r>
              <a:rPr lang="ru-RU" altLang="ru-RU" dirty="0" smtClean="0"/>
              <a:t>между </a:t>
            </a:r>
            <a:r>
              <a:rPr lang="ru-RU" altLang="ru-RU" dirty="0"/>
              <a:t>заданными пространственными </a:t>
            </a:r>
            <a:r>
              <a:rPr lang="ru-RU" altLang="ru-RU" dirty="0" smtClean="0"/>
              <a:t>расположениями.</a:t>
            </a:r>
            <a:endParaRPr lang="en-GB" altLang="ru-RU" dirty="0"/>
          </a:p>
        </p:txBody>
      </p:sp>
    </p:spTree>
    <p:extLst>
      <p:ext uri="{BB962C8B-B14F-4D97-AF65-F5344CB8AC3E}">
        <p14:creationId xmlns:p14="http://schemas.microsoft.com/office/powerpoint/2010/main" val="2917447704"/>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Grp="1" noChangeArrowheads="1"/>
          </p:cNvSpPr>
          <p:nvPr>
            <p:ph type="title"/>
          </p:nvPr>
        </p:nvSpPr>
        <p:spPr>
          <a:xfrm>
            <a:off x="901700" y="639763"/>
            <a:ext cx="7340600" cy="762000"/>
          </a:xfrm>
        </p:spPr>
        <p:txBody>
          <a:bodyPr/>
          <a:lstStyle/>
          <a:p>
            <a:pPr eaLnBrk="1" hangingPunct="1"/>
            <a:r>
              <a:rPr lang="ru-RU" altLang="ru-RU" sz="3200" b="1" dirty="0" smtClean="0"/>
              <a:t>Контурное управление</a:t>
            </a:r>
          </a:p>
        </p:txBody>
      </p:sp>
      <p:sp>
        <p:nvSpPr>
          <p:cNvPr id="106499" name="Rectangle 3"/>
          <p:cNvSpPr>
            <a:spLocks noGrp="1" noChangeArrowheads="1"/>
          </p:cNvSpPr>
          <p:nvPr>
            <p:ph type="body" idx="1"/>
          </p:nvPr>
        </p:nvSpPr>
        <p:spPr/>
        <p:txBody>
          <a:bodyPr/>
          <a:lstStyle/>
          <a:p>
            <a:pPr eaLnBrk="1" hangingPunct="1">
              <a:buFontTx/>
              <a:buNone/>
            </a:pPr>
            <a:r>
              <a:rPr lang="en-US" altLang="ru-RU" dirty="0" smtClean="0"/>
              <a:t> </a:t>
            </a:r>
            <a:endParaRPr lang="ru-RU" altLang="ru-RU" dirty="0" smtClean="0"/>
          </a:p>
        </p:txBody>
      </p:sp>
      <p:sp>
        <p:nvSpPr>
          <p:cNvPr id="106500" name="Oval 4"/>
          <p:cNvSpPr>
            <a:spLocks noChangeArrowheads="1"/>
          </p:cNvSpPr>
          <p:nvPr/>
        </p:nvSpPr>
        <p:spPr bwMode="auto">
          <a:xfrm>
            <a:off x="3933825" y="5334000"/>
            <a:ext cx="415925" cy="487363"/>
          </a:xfrm>
          <a:prstGeom prst="ellipse">
            <a:avLst/>
          </a:prstGeom>
          <a:solidFill>
            <a:srgbClr val="FFFFFF"/>
          </a:solidFill>
          <a:ln w="9525">
            <a:solidFill>
              <a:srgbClr val="000000"/>
            </a:solidFill>
            <a:round/>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ru-RU" altLang="ru-RU" sz="2400"/>
          </a:p>
        </p:txBody>
      </p:sp>
      <p:sp>
        <p:nvSpPr>
          <p:cNvPr id="106501" name="Line 5"/>
          <p:cNvSpPr>
            <a:spLocks noChangeShapeType="1"/>
          </p:cNvSpPr>
          <p:nvPr/>
        </p:nvSpPr>
        <p:spPr bwMode="auto">
          <a:xfrm>
            <a:off x="5791200" y="3810000"/>
            <a:ext cx="312738" cy="365125"/>
          </a:xfrm>
          <a:prstGeom prst="line">
            <a:avLst/>
          </a:prstGeom>
          <a:noFill/>
          <a:ln w="57150">
            <a:solidFill>
              <a:srgbClr val="0033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106502" name="Rectangle 6"/>
          <p:cNvSpPr>
            <a:spLocks noChangeArrowheads="1"/>
          </p:cNvSpPr>
          <p:nvPr/>
        </p:nvSpPr>
        <p:spPr bwMode="auto">
          <a:xfrm rot="-2408075">
            <a:off x="4038600" y="4648200"/>
            <a:ext cx="2182813" cy="133350"/>
          </a:xfrm>
          <a:prstGeom prst="rect">
            <a:avLst/>
          </a:prstGeom>
          <a:solidFill>
            <a:srgbClr val="FFFF00"/>
          </a:solidFill>
          <a:ln w="9525">
            <a:solidFill>
              <a:srgbClr val="000000"/>
            </a:solidFill>
            <a:miter lim="800000"/>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ru-RU" altLang="ru-RU" sz="2400"/>
          </a:p>
        </p:txBody>
      </p:sp>
      <p:sp>
        <p:nvSpPr>
          <p:cNvPr id="106503" name="Oval 7"/>
          <p:cNvSpPr>
            <a:spLocks noChangeArrowheads="1"/>
          </p:cNvSpPr>
          <p:nvPr/>
        </p:nvSpPr>
        <p:spPr bwMode="auto">
          <a:xfrm>
            <a:off x="6172200" y="3733800"/>
            <a:ext cx="76200" cy="82550"/>
          </a:xfrm>
          <a:prstGeom prst="ellipse">
            <a:avLst/>
          </a:prstGeom>
          <a:solidFill>
            <a:srgbClr val="FFFF00"/>
          </a:solidFill>
          <a:ln w="9525">
            <a:solidFill>
              <a:srgbClr val="000000"/>
            </a:solidFill>
            <a:round/>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ru-RU" altLang="ru-RU" sz="2400"/>
          </a:p>
        </p:txBody>
      </p:sp>
      <p:sp>
        <p:nvSpPr>
          <p:cNvPr id="106504" name="Rectangle 8"/>
          <p:cNvSpPr>
            <a:spLocks noChangeArrowheads="1"/>
          </p:cNvSpPr>
          <p:nvPr/>
        </p:nvSpPr>
        <p:spPr bwMode="auto">
          <a:xfrm rot="19191925" flipV="1">
            <a:off x="6019800" y="3886200"/>
            <a:ext cx="730250" cy="122238"/>
          </a:xfrm>
          <a:prstGeom prst="rect">
            <a:avLst/>
          </a:prstGeom>
          <a:solidFill>
            <a:srgbClr val="FFFF00"/>
          </a:solidFill>
          <a:ln w="9525">
            <a:solidFill>
              <a:srgbClr val="000000"/>
            </a:solidFill>
            <a:miter lim="800000"/>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ru-RU" altLang="ru-RU" sz="2400"/>
          </a:p>
        </p:txBody>
      </p:sp>
      <p:sp>
        <p:nvSpPr>
          <p:cNvPr id="106505" name="Rectangle 9"/>
          <p:cNvSpPr>
            <a:spLocks noChangeArrowheads="1"/>
          </p:cNvSpPr>
          <p:nvPr/>
        </p:nvSpPr>
        <p:spPr bwMode="auto">
          <a:xfrm rot="19191925" flipV="1">
            <a:off x="5715000" y="3505200"/>
            <a:ext cx="730250" cy="122238"/>
          </a:xfrm>
          <a:prstGeom prst="rect">
            <a:avLst/>
          </a:prstGeom>
          <a:solidFill>
            <a:srgbClr val="FFFF00"/>
          </a:solidFill>
          <a:ln w="9525">
            <a:solidFill>
              <a:srgbClr val="000000"/>
            </a:solidFill>
            <a:miter lim="800000"/>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ru-RU" altLang="ru-RU" sz="2400"/>
          </a:p>
        </p:txBody>
      </p:sp>
      <p:sp>
        <p:nvSpPr>
          <p:cNvPr id="106506" name="Line 10"/>
          <p:cNvSpPr>
            <a:spLocks noChangeShapeType="1"/>
          </p:cNvSpPr>
          <p:nvPr/>
        </p:nvSpPr>
        <p:spPr bwMode="auto">
          <a:xfrm rot="4621516">
            <a:off x="1995488" y="4027488"/>
            <a:ext cx="288925" cy="307975"/>
          </a:xfrm>
          <a:prstGeom prst="line">
            <a:avLst/>
          </a:prstGeom>
          <a:noFill/>
          <a:ln w="57150">
            <a:solidFill>
              <a:srgbClr val="0033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106507" name="Rectangle 11"/>
          <p:cNvSpPr>
            <a:spLocks noChangeArrowheads="1"/>
          </p:cNvSpPr>
          <p:nvPr/>
        </p:nvSpPr>
        <p:spPr bwMode="auto">
          <a:xfrm rot="-8804275">
            <a:off x="1978025" y="4724400"/>
            <a:ext cx="2184400" cy="134938"/>
          </a:xfrm>
          <a:prstGeom prst="rect">
            <a:avLst/>
          </a:prstGeom>
          <a:solidFill>
            <a:srgbClr val="FFFF00"/>
          </a:solidFill>
          <a:ln w="9525">
            <a:solidFill>
              <a:srgbClr val="000000"/>
            </a:solidFill>
            <a:miter lim="800000"/>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ru-RU" altLang="ru-RU" sz="2400"/>
          </a:p>
        </p:txBody>
      </p:sp>
      <p:sp>
        <p:nvSpPr>
          <p:cNvPr id="106508" name="Oval 12"/>
          <p:cNvSpPr>
            <a:spLocks noChangeArrowheads="1"/>
          </p:cNvSpPr>
          <p:nvPr/>
        </p:nvSpPr>
        <p:spPr bwMode="auto">
          <a:xfrm>
            <a:off x="1847850" y="3962400"/>
            <a:ext cx="104775" cy="122238"/>
          </a:xfrm>
          <a:prstGeom prst="ellipse">
            <a:avLst/>
          </a:prstGeom>
          <a:solidFill>
            <a:srgbClr val="FFFF00"/>
          </a:solidFill>
          <a:ln w="9525">
            <a:solidFill>
              <a:srgbClr val="000000"/>
            </a:solidFill>
            <a:round/>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ru-RU" altLang="ru-RU" sz="2400"/>
          </a:p>
        </p:txBody>
      </p:sp>
      <p:sp>
        <p:nvSpPr>
          <p:cNvPr id="106509" name="Rectangle 13"/>
          <p:cNvSpPr>
            <a:spLocks noChangeArrowheads="1"/>
          </p:cNvSpPr>
          <p:nvPr/>
        </p:nvSpPr>
        <p:spPr bwMode="auto">
          <a:xfrm rot="12735272" flipV="1">
            <a:off x="1327150" y="4114800"/>
            <a:ext cx="730250" cy="122238"/>
          </a:xfrm>
          <a:prstGeom prst="rect">
            <a:avLst/>
          </a:prstGeom>
          <a:solidFill>
            <a:srgbClr val="FFFF00"/>
          </a:solidFill>
          <a:ln w="9525">
            <a:solidFill>
              <a:srgbClr val="000000"/>
            </a:solidFill>
            <a:miter lim="800000"/>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ru-RU" altLang="ru-RU" sz="2400"/>
          </a:p>
        </p:txBody>
      </p:sp>
      <p:sp>
        <p:nvSpPr>
          <p:cNvPr id="106510" name="Rectangle 14"/>
          <p:cNvSpPr>
            <a:spLocks noChangeArrowheads="1"/>
          </p:cNvSpPr>
          <p:nvPr/>
        </p:nvSpPr>
        <p:spPr bwMode="auto">
          <a:xfrm rot="12707548" flipV="1">
            <a:off x="1600200" y="3733800"/>
            <a:ext cx="730250" cy="122238"/>
          </a:xfrm>
          <a:prstGeom prst="rect">
            <a:avLst/>
          </a:prstGeom>
          <a:solidFill>
            <a:srgbClr val="FFFF00"/>
          </a:solidFill>
          <a:ln w="9525">
            <a:solidFill>
              <a:srgbClr val="000000"/>
            </a:solidFill>
            <a:miter lim="800000"/>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ru-RU" altLang="ru-RU" sz="2400"/>
          </a:p>
        </p:txBody>
      </p:sp>
      <p:sp>
        <p:nvSpPr>
          <p:cNvPr id="106511" name="Text Box 15"/>
          <p:cNvSpPr txBox="1">
            <a:spLocks noChangeArrowheads="1"/>
          </p:cNvSpPr>
          <p:nvPr/>
        </p:nvSpPr>
        <p:spPr bwMode="auto">
          <a:xfrm>
            <a:off x="990600" y="3276600"/>
            <a:ext cx="520700" cy="609600"/>
          </a:xfrm>
          <a:prstGeom prst="rect">
            <a:avLst/>
          </a:prstGeom>
          <a:solidFill>
            <a:srgbClr val="FFFFFF"/>
          </a:solidFill>
          <a:ln w="9525">
            <a:solidFill>
              <a:srgbClr val="FFFFFF"/>
            </a:solidFill>
            <a:miter lim="800000"/>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ru-RU" altLang="ru-RU" sz="2000" b="1"/>
              <a:t>P</a:t>
            </a:r>
            <a:r>
              <a:rPr lang="ru-RU" altLang="ru-RU" sz="1200" b="1"/>
              <a:t>0</a:t>
            </a:r>
          </a:p>
        </p:txBody>
      </p:sp>
      <p:sp>
        <p:nvSpPr>
          <p:cNvPr id="106512" name="Text Box 16"/>
          <p:cNvSpPr txBox="1">
            <a:spLocks noChangeArrowheads="1"/>
          </p:cNvSpPr>
          <p:nvPr/>
        </p:nvSpPr>
        <p:spPr bwMode="auto">
          <a:xfrm>
            <a:off x="6477000" y="2971800"/>
            <a:ext cx="781050" cy="609600"/>
          </a:xfrm>
          <a:prstGeom prst="rect">
            <a:avLst/>
          </a:prstGeom>
          <a:solidFill>
            <a:srgbClr val="FFFFFF"/>
          </a:solidFill>
          <a:ln w="9525">
            <a:solidFill>
              <a:srgbClr val="FFFFFF"/>
            </a:solidFill>
            <a:miter lim="800000"/>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ru-RU" altLang="ru-RU" sz="2000" b="1"/>
              <a:t>P</a:t>
            </a:r>
            <a:r>
              <a:rPr lang="ru-RU" altLang="ru-RU" sz="1200" b="1"/>
              <a:t>m</a:t>
            </a:r>
          </a:p>
        </p:txBody>
      </p:sp>
      <p:sp>
        <p:nvSpPr>
          <p:cNvPr id="106513" name="Line 17"/>
          <p:cNvSpPr>
            <a:spLocks noChangeShapeType="1"/>
          </p:cNvSpPr>
          <p:nvPr/>
        </p:nvSpPr>
        <p:spPr bwMode="auto">
          <a:xfrm flipH="1">
            <a:off x="3933825" y="5791200"/>
            <a:ext cx="130175" cy="304800"/>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ru-RU"/>
          </a:p>
        </p:txBody>
      </p:sp>
      <p:sp>
        <p:nvSpPr>
          <p:cNvPr id="106514" name="Line 18"/>
          <p:cNvSpPr>
            <a:spLocks noChangeShapeType="1"/>
          </p:cNvSpPr>
          <p:nvPr/>
        </p:nvSpPr>
        <p:spPr bwMode="auto">
          <a:xfrm>
            <a:off x="4194175" y="5791200"/>
            <a:ext cx="130175" cy="304800"/>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ru-RU"/>
          </a:p>
        </p:txBody>
      </p:sp>
      <p:sp>
        <p:nvSpPr>
          <p:cNvPr id="106515" name="Line 19"/>
          <p:cNvSpPr>
            <a:spLocks noChangeShapeType="1"/>
          </p:cNvSpPr>
          <p:nvPr/>
        </p:nvSpPr>
        <p:spPr bwMode="auto">
          <a:xfrm>
            <a:off x="3671888" y="6096000"/>
            <a:ext cx="912812" cy="0"/>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ru-RU"/>
          </a:p>
        </p:txBody>
      </p:sp>
      <p:sp>
        <p:nvSpPr>
          <p:cNvPr id="106516" name="Text Box 20"/>
          <p:cNvSpPr txBox="1">
            <a:spLocks noChangeArrowheads="1"/>
          </p:cNvSpPr>
          <p:nvPr/>
        </p:nvSpPr>
        <p:spPr bwMode="auto">
          <a:xfrm>
            <a:off x="1676400" y="1295400"/>
            <a:ext cx="5486400" cy="1066800"/>
          </a:xfrm>
          <a:prstGeom prst="rect">
            <a:avLst/>
          </a:prstGeom>
          <a:solidFill>
            <a:srgbClr val="FFFFFF"/>
          </a:solidFill>
          <a:ln w="9525">
            <a:solidFill>
              <a:srgbClr val="FFFFFF"/>
            </a:solidFill>
            <a:miter lim="800000"/>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ru-RU" altLang="ru-RU" sz="2400" b="1" dirty="0" smtClean="0"/>
          </a:p>
          <a:p>
            <a:pPr>
              <a:spcBef>
                <a:spcPct val="0"/>
              </a:spcBef>
              <a:buFontTx/>
              <a:buNone/>
            </a:pPr>
            <a:r>
              <a:rPr lang="ru-RU" altLang="ru-RU" sz="2400" b="1" dirty="0" smtClean="0">
                <a:solidFill>
                  <a:srgbClr val="FF0000"/>
                </a:solidFill>
              </a:rPr>
              <a:t>P</a:t>
            </a:r>
            <a:r>
              <a:rPr lang="ru-RU" altLang="ru-RU" sz="1400" b="1" dirty="0" smtClean="0">
                <a:solidFill>
                  <a:srgbClr val="FF0000"/>
                </a:solidFill>
              </a:rPr>
              <a:t>0</a:t>
            </a:r>
            <a:r>
              <a:rPr lang="ru-RU" altLang="ru-RU" sz="2400" b="1" dirty="0" smtClean="0">
                <a:solidFill>
                  <a:srgbClr val="FF0000"/>
                </a:solidFill>
              </a:rPr>
              <a:t>P</a:t>
            </a:r>
            <a:r>
              <a:rPr lang="en-US" altLang="ru-RU" sz="1400" b="1" dirty="0">
                <a:solidFill>
                  <a:srgbClr val="FF0000"/>
                </a:solidFill>
              </a:rPr>
              <a:t>1</a:t>
            </a:r>
            <a:r>
              <a:rPr lang="ru-RU" altLang="ru-RU" sz="2400" b="1" dirty="0">
                <a:solidFill>
                  <a:srgbClr val="FF0000"/>
                </a:solidFill>
              </a:rPr>
              <a:t>P</a:t>
            </a:r>
            <a:r>
              <a:rPr lang="en-US" altLang="ru-RU" sz="1400" b="1" dirty="0">
                <a:solidFill>
                  <a:srgbClr val="FF0000"/>
                </a:solidFill>
              </a:rPr>
              <a:t>2</a:t>
            </a:r>
            <a:r>
              <a:rPr lang="ru-RU" altLang="ru-RU" sz="2400" b="1" dirty="0">
                <a:solidFill>
                  <a:srgbClr val="FF0000"/>
                </a:solidFill>
              </a:rPr>
              <a:t>P</a:t>
            </a:r>
            <a:r>
              <a:rPr lang="en-US" altLang="ru-RU" sz="1400" b="1" dirty="0">
                <a:solidFill>
                  <a:srgbClr val="FF0000"/>
                </a:solidFill>
              </a:rPr>
              <a:t>3</a:t>
            </a:r>
            <a:r>
              <a:rPr lang="ru-RU" altLang="ru-RU" sz="2400" b="1" dirty="0">
                <a:solidFill>
                  <a:srgbClr val="FF0000"/>
                </a:solidFill>
              </a:rPr>
              <a:t>P</a:t>
            </a:r>
            <a:r>
              <a:rPr lang="en-US" altLang="ru-RU" sz="1400" b="1" dirty="0">
                <a:solidFill>
                  <a:srgbClr val="FF0000"/>
                </a:solidFill>
              </a:rPr>
              <a:t>m</a:t>
            </a:r>
            <a:r>
              <a:rPr lang="en-US" altLang="ru-RU" sz="1200" b="1" dirty="0">
                <a:solidFill>
                  <a:srgbClr val="FF0000"/>
                </a:solidFill>
              </a:rPr>
              <a:t> </a:t>
            </a:r>
            <a:r>
              <a:rPr lang="en-GB" altLang="ru-RU" sz="2400" b="1" dirty="0">
                <a:solidFill>
                  <a:srgbClr val="FF0000"/>
                </a:solidFill>
              </a:rPr>
              <a:t> - </a:t>
            </a:r>
            <a:r>
              <a:rPr lang="ru-RU" altLang="ru-RU" sz="2400" b="1" dirty="0">
                <a:solidFill>
                  <a:srgbClr val="FF0000"/>
                </a:solidFill>
              </a:rPr>
              <a:t>программная </a:t>
            </a:r>
            <a:r>
              <a:rPr lang="ru-RU" altLang="ru-RU" sz="2400" b="1" dirty="0" smtClean="0">
                <a:solidFill>
                  <a:srgbClr val="FF0000"/>
                </a:solidFill>
              </a:rPr>
              <a:t>траектория</a:t>
            </a:r>
            <a:endParaRPr lang="en-GB" altLang="ru-RU" sz="2400" b="1" dirty="0">
              <a:solidFill>
                <a:srgbClr val="FF0000"/>
              </a:solidFill>
            </a:endParaRPr>
          </a:p>
        </p:txBody>
      </p:sp>
      <p:sp>
        <p:nvSpPr>
          <p:cNvPr id="106517" name="Oval 21"/>
          <p:cNvSpPr>
            <a:spLocks noChangeArrowheads="1"/>
          </p:cNvSpPr>
          <p:nvPr/>
        </p:nvSpPr>
        <p:spPr bwMode="auto">
          <a:xfrm>
            <a:off x="3276600" y="2819400"/>
            <a:ext cx="104775" cy="122238"/>
          </a:xfrm>
          <a:prstGeom prst="ellipse">
            <a:avLst/>
          </a:prstGeom>
          <a:solidFill>
            <a:srgbClr val="FFFF00"/>
          </a:solidFill>
          <a:ln w="9525">
            <a:solidFill>
              <a:srgbClr val="000000"/>
            </a:solidFill>
            <a:round/>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ru-RU" altLang="ru-RU" sz="2400"/>
          </a:p>
        </p:txBody>
      </p:sp>
      <p:sp>
        <p:nvSpPr>
          <p:cNvPr id="106518" name="Oval 22"/>
          <p:cNvSpPr>
            <a:spLocks noChangeArrowheads="1"/>
          </p:cNvSpPr>
          <p:nvPr/>
        </p:nvSpPr>
        <p:spPr bwMode="auto">
          <a:xfrm>
            <a:off x="4267200" y="2819400"/>
            <a:ext cx="104775" cy="122238"/>
          </a:xfrm>
          <a:prstGeom prst="ellipse">
            <a:avLst/>
          </a:prstGeom>
          <a:solidFill>
            <a:srgbClr val="FFFF00"/>
          </a:solidFill>
          <a:ln w="9525">
            <a:solidFill>
              <a:srgbClr val="000000"/>
            </a:solidFill>
            <a:round/>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ru-RU" altLang="ru-RU" sz="2400"/>
          </a:p>
        </p:txBody>
      </p:sp>
      <p:sp>
        <p:nvSpPr>
          <p:cNvPr id="106519" name="Oval 23"/>
          <p:cNvSpPr>
            <a:spLocks noChangeArrowheads="1"/>
          </p:cNvSpPr>
          <p:nvPr/>
        </p:nvSpPr>
        <p:spPr bwMode="auto">
          <a:xfrm>
            <a:off x="5257800" y="2819400"/>
            <a:ext cx="104775" cy="122238"/>
          </a:xfrm>
          <a:prstGeom prst="ellipse">
            <a:avLst/>
          </a:prstGeom>
          <a:solidFill>
            <a:srgbClr val="FFFF00"/>
          </a:solidFill>
          <a:ln w="9525">
            <a:solidFill>
              <a:srgbClr val="000000"/>
            </a:solidFill>
            <a:round/>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ru-RU" altLang="ru-RU" sz="2400"/>
          </a:p>
        </p:txBody>
      </p:sp>
      <p:sp>
        <p:nvSpPr>
          <p:cNvPr id="106520" name="Text Box 24"/>
          <p:cNvSpPr txBox="1">
            <a:spLocks noChangeArrowheads="1"/>
          </p:cNvSpPr>
          <p:nvPr/>
        </p:nvSpPr>
        <p:spPr bwMode="auto">
          <a:xfrm>
            <a:off x="3200400" y="3048000"/>
            <a:ext cx="520700" cy="609600"/>
          </a:xfrm>
          <a:prstGeom prst="rect">
            <a:avLst/>
          </a:prstGeom>
          <a:solidFill>
            <a:srgbClr val="FFFFFF"/>
          </a:solidFill>
          <a:ln w="9525">
            <a:solidFill>
              <a:srgbClr val="FFFFFF"/>
            </a:solidFill>
            <a:miter lim="800000"/>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ru-RU" altLang="ru-RU" sz="2000" b="1"/>
              <a:t>P</a:t>
            </a:r>
            <a:r>
              <a:rPr lang="en-US" altLang="ru-RU" sz="1200" b="1"/>
              <a:t>1</a:t>
            </a:r>
            <a:endParaRPr lang="ru-RU" altLang="ru-RU" sz="1200" b="1"/>
          </a:p>
        </p:txBody>
      </p:sp>
      <p:sp>
        <p:nvSpPr>
          <p:cNvPr id="106521" name="Text Box 25"/>
          <p:cNvSpPr txBox="1">
            <a:spLocks noChangeArrowheads="1"/>
          </p:cNvSpPr>
          <p:nvPr/>
        </p:nvSpPr>
        <p:spPr bwMode="auto">
          <a:xfrm>
            <a:off x="4038600" y="3048000"/>
            <a:ext cx="520700" cy="609600"/>
          </a:xfrm>
          <a:prstGeom prst="rect">
            <a:avLst/>
          </a:prstGeom>
          <a:solidFill>
            <a:srgbClr val="FFFFFF"/>
          </a:solidFill>
          <a:ln w="9525">
            <a:solidFill>
              <a:srgbClr val="FFFFFF"/>
            </a:solidFill>
            <a:miter lim="800000"/>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ru-RU" altLang="ru-RU" sz="2000" b="1"/>
              <a:t>P</a:t>
            </a:r>
            <a:r>
              <a:rPr lang="en-US" altLang="ru-RU" sz="1200" b="1"/>
              <a:t>2</a:t>
            </a:r>
            <a:endParaRPr lang="ru-RU" altLang="ru-RU" sz="1200" b="1"/>
          </a:p>
        </p:txBody>
      </p:sp>
      <p:sp>
        <p:nvSpPr>
          <p:cNvPr id="106522" name="Text Box 26"/>
          <p:cNvSpPr txBox="1">
            <a:spLocks noChangeArrowheads="1"/>
          </p:cNvSpPr>
          <p:nvPr/>
        </p:nvSpPr>
        <p:spPr bwMode="auto">
          <a:xfrm>
            <a:off x="4876800" y="3048000"/>
            <a:ext cx="520700" cy="609600"/>
          </a:xfrm>
          <a:prstGeom prst="rect">
            <a:avLst/>
          </a:prstGeom>
          <a:solidFill>
            <a:srgbClr val="FFFFFF"/>
          </a:solidFill>
          <a:ln w="9525">
            <a:solidFill>
              <a:srgbClr val="FFFFFF"/>
            </a:solidFill>
            <a:miter lim="800000"/>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ru-RU" altLang="ru-RU" sz="2000" b="1"/>
              <a:t>P</a:t>
            </a:r>
            <a:r>
              <a:rPr lang="en-US" altLang="ru-RU" sz="1200" b="1"/>
              <a:t>3</a:t>
            </a:r>
            <a:endParaRPr lang="ru-RU" altLang="ru-RU" sz="1200" b="1"/>
          </a:p>
        </p:txBody>
      </p:sp>
      <p:sp>
        <p:nvSpPr>
          <p:cNvPr id="106523" name="Line 27"/>
          <p:cNvSpPr>
            <a:spLocks noChangeShapeType="1"/>
          </p:cNvSpPr>
          <p:nvPr/>
        </p:nvSpPr>
        <p:spPr bwMode="auto">
          <a:xfrm flipV="1">
            <a:off x="1903413" y="2895600"/>
            <a:ext cx="1446212" cy="1144588"/>
          </a:xfrm>
          <a:prstGeom prst="line">
            <a:avLst/>
          </a:prstGeom>
          <a:noFill/>
          <a:ln w="508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106524" name="Line 28"/>
          <p:cNvSpPr>
            <a:spLocks noChangeShapeType="1"/>
          </p:cNvSpPr>
          <p:nvPr/>
        </p:nvSpPr>
        <p:spPr bwMode="auto">
          <a:xfrm>
            <a:off x="3352800" y="2895600"/>
            <a:ext cx="1905000" cy="0"/>
          </a:xfrm>
          <a:prstGeom prst="line">
            <a:avLst/>
          </a:prstGeom>
          <a:noFill/>
          <a:ln w="508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106525" name="Line 29"/>
          <p:cNvSpPr>
            <a:spLocks noChangeShapeType="1"/>
          </p:cNvSpPr>
          <p:nvPr/>
        </p:nvSpPr>
        <p:spPr bwMode="auto">
          <a:xfrm>
            <a:off x="5334000" y="2895600"/>
            <a:ext cx="914400" cy="914400"/>
          </a:xfrm>
          <a:prstGeom prst="line">
            <a:avLst/>
          </a:prstGeom>
          <a:noFill/>
          <a:ln w="508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Tree>
    <p:extLst>
      <p:ext uri="{BB962C8B-B14F-4D97-AF65-F5344CB8AC3E}">
        <p14:creationId xmlns:p14="http://schemas.microsoft.com/office/powerpoint/2010/main" val="835741460"/>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Grp="1" noChangeArrowheads="1"/>
          </p:cNvSpPr>
          <p:nvPr>
            <p:ph type="title"/>
          </p:nvPr>
        </p:nvSpPr>
        <p:spPr>
          <a:xfrm>
            <a:off x="901700" y="639763"/>
            <a:ext cx="7340600" cy="762000"/>
          </a:xfrm>
        </p:spPr>
        <p:txBody>
          <a:bodyPr/>
          <a:lstStyle/>
          <a:p>
            <a:pPr eaLnBrk="1" hangingPunct="1"/>
            <a:r>
              <a:rPr lang="ru-RU" altLang="ru-RU" sz="2800" b="1" dirty="0" smtClean="0"/>
              <a:t>Траекторное управление</a:t>
            </a:r>
          </a:p>
        </p:txBody>
      </p:sp>
      <p:sp>
        <p:nvSpPr>
          <p:cNvPr id="106528" name="Rectangle 32"/>
          <p:cNvSpPr>
            <a:spLocks noChangeArrowheads="1"/>
          </p:cNvSpPr>
          <p:nvPr/>
        </p:nvSpPr>
        <p:spPr bwMode="auto">
          <a:xfrm>
            <a:off x="1043608" y="1844824"/>
            <a:ext cx="6768752" cy="230832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lnSpc>
                <a:spcPct val="90000"/>
              </a:lnSpc>
              <a:spcBef>
                <a:spcPct val="0"/>
              </a:spcBef>
              <a:buFontTx/>
              <a:buNone/>
            </a:pPr>
            <a:r>
              <a:rPr lang="ru-RU" b="1" dirty="0" smtClean="0"/>
              <a:t>Траекторное управление </a:t>
            </a:r>
            <a:r>
              <a:rPr lang="en-US" dirty="0"/>
              <a:t>(trajectory control) </a:t>
            </a:r>
            <a:r>
              <a:rPr lang="ru-RU" b="1" dirty="0" smtClean="0"/>
              <a:t>– </a:t>
            </a:r>
          </a:p>
          <a:p>
            <a:pPr eaLnBrk="1" hangingPunct="1">
              <a:lnSpc>
                <a:spcPct val="90000"/>
              </a:lnSpc>
              <a:spcBef>
                <a:spcPct val="0"/>
              </a:spcBef>
              <a:buFontTx/>
              <a:buNone/>
            </a:pPr>
            <a:r>
              <a:rPr lang="ru-RU" dirty="0" smtClean="0"/>
              <a:t>контурное </a:t>
            </a:r>
            <a:r>
              <a:rPr lang="ru-RU" dirty="0"/>
              <a:t>управление </a:t>
            </a:r>
            <a:r>
              <a:rPr lang="ru-RU" dirty="0" smtClean="0"/>
              <a:t>с </a:t>
            </a:r>
            <a:r>
              <a:rPr lang="ru-RU" dirty="0"/>
              <a:t>запрограммированным значением скоростей перемещения. </a:t>
            </a:r>
            <a:endParaRPr lang="en-GB" altLang="ru-RU" dirty="0"/>
          </a:p>
        </p:txBody>
      </p:sp>
    </p:spTree>
    <p:extLst>
      <p:ext uri="{BB962C8B-B14F-4D97-AF65-F5344CB8AC3E}">
        <p14:creationId xmlns:p14="http://schemas.microsoft.com/office/powerpoint/2010/main" val="3591254915"/>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Grp="1" noChangeArrowheads="1"/>
          </p:cNvSpPr>
          <p:nvPr>
            <p:ph type="title"/>
          </p:nvPr>
        </p:nvSpPr>
        <p:spPr>
          <a:xfrm>
            <a:off x="827584" y="332656"/>
            <a:ext cx="7340600" cy="762000"/>
          </a:xfrm>
        </p:spPr>
        <p:txBody>
          <a:bodyPr/>
          <a:lstStyle/>
          <a:p>
            <a:pPr eaLnBrk="1" hangingPunct="1"/>
            <a:r>
              <a:rPr lang="ru-RU" altLang="ru-RU" sz="3200" b="1" dirty="0" smtClean="0"/>
              <a:t>Траекторное управление</a:t>
            </a:r>
          </a:p>
        </p:txBody>
      </p:sp>
      <p:sp>
        <p:nvSpPr>
          <p:cNvPr id="106499" name="Rectangle 3"/>
          <p:cNvSpPr>
            <a:spLocks noGrp="1" noChangeArrowheads="1"/>
          </p:cNvSpPr>
          <p:nvPr>
            <p:ph type="body" idx="1"/>
          </p:nvPr>
        </p:nvSpPr>
        <p:spPr/>
        <p:txBody>
          <a:bodyPr/>
          <a:lstStyle/>
          <a:p>
            <a:pPr eaLnBrk="1" hangingPunct="1">
              <a:buFontTx/>
              <a:buNone/>
            </a:pPr>
            <a:r>
              <a:rPr lang="en-US" altLang="ru-RU" dirty="0" smtClean="0"/>
              <a:t> </a:t>
            </a:r>
            <a:endParaRPr lang="ru-RU" altLang="ru-RU" dirty="0" smtClean="0"/>
          </a:p>
        </p:txBody>
      </p:sp>
      <p:sp>
        <p:nvSpPr>
          <p:cNvPr id="106500" name="Oval 4"/>
          <p:cNvSpPr>
            <a:spLocks noChangeArrowheads="1"/>
          </p:cNvSpPr>
          <p:nvPr/>
        </p:nvSpPr>
        <p:spPr bwMode="auto">
          <a:xfrm>
            <a:off x="3933825" y="5334000"/>
            <a:ext cx="415925" cy="487363"/>
          </a:xfrm>
          <a:prstGeom prst="ellipse">
            <a:avLst/>
          </a:prstGeom>
          <a:solidFill>
            <a:srgbClr val="FFFFFF"/>
          </a:solidFill>
          <a:ln w="9525">
            <a:solidFill>
              <a:srgbClr val="000000"/>
            </a:solidFill>
            <a:round/>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ru-RU" altLang="ru-RU" sz="2400"/>
          </a:p>
        </p:txBody>
      </p:sp>
      <p:sp>
        <p:nvSpPr>
          <p:cNvPr id="106501" name="Line 5"/>
          <p:cNvSpPr>
            <a:spLocks noChangeShapeType="1"/>
          </p:cNvSpPr>
          <p:nvPr/>
        </p:nvSpPr>
        <p:spPr bwMode="auto">
          <a:xfrm>
            <a:off x="5791200" y="3810000"/>
            <a:ext cx="312738" cy="365125"/>
          </a:xfrm>
          <a:prstGeom prst="line">
            <a:avLst/>
          </a:prstGeom>
          <a:noFill/>
          <a:ln w="57150">
            <a:solidFill>
              <a:srgbClr val="0033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106502" name="Rectangle 6"/>
          <p:cNvSpPr>
            <a:spLocks noChangeArrowheads="1"/>
          </p:cNvSpPr>
          <p:nvPr/>
        </p:nvSpPr>
        <p:spPr bwMode="auto">
          <a:xfrm rot="-2408075">
            <a:off x="4038600" y="4648200"/>
            <a:ext cx="2182813" cy="133350"/>
          </a:xfrm>
          <a:prstGeom prst="rect">
            <a:avLst/>
          </a:prstGeom>
          <a:solidFill>
            <a:srgbClr val="FFFF00"/>
          </a:solidFill>
          <a:ln w="9525">
            <a:solidFill>
              <a:srgbClr val="000000"/>
            </a:solidFill>
            <a:miter lim="800000"/>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ru-RU" altLang="ru-RU" sz="2400"/>
          </a:p>
        </p:txBody>
      </p:sp>
      <p:sp>
        <p:nvSpPr>
          <p:cNvPr id="106503" name="Oval 7"/>
          <p:cNvSpPr>
            <a:spLocks noChangeArrowheads="1"/>
          </p:cNvSpPr>
          <p:nvPr/>
        </p:nvSpPr>
        <p:spPr bwMode="auto">
          <a:xfrm>
            <a:off x="6172200" y="3733800"/>
            <a:ext cx="76200" cy="82550"/>
          </a:xfrm>
          <a:prstGeom prst="ellipse">
            <a:avLst/>
          </a:prstGeom>
          <a:solidFill>
            <a:srgbClr val="FFFF00"/>
          </a:solidFill>
          <a:ln w="9525">
            <a:solidFill>
              <a:srgbClr val="000000"/>
            </a:solidFill>
            <a:round/>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ru-RU" altLang="ru-RU" sz="2400"/>
          </a:p>
        </p:txBody>
      </p:sp>
      <p:sp>
        <p:nvSpPr>
          <p:cNvPr id="106504" name="Rectangle 8"/>
          <p:cNvSpPr>
            <a:spLocks noChangeArrowheads="1"/>
          </p:cNvSpPr>
          <p:nvPr/>
        </p:nvSpPr>
        <p:spPr bwMode="auto">
          <a:xfrm rot="19191925" flipV="1">
            <a:off x="6019800" y="3886200"/>
            <a:ext cx="730250" cy="122238"/>
          </a:xfrm>
          <a:prstGeom prst="rect">
            <a:avLst/>
          </a:prstGeom>
          <a:solidFill>
            <a:srgbClr val="FFFF00"/>
          </a:solidFill>
          <a:ln w="9525">
            <a:solidFill>
              <a:srgbClr val="000000"/>
            </a:solidFill>
            <a:miter lim="800000"/>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ru-RU" altLang="ru-RU" sz="2400"/>
          </a:p>
        </p:txBody>
      </p:sp>
      <p:sp>
        <p:nvSpPr>
          <p:cNvPr id="106505" name="Rectangle 9"/>
          <p:cNvSpPr>
            <a:spLocks noChangeArrowheads="1"/>
          </p:cNvSpPr>
          <p:nvPr/>
        </p:nvSpPr>
        <p:spPr bwMode="auto">
          <a:xfrm rot="19191925" flipV="1">
            <a:off x="5715000" y="3505200"/>
            <a:ext cx="730250" cy="122238"/>
          </a:xfrm>
          <a:prstGeom prst="rect">
            <a:avLst/>
          </a:prstGeom>
          <a:solidFill>
            <a:srgbClr val="FFFF00"/>
          </a:solidFill>
          <a:ln w="9525">
            <a:solidFill>
              <a:srgbClr val="000000"/>
            </a:solidFill>
            <a:miter lim="800000"/>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ru-RU" altLang="ru-RU" sz="2400"/>
          </a:p>
        </p:txBody>
      </p:sp>
      <p:sp>
        <p:nvSpPr>
          <p:cNvPr id="106506" name="Line 10"/>
          <p:cNvSpPr>
            <a:spLocks noChangeShapeType="1"/>
          </p:cNvSpPr>
          <p:nvPr/>
        </p:nvSpPr>
        <p:spPr bwMode="auto">
          <a:xfrm rot="4621516">
            <a:off x="1995488" y="4027488"/>
            <a:ext cx="288925" cy="307975"/>
          </a:xfrm>
          <a:prstGeom prst="line">
            <a:avLst/>
          </a:prstGeom>
          <a:noFill/>
          <a:ln w="57150">
            <a:solidFill>
              <a:srgbClr val="0033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106507" name="Rectangle 11"/>
          <p:cNvSpPr>
            <a:spLocks noChangeArrowheads="1"/>
          </p:cNvSpPr>
          <p:nvPr/>
        </p:nvSpPr>
        <p:spPr bwMode="auto">
          <a:xfrm rot="-8804275">
            <a:off x="1978025" y="4724400"/>
            <a:ext cx="2184400" cy="134938"/>
          </a:xfrm>
          <a:prstGeom prst="rect">
            <a:avLst/>
          </a:prstGeom>
          <a:solidFill>
            <a:srgbClr val="FFFF00"/>
          </a:solidFill>
          <a:ln w="9525">
            <a:solidFill>
              <a:srgbClr val="000000"/>
            </a:solidFill>
            <a:miter lim="800000"/>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ru-RU" altLang="ru-RU" sz="2400"/>
          </a:p>
        </p:txBody>
      </p:sp>
      <p:sp>
        <p:nvSpPr>
          <p:cNvPr id="106508" name="Oval 12"/>
          <p:cNvSpPr>
            <a:spLocks noChangeArrowheads="1"/>
          </p:cNvSpPr>
          <p:nvPr/>
        </p:nvSpPr>
        <p:spPr bwMode="auto">
          <a:xfrm>
            <a:off x="1847850" y="3962400"/>
            <a:ext cx="104775" cy="122238"/>
          </a:xfrm>
          <a:prstGeom prst="ellipse">
            <a:avLst/>
          </a:prstGeom>
          <a:solidFill>
            <a:srgbClr val="FFFF00"/>
          </a:solidFill>
          <a:ln w="9525">
            <a:solidFill>
              <a:srgbClr val="000000"/>
            </a:solidFill>
            <a:round/>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ru-RU" altLang="ru-RU" sz="2400"/>
          </a:p>
        </p:txBody>
      </p:sp>
      <p:sp>
        <p:nvSpPr>
          <p:cNvPr id="106509" name="Rectangle 13"/>
          <p:cNvSpPr>
            <a:spLocks noChangeArrowheads="1"/>
          </p:cNvSpPr>
          <p:nvPr/>
        </p:nvSpPr>
        <p:spPr bwMode="auto">
          <a:xfrm rot="12735272" flipV="1">
            <a:off x="1327150" y="4114800"/>
            <a:ext cx="730250" cy="122238"/>
          </a:xfrm>
          <a:prstGeom prst="rect">
            <a:avLst/>
          </a:prstGeom>
          <a:solidFill>
            <a:srgbClr val="FFFF00"/>
          </a:solidFill>
          <a:ln w="9525">
            <a:solidFill>
              <a:srgbClr val="000000"/>
            </a:solidFill>
            <a:miter lim="800000"/>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ru-RU" altLang="ru-RU" sz="2400"/>
          </a:p>
        </p:txBody>
      </p:sp>
      <p:sp>
        <p:nvSpPr>
          <p:cNvPr id="106510" name="Rectangle 14"/>
          <p:cNvSpPr>
            <a:spLocks noChangeArrowheads="1"/>
          </p:cNvSpPr>
          <p:nvPr/>
        </p:nvSpPr>
        <p:spPr bwMode="auto">
          <a:xfrm rot="12707548" flipV="1">
            <a:off x="1600200" y="3733800"/>
            <a:ext cx="730250" cy="122238"/>
          </a:xfrm>
          <a:prstGeom prst="rect">
            <a:avLst/>
          </a:prstGeom>
          <a:solidFill>
            <a:srgbClr val="FFFF00"/>
          </a:solidFill>
          <a:ln w="9525">
            <a:solidFill>
              <a:srgbClr val="000000"/>
            </a:solidFill>
            <a:miter lim="800000"/>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ru-RU" altLang="ru-RU" sz="2400"/>
          </a:p>
        </p:txBody>
      </p:sp>
      <p:sp>
        <p:nvSpPr>
          <p:cNvPr id="106511" name="Text Box 15"/>
          <p:cNvSpPr txBox="1">
            <a:spLocks noChangeArrowheads="1"/>
          </p:cNvSpPr>
          <p:nvPr/>
        </p:nvSpPr>
        <p:spPr bwMode="auto">
          <a:xfrm>
            <a:off x="990600" y="3276600"/>
            <a:ext cx="520700" cy="609600"/>
          </a:xfrm>
          <a:prstGeom prst="rect">
            <a:avLst/>
          </a:prstGeom>
          <a:solidFill>
            <a:srgbClr val="FFFFFF"/>
          </a:solidFill>
          <a:ln w="9525">
            <a:solidFill>
              <a:srgbClr val="FFFFFF"/>
            </a:solidFill>
            <a:miter lim="800000"/>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ru-RU" altLang="ru-RU" sz="2000" b="1"/>
              <a:t>P</a:t>
            </a:r>
            <a:r>
              <a:rPr lang="ru-RU" altLang="ru-RU" sz="1200" b="1"/>
              <a:t>0</a:t>
            </a:r>
          </a:p>
        </p:txBody>
      </p:sp>
      <p:sp>
        <p:nvSpPr>
          <p:cNvPr id="106512" name="Text Box 16"/>
          <p:cNvSpPr txBox="1">
            <a:spLocks noChangeArrowheads="1"/>
          </p:cNvSpPr>
          <p:nvPr/>
        </p:nvSpPr>
        <p:spPr bwMode="auto">
          <a:xfrm>
            <a:off x="6477000" y="2971800"/>
            <a:ext cx="781050" cy="609600"/>
          </a:xfrm>
          <a:prstGeom prst="rect">
            <a:avLst/>
          </a:prstGeom>
          <a:solidFill>
            <a:srgbClr val="FFFFFF"/>
          </a:solidFill>
          <a:ln w="9525">
            <a:solidFill>
              <a:srgbClr val="FFFFFF"/>
            </a:solidFill>
            <a:miter lim="800000"/>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ru-RU" altLang="ru-RU" sz="2000" b="1"/>
              <a:t>P</a:t>
            </a:r>
            <a:r>
              <a:rPr lang="ru-RU" altLang="ru-RU" sz="1200" b="1"/>
              <a:t>m</a:t>
            </a:r>
          </a:p>
        </p:txBody>
      </p:sp>
      <p:sp>
        <p:nvSpPr>
          <p:cNvPr id="106513" name="Line 17"/>
          <p:cNvSpPr>
            <a:spLocks noChangeShapeType="1"/>
          </p:cNvSpPr>
          <p:nvPr/>
        </p:nvSpPr>
        <p:spPr bwMode="auto">
          <a:xfrm flipH="1">
            <a:off x="3933825" y="5791200"/>
            <a:ext cx="130175" cy="304800"/>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ru-RU"/>
          </a:p>
        </p:txBody>
      </p:sp>
      <p:sp>
        <p:nvSpPr>
          <p:cNvPr id="106514" name="Line 18"/>
          <p:cNvSpPr>
            <a:spLocks noChangeShapeType="1"/>
          </p:cNvSpPr>
          <p:nvPr/>
        </p:nvSpPr>
        <p:spPr bwMode="auto">
          <a:xfrm>
            <a:off x="4194175" y="5791200"/>
            <a:ext cx="130175" cy="304800"/>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ru-RU"/>
          </a:p>
        </p:txBody>
      </p:sp>
      <p:sp>
        <p:nvSpPr>
          <p:cNvPr id="106515" name="Line 19"/>
          <p:cNvSpPr>
            <a:spLocks noChangeShapeType="1"/>
          </p:cNvSpPr>
          <p:nvPr/>
        </p:nvSpPr>
        <p:spPr bwMode="auto">
          <a:xfrm>
            <a:off x="3671888" y="6096000"/>
            <a:ext cx="912812" cy="0"/>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ru-RU"/>
          </a:p>
        </p:txBody>
      </p:sp>
      <p:sp>
        <p:nvSpPr>
          <p:cNvPr id="106516" name="Text Box 20"/>
          <p:cNvSpPr txBox="1">
            <a:spLocks noChangeArrowheads="1"/>
          </p:cNvSpPr>
          <p:nvPr/>
        </p:nvSpPr>
        <p:spPr bwMode="auto">
          <a:xfrm>
            <a:off x="1676400" y="1295400"/>
            <a:ext cx="5486400" cy="1066800"/>
          </a:xfrm>
          <a:prstGeom prst="rect">
            <a:avLst/>
          </a:prstGeom>
          <a:solidFill>
            <a:srgbClr val="FFFFFF"/>
          </a:solidFill>
          <a:ln w="9525">
            <a:solidFill>
              <a:srgbClr val="FFFFFF"/>
            </a:solidFill>
            <a:miter lim="800000"/>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ru-RU" altLang="ru-RU" sz="2400" b="1" dirty="0"/>
              <a:t>P</a:t>
            </a:r>
            <a:r>
              <a:rPr lang="ru-RU" altLang="ru-RU" sz="1400" b="1" dirty="0"/>
              <a:t>0</a:t>
            </a:r>
            <a:r>
              <a:rPr lang="ru-RU" altLang="ru-RU" sz="2400" b="1" dirty="0"/>
              <a:t>P</a:t>
            </a:r>
            <a:r>
              <a:rPr lang="en-US" altLang="ru-RU" sz="1400" b="1" dirty="0"/>
              <a:t>1</a:t>
            </a:r>
            <a:r>
              <a:rPr lang="ru-RU" altLang="ru-RU" sz="2400" b="1" dirty="0"/>
              <a:t>P</a:t>
            </a:r>
            <a:r>
              <a:rPr lang="en-US" altLang="ru-RU" sz="1400" b="1" dirty="0"/>
              <a:t>2</a:t>
            </a:r>
            <a:r>
              <a:rPr lang="ru-RU" altLang="ru-RU" sz="2400" b="1" dirty="0"/>
              <a:t>P</a:t>
            </a:r>
            <a:r>
              <a:rPr lang="en-US" altLang="ru-RU" sz="1400" b="1" dirty="0"/>
              <a:t>3</a:t>
            </a:r>
            <a:r>
              <a:rPr lang="ru-RU" altLang="ru-RU" sz="2400" b="1" dirty="0"/>
              <a:t>P</a:t>
            </a:r>
            <a:r>
              <a:rPr lang="en-US" altLang="ru-RU" sz="1400" b="1" dirty="0"/>
              <a:t>m</a:t>
            </a:r>
            <a:r>
              <a:rPr lang="en-US" altLang="ru-RU" sz="1200" b="1" dirty="0"/>
              <a:t> </a:t>
            </a:r>
            <a:r>
              <a:rPr lang="en-GB" altLang="ru-RU" sz="2400" b="1" dirty="0"/>
              <a:t> - </a:t>
            </a:r>
            <a:r>
              <a:rPr lang="ru-RU" altLang="ru-RU" sz="2400" b="1" dirty="0"/>
              <a:t>программная траектория</a:t>
            </a:r>
            <a:endParaRPr lang="en-GB" altLang="ru-RU" sz="2400" b="1" dirty="0"/>
          </a:p>
          <a:p>
            <a:pPr>
              <a:spcBef>
                <a:spcPct val="0"/>
              </a:spcBef>
              <a:buFontTx/>
              <a:buNone/>
            </a:pPr>
            <a:r>
              <a:rPr lang="en-GB" altLang="ru-RU" sz="2400" b="1" dirty="0">
                <a:solidFill>
                  <a:srgbClr val="FF0000"/>
                </a:solidFill>
              </a:rPr>
              <a:t>V(t) – </a:t>
            </a:r>
            <a:r>
              <a:rPr lang="ru-RU" altLang="ru-RU" sz="2400" b="1" dirty="0">
                <a:solidFill>
                  <a:srgbClr val="FF0000"/>
                </a:solidFill>
              </a:rPr>
              <a:t>контурная скорость</a:t>
            </a:r>
            <a:endParaRPr lang="en-GB" altLang="ru-RU" sz="2400" b="1" dirty="0">
              <a:solidFill>
                <a:srgbClr val="FF0000"/>
              </a:solidFill>
            </a:endParaRPr>
          </a:p>
        </p:txBody>
      </p:sp>
      <p:sp>
        <p:nvSpPr>
          <p:cNvPr id="106517" name="Oval 21"/>
          <p:cNvSpPr>
            <a:spLocks noChangeArrowheads="1"/>
          </p:cNvSpPr>
          <p:nvPr/>
        </p:nvSpPr>
        <p:spPr bwMode="auto">
          <a:xfrm>
            <a:off x="3276600" y="2819400"/>
            <a:ext cx="104775" cy="122238"/>
          </a:xfrm>
          <a:prstGeom prst="ellipse">
            <a:avLst/>
          </a:prstGeom>
          <a:solidFill>
            <a:srgbClr val="FFFF00"/>
          </a:solidFill>
          <a:ln w="9525">
            <a:solidFill>
              <a:srgbClr val="000000"/>
            </a:solidFill>
            <a:round/>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ru-RU" altLang="ru-RU" sz="2400"/>
          </a:p>
        </p:txBody>
      </p:sp>
      <p:sp>
        <p:nvSpPr>
          <p:cNvPr id="106518" name="Oval 22"/>
          <p:cNvSpPr>
            <a:spLocks noChangeArrowheads="1"/>
          </p:cNvSpPr>
          <p:nvPr/>
        </p:nvSpPr>
        <p:spPr bwMode="auto">
          <a:xfrm>
            <a:off x="4267200" y="2819400"/>
            <a:ext cx="104775" cy="122238"/>
          </a:xfrm>
          <a:prstGeom prst="ellipse">
            <a:avLst/>
          </a:prstGeom>
          <a:solidFill>
            <a:srgbClr val="FFFF00"/>
          </a:solidFill>
          <a:ln w="9525">
            <a:solidFill>
              <a:srgbClr val="000000"/>
            </a:solidFill>
            <a:round/>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ru-RU" altLang="ru-RU" sz="2400"/>
          </a:p>
        </p:txBody>
      </p:sp>
      <p:sp>
        <p:nvSpPr>
          <p:cNvPr id="106519" name="Oval 23"/>
          <p:cNvSpPr>
            <a:spLocks noChangeArrowheads="1"/>
          </p:cNvSpPr>
          <p:nvPr/>
        </p:nvSpPr>
        <p:spPr bwMode="auto">
          <a:xfrm>
            <a:off x="5257800" y="2819400"/>
            <a:ext cx="104775" cy="122238"/>
          </a:xfrm>
          <a:prstGeom prst="ellipse">
            <a:avLst/>
          </a:prstGeom>
          <a:solidFill>
            <a:srgbClr val="FFFF00"/>
          </a:solidFill>
          <a:ln w="9525">
            <a:solidFill>
              <a:srgbClr val="000000"/>
            </a:solidFill>
            <a:round/>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ru-RU" altLang="ru-RU" sz="2400"/>
          </a:p>
        </p:txBody>
      </p:sp>
      <p:sp>
        <p:nvSpPr>
          <p:cNvPr id="106520" name="Text Box 24"/>
          <p:cNvSpPr txBox="1">
            <a:spLocks noChangeArrowheads="1"/>
          </p:cNvSpPr>
          <p:nvPr/>
        </p:nvSpPr>
        <p:spPr bwMode="auto">
          <a:xfrm>
            <a:off x="3200400" y="3048000"/>
            <a:ext cx="520700" cy="609600"/>
          </a:xfrm>
          <a:prstGeom prst="rect">
            <a:avLst/>
          </a:prstGeom>
          <a:solidFill>
            <a:srgbClr val="FFFFFF"/>
          </a:solidFill>
          <a:ln w="9525">
            <a:solidFill>
              <a:srgbClr val="FFFFFF"/>
            </a:solidFill>
            <a:miter lim="800000"/>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ru-RU" altLang="ru-RU" sz="2000" b="1"/>
              <a:t>P</a:t>
            </a:r>
            <a:r>
              <a:rPr lang="en-US" altLang="ru-RU" sz="1200" b="1"/>
              <a:t>1</a:t>
            </a:r>
            <a:endParaRPr lang="ru-RU" altLang="ru-RU" sz="1200" b="1"/>
          </a:p>
        </p:txBody>
      </p:sp>
      <p:sp>
        <p:nvSpPr>
          <p:cNvPr id="106521" name="Text Box 25"/>
          <p:cNvSpPr txBox="1">
            <a:spLocks noChangeArrowheads="1"/>
          </p:cNvSpPr>
          <p:nvPr/>
        </p:nvSpPr>
        <p:spPr bwMode="auto">
          <a:xfrm>
            <a:off x="4038600" y="3048000"/>
            <a:ext cx="520700" cy="609600"/>
          </a:xfrm>
          <a:prstGeom prst="rect">
            <a:avLst/>
          </a:prstGeom>
          <a:solidFill>
            <a:srgbClr val="FFFFFF"/>
          </a:solidFill>
          <a:ln w="9525">
            <a:solidFill>
              <a:srgbClr val="FFFFFF"/>
            </a:solidFill>
            <a:miter lim="800000"/>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ru-RU" altLang="ru-RU" sz="2000" b="1"/>
              <a:t>P</a:t>
            </a:r>
            <a:r>
              <a:rPr lang="en-US" altLang="ru-RU" sz="1200" b="1"/>
              <a:t>2</a:t>
            </a:r>
            <a:endParaRPr lang="ru-RU" altLang="ru-RU" sz="1200" b="1"/>
          </a:p>
        </p:txBody>
      </p:sp>
      <p:sp>
        <p:nvSpPr>
          <p:cNvPr id="106522" name="Text Box 26"/>
          <p:cNvSpPr txBox="1">
            <a:spLocks noChangeArrowheads="1"/>
          </p:cNvSpPr>
          <p:nvPr/>
        </p:nvSpPr>
        <p:spPr bwMode="auto">
          <a:xfrm>
            <a:off x="4876800" y="3048000"/>
            <a:ext cx="520700" cy="609600"/>
          </a:xfrm>
          <a:prstGeom prst="rect">
            <a:avLst/>
          </a:prstGeom>
          <a:solidFill>
            <a:srgbClr val="FFFFFF"/>
          </a:solidFill>
          <a:ln w="9525">
            <a:solidFill>
              <a:srgbClr val="FFFFFF"/>
            </a:solidFill>
            <a:miter lim="800000"/>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ru-RU" altLang="ru-RU" sz="2000" b="1"/>
              <a:t>P</a:t>
            </a:r>
            <a:r>
              <a:rPr lang="en-US" altLang="ru-RU" sz="1200" b="1"/>
              <a:t>3</a:t>
            </a:r>
            <a:endParaRPr lang="ru-RU" altLang="ru-RU" sz="1200" b="1"/>
          </a:p>
        </p:txBody>
      </p:sp>
      <p:sp>
        <p:nvSpPr>
          <p:cNvPr id="106523" name="Line 27"/>
          <p:cNvSpPr>
            <a:spLocks noChangeShapeType="1"/>
          </p:cNvSpPr>
          <p:nvPr/>
        </p:nvSpPr>
        <p:spPr bwMode="auto">
          <a:xfrm flipV="1">
            <a:off x="1903413" y="2895600"/>
            <a:ext cx="1446212" cy="1144588"/>
          </a:xfrm>
          <a:prstGeom prst="line">
            <a:avLst/>
          </a:prstGeom>
          <a:noFill/>
          <a:ln w="508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106524" name="Line 28"/>
          <p:cNvSpPr>
            <a:spLocks noChangeShapeType="1"/>
          </p:cNvSpPr>
          <p:nvPr/>
        </p:nvSpPr>
        <p:spPr bwMode="auto">
          <a:xfrm>
            <a:off x="3352800" y="2895600"/>
            <a:ext cx="1905000" cy="0"/>
          </a:xfrm>
          <a:prstGeom prst="line">
            <a:avLst/>
          </a:prstGeom>
          <a:noFill/>
          <a:ln w="508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106525" name="Line 29"/>
          <p:cNvSpPr>
            <a:spLocks noChangeShapeType="1"/>
          </p:cNvSpPr>
          <p:nvPr/>
        </p:nvSpPr>
        <p:spPr bwMode="auto">
          <a:xfrm>
            <a:off x="5334000" y="2895600"/>
            <a:ext cx="914400" cy="914400"/>
          </a:xfrm>
          <a:prstGeom prst="line">
            <a:avLst/>
          </a:prstGeom>
          <a:noFill/>
          <a:ln w="508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106526" name="AutoShape 30"/>
          <p:cNvSpPr>
            <a:spLocks noChangeArrowheads="1"/>
          </p:cNvSpPr>
          <p:nvPr/>
        </p:nvSpPr>
        <p:spPr bwMode="auto">
          <a:xfrm>
            <a:off x="3657600" y="2362200"/>
            <a:ext cx="1219200" cy="228600"/>
          </a:xfrm>
          <a:custGeom>
            <a:avLst/>
            <a:gdLst>
              <a:gd name="T0" fmla="*/ 2147483646 w 21600"/>
              <a:gd name="T1" fmla="*/ 0 h 21600"/>
              <a:gd name="T2" fmla="*/ 0 w 21600"/>
              <a:gd name="T3" fmla="*/ 1433957032 h 21600"/>
              <a:gd name="T4" fmla="*/ 2147483646 w 21600"/>
              <a:gd name="T5" fmla="*/ 2147483646 h 21600"/>
              <a:gd name="T6" fmla="*/ 2147483646 w 21600"/>
              <a:gd name="T7" fmla="*/ 1433957032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106527" name="Text Box 31"/>
          <p:cNvSpPr txBox="1">
            <a:spLocks noChangeArrowheads="1"/>
          </p:cNvSpPr>
          <p:nvPr/>
        </p:nvSpPr>
        <p:spPr bwMode="auto">
          <a:xfrm>
            <a:off x="4953000" y="2209800"/>
            <a:ext cx="781050" cy="381000"/>
          </a:xfrm>
          <a:prstGeom prst="rect">
            <a:avLst/>
          </a:prstGeom>
          <a:solidFill>
            <a:srgbClr val="FFFFFF"/>
          </a:solidFill>
          <a:ln w="9525">
            <a:solidFill>
              <a:srgbClr val="FFFFFF"/>
            </a:solidFill>
            <a:miter lim="800000"/>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ru-RU" sz="2800" b="1"/>
              <a:t>V</a:t>
            </a:r>
            <a:endParaRPr lang="ru-RU" altLang="ru-RU" sz="2800" b="1"/>
          </a:p>
        </p:txBody>
      </p:sp>
      <p:sp>
        <p:nvSpPr>
          <p:cNvPr id="106528" name="Rectangle 32"/>
          <p:cNvSpPr>
            <a:spLocks noChangeArrowheads="1"/>
          </p:cNvSpPr>
          <p:nvPr/>
        </p:nvSpPr>
        <p:spPr bwMode="auto">
          <a:xfrm>
            <a:off x="5364088" y="5229200"/>
            <a:ext cx="3451225" cy="1082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lnSpc>
                <a:spcPct val="90000"/>
              </a:lnSpc>
              <a:spcBef>
                <a:spcPct val="0"/>
              </a:spcBef>
              <a:buFontTx/>
              <a:buNone/>
            </a:pPr>
            <a:r>
              <a:rPr lang="ru-RU" altLang="ru-RU" sz="1800" dirty="0"/>
              <a:t>Программа движения задает траекторию рабочего органа в декартовом пространстве и во времени</a:t>
            </a:r>
            <a:r>
              <a:rPr lang="en-GB" altLang="ru-RU" sz="1800" dirty="0"/>
              <a:t> </a:t>
            </a:r>
          </a:p>
        </p:txBody>
      </p:sp>
    </p:spTree>
    <p:extLst>
      <p:ext uri="{BB962C8B-B14F-4D97-AF65-F5344CB8AC3E}">
        <p14:creationId xmlns:p14="http://schemas.microsoft.com/office/powerpoint/2010/main" val="1114569606"/>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ChangeArrowheads="1"/>
          </p:cNvSpPr>
          <p:nvPr>
            <p:ph type="title"/>
          </p:nvPr>
        </p:nvSpPr>
        <p:spPr>
          <a:xfrm>
            <a:off x="762000" y="228600"/>
            <a:ext cx="7772400" cy="1295400"/>
          </a:xfrm>
        </p:spPr>
        <p:txBody>
          <a:bodyPr/>
          <a:lstStyle/>
          <a:p>
            <a:pPr eaLnBrk="1" hangingPunct="1"/>
            <a:r>
              <a:rPr lang="ru-RU" altLang="ru-RU" sz="2800" b="1" u="sng" dirty="0" smtClean="0"/>
              <a:t>Траекторное управление :</a:t>
            </a:r>
            <a:r>
              <a:rPr lang="en-US" altLang="ru-RU" sz="3200" b="1" dirty="0" smtClean="0"/>
              <a:t> </a:t>
            </a:r>
            <a:br>
              <a:rPr lang="en-US" altLang="ru-RU" sz="3200" b="1" dirty="0" smtClean="0"/>
            </a:br>
            <a:r>
              <a:rPr lang="ru-RU" altLang="ru-RU" sz="2800" b="1" dirty="0" smtClean="0"/>
              <a:t>роботизированная окраска </a:t>
            </a:r>
            <a:r>
              <a:rPr lang="en-US" altLang="ru-RU" sz="2400" b="1" dirty="0" smtClean="0"/>
              <a:t>(FANUC Robot)</a:t>
            </a:r>
            <a:r>
              <a:rPr lang="ru-RU" altLang="ru-RU" sz="2400" b="1" dirty="0" smtClean="0"/>
              <a:t> </a:t>
            </a:r>
            <a:r>
              <a:rPr lang="ru-RU" altLang="ru-RU" sz="2800" b="1" dirty="0" smtClean="0"/>
              <a:t>лазерная резка </a:t>
            </a:r>
            <a:r>
              <a:rPr lang="en-US" altLang="ru-RU" sz="2800" b="1" dirty="0" smtClean="0"/>
              <a:t>(REIS Robot)</a:t>
            </a:r>
            <a:endParaRPr lang="ru-RU" altLang="ru-RU" sz="2800" b="1" dirty="0" smtClean="0"/>
          </a:p>
        </p:txBody>
      </p:sp>
      <p:pic>
        <p:nvPicPr>
          <p:cNvPr id="107523" name="Picture 3" descr="small_290320021632367055"/>
          <p:cNvPicPr>
            <a:picLocks noGrp="1" noChangeAspect="1" noChangeArrowheads="1"/>
          </p:cNvPicPr>
          <p:nvPr>
            <p:ph type="clipArt" sz="half" idx="1"/>
          </p:nvPr>
        </p:nvPicPr>
        <p:blipFill>
          <a:blip r:embed="rId2" cstate="print">
            <a:extLst>
              <a:ext uri="{28A0092B-C50C-407E-A947-70E740481C1C}">
                <a14:useLocalDpi xmlns:a14="http://schemas.microsoft.com/office/drawing/2010/main" val="0"/>
              </a:ext>
            </a:extLst>
          </a:blip>
          <a:srcRect/>
          <a:stretch>
            <a:fillRect/>
          </a:stretch>
        </p:blipFill>
        <p:spPr>
          <a:xfrm>
            <a:off x="901700" y="2259013"/>
            <a:ext cx="3598863" cy="3810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07524" name="Picture 4" descr="РЕЗКА"/>
          <p:cNvPicPr>
            <a:picLocks noGrp="1" noChangeAspect="1" noChangeArrowheads="1"/>
          </p:cNvPicPr>
          <p:nvPr>
            <p:ph type="body" sz="half" idx="2"/>
          </p:nvPr>
        </p:nvPicPr>
        <p:blipFill>
          <a:blip r:embed="rId3" cstate="print">
            <a:extLst>
              <a:ext uri="{28A0092B-C50C-407E-A947-70E740481C1C}">
                <a14:useLocalDpi xmlns:a14="http://schemas.microsoft.com/office/drawing/2010/main" val="0"/>
              </a:ext>
            </a:extLst>
          </a:blip>
          <a:srcRect/>
          <a:stretch>
            <a:fillRect/>
          </a:stretch>
        </p:blipFill>
        <p:spPr>
          <a:xfrm>
            <a:off x="4643438" y="2259013"/>
            <a:ext cx="3598862" cy="3810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71175235"/>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3250" name="Rectangle 2"/>
          <p:cNvSpPr>
            <a:spLocks noChangeArrowheads="1"/>
          </p:cNvSpPr>
          <p:nvPr/>
        </p:nvSpPr>
        <p:spPr bwMode="auto">
          <a:xfrm>
            <a:off x="533400" y="381000"/>
            <a:ext cx="7772400"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lvl1pPr>
              <a:defRPr sz="4400">
                <a:solidFill>
                  <a:schemeClr val="tx2"/>
                </a:solidFill>
                <a:latin typeface="Times New Roman" panose="02020603050405020304" pitchFamily="18" charset="0"/>
              </a:defRPr>
            </a:lvl1pPr>
            <a:lvl2pPr>
              <a:defRPr sz="4400">
                <a:solidFill>
                  <a:schemeClr val="tx2"/>
                </a:solidFill>
                <a:latin typeface="Times New Roman" panose="02020603050405020304" pitchFamily="18" charset="0"/>
              </a:defRPr>
            </a:lvl2pPr>
            <a:lvl3pPr>
              <a:defRPr sz="4400">
                <a:solidFill>
                  <a:schemeClr val="tx2"/>
                </a:solidFill>
                <a:latin typeface="Times New Roman" panose="02020603050405020304" pitchFamily="18" charset="0"/>
              </a:defRPr>
            </a:lvl3pPr>
            <a:lvl4pPr>
              <a:defRPr sz="4400">
                <a:solidFill>
                  <a:schemeClr val="tx2"/>
                </a:solidFill>
                <a:latin typeface="Times New Roman" panose="02020603050405020304" pitchFamily="18" charset="0"/>
              </a:defRPr>
            </a:lvl4pPr>
            <a:lvl5pPr>
              <a:defRPr sz="4400">
                <a:solidFill>
                  <a:schemeClr val="tx2"/>
                </a:solidFill>
                <a:latin typeface="Times New Roman" panose="02020603050405020304" pitchFamily="18" charset="0"/>
              </a:defRPr>
            </a:lvl5pPr>
            <a:lvl6pPr marL="457200" algn="ctr" fontAlgn="base">
              <a:spcBef>
                <a:spcPct val="0"/>
              </a:spcBef>
              <a:spcAft>
                <a:spcPct val="0"/>
              </a:spcAft>
              <a:defRPr sz="4400">
                <a:solidFill>
                  <a:schemeClr val="tx2"/>
                </a:solidFill>
                <a:latin typeface="Times New Roman" panose="02020603050405020304" pitchFamily="18" charset="0"/>
              </a:defRPr>
            </a:lvl6pPr>
            <a:lvl7pPr marL="914400" algn="ctr" fontAlgn="base">
              <a:spcBef>
                <a:spcPct val="0"/>
              </a:spcBef>
              <a:spcAft>
                <a:spcPct val="0"/>
              </a:spcAft>
              <a:defRPr sz="4400">
                <a:solidFill>
                  <a:schemeClr val="tx2"/>
                </a:solidFill>
                <a:latin typeface="Times New Roman" panose="02020603050405020304" pitchFamily="18" charset="0"/>
              </a:defRPr>
            </a:lvl7pPr>
            <a:lvl8pPr marL="1371600" algn="ctr" fontAlgn="base">
              <a:spcBef>
                <a:spcPct val="0"/>
              </a:spcBef>
              <a:spcAft>
                <a:spcPct val="0"/>
              </a:spcAft>
              <a:defRPr sz="4400">
                <a:solidFill>
                  <a:schemeClr val="tx2"/>
                </a:solidFill>
                <a:latin typeface="Times New Roman" panose="02020603050405020304" pitchFamily="18" charset="0"/>
              </a:defRPr>
            </a:lvl8pPr>
            <a:lvl9pPr marL="1828800" algn="ctr" fontAlgn="base">
              <a:spcBef>
                <a:spcPct val="0"/>
              </a:spcBef>
              <a:spcAft>
                <a:spcPct val="0"/>
              </a:spcAft>
              <a:defRPr sz="4400">
                <a:solidFill>
                  <a:schemeClr val="tx2"/>
                </a:solidFill>
                <a:latin typeface="Times New Roman" panose="02020603050405020304" pitchFamily="18" charset="0"/>
              </a:defRPr>
            </a:lvl9pPr>
          </a:lstStyle>
          <a:p>
            <a:pPr algn="ctr" eaLnBrk="1" hangingPunct="1">
              <a:defRPr/>
            </a:pPr>
            <a:r>
              <a:rPr lang="ru-RU" altLang="ru-RU" sz="3600" smtClean="0">
                <a:effectLst>
                  <a:outerShdw blurRad="38100" dist="38100" dir="2700000" algn="tl">
                    <a:srgbClr val="C0C0C0"/>
                  </a:outerShdw>
                </a:effectLst>
              </a:rPr>
              <a:t>Адаптивное управление</a:t>
            </a:r>
            <a:endParaRPr lang="en-GB" altLang="ru-RU" sz="3600" smtClean="0">
              <a:effectLst>
                <a:outerShdw blurRad="38100" dist="38100" dir="2700000" algn="tl">
                  <a:srgbClr val="C0C0C0"/>
                </a:outerShdw>
              </a:effectLst>
            </a:endParaRPr>
          </a:p>
        </p:txBody>
      </p:sp>
      <p:sp>
        <p:nvSpPr>
          <p:cNvPr id="108547" name="Rectangle 3"/>
          <p:cNvSpPr>
            <a:spLocks noChangeArrowheads="1"/>
          </p:cNvSpPr>
          <p:nvPr/>
        </p:nvSpPr>
        <p:spPr bwMode="auto">
          <a:xfrm>
            <a:off x="611560" y="1700808"/>
            <a:ext cx="7772400" cy="39604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indent="0">
              <a:buNone/>
            </a:pPr>
            <a:r>
              <a:rPr lang="ru-RU" b="1" dirty="0"/>
              <a:t>А</a:t>
            </a:r>
            <a:r>
              <a:rPr lang="ru-RU" b="1" dirty="0" smtClean="0"/>
              <a:t>даптивное </a:t>
            </a:r>
            <a:r>
              <a:rPr lang="ru-RU" b="1" dirty="0"/>
              <a:t>управление </a:t>
            </a:r>
            <a:r>
              <a:rPr lang="ru-RU" dirty="0"/>
              <a:t>(</a:t>
            </a:r>
            <a:r>
              <a:rPr lang="ru-RU" dirty="0" err="1"/>
              <a:t>adaptive</a:t>
            </a:r>
            <a:r>
              <a:rPr lang="ru-RU" dirty="0"/>
              <a:t> </a:t>
            </a:r>
            <a:r>
              <a:rPr lang="ru-RU" dirty="0" err="1"/>
              <a:t>control</a:t>
            </a:r>
            <a:r>
              <a:rPr lang="ru-RU" dirty="0"/>
              <a:t>): </a:t>
            </a:r>
            <a:endParaRPr lang="ru-RU" dirty="0" smtClean="0"/>
          </a:p>
          <a:p>
            <a:pPr marL="0" indent="0">
              <a:buNone/>
            </a:pPr>
            <a:r>
              <a:rPr lang="ru-RU" dirty="0" smtClean="0"/>
              <a:t>Режим </a:t>
            </a:r>
            <a:r>
              <a:rPr lang="ru-RU" dirty="0"/>
              <a:t>управления, при котором параметры системы управления настраиваются в зависимости от условий, выявляемых в </a:t>
            </a:r>
            <a:r>
              <a:rPr lang="ru-RU" dirty="0" smtClean="0"/>
              <a:t>процессе </a:t>
            </a:r>
            <a:r>
              <a:rPr lang="ru-RU" dirty="0"/>
              <a:t>выполнения задания. </a:t>
            </a:r>
            <a:endParaRPr lang="en-GB" altLang="ru-RU" b="1" i="1" dirty="0">
              <a:solidFill>
                <a:srgbClr val="000000"/>
              </a:solidFill>
              <a:ea typeface="Batang" panose="02030600000101010101" pitchFamily="18" charset="-127"/>
            </a:endParaRPr>
          </a:p>
        </p:txBody>
      </p:sp>
    </p:spTree>
    <p:extLst>
      <p:ext uri="{BB962C8B-B14F-4D97-AF65-F5344CB8AC3E}">
        <p14:creationId xmlns:p14="http://schemas.microsoft.com/office/powerpoint/2010/main" val="2371814280"/>
      </p:ext>
    </p:extLst>
  </p:cSld>
  <p:clrMapOvr>
    <a:masterClrMapping/>
  </p:clrMapOvr>
  <p:transition spd="slow">
    <p:cover dir="d"/>
  </p:transition>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22" name="Rectangle 2"/>
          <p:cNvSpPr>
            <a:spLocks noGrp="1" noChangeArrowheads="1"/>
          </p:cNvSpPr>
          <p:nvPr>
            <p:ph type="title"/>
          </p:nvPr>
        </p:nvSpPr>
        <p:spPr>
          <a:xfrm>
            <a:off x="685800" y="381000"/>
            <a:ext cx="7772400" cy="1371600"/>
          </a:xfrm>
        </p:spPr>
        <p:txBody>
          <a:bodyPr/>
          <a:lstStyle/>
          <a:p>
            <a:pPr eaLnBrk="1" hangingPunct="1">
              <a:defRPr/>
            </a:pPr>
            <a:r>
              <a:rPr lang="ru-RU" altLang="ru-RU" sz="3200" u="sng" smtClean="0">
                <a:effectLst>
                  <a:outerShdw blurRad="38100" dist="38100" dir="2700000" algn="tl">
                    <a:srgbClr val="C0C0C0"/>
                  </a:outerShdw>
                </a:effectLst>
              </a:rPr>
              <a:t>Адаптивное управление</a:t>
            </a:r>
            <a:r>
              <a:rPr lang="en-US" altLang="ru-RU" sz="3200" u="sng" smtClean="0">
                <a:effectLst>
                  <a:outerShdw blurRad="38100" dist="38100" dir="2700000" algn="tl">
                    <a:srgbClr val="C0C0C0"/>
                  </a:outerShdw>
                </a:effectLst>
              </a:rPr>
              <a:t>:</a:t>
            </a:r>
            <a:r>
              <a:rPr lang="ru-RU" altLang="ru-RU" sz="2400" b="1" smtClean="0"/>
              <a:t> Робототехнологический комплекс</a:t>
            </a:r>
            <a:br>
              <a:rPr lang="ru-RU" altLang="ru-RU" sz="2400" b="1" smtClean="0"/>
            </a:br>
            <a:r>
              <a:rPr lang="ru-RU" altLang="ru-RU" sz="2400" b="1" smtClean="0"/>
              <a:t>(МГТУ Станкин - Будапештский ТУ)</a:t>
            </a:r>
          </a:p>
        </p:txBody>
      </p:sp>
      <p:graphicFrame>
        <p:nvGraphicFramePr>
          <p:cNvPr id="111619" name="Object 3"/>
          <p:cNvGraphicFramePr>
            <a:graphicFrameLocks noGrp="1" noChangeAspect="1"/>
          </p:cNvGraphicFramePr>
          <p:nvPr>
            <p:ph type="body" idx="1"/>
          </p:nvPr>
        </p:nvGraphicFramePr>
        <p:xfrm>
          <a:off x="1189038" y="2152650"/>
          <a:ext cx="6837362" cy="3322638"/>
        </p:xfrm>
        <a:graphic>
          <a:graphicData uri="http://schemas.openxmlformats.org/presentationml/2006/ole">
            <mc:AlternateContent xmlns:mc="http://schemas.openxmlformats.org/markup-compatibility/2006">
              <mc:Choice xmlns:v="urn:schemas-microsoft-com:vml" Requires="v">
                <p:oleObj spid="_x0000_s2057" name="CorelPhotoPaint.Image.7" r:id="rId3" imgW="4649904" imgH="2347926" progId="">
                  <p:embed/>
                </p:oleObj>
              </mc:Choice>
              <mc:Fallback>
                <p:oleObj name="CorelPhotoPaint.Image.7" r:id="rId3" imgW="4649904" imgH="2347926" progId="">
                  <p:embed/>
                  <p:pic>
                    <p:nvPicPr>
                      <p:cNvPr id="0" name="Picture 7"/>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89038" y="2152650"/>
                        <a:ext cx="6837362" cy="33226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
        <p:nvSpPr>
          <p:cNvPr id="111620" name="Text Box 4"/>
          <p:cNvSpPr txBox="1">
            <a:spLocks noChangeArrowheads="1"/>
          </p:cNvSpPr>
          <p:nvPr/>
        </p:nvSpPr>
        <p:spPr bwMode="auto">
          <a:xfrm>
            <a:off x="838200" y="5638800"/>
            <a:ext cx="7772400" cy="1066800"/>
          </a:xfrm>
          <a:prstGeom prst="rect">
            <a:avLst/>
          </a:prstGeom>
          <a:noFill/>
          <a:ln>
            <a:noFill/>
          </a:ln>
          <a:effectLst/>
          <a:extLst>
            <a:ext uri="{909E8E84-426E-40DD-AFC4-6F175D3DCCD1}">
              <a14:hiddenFill xmlns:a14="http://schemas.microsoft.com/office/drawing/2010/main">
                <a:solidFill>
                  <a:srgbClr val="CCFFCC"/>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en-US" altLang="ru-RU" sz="2000"/>
              <a:t>1 – </a:t>
            </a:r>
            <a:r>
              <a:rPr lang="ru-RU" altLang="ru-RU" sz="2000"/>
              <a:t>манипулятор </a:t>
            </a:r>
            <a:r>
              <a:rPr lang="en-US" altLang="ru-RU" sz="2000"/>
              <a:t>PUMA-560, 2 – </a:t>
            </a:r>
            <a:r>
              <a:rPr lang="ru-RU" altLang="ru-RU" sz="2000"/>
              <a:t>устройство управления Сфера-36,    3 – рабочий орган, 4 – компьютер верхнего уровня управления,         5 – информационное устройство, 6 – стол с заготовкой</a:t>
            </a:r>
            <a:r>
              <a:rPr lang="ru-RU" altLang="ru-RU" sz="2400"/>
              <a:t> </a:t>
            </a:r>
            <a:endParaRPr lang="en-GB" altLang="ru-RU" sz="2400"/>
          </a:p>
        </p:txBody>
      </p:sp>
    </p:spTree>
    <p:extLst>
      <p:ext uri="{BB962C8B-B14F-4D97-AF65-F5344CB8AC3E}">
        <p14:creationId xmlns:p14="http://schemas.microsoft.com/office/powerpoint/2010/main" val="27546337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39552" y="609600"/>
            <a:ext cx="8136904" cy="1143000"/>
          </a:xfrm>
        </p:spPr>
        <p:txBody>
          <a:bodyPr/>
          <a:lstStyle/>
          <a:p>
            <a:r>
              <a:rPr lang="ru-RU" sz="4000" b="1" dirty="0">
                <a:solidFill>
                  <a:srgbClr val="0070C0"/>
                </a:solidFill>
              </a:rPr>
              <a:t>Общие </a:t>
            </a:r>
            <a:r>
              <a:rPr lang="ru-RU" sz="4000" b="1" dirty="0" smtClean="0">
                <a:solidFill>
                  <a:srgbClr val="0070C0"/>
                </a:solidFill>
              </a:rPr>
              <a:t>термины: СТЕПЕНЬ ПОДВИЖНОСТИ</a:t>
            </a:r>
            <a:endParaRPr lang="ru-RU" sz="4000" dirty="0">
              <a:solidFill>
                <a:srgbClr val="0070C0"/>
              </a:solidFill>
            </a:endParaRPr>
          </a:p>
        </p:txBody>
      </p:sp>
      <p:sp>
        <p:nvSpPr>
          <p:cNvPr id="3" name="Прямоугольник 2"/>
          <p:cNvSpPr/>
          <p:nvPr/>
        </p:nvSpPr>
        <p:spPr>
          <a:xfrm>
            <a:off x="1259632" y="2348880"/>
            <a:ext cx="7344816" cy="2062103"/>
          </a:xfrm>
          <a:prstGeom prst="rect">
            <a:avLst/>
          </a:prstGeom>
        </p:spPr>
        <p:txBody>
          <a:bodyPr wrap="square">
            <a:spAutoFit/>
          </a:bodyPr>
          <a:lstStyle/>
          <a:p>
            <a:r>
              <a:rPr lang="ru-RU" sz="3200" b="1" dirty="0" smtClean="0">
                <a:solidFill>
                  <a:srgbClr val="000000"/>
                </a:solidFill>
                <a:latin typeface="Arial" panose="020B0604020202020204" pitchFamily="34" charset="0"/>
              </a:rPr>
              <a:t>Степень подвижности: </a:t>
            </a:r>
          </a:p>
          <a:p>
            <a:pPr algn="just"/>
            <a:r>
              <a:rPr lang="ru-RU" sz="3200" dirty="0" smtClean="0">
                <a:solidFill>
                  <a:srgbClr val="000000"/>
                </a:solidFill>
                <a:latin typeface="Arial" panose="020B0604020202020204" pitchFamily="34" charset="0"/>
              </a:rPr>
              <a:t>Параметр</a:t>
            </a:r>
            <a:r>
              <a:rPr lang="ru-RU" sz="3200" dirty="0">
                <a:solidFill>
                  <a:srgbClr val="000000"/>
                </a:solidFill>
                <a:latin typeface="Arial" panose="020B0604020202020204" pitchFamily="34" charset="0"/>
              </a:rPr>
              <a:t>, используемый для задания поступательного или вращательного движения </a:t>
            </a:r>
            <a:r>
              <a:rPr lang="ru-RU" sz="3200" dirty="0" smtClean="0">
                <a:solidFill>
                  <a:srgbClr val="000000"/>
                </a:solidFill>
                <a:latin typeface="Arial" panose="020B0604020202020204" pitchFamily="34" charset="0"/>
              </a:rPr>
              <a:t>робота</a:t>
            </a:r>
            <a:r>
              <a:rPr lang="ru-RU" sz="3200" b="1" dirty="0" smtClean="0">
                <a:solidFill>
                  <a:srgbClr val="000000"/>
                </a:solidFill>
                <a:latin typeface="Arial" panose="020B0604020202020204" pitchFamily="34" charset="0"/>
              </a:rPr>
              <a:t>.</a:t>
            </a:r>
            <a:endParaRPr lang="ru-RU" sz="3200" dirty="0"/>
          </a:p>
        </p:txBody>
      </p:sp>
      <p:sp>
        <p:nvSpPr>
          <p:cNvPr id="6" name="TextBox 5"/>
          <p:cNvSpPr txBox="1"/>
          <p:nvPr/>
        </p:nvSpPr>
        <p:spPr>
          <a:xfrm>
            <a:off x="1475656" y="5085184"/>
            <a:ext cx="5904656" cy="584775"/>
          </a:xfrm>
          <a:prstGeom prst="rect">
            <a:avLst/>
          </a:prstGeom>
          <a:noFill/>
        </p:spPr>
        <p:txBody>
          <a:bodyPr wrap="square" rtlCol="0">
            <a:spAutoFit/>
          </a:bodyPr>
          <a:lstStyle/>
          <a:p>
            <a:r>
              <a:rPr lang="en-US" sz="3200" b="1" dirty="0" smtClean="0"/>
              <a:t>Axis (</a:t>
            </a:r>
            <a:r>
              <a:rPr lang="ru-RU" sz="3200" b="1" dirty="0" smtClean="0"/>
              <a:t>англ.</a:t>
            </a:r>
            <a:r>
              <a:rPr lang="en-US" sz="3200" b="1" dirty="0" smtClean="0"/>
              <a:t>)</a:t>
            </a:r>
            <a:r>
              <a:rPr lang="ru-RU" sz="3200" b="1" dirty="0" smtClean="0"/>
              <a:t> - ось</a:t>
            </a:r>
            <a:endParaRPr lang="ru-RU" sz="3200" b="1" dirty="0"/>
          </a:p>
        </p:txBody>
      </p:sp>
    </p:spTree>
    <p:extLst>
      <p:ext uri="{BB962C8B-B14F-4D97-AF65-F5344CB8AC3E}">
        <p14:creationId xmlns:p14="http://schemas.microsoft.com/office/powerpoint/2010/main" val="1049197687"/>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2" name="Picture 2" descr="Рабочий орган"/>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76400" y="2039938"/>
            <a:ext cx="6019800" cy="4637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43" name="Rectangle 3"/>
          <p:cNvSpPr>
            <a:spLocks noChangeArrowheads="1"/>
          </p:cNvSpPr>
          <p:nvPr/>
        </p:nvSpPr>
        <p:spPr bwMode="auto">
          <a:xfrm>
            <a:off x="685800" y="609600"/>
            <a:ext cx="8001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ru-RU" altLang="ru-RU" sz="2800" b="1" i="1" u="sng">
                <a:solidFill>
                  <a:schemeClr val="tx2"/>
                </a:solidFill>
              </a:rPr>
              <a:t>Адаптивное управление</a:t>
            </a:r>
            <a:br>
              <a:rPr lang="ru-RU" altLang="ru-RU" sz="2800" b="1" i="1" u="sng">
                <a:solidFill>
                  <a:schemeClr val="tx2"/>
                </a:solidFill>
              </a:rPr>
            </a:br>
            <a:r>
              <a:rPr lang="ru-RU" altLang="ru-RU" sz="2400">
                <a:solidFill>
                  <a:schemeClr val="tx2"/>
                </a:solidFill>
              </a:rPr>
              <a:t>(на основе информации о возмущающем воздействии) </a:t>
            </a:r>
            <a:endParaRPr lang="ru-RU" altLang="ru-RU" sz="2400" b="1">
              <a:solidFill>
                <a:srgbClr val="000000"/>
              </a:solidFill>
            </a:endParaRPr>
          </a:p>
        </p:txBody>
      </p:sp>
    </p:spTree>
    <p:extLst>
      <p:ext uri="{BB962C8B-B14F-4D97-AF65-F5344CB8AC3E}">
        <p14:creationId xmlns:p14="http://schemas.microsoft.com/office/powerpoint/2010/main" val="2368533552"/>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p:cNvSpPr>
            <a:spLocks noGrp="1" noChangeArrowheads="1"/>
          </p:cNvSpPr>
          <p:nvPr>
            <p:ph type="title"/>
          </p:nvPr>
        </p:nvSpPr>
        <p:spPr>
          <a:xfrm>
            <a:off x="755650" y="115888"/>
            <a:ext cx="7772400" cy="658812"/>
          </a:xfrm>
        </p:spPr>
        <p:txBody>
          <a:bodyPr/>
          <a:lstStyle/>
          <a:p>
            <a:pPr eaLnBrk="1" hangingPunct="1"/>
            <a:r>
              <a:rPr lang="ru-RU" altLang="ru-RU" sz="2800" smtClean="0"/>
              <a:t>Конструкция силомоментного датчика</a:t>
            </a:r>
          </a:p>
        </p:txBody>
      </p:sp>
      <p:pic>
        <p:nvPicPr>
          <p:cNvPr id="113667" name="Рисунок 1" descr="C:\Documents and Settings\Ирина\Рабочий стол\media\image1.jpe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58888" y="1268413"/>
            <a:ext cx="6697662" cy="3836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3668" name="Rectangle 4"/>
          <p:cNvSpPr>
            <a:spLocks noChangeArrowheads="1"/>
          </p:cNvSpPr>
          <p:nvPr/>
        </p:nvSpPr>
        <p:spPr bwMode="auto">
          <a:xfrm>
            <a:off x="971550" y="5661025"/>
            <a:ext cx="7772400" cy="658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ru-RU" altLang="ru-RU" sz="2000">
                <a:solidFill>
                  <a:schemeClr val="tx2"/>
                </a:solidFill>
              </a:rPr>
              <a:t>С.А.Воротников Информационные устройства робототехнических систем, Изд-во МГТУ им. Баумана, 2005</a:t>
            </a:r>
          </a:p>
        </p:txBody>
      </p:sp>
    </p:spTree>
    <p:extLst>
      <p:ext uri="{BB962C8B-B14F-4D97-AF65-F5344CB8AC3E}">
        <p14:creationId xmlns:p14="http://schemas.microsoft.com/office/powerpoint/2010/main" val="3591560869"/>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Grp="1" noChangeArrowheads="1"/>
          </p:cNvSpPr>
          <p:nvPr>
            <p:ph type="title"/>
          </p:nvPr>
        </p:nvSpPr>
        <p:spPr/>
        <p:txBody>
          <a:bodyPr/>
          <a:lstStyle/>
          <a:p>
            <a:pPr eaLnBrk="1" hangingPunct="1"/>
            <a:r>
              <a:rPr lang="ru-RU" altLang="ru-RU" sz="3600" smtClean="0"/>
              <a:t>Алгоритм адаптивного управления</a:t>
            </a:r>
            <a:endParaRPr lang="en-GB" altLang="ru-RU" sz="3600" smtClean="0"/>
          </a:p>
        </p:txBody>
      </p:sp>
      <p:graphicFrame>
        <p:nvGraphicFramePr>
          <p:cNvPr id="114691" name="Object 3"/>
          <p:cNvGraphicFramePr>
            <a:graphicFrameLocks noChangeAspect="1"/>
          </p:cNvGraphicFramePr>
          <p:nvPr/>
        </p:nvGraphicFramePr>
        <p:xfrm>
          <a:off x="2286000" y="1828800"/>
          <a:ext cx="4038600" cy="1397000"/>
        </p:xfrm>
        <a:graphic>
          <a:graphicData uri="http://schemas.openxmlformats.org/presentationml/2006/ole">
            <mc:AlternateContent xmlns:mc="http://schemas.openxmlformats.org/markup-compatibility/2006">
              <mc:Choice xmlns:v="urn:schemas-microsoft-com:vml" Requires="v">
                <p:oleObj spid="_x0000_s3081" name="Формула" r:id="rId3" imgW="1358900" imgH="469900" progId="">
                  <p:embed/>
                </p:oleObj>
              </mc:Choice>
              <mc:Fallback>
                <p:oleObj name="Формула" r:id="rId3" imgW="1358900" imgH="469900" progId="">
                  <p:embed/>
                  <p:pic>
                    <p:nvPicPr>
                      <p:cNvPr id="0"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0" y="1828800"/>
                        <a:ext cx="4038600" cy="1397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14692" name="Text Box 4"/>
          <p:cNvSpPr txBox="1">
            <a:spLocks noChangeArrowheads="1"/>
          </p:cNvSpPr>
          <p:nvPr/>
        </p:nvSpPr>
        <p:spPr bwMode="auto">
          <a:xfrm>
            <a:off x="1524000" y="3505200"/>
            <a:ext cx="6324600" cy="2465388"/>
          </a:xfrm>
          <a:prstGeom prst="rect">
            <a:avLst/>
          </a:prstGeom>
          <a:noFill/>
          <a:ln>
            <a:noFill/>
          </a:ln>
          <a:effectLst/>
          <a:extLst>
            <a:ext uri="{909E8E84-426E-40DD-AFC4-6F175D3DCCD1}">
              <a14:hiddenFill xmlns:a14="http://schemas.microsoft.com/office/drawing/2010/main">
                <a:solidFill>
                  <a:srgbClr val="CCFFCC"/>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en-US" altLang="ru-RU" sz="2400"/>
              <a:t>V - </a:t>
            </a:r>
            <a:r>
              <a:rPr lang="ru-RU" altLang="ru-RU" sz="2400"/>
              <a:t>контурная скорость рабочего органа</a:t>
            </a:r>
          </a:p>
          <a:p>
            <a:pPr eaLnBrk="1" hangingPunct="1">
              <a:spcBef>
                <a:spcPct val="50000"/>
              </a:spcBef>
              <a:buFontTx/>
              <a:buNone/>
            </a:pPr>
            <a:r>
              <a:rPr lang="en-US" altLang="ru-RU" sz="2400"/>
              <a:t>N -</a:t>
            </a:r>
            <a:r>
              <a:rPr lang="ru-RU" altLang="ru-RU" sz="2400"/>
              <a:t> заданное значение мощности резания</a:t>
            </a:r>
          </a:p>
          <a:p>
            <a:pPr eaLnBrk="1" hangingPunct="1">
              <a:spcBef>
                <a:spcPct val="50000"/>
              </a:spcBef>
              <a:buFontTx/>
              <a:buNone/>
            </a:pPr>
            <a:r>
              <a:rPr lang="en-US" altLang="ru-RU" sz="2400"/>
              <a:t>F</a:t>
            </a:r>
            <a:r>
              <a:rPr lang="ru-RU" altLang="ru-RU" sz="2400"/>
              <a:t>рез - модуль силы резания</a:t>
            </a:r>
          </a:p>
          <a:p>
            <a:pPr eaLnBrk="1" hangingPunct="1">
              <a:spcBef>
                <a:spcPct val="50000"/>
              </a:spcBef>
              <a:buFontTx/>
              <a:buNone/>
            </a:pPr>
            <a:r>
              <a:rPr lang="en-US" altLang="ru-RU" sz="2400"/>
              <a:t>F</a:t>
            </a:r>
            <a:r>
              <a:rPr lang="en-US" altLang="ru-RU" sz="2400">
                <a:cs typeface="Times New Roman" panose="02020603050405020304" pitchFamily="18" charset="0"/>
              </a:rPr>
              <a:t>τ, Fn - </a:t>
            </a:r>
            <a:r>
              <a:rPr lang="ru-RU" altLang="ru-RU" sz="2400"/>
              <a:t>тангенциальная и нормальная составляющие силы резания</a:t>
            </a:r>
            <a:endParaRPr lang="en-GB" altLang="ru-RU" sz="2400"/>
          </a:p>
        </p:txBody>
      </p:sp>
    </p:spTree>
    <p:extLst>
      <p:ext uri="{BB962C8B-B14F-4D97-AF65-F5344CB8AC3E}">
        <p14:creationId xmlns:p14="http://schemas.microsoft.com/office/powerpoint/2010/main" val="1639428532"/>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8706" name="Text Box 2"/>
          <p:cNvSpPr txBox="1">
            <a:spLocks noChangeArrowheads="1"/>
          </p:cNvSpPr>
          <p:nvPr/>
        </p:nvSpPr>
        <p:spPr bwMode="auto">
          <a:xfrm>
            <a:off x="1143000" y="762000"/>
            <a:ext cx="6934200" cy="519113"/>
          </a:xfrm>
          <a:prstGeom prst="rect">
            <a:avLst/>
          </a:prstGeom>
          <a:noFill/>
          <a:ln>
            <a:noFill/>
          </a:ln>
          <a:effectLst/>
          <a:extLst>
            <a:ext uri="{909E8E84-426E-40DD-AFC4-6F175D3DCCD1}">
              <a14:hiddenFill xmlns:a14="http://schemas.microsoft.com/office/drawing/2010/main">
                <a:solidFill>
                  <a:srgbClr val="CCFFCC"/>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ru-RU" altLang="ru-RU" sz="2800" b="1"/>
              <a:t>Методы интеллектуального управления</a:t>
            </a:r>
            <a:endParaRPr lang="en-GB" altLang="ru-RU" sz="2800" b="1"/>
          </a:p>
        </p:txBody>
      </p:sp>
      <p:sp>
        <p:nvSpPr>
          <p:cNvPr id="1608707" name="Text Box 3"/>
          <p:cNvSpPr txBox="1">
            <a:spLocks noChangeArrowheads="1"/>
          </p:cNvSpPr>
          <p:nvPr/>
        </p:nvSpPr>
        <p:spPr bwMode="auto">
          <a:xfrm>
            <a:off x="1219200" y="2362200"/>
            <a:ext cx="7086600" cy="2443163"/>
          </a:xfrm>
          <a:prstGeom prst="rect">
            <a:avLst/>
          </a:prstGeom>
          <a:noFill/>
          <a:ln>
            <a:noFill/>
          </a:ln>
          <a:effectLst/>
          <a:extLst>
            <a:ext uri="{909E8E84-426E-40DD-AFC4-6F175D3DCCD1}">
              <a14:hiddenFill xmlns:a14="http://schemas.microsoft.com/office/drawing/2010/main">
                <a:solidFill>
                  <a:srgbClr val="CCFFCC"/>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buFontTx/>
              <a:buChar char="•"/>
            </a:pPr>
            <a:r>
              <a:rPr lang="ru-RU" altLang="ru-RU" sz="2800"/>
              <a:t> Нейронные сети</a:t>
            </a:r>
          </a:p>
          <a:p>
            <a:pPr algn="l">
              <a:spcBef>
                <a:spcPct val="50000"/>
              </a:spcBef>
              <a:buFontTx/>
              <a:buChar char="•"/>
            </a:pPr>
            <a:r>
              <a:rPr lang="ru-RU" altLang="ru-RU" sz="2800"/>
              <a:t> Нечеткая логика</a:t>
            </a:r>
          </a:p>
          <a:p>
            <a:pPr algn="l">
              <a:spcBef>
                <a:spcPct val="50000"/>
              </a:spcBef>
              <a:buFontTx/>
              <a:buChar char="•"/>
            </a:pPr>
            <a:r>
              <a:rPr lang="ru-RU" altLang="ru-RU" sz="2800"/>
              <a:t> Экспертные системы</a:t>
            </a:r>
          </a:p>
          <a:p>
            <a:pPr algn="l">
              <a:spcBef>
                <a:spcPct val="50000"/>
              </a:spcBef>
              <a:buFontTx/>
              <a:buChar char="•"/>
            </a:pPr>
            <a:r>
              <a:rPr lang="ru-RU" altLang="ru-RU" sz="2800"/>
              <a:t> Ассоциативная память</a:t>
            </a:r>
            <a:endParaRPr lang="en-GB" altLang="ru-RU" sz="2800"/>
          </a:p>
        </p:txBody>
      </p:sp>
    </p:spTree>
    <p:extLst>
      <p:ext uri="{BB962C8B-B14F-4D97-AF65-F5344CB8AC3E}">
        <p14:creationId xmlns:p14="http://schemas.microsoft.com/office/powerpoint/2010/main" val="2223480565"/>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0973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5288" y="949325"/>
            <a:ext cx="8064500" cy="5908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09731" name="Text Box 3"/>
          <p:cNvSpPr txBox="1">
            <a:spLocks noChangeArrowheads="1"/>
          </p:cNvSpPr>
          <p:nvPr/>
        </p:nvSpPr>
        <p:spPr bwMode="auto">
          <a:xfrm>
            <a:off x="1403350" y="188913"/>
            <a:ext cx="68405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ru-RU" altLang="ru-RU" b="1"/>
              <a:t>Основные части нервной клетки (нейрона)</a:t>
            </a:r>
          </a:p>
        </p:txBody>
      </p:sp>
    </p:spTree>
    <p:extLst>
      <p:ext uri="{BB962C8B-B14F-4D97-AF65-F5344CB8AC3E}">
        <p14:creationId xmlns:p14="http://schemas.microsoft.com/office/powerpoint/2010/main" val="1123557819"/>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0754" name="Rectangle 2"/>
          <p:cNvSpPr>
            <a:spLocks noGrp="1" noChangeArrowheads="1"/>
          </p:cNvSpPr>
          <p:nvPr>
            <p:ph type="title"/>
          </p:nvPr>
        </p:nvSpPr>
        <p:spPr>
          <a:xfrm>
            <a:off x="395288" y="609600"/>
            <a:ext cx="8062912" cy="5267325"/>
          </a:xfrm>
        </p:spPr>
        <p:txBody>
          <a:bodyPr/>
          <a:lstStyle/>
          <a:p>
            <a:pPr algn="l"/>
            <a:r>
              <a:rPr lang="ru-RU" altLang="ru-RU" sz="3200" b="1" u="sng"/>
              <a:t>Нейроны головного мозга:</a:t>
            </a:r>
            <a:br>
              <a:rPr lang="ru-RU" altLang="ru-RU" sz="3200" b="1" u="sng"/>
            </a:br>
            <a:r>
              <a:rPr lang="ru-RU" altLang="ru-RU" sz="2800" b="1"/>
              <a:t>- общее кол-во клеток: 10</a:t>
            </a:r>
            <a:r>
              <a:rPr lang="ru-RU" altLang="ru-RU" sz="2800" b="1" baseline="30000"/>
              <a:t>12 </a:t>
            </a:r>
            <a:r>
              <a:rPr lang="ru-RU" altLang="ru-RU" sz="2800" b="1"/>
              <a:t>(миллион </a:t>
            </a:r>
            <a:br>
              <a:rPr lang="ru-RU" altLang="ru-RU" sz="2800" b="1"/>
            </a:br>
            <a:r>
              <a:rPr lang="ru-RU" altLang="ru-RU" sz="2800" b="1"/>
              <a:t>  миллионов)</a:t>
            </a:r>
            <a:br>
              <a:rPr lang="ru-RU" altLang="ru-RU" sz="2800" b="1"/>
            </a:br>
            <a:r>
              <a:rPr lang="ru-RU" altLang="ru-RU" sz="2800" b="1"/>
              <a:t>- каждый нейрон связан от сотни до тысячи других нейронов, т.о. кол-во связей составляет 10</a:t>
            </a:r>
            <a:r>
              <a:rPr lang="ru-RU" altLang="ru-RU" sz="2800" b="1" baseline="30000"/>
              <a:t>14 – </a:t>
            </a:r>
            <a:r>
              <a:rPr lang="ru-RU" altLang="ru-RU" sz="2800" b="1"/>
              <a:t>10</a:t>
            </a:r>
            <a:r>
              <a:rPr lang="ru-RU" altLang="ru-RU" sz="2800" b="1" baseline="30000"/>
              <a:t>15</a:t>
            </a:r>
            <a:br>
              <a:rPr lang="ru-RU" altLang="ru-RU" sz="2800" b="1" baseline="30000"/>
            </a:br>
            <a:r>
              <a:rPr lang="ru-RU" altLang="ru-RU" sz="2800" b="1"/>
              <a:t>- длина аксона варьируется от долей миллиметра до метра</a:t>
            </a:r>
            <a:br>
              <a:rPr lang="ru-RU" altLang="ru-RU" sz="2800" b="1"/>
            </a:br>
            <a:r>
              <a:rPr lang="ru-RU" altLang="ru-RU" sz="2800" b="1"/>
              <a:t>- информация передается от клетки к клетке химическим путем</a:t>
            </a:r>
            <a:br>
              <a:rPr lang="ru-RU" altLang="ru-RU" sz="2800" b="1"/>
            </a:br>
            <a:r>
              <a:rPr lang="ru-RU" altLang="ru-RU" sz="2800" b="1"/>
              <a:t>- нейроны объединяются в уровни, образующие структуры в виде пластин или сферических ядер</a:t>
            </a:r>
          </a:p>
        </p:txBody>
      </p:sp>
      <p:sp>
        <p:nvSpPr>
          <p:cNvPr id="1610755" name="Rectangle 3"/>
          <p:cNvSpPr>
            <a:spLocks noGrp="1" noChangeArrowheads="1"/>
          </p:cNvSpPr>
          <p:nvPr>
            <p:ph type="body" sz="half" idx="2"/>
          </p:nvPr>
        </p:nvSpPr>
        <p:spPr/>
        <p:txBody>
          <a:bodyPr/>
          <a:lstStyle/>
          <a:p>
            <a:pPr>
              <a:buFontTx/>
              <a:buNone/>
            </a:pPr>
            <a:r>
              <a:rPr lang="ru-RU" altLang="ru-RU" sz="2800"/>
              <a:t> </a:t>
            </a:r>
          </a:p>
        </p:txBody>
      </p:sp>
    </p:spTree>
    <p:extLst>
      <p:ext uri="{BB962C8B-B14F-4D97-AF65-F5344CB8AC3E}">
        <p14:creationId xmlns:p14="http://schemas.microsoft.com/office/powerpoint/2010/main" val="937736932"/>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1280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4625" y="1557338"/>
            <a:ext cx="8789988" cy="4751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12803" name="Rectangle 3"/>
          <p:cNvSpPr>
            <a:spLocks noChangeArrowheads="1"/>
          </p:cNvSpPr>
          <p:nvPr/>
        </p:nvSpPr>
        <p:spPr bwMode="auto">
          <a:xfrm>
            <a:off x="5364163" y="6021388"/>
            <a:ext cx="1944687" cy="836612"/>
          </a:xfrm>
          <a:prstGeom prst="rect">
            <a:avLst/>
          </a:prstGeom>
          <a:solidFill>
            <a:schemeClr val="bg1"/>
          </a:solidFill>
          <a:ln>
            <a:noFill/>
          </a:ln>
          <a:effectLst/>
          <a:extLs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1612804" name="Text Box 4"/>
          <p:cNvSpPr txBox="1">
            <a:spLocks noChangeArrowheads="1"/>
          </p:cNvSpPr>
          <p:nvPr/>
        </p:nvSpPr>
        <p:spPr bwMode="auto">
          <a:xfrm>
            <a:off x="1763713" y="692150"/>
            <a:ext cx="61214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ru-RU" altLang="ru-RU" sz="2800" b="1"/>
              <a:t>Структура нервной системы</a:t>
            </a:r>
          </a:p>
        </p:txBody>
      </p:sp>
      <p:sp>
        <p:nvSpPr>
          <p:cNvPr id="1612805" name="Rectangle 5"/>
          <p:cNvSpPr>
            <a:spLocks noChangeArrowheads="1"/>
          </p:cNvSpPr>
          <p:nvPr/>
        </p:nvSpPr>
        <p:spPr bwMode="auto">
          <a:xfrm>
            <a:off x="5219700" y="5661025"/>
            <a:ext cx="2089150" cy="431800"/>
          </a:xfrm>
          <a:prstGeom prst="rect">
            <a:avLst/>
          </a:prstGeom>
          <a:solidFill>
            <a:schemeClr val="bg1"/>
          </a:solidFill>
          <a:ln>
            <a:noFill/>
          </a:ln>
          <a:effectLst/>
          <a:extLs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Tree>
    <p:extLst>
      <p:ext uri="{BB962C8B-B14F-4D97-AF65-F5344CB8AC3E}">
        <p14:creationId xmlns:p14="http://schemas.microsoft.com/office/powerpoint/2010/main" val="3237860762"/>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3826" name="Rectangle 2"/>
          <p:cNvSpPr>
            <a:spLocks noGrp="1" noChangeArrowheads="1"/>
          </p:cNvSpPr>
          <p:nvPr>
            <p:ph type="title"/>
          </p:nvPr>
        </p:nvSpPr>
        <p:spPr>
          <a:xfrm>
            <a:off x="762000" y="228600"/>
            <a:ext cx="7772400" cy="1143000"/>
          </a:xfrm>
        </p:spPr>
        <p:txBody>
          <a:bodyPr/>
          <a:lstStyle/>
          <a:p>
            <a:r>
              <a:rPr lang="ru-RU" altLang="ru-RU" sz="2400" b="1"/>
              <a:t>Интеллектуальное управление на основе искусственных нейронных сетей</a:t>
            </a:r>
            <a:r>
              <a:rPr lang="en-GB" altLang="ru-RU" sz="2400" b="1"/>
              <a:t>.</a:t>
            </a:r>
            <a:r>
              <a:rPr lang="ru-RU" altLang="ru-RU" sz="2400" b="1"/>
              <a:t> Математическая модель нейрона</a:t>
            </a:r>
          </a:p>
        </p:txBody>
      </p:sp>
      <p:sp>
        <p:nvSpPr>
          <p:cNvPr id="1613827" name="Rectangle 3"/>
          <p:cNvSpPr>
            <a:spLocks noGrp="1" noChangeArrowheads="1"/>
          </p:cNvSpPr>
          <p:nvPr>
            <p:ph type="body" idx="1"/>
          </p:nvPr>
        </p:nvSpPr>
        <p:spPr/>
        <p:txBody>
          <a:bodyPr/>
          <a:lstStyle/>
          <a:p>
            <a:pPr>
              <a:buFontTx/>
              <a:buNone/>
            </a:pPr>
            <a:r>
              <a:rPr lang="en-US" altLang="ru-RU"/>
              <a:t> </a:t>
            </a:r>
            <a:endParaRPr lang="ru-RU" altLang="ru-RU"/>
          </a:p>
        </p:txBody>
      </p:sp>
      <p:sp>
        <p:nvSpPr>
          <p:cNvPr id="1613828" name="Oval 4"/>
          <p:cNvSpPr>
            <a:spLocks noChangeArrowheads="1"/>
          </p:cNvSpPr>
          <p:nvPr/>
        </p:nvSpPr>
        <p:spPr bwMode="auto">
          <a:xfrm>
            <a:off x="3275013" y="2055813"/>
            <a:ext cx="306387" cy="306387"/>
          </a:xfrm>
          <a:prstGeom prst="ellipse">
            <a:avLst/>
          </a:prstGeom>
          <a:solidFill>
            <a:srgbClr val="FFFFFF"/>
          </a:solidFill>
          <a:ln w="381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1613829" name="Oval 5"/>
          <p:cNvSpPr>
            <a:spLocks noChangeArrowheads="1"/>
          </p:cNvSpPr>
          <p:nvPr/>
        </p:nvSpPr>
        <p:spPr bwMode="auto">
          <a:xfrm>
            <a:off x="3276600" y="2667000"/>
            <a:ext cx="306388" cy="306388"/>
          </a:xfrm>
          <a:prstGeom prst="ellipse">
            <a:avLst/>
          </a:prstGeom>
          <a:solidFill>
            <a:srgbClr val="FFFFFF"/>
          </a:solidFill>
          <a:ln w="381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1613830" name="Oval 6"/>
          <p:cNvSpPr>
            <a:spLocks noChangeArrowheads="1"/>
          </p:cNvSpPr>
          <p:nvPr/>
        </p:nvSpPr>
        <p:spPr bwMode="auto">
          <a:xfrm>
            <a:off x="3276600" y="3505200"/>
            <a:ext cx="306388" cy="306388"/>
          </a:xfrm>
          <a:prstGeom prst="ellipse">
            <a:avLst/>
          </a:prstGeom>
          <a:solidFill>
            <a:srgbClr val="FFFFFF"/>
          </a:solidFill>
          <a:ln w="381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1613831" name="Line 7"/>
          <p:cNvSpPr>
            <a:spLocks noChangeShapeType="1"/>
          </p:cNvSpPr>
          <p:nvPr/>
        </p:nvSpPr>
        <p:spPr bwMode="auto">
          <a:xfrm>
            <a:off x="2819400" y="2209800"/>
            <a:ext cx="457200"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1613832" name="Line 8"/>
          <p:cNvSpPr>
            <a:spLocks noChangeShapeType="1"/>
          </p:cNvSpPr>
          <p:nvPr/>
        </p:nvSpPr>
        <p:spPr bwMode="auto">
          <a:xfrm>
            <a:off x="2819400" y="2819400"/>
            <a:ext cx="457200"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1613833" name="Line 9"/>
          <p:cNvSpPr>
            <a:spLocks noChangeShapeType="1"/>
          </p:cNvSpPr>
          <p:nvPr/>
        </p:nvSpPr>
        <p:spPr bwMode="auto">
          <a:xfrm>
            <a:off x="2819400" y="3657600"/>
            <a:ext cx="457200"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1613834" name="Line 10"/>
          <p:cNvSpPr>
            <a:spLocks noChangeShapeType="1"/>
          </p:cNvSpPr>
          <p:nvPr/>
        </p:nvSpPr>
        <p:spPr bwMode="auto">
          <a:xfrm>
            <a:off x="3581400" y="2209800"/>
            <a:ext cx="457200"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1613835" name="Line 11"/>
          <p:cNvSpPr>
            <a:spLocks noChangeShapeType="1"/>
          </p:cNvSpPr>
          <p:nvPr/>
        </p:nvSpPr>
        <p:spPr bwMode="auto">
          <a:xfrm>
            <a:off x="3581400" y="2819400"/>
            <a:ext cx="457200"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1613836" name="Line 12"/>
          <p:cNvSpPr>
            <a:spLocks noChangeShapeType="1"/>
          </p:cNvSpPr>
          <p:nvPr/>
        </p:nvSpPr>
        <p:spPr bwMode="auto">
          <a:xfrm>
            <a:off x="3581400" y="3657600"/>
            <a:ext cx="457200"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1613837" name="Rectangle 13"/>
          <p:cNvSpPr>
            <a:spLocks noChangeArrowheads="1"/>
          </p:cNvSpPr>
          <p:nvPr/>
        </p:nvSpPr>
        <p:spPr bwMode="auto">
          <a:xfrm>
            <a:off x="4038600" y="1752600"/>
            <a:ext cx="914400" cy="2057400"/>
          </a:xfrm>
          <a:prstGeom prst="rect">
            <a:avLst/>
          </a:prstGeom>
          <a:solidFill>
            <a:srgbClr val="FFFFFF"/>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1613838" name="Text Box 14"/>
          <p:cNvSpPr txBox="1">
            <a:spLocks noChangeArrowheads="1"/>
          </p:cNvSpPr>
          <p:nvPr/>
        </p:nvSpPr>
        <p:spPr bwMode="auto">
          <a:xfrm>
            <a:off x="4267200" y="2438400"/>
            <a:ext cx="609600" cy="701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ru-RU" altLang="ru-RU" sz="4000" b="1">
                <a:sym typeface="Symbol" panose="05050102010706020507" pitchFamily="18" charset="2"/>
              </a:rPr>
              <a:t></a:t>
            </a:r>
            <a:endParaRPr lang="ru-RU" altLang="ru-RU" sz="4000" b="1"/>
          </a:p>
        </p:txBody>
      </p:sp>
      <p:sp>
        <p:nvSpPr>
          <p:cNvPr id="1613839" name="Text Box 15"/>
          <p:cNvSpPr txBox="1">
            <a:spLocks noChangeArrowheads="1"/>
          </p:cNvSpPr>
          <p:nvPr/>
        </p:nvSpPr>
        <p:spPr bwMode="auto">
          <a:xfrm>
            <a:off x="3200400" y="1447800"/>
            <a:ext cx="519113"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altLang="ru-RU"/>
              <a:t>w</a:t>
            </a:r>
            <a:r>
              <a:rPr lang="en-US" altLang="ru-RU" sz="1800"/>
              <a:t>1</a:t>
            </a:r>
            <a:endParaRPr lang="ru-RU" altLang="ru-RU" sz="1800"/>
          </a:p>
        </p:txBody>
      </p:sp>
      <p:sp>
        <p:nvSpPr>
          <p:cNvPr id="1613840" name="Text Box 16"/>
          <p:cNvSpPr txBox="1">
            <a:spLocks noChangeArrowheads="1"/>
          </p:cNvSpPr>
          <p:nvPr/>
        </p:nvSpPr>
        <p:spPr bwMode="auto">
          <a:xfrm>
            <a:off x="3200400" y="3886200"/>
            <a:ext cx="519113"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altLang="ru-RU"/>
              <a:t>w</a:t>
            </a:r>
            <a:r>
              <a:rPr lang="en-US" altLang="ru-RU" sz="1800"/>
              <a:t>n</a:t>
            </a:r>
            <a:endParaRPr lang="ru-RU" altLang="ru-RU" sz="1800"/>
          </a:p>
        </p:txBody>
      </p:sp>
      <p:sp>
        <p:nvSpPr>
          <p:cNvPr id="1613841" name="Line 17"/>
          <p:cNvSpPr>
            <a:spLocks noChangeShapeType="1"/>
          </p:cNvSpPr>
          <p:nvPr/>
        </p:nvSpPr>
        <p:spPr bwMode="auto">
          <a:xfrm>
            <a:off x="4953000" y="2819400"/>
            <a:ext cx="457200"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1613842" name="Rectangle 18"/>
          <p:cNvSpPr>
            <a:spLocks noChangeArrowheads="1"/>
          </p:cNvSpPr>
          <p:nvPr/>
        </p:nvSpPr>
        <p:spPr bwMode="auto">
          <a:xfrm>
            <a:off x="5410200" y="2514600"/>
            <a:ext cx="609600" cy="609600"/>
          </a:xfrm>
          <a:prstGeom prst="rect">
            <a:avLst/>
          </a:prstGeom>
          <a:solidFill>
            <a:srgbClr val="FFFFFF"/>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r>
              <a:rPr lang="en-US" altLang="ru-RU"/>
              <a:t>f</a:t>
            </a:r>
            <a:endParaRPr lang="ru-RU" altLang="ru-RU"/>
          </a:p>
        </p:txBody>
      </p:sp>
      <p:sp>
        <p:nvSpPr>
          <p:cNvPr id="1613843" name="Line 19"/>
          <p:cNvSpPr>
            <a:spLocks noChangeShapeType="1"/>
          </p:cNvSpPr>
          <p:nvPr/>
        </p:nvSpPr>
        <p:spPr bwMode="auto">
          <a:xfrm>
            <a:off x="6019800" y="2819400"/>
            <a:ext cx="457200"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1613844" name="Text Box 20"/>
          <p:cNvSpPr txBox="1">
            <a:spLocks noChangeArrowheads="1"/>
          </p:cNvSpPr>
          <p:nvPr/>
        </p:nvSpPr>
        <p:spPr bwMode="auto">
          <a:xfrm>
            <a:off x="3429000" y="2362200"/>
            <a:ext cx="685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endParaRPr lang="en-GB" altLang="ru-RU"/>
          </a:p>
        </p:txBody>
      </p:sp>
      <p:sp>
        <p:nvSpPr>
          <p:cNvPr id="1613845" name="Text Box 21"/>
          <p:cNvSpPr txBox="1">
            <a:spLocks noChangeArrowheads="1"/>
          </p:cNvSpPr>
          <p:nvPr/>
        </p:nvSpPr>
        <p:spPr bwMode="auto">
          <a:xfrm>
            <a:off x="2590800" y="1676400"/>
            <a:ext cx="55245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altLang="ru-RU"/>
              <a:t>In</a:t>
            </a:r>
            <a:r>
              <a:rPr lang="en-US" altLang="ru-RU" sz="1800"/>
              <a:t>1</a:t>
            </a:r>
            <a:endParaRPr lang="ru-RU" altLang="ru-RU" sz="1800"/>
          </a:p>
        </p:txBody>
      </p:sp>
      <p:sp>
        <p:nvSpPr>
          <p:cNvPr id="1613846" name="Text Box 22"/>
          <p:cNvSpPr txBox="1">
            <a:spLocks noChangeArrowheads="1"/>
          </p:cNvSpPr>
          <p:nvPr/>
        </p:nvSpPr>
        <p:spPr bwMode="auto">
          <a:xfrm>
            <a:off x="2514600" y="3886200"/>
            <a:ext cx="66675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altLang="ru-RU"/>
              <a:t>In n</a:t>
            </a:r>
            <a:endParaRPr lang="ru-RU" altLang="ru-RU" sz="1800"/>
          </a:p>
        </p:txBody>
      </p:sp>
      <p:sp>
        <p:nvSpPr>
          <p:cNvPr id="1613847" name="Text Box 23"/>
          <p:cNvSpPr txBox="1">
            <a:spLocks noChangeArrowheads="1"/>
          </p:cNvSpPr>
          <p:nvPr/>
        </p:nvSpPr>
        <p:spPr bwMode="auto">
          <a:xfrm>
            <a:off x="2590800" y="2286000"/>
            <a:ext cx="59055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altLang="ru-RU"/>
              <a:t>In2</a:t>
            </a:r>
            <a:endParaRPr lang="ru-RU" altLang="ru-RU" sz="1800"/>
          </a:p>
        </p:txBody>
      </p:sp>
      <p:sp>
        <p:nvSpPr>
          <p:cNvPr id="1613848" name="Text Box 24"/>
          <p:cNvSpPr txBox="1">
            <a:spLocks noChangeArrowheads="1"/>
          </p:cNvSpPr>
          <p:nvPr/>
        </p:nvSpPr>
        <p:spPr bwMode="auto">
          <a:xfrm>
            <a:off x="6096000" y="2209800"/>
            <a:ext cx="64135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altLang="ru-RU"/>
              <a:t>Out</a:t>
            </a:r>
            <a:endParaRPr lang="ru-RU" altLang="ru-RU" sz="1800"/>
          </a:p>
        </p:txBody>
      </p:sp>
      <p:sp>
        <p:nvSpPr>
          <p:cNvPr id="1613849" name="Text Box 25"/>
          <p:cNvSpPr txBox="1">
            <a:spLocks noChangeArrowheads="1"/>
          </p:cNvSpPr>
          <p:nvPr/>
        </p:nvSpPr>
        <p:spPr bwMode="auto">
          <a:xfrm>
            <a:off x="2057400" y="4343400"/>
            <a:ext cx="6743700" cy="15525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altLang="ru-RU"/>
              <a:t> w1,w2,…,wn – </a:t>
            </a:r>
            <a:r>
              <a:rPr lang="ru-RU" altLang="ru-RU"/>
              <a:t>весовые коэффициенты</a:t>
            </a:r>
            <a:endParaRPr lang="en-US" altLang="ru-RU"/>
          </a:p>
          <a:p>
            <a:pPr algn="l"/>
            <a:r>
              <a:rPr lang="en-US" altLang="ru-RU"/>
              <a:t> Y=</a:t>
            </a:r>
            <a:r>
              <a:rPr lang="en-US" altLang="ru-RU">
                <a:cs typeface="Times New Roman" panose="02020603050405020304" pitchFamily="18" charset="0"/>
              </a:rPr>
              <a:t>Σ w</a:t>
            </a:r>
            <a:r>
              <a:rPr lang="en-US" altLang="ru-RU" sz="1800">
                <a:cs typeface="Times New Roman" panose="02020603050405020304" pitchFamily="18" charset="0"/>
              </a:rPr>
              <a:t>i• </a:t>
            </a:r>
            <a:r>
              <a:rPr lang="en-US" altLang="ru-RU">
                <a:cs typeface="Times New Roman" panose="02020603050405020304" pitchFamily="18" charset="0"/>
              </a:rPr>
              <a:t>In</a:t>
            </a:r>
            <a:r>
              <a:rPr lang="en-US" altLang="ru-RU" sz="1800">
                <a:cs typeface="Times New Roman" panose="02020603050405020304" pitchFamily="18" charset="0"/>
              </a:rPr>
              <a:t>i  - </a:t>
            </a:r>
            <a:r>
              <a:rPr lang="ru-RU" altLang="ru-RU"/>
              <a:t>взвешенная сумма входных сигналов</a:t>
            </a:r>
            <a:endParaRPr lang="en-US" altLang="ru-RU"/>
          </a:p>
          <a:p>
            <a:pPr algn="l"/>
            <a:r>
              <a:rPr lang="en-US" altLang="ru-RU"/>
              <a:t> f- </a:t>
            </a:r>
            <a:r>
              <a:rPr lang="ru-RU" altLang="ru-RU"/>
              <a:t>нелинейная функция активации</a:t>
            </a:r>
            <a:endParaRPr lang="en-US" altLang="ru-RU"/>
          </a:p>
          <a:p>
            <a:pPr algn="l"/>
            <a:r>
              <a:rPr lang="en-US" altLang="ru-RU"/>
              <a:t> Out = f (Y) = 1/ [1+exp(-Y)]</a:t>
            </a:r>
            <a:endParaRPr lang="ru-RU" altLang="ru-RU"/>
          </a:p>
        </p:txBody>
      </p:sp>
      <p:sp>
        <p:nvSpPr>
          <p:cNvPr id="1613850" name="Text Box 26"/>
          <p:cNvSpPr txBox="1">
            <a:spLocks noChangeArrowheads="1"/>
          </p:cNvSpPr>
          <p:nvPr/>
        </p:nvSpPr>
        <p:spPr bwMode="auto">
          <a:xfrm>
            <a:off x="5029200" y="2286000"/>
            <a:ext cx="349250" cy="3667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altLang="ru-RU" sz="1800"/>
              <a:t>Y</a:t>
            </a:r>
            <a:endParaRPr lang="ru-RU" altLang="ru-RU" sz="1800"/>
          </a:p>
        </p:txBody>
      </p:sp>
    </p:spTree>
    <p:extLst>
      <p:ext uri="{BB962C8B-B14F-4D97-AF65-F5344CB8AC3E}">
        <p14:creationId xmlns:p14="http://schemas.microsoft.com/office/powerpoint/2010/main" val="2178762220"/>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4850" name="Rectangle 2"/>
          <p:cNvSpPr>
            <a:spLocks noChangeArrowheads="1"/>
          </p:cNvSpPr>
          <p:nvPr/>
        </p:nvSpPr>
        <p:spPr bwMode="auto">
          <a:xfrm>
            <a:off x="533400" y="381000"/>
            <a:ext cx="7772400"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lvl1pPr>
              <a:defRPr sz="4400">
                <a:solidFill>
                  <a:schemeClr val="tx2"/>
                </a:solidFill>
                <a:latin typeface="Times New Roman" panose="02020603050405020304" pitchFamily="18" charset="0"/>
              </a:defRPr>
            </a:lvl1pPr>
            <a:lvl2pPr>
              <a:defRPr sz="4400">
                <a:solidFill>
                  <a:schemeClr val="tx2"/>
                </a:solidFill>
                <a:latin typeface="Times New Roman" panose="02020603050405020304" pitchFamily="18" charset="0"/>
              </a:defRPr>
            </a:lvl2pPr>
            <a:lvl3pPr>
              <a:defRPr sz="4400">
                <a:solidFill>
                  <a:schemeClr val="tx2"/>
                </a:solidFill>
                <a:latin typeface="Times New Roman" panose="02020603050405020304" pitchFamily="18" charset="0"/>
              </a:defRPr>
            </a:lvl3pPr>
            <a:lvl4pPr>
              <a:defRPr sz="4400">
                <a:solidFill>
                  <a:schemeClr val="tx2"/>
                </a:solidFill>
                <a:latin typeface="Times New Roman" panose="02020603050405020304" pitchFamily="18" charset="0"/>
              </a:defRPr>
            </a:lvl4pPr>
            <a:lvl5pPr>
              <a:defRPr sz="4400">
                <a:solidFill>
                  <a:schemeClr val="tx2"/>
                </a:solidFill>
                <a:latin typeface="Times New Roman" panose="02020603050405020304" pitchFamily="18" charset="0"/>
              </a:defRPr>
            </a:lvl5pPr>
            <a:lvl6pPr marL="457200" algn="ctr" fontAlgn="base">
              <a:spcBef>
                <a:spcPct val="0"/>
              </a:spcBef>
              <a:spcAft>
                <a:spcPct val="0"/>
              </a:spcAft>
              <a:defRPr sz="4400">
                <a:solidFill>
                  <a:schemeClr val="tx2"/>
                </a:solidFill>
                <a:latin typeface="Times New Roman" panose="02020603050405020304" pitchFamily="18" charset="0"/>
              </a:defRPr>
            </a:lvl6pPr>
            <a:lvl7pPr marL="914400" algn="ctr" fontAlgn="base">
              <a:spcBef>
                <a:spcPct val="0"/>
              </a:spcBef>
              <a:spcAft>
                <a:spcPct val="0"/>
              </a:spcAft>
              <a:defRPr sz="4400">
                <a:solidFill>
                  <a:schemeClr val="tx2"/>
                </a:solidFill>
                <a:latin typeface="Times New Roman" panose="02020603050405020304" pitchFamily="18" charset="0"/>
              </a:defRPr>
            </a:lvl7pPr>
            <a:lvl8pPr marL="1371600" algn="ctr" fontAlgn="base">
              <a:spcBef>
                <a:spcPct val="0"/>
              </a:spcBef>
              <a:spcAft>
                <a:spcPct val="0"/>
              </a:spcAft>
              <a:defRPr sz="4400">
                <a:solidFill>
                  <a:schemeClr val="tx2"/>
                </a:solidFill>
                <a:latin typeface="Times New Roman" panose="02020603050405020304" pitchFamily="18" charset="0"/>
              </a:defRPr>
            </a:lvl8pPr>
            <a:lvl9pPr marL="1828800" algn="ctr" fontAlgn="base">
              <a:spcBef>
                <a:spcPct val="0"/>
              </a:spcBef>
              <a:spcAft>
                <a:spcPct val="0"/>
              </a:spcAft>
              <a:defRPr sz="4400">
                <a:solidFill>
                  <a:schemeClr val="tx2"/>
                </a:solidFill>
                <a:latin typeface="Times New Roman" panose="02020603050405020304" pitchFamily="18" charset="0"/>
              </a:defRPr>
            </a:lvl9pPr>
          </a:lstStyle>
          <a:p>
            <a:r>
              <a:rPr lang="ru-RU" altLang="ru-RU" sz="3200" b="1"/>
              <a:t>Структура нейронной сети</a:t>
            </a:r>
            <a:endParaRPr lang="en-GB" altLang="ru-RU" sz="3200" b="1"/>
          </a:p>
        </p:txBody>
      </p:sp>
      <p:sp>
        <p:nvSpPr>
          <p:cNvPr id="1614851" name="Rectangle 3"/>
          <p:cNvSpPr>
            <a:spLocks noChangeArrowheads="1"/>
          </p:cNvSpPr>
          <p:nvPr/>
        </p:nvSpPr>
        <p:spPr bwMode="auto">
          <a:xfrm>
            <a:off x="152400" y="1295400"/>
            <a:ext cx="8077200" cy="533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lstStyle>
            <a:lvl1pPr marL="342900" indent="-342900" algn="l">
              <a:spcBef>
                <a:spcPct val="20000"/>
              </a:spcBef>
              <a:buChar char="•"/>
              <a:defRPr sz="3200">
                <a:solidFill>
                  <a:schemeClr val="tx1"/>
                </a:solidFill>
                <a:latin typeface="Times New Roman" panose="02020603050405020304" pitchFamily="18" charset="0"/>
              </a:defRPr>
            </a:lvl1pPr>
            <a:lvl2pPr marL="742950" indent="-285750" algn="l">
              <a:spcBef>
                <a:spcPct val="20000"/>
              </a:spcBef>
              <a:buChar char="–"/>
              <a:defRPr sz="2800">
                <a:solidFill>
                  <a:schemeClr val="tx1"/>
                </a:solidFill>
                <a:latin typeface="Times New Roman" panose="02020603050405020304" pitchFamily="18" charset="0"/>
              </a:defRPr>
            </a:lvl2pPr>
            <a:lvl3pPr marL="1143000" indent="-228600" algn="l">
              <a:spcBef>
                <a:spcPct val="20000"/>
              </a:spcBef>
              <a:buChar char="•"/>
              <a:defRPr sz="2400">
                <a:solidFill>
                  <a:schemeClr val="tx1"/>
                </a:solidFill>
                <a:latin typeface="Times New Roman" panose="02020603050405020304" pitchFamily="18" charset="0"/>
              </a:defRPr>
            </a:lvl3pPr>
            <a:lvl4pPr marL="1600200" indent="-228600" algn="l">
              <a:spcBef>
                <a:spcPct val="20000"/>
              </a:spcBef>
              <a:buChar char="–"/>
              <a:defRPr sz="2000">
                <a:solidFill>
                  <a:schemeClr val="tx1"/>
                </a:solidFill>
                <a:latin typeface="Times New Roman" panose="02020603050405020304" pitchFamily="18" charset="0"/>
              </a:defRPr>
            </a:lvl4pPr>
            <a:lvl5pPr marL="2057400" indent="-228600" algn="l">
              <a:spcBef>
                <a:spcPct val="20000"/>
              </a:spcBef>
              <a:buChar char="»"/>
              <a:defRPr sz="2000">
                <a:solidFill>
                  <a:schemeClr val="tx1"/>
                </a:solidFill>
                <a:latin typeface="Times New Roman" panose="02020603050405020304" pitchFamily="18" charset="0"/>
              </a:defRPr>
            </a:lvl5pPr>
            <a:lvl6pPr marL="2514600" indent="-228600" fontAlgn="base">
              <a:spcBef>
                <a:spcPct val="20000"/>
              </a:spcBef>
              <a:spcAft>
                <a:spcPct val="0"/>
              </a:spcAft>
              <a:buChar char="»"/>
              <a:defRPr sz="2000">
                <a:solidFill>
                  <a:schemeClr val="tx1"/>
                </a:solidFill>
                <a:latin typeface="Times New Roman" panose="02020603050405020304" pitchFamily="18" charset="0"/>
              </a:defRPr>
            </a:lvl6pPr>
            <a:lvl7pPr marL="2971800" indent="-228600" fontAlgn="base">
              <a:spcBef>
                <a:spcPct val="20000"/>
              </a:spcBef>
              <a:spcAft>
                <a:spcPct val="0"/>
              </a:spcAft>
              <a:buChar char="»"/>
              <a:defRPr sz="2000">
                <a:solidFill>
                  <a:schemeClr val="tx1"/>
                </a:solidFill>
                <a:latin typeface="Times New Roman" panose="02020603050405020304" pitchFamily="18" charset="0"/>
              </a:defRPr>
            </a:lvl7pPr>
            <a:lvl8pPr marL="3429000" indent="-228600" fontAlgn="base">
              <a:spcBef>
                <a:spcPct val="20000"/>
              </a:spcBef>
              <a:spcAft>
                <a:spcPct val="0"/>
              </a:spcAft>
              <a:buChar char="»"/>
              <a:defRPr sz="2000">
                <a:solidFill>
                  <a:schemeClr val="tx1"/>
                </a:solidFill>
                <a:latin typeface="Times New Roman" panose="02020603050405020304" pitchFamily="18" charset="0"/>
              </a:defRPr>
            </a:lvl8pPr>
            <a:lvl9pPr marL="3886200" indent="-228600" fontAlgn="base">
              <a:spcBef>
                <a:spcPct val="20000"/>
              </a:spcBef>
              <a:spcAft>
                <a:spcPct val="0"/>
              </a:spcAft>
              <a:buChar char="»"/>
              <a:defRPr sz="2000">
                <a:solidFill>
                  <a:schemeClr val="tx1"/>
                </a:solidFill>
                <a:latin typeface="Times New Roman" panose="02020603050405020304" pitchFamily="18" charset="0"/>
              </a:defRPr>
            </a:lvl9pPr>
          </a:lstStyle>
          <a:p>
            <a:pPr>
              <a:buFontTx/>
              <a:buNone/>
            </a:pPr>
            <a:endParaRPr lang="en-GB" altLang="ru-RU" sz="1800" b="1"/>
          </a:p>
          <a:p>
            <a:pPr>
              <a:buFontTx/>
              <a:buNone/>
            </a:pPr>
            <a:endParaRPr lang="en-GB" altLang="ru-RU" sz="2400" b="1"/>
          </a:p>
        </p:txBody>
      </p:sp>
      <p:graphicFrame>
        <p:nvGraphicFramePr>
          <p:cNvPr id="1614852" name="Object 4"/>
          <p:cNvGraphicFramePr>
            <a:graphicFrameLocks noChangeAspect="1"/>
          </p:cNvGraphicFramePr>
          <p:nvPr/>
        </p:nvGraphicFramePr>
        <p:xfrm>
          <a:off x="609600" y="1371600"/>
          <a:ext cx="7772400" cy="2971800"/>
        </p:xfrm>
        <a:graphic>
          <a:graphicData uri="http://schemas.openxmlformats.org/presentationml/2006/ole">
            <mc:AlternateContent xmlns:mc="http://schemas.openxmlformats.org/markup-compatibility/2006">
              <mc:Choice xmlns:v="urn:schemas-microsoft-com:vml" Requires="v">
                <p:oleObj spid="_x0000_s4103" name="CorelPhotoPaint.Image.7" r:id="rId3" imgW="2666667" imgH="1371066" progId="">
                  <p:embed/>
                </p:oleObj>
              </mc:Choice>
              <mc:Fallback>
                <p:oleObj name="CorelPhotoPaint.Image.7" r:id="rId3" imgW="2666667" imgH="1371066" progId="">
                  <p:embed/>
                  <p:pic>
                    <p:nvPicPr>
                      <p:cNvPr id="0"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 y="1371600"/>
                        <a:ext cx="7772400" cy="297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614853" name="Rectangle 5"/>
          <p:cNvSpPr>
            <a:spLocks noChangeArrowheads="1"/>
          </p:cNvSpPr>
          <p:nvPr/>
        </p:nvSpPr>
        <p:spPr bwMode="auto">
          <a:xfrm>
            <a:off x="228600" y="4419600"/>
            <a:ext cx="8610600" cy="180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r>
              <a:rPr lang="en-GB" altLang="ru-RU" sz="1600"/>
              <a:t>ANNs are taught  by system developer at concrete cases. While teaching the developer gives information on inputs and corresponding desired outputs. Special tuning programme automatically selects weight coefficients the way to get correspondence. The learning is repeated at all known examples accumulating existing experience.This way the tuned net is ready for solution of new tasks for other combinations of inputs. The main specifics of ANN method is in the fact that developer doesn't need to programme clear task solution algorithm. He only needs to dive the input and output data for teaching.</a:t>
            </a:r>
            <a:endParaRPr lang="ru-RU" altLang="ru-RU" sz="1600"/>
          </a:p>
        </p:txBody>
      </p:sp>
      <p:pic>
        <p:nvPicPr>
          <p:cNvPr id="1614854" name="Picture 6" descr="Ris51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8600" y="1371600"/>
            <a:ext cx="8763000" cy="4876800"/>
          </a:xfrm>
          <a:prstGeom prst="rect">
            <a:avLst/>
          </a:prstGeom>
          <a:noFill/>
          <a:extLst>
            <a:ext uri="{909E8E84-426E-40DD-AFC4-6F175D3DCCD1}">
              <a14:hiddenFill xmlns:a14="http://schemas.microsoft.com/office/drawing/2010/main">
                <a:solidFill>
                  <a:srgbClr val="FFFFFF"/>
                </a:solidFill>
              </a14:hiddenFill>
            </a:ext>
          </a:extLst>
        </p:spPr>
      </p:pic>
      <p:sp>
        <p:nvSpPr>
          <p:cNvPr id="1614855" name="Rectangle 7"/>
          <p:cNvSpPr>
            <a:spLocks noChangeArrowheads="1"/>
          </p:cNvSpPr>
          <p:nvPr/>
        </p:nvSpPr>
        <p:spPr bwMode="auto">
          <a:xfrm>
            <a:off x="1547813" y="5876925"/>
            <a:ext cx="1584325" cy="360363"/>
          </a:xfrm>
          <a:prstGeom prst="rect">
            <a:avLst/>
          </a:prstGeom>
          <a:solidFill>
            <a:schemeClr val="bg1"/>
          </a:solidFill>
          <a:ln>
            <a:noFill/>
          </a:ln>
          <a:effectLst/>
          <a:extLs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Tree>
    <p:extLst>
      <p:ext uri="{BB962C8B-B14F-4D97-AF65-F5344CB8AC3E}">
        <p14:creationId xmlns:p14="http://schemas.microsoft.com/office/powerpoint/2010/main" val="2375163775"/>
      </p:ext>
    </p:extLst>
  </p:cSld>
  <p:clrMapOvr>
    <a:masterClrMapping/>
  </p:clrMapOvr>
  <p:transition spd="slow">
    <p:cover dir="d"/>
  </p:transition>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15874" name="Picture 2" descr="img_tut-traini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5288" y="1196975"/>
            <a:ext cx="7993062" cy="5530850"/>
          </a:xfrm>
          <a:prstGeom prst="rect">
            <a:avLst/>
          </a:prstGeom>
          <a:noFill/>
          <a:extLst>
            <a:ext uri="{909E8E84-426E-40DD-AFC4-6F175D3DCCD1}">
              <a14:hiddenFill xmlns:a14="http://schemas.microsoft.com/office/drawing/2010/main">
                <a:solidFill>
                  <a:srgbClr val="FFFFFF"/>
                </a:solidFill>
              </a14:hiddenFill>
            </a:ext>
          </a:extLst>
        </p:spPr>
      </p:pic>
      <p:sp>
        <p:nvSpPr>
          <p:cNvPr id="1615875" name="Text Box 3"/>
          <p:cNvSpPr txBox="1">
            <a:spLocks noChangeArrowheads="1"/>
          </p:cNvSpPr>
          <p:nvPr/>
        </p:nvSpPr>
        <p:spPr bwMode="auto">
          <a:xfrm>
            <a:off x="2339975" y="333375"/>
            <a:ext cx="5040313"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ru-RU" altLang="ru-RU" sz="2800" b="1"/>
              <a:t>Обучение нейронной сети</a:t>
            </a:r>
          </a:p>
        </p:txBody>
      </p:sp>
    </p:spTree>
    <p:extLst>
      <p:ext uri="{BB962C8B-B14F-4D97-AF65-F5344CB8AC3E}">
        <p14:creationId xmlns:p14="http://schemas.microsoft.com/office/powerpoint/2010/main" val="17875261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2" descr="PRTMR0"/>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75656" y="2132856"/>
            <a:ext cx="3962400" cy="3344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Прямоугольник 3"/>
          <p:cNvSpPr/>
          <p:nvPr/>
        </p:nvSpPr>
        <p:spPr>
          <a:xfrm>
            <a:off x="1547664" y="692696"/>
            <a:ext cx="7056784" cy="954107"/>
          </a:xfrm>
          <a:prstGeom prst="rect">
            <a:avLst/>
          </a:prstGeom>
        </p:spPr>
        <p:txBody>
          <a:bodyPr wrap="square">
            <a:spAutoFit/>
          </a:bodyPr>
          <a:lstStyle/>
          <a:p>
            <a:pPr algn="ctr"/>
            <a:r>
              <a:rPr lang="ru-RU" sz="2800" b="1" dirty="0" smtClean="0">
                <a:solidFill>
                  <a:srgbClr val="0070C0"/>
                </a:solidFill>
                <a:latin typeface="Arial" panose="020B0604020202020204" pitchFamily="34" charset="0"/>
              </a:rPr>
              <a:t>Робот с прямоугольной системой координат</a:t>
            </a:r>
            <a:endParaRPr lang="ru-RU" sz="2800" b="1" dirty="0">
              <a:solidFill>
                <a:srgbClr val="0070C0"/>
              </a:solidFill>
              <a:latin typeface="Arial" panose="020B0604020202020204" pitchFamily="34" charset="0"/>
            </a:endParaRPr>
          </a:p>
        </p:txBody>
      </p:sp>
      <p:sp>
        <p:nvSpPr>
          <p:cNvPr id="2" name="TextBox 1"/>
          <p:cNvSpPr txBox="1"/>
          <p:nvPr/>
        </p:nvSpPr>
        <p:spPr>
          <a:xfrm>
            <a:off x="5796136" y="3284984"/>
            <a:ext cx="2880320" cy="1200329"/>
          </a:xfrm>
          <a:prstGeom prst="rect">
            <a:avLst/>
          </a:prstGeom>
          <a:noFill/>
        </p:spPr>
        <p:txBody>
          <a:bodyPr wrap="square" rtlCol="0">
            <a:spAutoFit/>
          </a:bodyPr>
          <a:lstStyle/>
          <a:p>
            <a:r>
              <a:rPr lang="ru-RU" b="1" dirty="0" smtClean="0"/>
              <a:t>Число степеней подвижности</a:t>
            </a:r>
            <a:endParaRPr lang="en-US" b="1" dirty="0" smtClean="0"/>
          </a:p>
          <a:p>
            <a:r>
              <a:rPr lang="en-US" b="1" dirty="0" smtClean="0"/>
              <a:t>n = ?</a:t>
            </a:r>
            <a:endParaRPr lang="ru-RU" b="1" dirty="0"/>
          </a:p>
        </p:txBody>
      </p:sp>
    </p:spTree>
    <p:extLst>
      <p:ext uri="{BB962C8B-B14F-4D97-AF65-F5344CB8AC3E}">
        <p14:creationId xmlns:p14="http://schemas.microsoft.com/office/powerpoint/2010/main" val="2341532726"/>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16898" name="Picture 2" descr="img_tut-netus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5650" y="1628775"/>
            <a:ext cx="7704138" cy="4822825"/>
          </a:xfrm>
          <a:prstGeom prst="rect">
            <a:avLst/>
          </a:prstGeom>
          <a:noFill/>
          <a:extLst>
            <a:ext uri="{909E8E84-426E-40DD-AFC4-6F175D3DCCD1}">
              <a14:hiddenFill xmlns:a14="http://schemas.microsoft.com/office/drawing/2010/main">
                <a:solidFill>
                  <a:srgbClr val="FFFFFF"/>
                </a:solidFill>
              </a14:hiddenFill>
            </a:ext>
          </a:extLst>
        </p:spPr>
      </p:pic>
      <p:sp>
        <p:nvSpPr>
          <p:cNvPr id="1616899" name="Text Box 3"/>
          <p:cNvSpPr txBox="1">
            <a:spLocks noChangeArrowheads="1"/>
          </p:cNvSpPr>
          <p:nvPr/>
        </p:nvSpPr>
        <p:spPr bwMode="auto">
          <a:xfrm>
            <a:off x="2268538" y="549275"/>
            <a:ext cx="5040312"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ru-RU" altLang="ru-RU" sz="2800" b="1"/>
              <a:t>Применение нейронной сети</a:t>
            </a:r>
          </a:p>
        </p:txBody>
      </p:sp>
    </p:spTree>
    <p:extLst>
      <p:ext uri="{BB962C8B-B14F-4D97-AF65-F5344CB8AC3E}">
        <p14:creationId xmlns:p14="http://schemas.microsoft.com/office/powerpoint/2010/main" val="2980166981"/>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85800" y="609600"/>
            <a:ext cx="7772400" cy="2531368"/>
          </a:xfrm>
        </p:spPr>
        <p:txBody>
          <a:bodyPr/>
          <a:lstStyle/>
          <a:p>
            <a:r>
              <a:rPr lang="ru-RU" sz="3600" b="1" dirty="0" smtClean="0">
                <a:solidFill>
                  <a:srgbClr val="0070C0"/>
                </a:solidFill>
              </a:rPr>
              <a:t>Пример применения нейросети в современной робототехнике </a:t>
            </a:r>
            <a:r>
              <a:rPr lang="ru-RU" sz="3600" dirty="0" smtClean="0"/>
              <a:t/>
            </a:r>
            <a:br>
              <a:rPr lang="ru-RU" sz="3600" dirty="0" smtClean="0"/>
            </a:br>
            <a:r>
              <a:rPr lang="ru-RU" sz="3600" dirty="0" smtClean="0"/>
              <a:t/>
            </a:r>
            <a:br>
              <a:rPr lang="ru-RU" sz="3600" dirty="0" smtClean="0"/>
            </a:br>
            <a:r>
              <a:rPr lang="ru-RU" sz="3600" i="1" dirty="0" smtClean="0"/>
              <a:t>«От Текстовой Команды к </a:t>
            </a:r>
            <a:r>
              <a:rPr lang="ru-RU" sz="3600" i="1" dirty="0"/>
              <a:t>Движению </a:t>
            </a:r>
            <a:r>
              <a:rPr lang="ru-RU" sz="3600" i="1" dirty="0" smtClean="0"/>
              <a:t>Робота»</a:t>
            </a:r>
            <a:endParaRPr lang="ru-RU" sz="3600" i="1" dirty="0"/>
          </a:p>
        </p:txBody>
      </p:sp>
      <p:sp>
        <p:nvSpPr>
          <p:cNvPr id="3" name="Объект 2"/>
          <p:cNvSpPr>
            <a:spLocks noGrp="1"/>
          </p:cNvSpPr>
          <p:nvPr>
            <p:ph idx="1"/>
          </p:nvPr>
        </p:nvSpPr>
        <p:spPr>
          <a:xfrm>
            <a:off x="971600" y="4437112"/>
            <a:ext cx="7772400" cy="2160240"/>
          </a:xfrm>
        </p:spPr>
        <p:txBody>
          <a:bodyPr/>
          <a:lstStyle/>
          <a:p>
            <a:pPr marL="0" indent="0">
              <a:buNone/>
            </a:pPr>
            <a:r>
              <a:rPr lang="en-US" sz="2400" dirty="0" err="1"/>
              <a:t>Hyemin</a:t>
            </a:r>
            <a:r>
              <a:rPr lang="en-US" sz="2400" dirty="0"/>
              <a:t> </a:t>
            </a:r>
            <a:r>
              <a:rPr lang="en-US" sz="2400" dirty="0" err="1"/>
              <a:t>Ahn</a:t>
            </a:r>
            <a:r>
              <a:rPr lang="en-US" sz="2400" dirty="0"/>
              <a:t>, Timothy Ha, </a:t>
            </a:r>
            <a:r>
              <a:rPr lang="en-US" sz="2400" dirty="0" err="1"/>
              <a:t>Yunho</a:t>
            </a:r>
            <a:r>
              <a:rPr lang="en-US" sz="2400" dirty="0"/>
              <a:t> Choi, </a:t>
            </a:r>
            <a:r>
              <a:rPr lang="en-US" sz="2400" dirty="0" err="1"/>
              <a:t>Hwiyeon</a:t>
            </a:r>
            <a:r>
              <a:rPr lang="en-US" sz="2400" dirty="0"/>
              <a:t> </a:t>
            </a:r>
            <a:r>
              <a:rPr lang="en-US" sz="2400" dirty="0" err="1"/>
              <a:t>Yoo</a:t>
            </a:r>
            <a:r>
              <a:rPr lang="en-US" sz="2400" dirty="0"/>
              <a:t>, and </a:t>
            </a:r>
            <a:r>
              <a:rPr lang="en-US" sz="2400" dirty="0" err="1"/>
              <a:t>Songhwai</a:t>
            </a:r>
            <a:r>
              <a:rPr lang="en-US" sz="2400" dirty="0"/>
              <a:t> Oh</a:t>
            </a:r>
            <a:endParaRPr lang="ru-RU" sz="2400" dirty="0"/>
          </a:p>
          <a:p>
            <a:pPr marL="0" indent="0">
              <a:buNone/>
            </a:pPr>
            <a:r>
              <a:rPr lang="ru-RU" sz="2400" dirty="0" smtClean="0"/>
              <a:t>«</a:t>
            </a:r>
            <a:r>
              <a:rPr lang="en-US" sz="2400" dirty="0" smtClean="0"/>
              <a:t>Text2Action</a:t>
            </a:r>
            <a:r>
              <a:rPr lang="en-US" sz="2400" dirty="0"/>
              <a:t>: Generative Adversarial Synthesis from Language to </a:t>
            </a:r>
            <a:r>
              <a:rPr lang="en-US" sz="2400" dirty="0" smtClean="0"/>
              <a:t>Action</a:t>
            </a:r>
            <a:r>
              <a:rPr lang="ru-RU" sz="2400" dirty="0" smtClean="0"/>
              <a:t>»</a:t>
            </a:r>
          </a:p>
          <a:p>
            <a:pPr marL="0" indent="0">
              <a:buNone/>
            </a:pPr>
            <a:r>
              <a:rPr lang="en-US" sz="2400" dirty="0"/>
              <a:t>arXiv:1710.05298v2 [</a:t>
            </a:r>
            <a:r>
              <a:rPr lang="en-US" sz="2400" dirty="0" err="1"/>
              <a:t>cs.LG</a:t>
            </a:r>
            <a:r>
              <a:rPr lang="en-US" sz="2400" dirty="0" smtClean="0"/>
              <a:t>]</a:t>
            </a:r>
            <a:r>
              <a:rPr lang="ru-RU" sz="2400" dirty="0" smtClean="0"/>
              <a:t> </a:t>
            </a:r>
            <a:r>
              <a:rPr lang="en-US" sz="2400" dirty="0"/>
              <a:t>24 Oct 2017</a:t>
            </a:r>
          </a:p>
        </p:txBody>
      </p:sp>
    </p:spTree>
    <p:extLst>
      <p:ext uri="{BB962C8B-B14F-4D97-AF65-F5344CB8AC3E}">
        <p14:creationId xmlns:p14="http://schemas.microsoft.com/office/powerpoint/2010/main" val="3825514347"/>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83568" y="332656"/>
            <a:ext cx="7772400" cy="648072"/>
          </a:xfrm>
        </p:spPr>
        <p:txBody>
          <a:bodyPr/>
          <a:lstStyle/>
          <a:p>
            <a:r>
              <a:rPr lang="ru-RU" sz="4000" b="1" dirty="0" smtClean="0">
                <a:solidFill>
                  <a:srgbClr val="0070C0"/>
                </a:solidFill>
              </a:rPr>
              <a:t>Задача нейросети</a:t>
            </a:r>
            <a:endParaRPr lang="ru-RU" sz="4000" b="1" dirty="0">
              <a:solidFill>
                <a:srgbClr val="0070C0"/>
              </a:solidFill>
            </a:endParaRPr>
          </a:p>
        </p:txBody>
      </p:sp>
      <p:pic>
        <p:nvPicPr>
          <p:cNvPr id="8" name="Рисунок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590884"/>
            <a:ext cx="9144000" cy="4430404"/>
          </a:xfrm>
          <a:prstGeom prst="rect">
            <a:avLst/>
          </a:prstGeom>
        </p:spPr>
      </p:pic>
    </p:spTree>
    <p:extLst>
      <p:ext uri="{BB962C8B-B14F-4D97-AF65-F5344CB8AC3E}">
        <p14:creationId xmlns:p14="http://schemas.microsoft.com/office/powerpoint/2010/main" val="2769958486"/>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83568" y="332656"/>
            <a:ext cx="7772400" cy="1143000"/>
          </a:xfrm>
        </p:spPr>
        <p:txBody>
          <a:bodyPr/>
          <a:lstStyle/>
          <a:p>
            <a:r>
              <a:rPr lang="ru-RU" sz="4000" b="1" i="1" dirty="0">
                <a:solidFill>
                  <a:srgbClr val="0070C0"/>
                </a:solidFill>
              </a:rPr>
              <a:t>Обучение нейросети правильным позам</a:t>
            </a:r>
            <a:endParaRPr lang="ru-RU" sz="4000" b="1" dirty="0">
              <a:solidFill>
                <a:srgbClr val="0070C0"/>
              </a:solidFill>
            </a:endParaRPr>
          </a:p>
        </p:txBody>
      </p:sp>
      <p:pic>
        <p:nvPicPr>
          <p:cNvPr id="4" name="Объект 3"/>
          <p:cNvPicPr>
            <a:picLocks noGrp="1" noChangeAspect="1"/>
          </p:cNvPicPr>
          <p:nvPr>
            <p:ph idx="1"/>
          </p:nvPr>
        </p:nvPicPr>
        <p:blipFill>
          <a:blip r:embed="rId2" cstate="print"/>
          <a:stretch>
            <a:fillRect/>
          </a:stretch>
        </p:blipFill>
        <p:spPr>
          <a:xfrm>
            <a:off x="1115616" y="1871986"/>
            <a:ext cx="6480719" cy="4998982"/>
          </a:xfrm>
          <a:prstGeom prst="rect">
            <a:avLst/>
          </a:prstGeom>
        </p:spPr>
      </p:pic>
      <p:sp>
        <p:nvSpPr>
          <p:cNvPr id="5" name="Стрелка вверх 4"/>
          <p:cNvSpPr/>
          <p:nvPr/>
        </p:nvSpPr>
        <p:spPr bwMode="auto">
          <a:xfrm>
            <a:off x="7956376" y="2204864"/>
            <a:ext cx="648072" cy="3456384"/>
          </a:xfrm>
          <a:prstGeom prst="upArrow">
            <a:avLst/>
          </a:prstGeom>
          <a:solidFill>
            <a:schemeClr val="accent1"/>
          </a:solidFill>
          <a:ln w="38100" cap="flat" cmpd="sng" algn="ctr">
            <a:solidFill>
              <a:schemeClr val="tx1"/>
            </a:solidFill>
            <a:prstDash val="solid"/>
            <a:round/>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ru-RU" sz="2400" b="0" i="0" u="none" strike="noStrike" cap="none" normalizeH="0" baseline="0" smtClean="0">
              <a:ln>
                <a:noFill/>
              </a:ln>
              <a:solidFill>
                <a:schemeClr val="tx1"/>
              </a:solidFill>
              <a:effectLst/>
              <a:latin typeface="Times New Roman" panose="02020603050405020304" pitchFamily="18" charset="0"/>
            </a:endParaRPr>
          </a:p>
        </p:txBody>
      </p:sp>
    </p:spTree>
    <p:extLst>
      <p:ext uri="{BB962C8B-B14F-4D97-AF65-F5344CB8AC3E}">
        <p14:creationId xmlns:p14="http://schemas.microsoft.com/office/powerpoint/2010/main" val="1817172342"/>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11560" y="332656"/>
            <a:ext cx="7772400" cy="1143000"/>
          </a:xfrm>
        </p:spPr>
        <p:txBody>
          <a:bodyPr/>
          <a:lstStyle/>
          <a:p>
            <a:r>
              <a:rPr lang="ru-RU" sz="3600" b="1" dirty="0" smtClean="0">
                <a:solidFill>
                  <a:srgbClr val="0070C0"/>
                </a:solidFill>
              </a:rPr>
              <a:t>Программирование движений робота</a:t>
            </a:r>
            <a:endParaRPr lang="ru-RU" sz="3600" b="1" dirty="0">
              <a:solidFill>
                <a:srgbClr val="0070C0"/>
              </a:solidFill>
            </a:endParaRPr>
          </a:p>
        </p:txBody>
      </p:sp>
      <p:pic>
        <p:nvPicPr>
          <p:cNvPr id="4" name="Объект 3"/>
          <p:cNvPicPr>
            <a:picLocks noGrp="1" noChangeAspect="1"/>
          </p:cNvPicPr>
          <p:nvPr>
            <p:ph idx="1"/>
          </p:nvPr>
        </p:nvPicPr>
        <p:blipFill>
          <a:blip r:embed="rId2" cstate="print"/>
          <a:stretch>
            <a:fillRect/>
          </a:stretch>
        </p:blipFill>
        <p:spPr>
          <a:xfrm>
            <a:off x="665536" y="1556792"/>
            <a:ext cx="7650879" cy="4968552"/>
          </a:xfrm>
          <a:prstGeom prst="rect">
            <a:avLst/>
          </a:prstGeom>
        </p:spPr>
      </p:pic>
    </p:spTree>
    <p:extLst>
      <p:ext uri="{BB962C8B-B14F-4D97-AF65-F5344CB8AC3E}">
        <p14:creationId xmlns:p14="http://schemas.microsoft.com/office/powerpoint/2010/main" val="4250533615"/>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825500" y="533400"/>
            <a:ext cx="7340600" cy="838200"/>
          </a:xfrm>
        </p:spPr>
        <p:txBody>
          <a:bodyPr/>
          <a:lstStyle/>
          <a:p>
            <a:pPr eaLnBrk="1" hangingPunct="1"/>
            <a:r>
              <a:rPr lang="ru-RU" altLang="ru-RU" sz="2800" b="1" smtClean="0"/>
              <a:t>Классификация мехатронных модулей</a:t>
            </a:r>
            <a:endParaRPr lang="en-GB" altLang="ru-RU" sz="2800" b="1" smtClean="0"/>
          </a:p>
        </p:txBody>
      </p:sp>
      <p:sp>
        <p:nvSpPr>
          <p:cNvPr id="32771" name="Rectangle 3"/>
          <p:cNvSpPr>
            <a:spLocks noChangeArrowheads="1"/>
          </p:cNvSpPr>
          <p:nvPr/>
        </p:nvSpPr>
        <p:spPr bwMode="auto">
          <a:xfrm>
            <a:off x="381000" y="1371600"/>
            <a:ext cx="8229600" cy="1006475"/>
          </a:xfrm>
          <a:prstGeom prst="rect">
            <a:avLst/>
          </a:prstGeom>
          <a:noFill/>
          <a:ln>
            <a:noFill/>
          </a:ln>
          <a:effectLst/>
          <a:extLst>
            <a:ext uri="{909E8E84-426E-40DD-AFC4-6F175D3DCCD1}">
              <a14:hiddenFill xmlns:a14="http://schemas.microsoft.com/office/drawing/2010/main">
                <a:solidFill>
                  <a:srgbClr val="CCFFCC"/>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ru-RU" altLang="ru-RU" sz="2000" b="1" i="1" u="sng">
                <a:cs typeface="Times New Roman" panose="02020603050405020304" pitchFamily="18" charset="0"/>
              </a:rPr>
              <a:t>Модуль движения (МД)</a:t>
            </a:r>
            <a:r>
              <a:rPr lang="ru-RU" altLang="ru-RU" sz="2000" b="1" i="1">
                <a:cs typeface="Times New Roman" panose="02020603050405020304" pitchFamily="18" charset="0"/>
              </a:rPr>
              <a:t> – конструктивно и функционально самостоятельное изделие, в котором конструктивно объединены управляемый двигатель и механическое устройство.</a:t>
            </a:r>
            <a:r>
              <a:rPr lang="ru-RU" altLang="ru-RU" sz="1400" b="1"/>
              <a:t> </a:t>
            </a:r>
            <a:endParaRPr lang="ru-RU" altLang="ru-RU" sz="3600" b="1"/>
          </a:p>
        </p:txBody>
      </p:sp>
      <p:sp>
        <p:nvSpPr>
          <p:cNvPr id="32772" name="Rectangle 4"/>
          <p:cNvSpPr>
            <a:spLocks noChangeArrowheads="1"/>
          </p:cNvSpPr>
          <p:nvPr/>
        </p:nvSpPr>
        <p:spPr bwMode="auto">
          <a:xfrm>
            <a:off x="381000" y="2743200"/>
            <a:ext cx="8229600" cy="1311275"/>
          </a:xfrm>
          <a:prstGeom prst="rect">
            <a:avLst/>
          </a:prstGeom>
          <a:noFill/>
          <a:ln>
            <a:noFill/>
          </a:ln>
          <a:effectLst/>
          <a:extLst>
            <a:ext uri="{909E8E84-426E-40DD-AFC4-6F175D3DCCD1}">
              <a14:hiddenFill xmlns:a14="http://schemas.microsoft.com/office/drawing/2010/main">
                <a:solidFill>
                  <a:srgbClr val="CCFFCC"/>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ru-RU" altLang="ru-RU" sz="2000" b="1" i="1" u="sng">
                <a:cs typeface="Times New Roman" panose="02020603050405020304" pitchFamily="18" charset="0"/>
              </a:rPr>
              <a:t>Мехатронный модуль движения (ММД)</a:t>
            </a:r>
            <a:r>
              <a:rPr lang="ru-RU" altLang="ru-RU" sz="2000" b="1">
                <a:cs typeface="Times New Roman" panose="02020603050405020304" pitchFamily="18" charset="0"/>
              </a:rPr>
              <a:t> </a:t>
            </a:r>
            <a:r>
              <a:rPr lang="ru-RU" altLang="ru-RU" sz="2000" b="1" i="1">
                <a:cs typeface="Times New Roman" panose="02020603050405020304" pitchFamily="18" charset="0"/>
              </a:rPr>
              <a:t> – конструктивно и функционально самостоятельное изделие, включающее в себя управляемый двигатель, механическое и информационное устройства.</a:t>
            </a:r>
            <a:r>
              <a:rPr lang="ru-RU" altLang="ru-RU" sz="1400" b="1"/>
              <a:t> </a:t>
            </a:r>
            <a:endParaRPr lang="ru-RU" altLang="ru-RU" sz="3600" b="1"/>
          </a:p>
        </p:txBody>
      </p:sp>
      <p:sp>
        <p:nvSpPr>
          <p:cNvPr id="32773" name="Rectangle 5"/>
          <p:cNvSpPr>
            <a:spLocks noChangeArrowheads="1"/>
          </p:cNvSpPr>
          <p:nvPr/>
        </p:nvSpPr>
        <p:spPr bwMode="auto">
          <a:xfrm>
            <a:off x="381000" y="4495800"/>
            <a:ext cx="7620000" cy="1616075"/>
          </a:xfrm>
          <a:prstGeom prst="rect">
            <a:avLst/>
          </a:prstGeom>
          <a:noFill/>
          <a:ln>
            <a:noFill/>
          </a:ln>
          <a:effectLst/>
          <a:extLst>
            <a:ext uri="{909E8E84-426E-40DD-AFC4-6F175D3DCCD1}">
              <a14:hiddenFill xmlns:a14="http://schemas.microsoft.com/office/drawing/2010/main">
                <a:solidFill>
                  <a:srgbClr val="CCFFCC"/>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ru-RU" altLang="ru-RU" sz="2000" b="1" i="1" u="sng">
                <a:cs typeface="Times New Roman" panose="02020603050405020304" pitchFamily="18" charset="0"/>
              </a:rPr>
              <a:t>Интеллектуальный мехатронный модуль (ИММ)</a:t>
            </a:r>
            <a:r>
              <a:rPr lang="ru-RU" altLang="ru-RU" sz="2000" b="1" i="1">
                <a:cs typeface="Times New Roman" panose="02020603050405020304" pitchFamily="18" charset="0"/>
              </a:rPr>
              <a:t> – конструктивно и функционально самостоятельное изделие, построенное путем синергетической интеграции двигательной механической, информационной, электронной и управляющей частей.</a:t>
            </a:r>
            <a:r>
              <a:rPr lang="ru-RU" altLang="ru-RU" sz="1400" b="1"/>
              <a:t> </a:t>
            </a:r>
            <a:endParaRPr lang="ru-RU" altLang="ru-RU" sz="3600" b="1"/>
          </a:p>
        </p:txBody>
      </p:sp>
    </p:spTree>
    <p:extLst>
      <p:ext uri="{BB962C8B-B14F-4D97-AF65-F5344CB8AC3E}">
        <p14:creationId xmlns:p14="http://schemas.microsoft.com/office/powerpoint/2010/main" val="745866660"/>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830263" y="639763"/>
            <a:ext cx="7340600" cy="685800"/>
          </a:xfrm>
        </p:spPr>
        <p:txBody>
          <a:bodyPr/>
          <a:lstStyle/>
          <a:p>
            <a:pPr eaLnBrk="1" hangingPunct="1"/>
            <a:r>
              <a:rPr lang="ru-RU" altLang="ru-RU" sz="2800" b="1" smtClean="0"/>
              <a:t>Классификация мехатронных модулей</a:t>
            </a:r>
            <a:endParaRPr lang="en-GB" altLang="ru-RU" sz="2800" b="1" smtClean="0"/>
          </a:p>
        </p:txBody>
      </p:sp>
      <p:grpSp>
        <p:nvGrpSpPr>
          <p:cNvPr id="33795" name="Group 3"/>
          <p:cNvGrpSpPr>
            <a:grpSpLocks/>
          </p:cNvGrpSpPr>
          <p:nvPr/>
        </p:nvGrpSpPr>
        <p:grpSpPr bwMode="auto">
          <a:xfrm>
            <a:off x="609600" y="1295400"/>
            <a:ext cx="7848600" cy="5105400"/>
            <a:chOff x="710" y="1136"/>
            <a:chExt cx="9372" cy="6248"/>
          </a:xfrm>
        </p:grpSpPr>
        <p:sp>
          <p:nvSpPr>
            <p:cNvPr id="33796" name="Rectangle 4"/>
            <p:cNvSpPr>
              <a:spLocks noChangeArrowheads="1"/>
            </p:cNvSpPr>
            <p:nvPr/>
          </p:nvSpPr>
          <p:spPr bwMode="auto">
            <a:xfrm>
              <a:off x="1278" y="1136"/>
              <a:ext cx="8804" cy="6248"/>
            </a:xfrm>
            <a:prstGeom prst="rect">
              <a:avLst/>
            </a:prstGeom>
            <a:solidFill>
              <a:srgbClr val="FFFFFF"/>
            </a:solidFill>
            <a:ln w="9525" cap="rnd">
              <a:solidFill>
                <a:srgbClr val="000000"/>
              </a:solidFill>
              <a:prstDash val="sysDot"/>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ru-RU" altLang="ru-RU" sz="2400"/>
            </a:p>
          </p:txBody>
        </p:sp>
        <p:sp>
          <p:nvSpPr>
            <p:cNvPr id="33797" name="Text Box 5"/>
            <p:cNvSpPr txBox="1">
              <a:spLocks noChangeArrowheads="1"/>
            </p:cNvSpPr>
            <p:nvPr/>
          </p:nvSpPr>
          <p:spPr bwMode="auto">
            <a:xfrm>
              <a:off x="4260" y="2840"/>
              <a:ext cx="3692" cy="426"/>
            </a:xfrm>
            <a:prstGeom prst="rect">
              <a:avLst/>
            </a:prstGeom>
            <a:solidFill>
              <a:srgbClr val="FFFFFF"/>
            </a:solidFill>
            <a:ln w="9525">
              <a:solidFill>
                <a:srgbClr val="FFFFFF"/>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ru-RU" altLang="ru-RU" sz="1600" b="1"/>
                <a:t>Модули движения</a:t>
              </a:r>
            </a:p>
          </p:txBody>
        </p:sp>
        <p:sp>
          <p:nvSpPr>
            <p:cNvPr id="33798" name="Rectangle 6"/>
            <p:cNvSpPr>
              <a:spLocks noChangeArrowheads="1"/>
            </p:cNvSpPr>
            <p:nvPr/>
          </p:nvSpPr>
          <p:spPr bwMode="auto">
            <a:xfrm>
              <a:off x="1562" y="3408"/>
              <a:ext cx="1846" cy="1136"/>
            </a:xfrm>
            <a:prstGeom prst="rect">
              <a:avLst/>
            </a:prstGeom>
            <a:solidFill>
              <a:srgbClr val="FFFFFF"/>
            </a:solidFill>
            <a:ln w="9525">
              <a:solidFill>
                <a:srgbClr val="000000"/>
              </a:solidFill>
              <a:miter lim="800000"/>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ru-RU" altLang="ru-RU" sz="1400" b="1"/>
                <a:t>Управляющие и электронные устройства</a:t>
              </a:r>
            </a:p>
          </p:txBody>
        </p:sp>
        <p:sp>
          <p:nvSpPr>
            <p:cNvPr id="33799" name="Rectangle 7"/>
            <p:cNvSpPr>
              <a:spLocks noChangeArrowheads="1"/>
            </p:cNvSpPr>
            <p:nvPr/>
          </p:nvSpPr>
          <p:spPr bwMode="auto">
            <a:xfrm>
              <a:off x="5254" y="5254"/>
              <a:ext cx="2982" cy="1136"/>
            </a:xfrm>
            <a:prstGeom prst="rect">
              <a:avLst/>
            </a:prstGeom>
            <a:solidFill>
              <a:srgbClr val="FFFFFF"/>
            </a:solidFill>
            <a:ln w="9525">
              <a:solidFill>
                <a:srgbClr val="000000"/>
              </a:solidFill>
              <a:miter lim="800000"/>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ru-RU" altLang="ru-RU" sz="1800" b="1"/>
                <a:t>Информационное устройство</a:t>
              </a:r>
            </a:p>
          </p:txBody>
        </p:sp>
        <p:sp>
          <p:nvSpPr>
            <p:cNvPr id="33800" name="Rectangle 8"/>
            <p:cNvSpPr>
              <a:spLocks noChangeArrowheads="1"/>
            </p:cNvSpPr>
            <p:nvPr/>
          </p:nvSpPr>
          <p:spPr bwMode="auto">
            <a:xfrm>
              <a:off x="6390" y="3408"/>
              <a:ext cx="1846" cy="994"/>
            </a:xfrm>
            <a:prstGeom prst="rect">
              <a:avLst/>
            </a:prstGeom>
            <a:solidFill>
              <a:srgbClr val="FFFFFF"/>
            </a:solidFill>
            <a:ln w="9525">
              <a:solidFill>
                <a:srgbClr val="000000"/>
              </a:solidFill>
              <a:miter lim="800000"/>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ru-RU" altLang="ru-RU" sz="1600" b="1"/>
                <a:t>Механическое устройство</a:t>
              </a:r>
            </a:p>
          </p:txBody>
        </p:sp>
        <p:sp>
          <p:nvSpPr>
            <p:cNvPr id="33801" name="Rectangle 9"/>
            <p:cNvSpPr>
              <a:spLocks noChangeArrowheads="1"/>
            </p:cNvSpPr>
            <p:nvPr/>
          </p:nvSpPr>
          <p:spPr bwMode="auto">
            <a:xfrm>
              <a:off x="4118" y="3408"/>
              <a:ext cx="1562" cy="994"/>
            </a:xfrm>
            <a:prstGeom prst="rect">
              <a:avLst/>
            </a:prstGeom>
            <a:solidFill>
              <a:srgbClr val="FFFFFF"/>
            </a:solidFill>
            <a:ln w="9525">
              <a:solidFill>
                <a:srgbClr val="000000"/>
              </a:solidFill>
              <a:miter lim="800000"/>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ru-RU" altLang="ru-RU" sz="1600" b="1"/>
                <a:t>Двигатель</a:t>
              </a:r>
            </a:p>
          </p:txBody>
        </p:sp>
        <p:sp>
          <p:nvSpPr>
            <p:cNvPr id="33802" name="AutoShape 10"/>
            <p:cNvSpPr>
              <a:spLocks noChangeArrowheads="1"/>
            </p:cNvSpPr>
            <p:nvPr/>
          </p:nvSpPr>
          <p:spPr bwMode="auto">
            <a:xfrm>
              <a:off x="710" y="3834"/>
              <a:ext cx="852" cy="284"/>
            </a:xfrm>
            <a:prstGeom prst="rightArrow">
              <a:avLst>
                <a:gd name="adj1" fmla="val 50000"/>
                <a:gd name="adj2" fmla="val 75000"/>
              </a:avLst>
            </a:prstGeom>
            <a:solidFill>
              <a:srgbClr val="FFFFFF"/>
            </a:solidFill>
            <a:ln w="9525">
              <a:solidFill>
                <a:srgbClr val="000000"/>
              </a:solidFill>
              <a:miter lim="800000"/>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ru-RU" altLang="ru-RU" sz="2400"/>
            </a:p>
          </p:txBody>
        </p:sp>
        <p:sp>
          <p:nvSpPr>
            <p:cNvPr id="33803" name="AutoShape 11"/>
            <p:cNvSpPr>
              <a:spLocks noChangeArrowheads="1"/>
            </p:cNvSpPr>
            <p:nvPr/>
          </p:nvSpPr>
          <p:spPr bwMode="auto">
            <a:xfrm>
              <a:off x="8236" y="3692"/>
              <a:ext cx="1420" cy="284"/>
            </a:xfrm>
            <a:prstGeom prst="rightArrow">
              <a:avLst>
                <a:gd name="adj1" fmla="val 50000"/>
                <a:gd name="adj2" fmla="val 125000"/>
              </a:avLst>
            </a:prstGeom>
            <a:solidFill>
              <a:srgbClr val="FFFFFF"/>
            </a:solidFill>
            <a:ln w="9525">
              <a:solidFill>
                <a:srgbClr val="000000"/>
              </a:solidFill>
              <a:miter lim="800000"/>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ru-RU" altLang="ru-RU" sz="2400"/>
            </a:p>
          </p:txBody>
        </p:sp>
        <p:sp>
          <p:nvSpPr>
            <p:cNvPr id="33804" name="Rectangle 12"/>
            <p:cNvSpPr>
              <a:spLocks noChangeArrowheads="1"/>
            </p:cNvSpPr>
            <p:nvPr/>
          </p:nvSpPr>
          <p:spPr bwMode="auto">
            <a:xfrm>
              <a:off x="3408" y="3834"/>
              <a:ext cx="710" cy="142"/>
            </a:xfrm>
            <a:prstGeom prst="rect">
              <a:avLst/>
            </a:prstGeom>
            <a:solidFill>
              <a:srgbClr val="FFFFFF"/>
            </a:solidFill>
            <a:ln w="9525">
              <a:solidFill>
                <a:srgbClr val="000000"/>
              </a:solidFill>
              <a:miter lim="800000"/>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ru-RU" altLang="ru-RU" sz="2400"/>
            </a:p>
          </p:txBody>
        </p:sp>
        <p:sp>
          <p:nvSpPr>
            <p:cNvPr id="33805" name="Rectangle 13"/>
            <p:cNvSpPr>
              <a:spLocks noChangeArrowheads="1"/>
            </p:cNvSpPr>
            <p:nvPr/>
          </p:nvSpPr>
          <p:spPr bwMode="auto">
            <a:xfrm>
              <a:off x="5680" y="3834"/>
              <a:ext cx="710" cy="142"/>
            </a:xfrm>
            <a:prstGeom prst="rect">
              <a:avLst/>
            </a:prstGeom>
            <a:solidFill>
              <a:srgbClr val="FFFFFF"/>
            </a:solidFill>
            <a:ln w="9525">
              <a:solidFill>
                <a:srgbClr val="000000"/>
              </a:solidFill>
              <a:miter lim="800000"/>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ru-RU" altLang="ru-RU" sz="2400"/>
            </a:p>
          </p:txBody>
        </p:sp>
        <p:sp>
          <p:nvSpPr>
            <p:cNvPr id="33806" name="Rectangle 14"/>
            <p:cNvSpPr>
              <a:spLocks noChangeArrowheads="1"/>
            </p:cNvSpPr>
            <p:nvPr/>
          </p:nvSpPr>
          <p:spPr bwMode="auto">
            <a:xfrm>
              <a:off x="7242" y="4402"/>
              <a:ext cx="142" cy="852"/>
            </a:xfrm>
            <a:prstGeom prst="rect">
              <a:avLst/>
            </a:prstGeom>
            <a:solidFill>
              <a:srgbClr val="FFFFFF"/>
            </a:solidFill>
            <a:ln w="9525">
              <a:solidFill>
                <a:srgbClr val="000000"/>
              </a:solidFill>
              <a:miter lim="800000"/>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ru-RU" altLang="ru-RU" sz="2400"/>
            </a:p>
          </p:txBody>
        </p:sp>
        <p:sp>
          <p:nvSpPr>
            <p:cNvPr id="33807" name="AutoShape 15"/>
            <p:cNvSpPr>
              <a:spLocks noChangeArrowheads="1"/>
            </p:cNvSpPr>
            <p:nvPr/>
          </p:nvSpPr>
          <p:spPr bwMode="auto">
            <a:xfrm>
              <a:off x="2272" y="4544"/>
              <a:ext cx="284" cy="1278"/>
            </a:xfrm>
            <a:prstGeom prst="upArrow">
              <a:avLst>
                <a:gd name="adj1" fmla="val 50000"/>
                <a:gd name="adj2" fmla="val 112500"/>
              </a:avLst>
            </a:prstGeom>
            <a:solidFill>
              <a:srgbClr val="FFFFFF"/>
            </a:solidFill>
            <a:ln w="9525">
              <a:solidFill>
                <a:srgbClr val="000000"/>
              </a:solidFill>
              <a:miter lim="800000"/>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ru-RU" altLang="ru-RU" sz="2400"/>
            </a:p>
          </p:txBody>
        </p:sp>
        <p:sp>
          <p:nvSpPr>
            <p:cNvPr id="33808" name="Rectangle 16"/>
            <p:cNvSpPr>
              <a:spLocks noChangeArrowheads="1"/>
            </p:cNvSpPr>
            <p:nvPr/>
          </p:nvSpPr>
          <p:spPr bwMode="auto">
            <a:xfrm>
              <a:off x="2414" y="5822"/>
              <a:ext cx="2840" cy="142"/>
            </a:xfrm>
            <a:prstGeom prst="rect">
              <a:avLst/>
            </a:prstGeom>
            <a:solidFill>
              <a:srgbClr val="FFFFFF"/>
            </a:solidFill>
            <a:ln w="9525">
              <a:solidFill>
                <a:srgbClr val="000000"/>
              </a:solidFill>
              <a:miter lim="800000"/>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ru-RU" altLang="ru-RU" sz="2400"/>
            </a:p>
          </p:txBody>
        </p:sp>
        <p:sp>
          <p:nvSpPr>
            <p:cNvPr id="33809" name="Line 17"/>
            <p:cNvSpPr>
              <a:spLocks noChangeShapeType="1"/>
            </p:cNvSpPr>
            <p:nvPr/>
          </p:nvSpPr>
          <p:spPr bwMode="auto">
            <a:xfrm>
              <a:off x="8520" y="2840"/>
              <a:ext cx="0" cy="2130"/>
            </a:xfrm>
            <a:prstGeom prst="line">
              <a:avLst/>
            </a:prstGeom>
            <a:noFill/>
            <a:ln w="9525" cap="rnd">
              <a:solidFill>
                <a:srgbClr val="000000"/>
              </a:solidFill>
              <a:prstDash val="sysDot"/>
              <a:round/>
              <a:headEnd/>
              <a:tailEnd/>
            </a:ln>
            <a:extLst>
              <a:ext uri="{909E8E84-426E-40DD-AFC4-6F175D3DCCD1}">
                <a14:hiddenFill xmlns:a14="http://schemas.microsoft.com/office/drawing/2010/main">
                  <a:noFill/>
                </a14:hiddenFill>
              </a:ext>
            </a:extLst>
          </p:spPr>
          <p:txBody>
            <a:bodyPr/>
            <a:lstStyle/>
            <a:p>
              <a:endParaRPr lang="ru-RU"/>
            </a:p>
          </p:txBody>
        </p:sp>
        <p:sp>
          <p:nvSpPr>
            <p:cNvPr id="33810" name="Line 18"/>
            <p:cNvSpPr>
              <a:spLocks noChangeShapeType="1"/>
            </p:cNvSpPr>
            <p:nvPr/>
          </p:nvSpPr>
          <p:spPr bwMode="auto">
            <a:xfrm flipH="1">
              <a:off x="3834" y="4970"/>
              <a:ext cx="4686" cy="0"/>
            </a:xfrm>
            <a:prstGeom prst="line">
              <a:avLst/>
            </a:prstGeom>
            <a:noFill/>
            <a:ln w="9525" cap="rnd">
              <a:solidFill>
                <a:srgbClr val="00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ru-RU"/>
            </a:p>
          </p:txBody>
        </p:sp>
        <p:sp>
          <p:nvSpPr>
            <p:cNvPr id="33811" name="Line 19"/>
            <p:cNvSpPr>
              <a:spLocks noChangeShapeType="1"/>
            </p:cNvSpPr>
            <p:nvPr/>
          </p:nvSpPr>
          <p:spPr bwMode="auto">
            <a:xfrm flipV="1">
              <a:off x="3834" y="2840"/>
              <a:ext cx="0" cy="2130"/>
            </a:xfrm>
            <a:prstGeom prst="line">
              <a:avLst/>
            </a:prstGeom>
            <a:noFill/>
            <a:ln w="9525" cap="rnd">
              <a:solidFill>
                <a:srgbClr val="00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ru-RU"/>
            </a:p>
          </p:txBody>
        </p:sp>
        <p:sp>
          <p:nvSpPr>
            <p:cNvPr id="33812" name="Line 20"/>
            <p:cNvSpPr>
              <a:spLocks noChangeShapeType="1"/>
            </p:cNvSpPr>
            <p:nvPr/>
          </p:nvSpPr>
          <p:spPr bwMode="auto">
            <a:xfrm flipV="1">
              <a:off x="3834" y="2840"/>
              <a:ext cx="4686" cy="0"/>
            </a:xfrm>
            <a:prstGeom prst="line">
              <a:avLst/>
            </a:prstGeom>
            <a:noFill/>
            <a:ln w="9525" cap="rnd">
              <a:solidFill>
                <a:srgbClr val="00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ru-RU"/>
            </a:p>
          </p:txBody>
        </p:sp>
        <p:sp>
          <p:nvSpPr>
            <p:cNvPr id="33813" name="Line 21"/>
            <p:cNvSpPr>
              <a:spLocks noChangeShapeType="1"/>
            </p:cNvSpPr>
            <p:nvPr/>
          </p:nvSpPr>
          <p:spPr bwMode="auto">
            <a:xfrm>
              <a:off x="3550" y="2130"/>
              <a:ext cx="0" cy="4828"/>
            </a:xfrm>
            <a:prstGeom prst="line">
              <a:avLst/>
            </a:prstGeom>
            <a:noFill/>
            <a:ln w="9525" cap="rnd">
              <a:solidFill>
                <a:srgbClr val="00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ru-RU"/>
            </a:p>
          </p:txBody>
        </p:sp>
        <p:sp>
          <p:nvSpPr>
            <p:cNvPr id="33814" name="Line 22"/>
            <p:cNvSpPr>
              <a:spLocks noChangeShapeType="1"/>
            </p:cNvSpPr>
            <p:nvPr/>
          </p:nvSpPr>
          <p:spPr bwMode="auto">
            <a:xfrm>
              <a:off x="3550" y="6958"/>
              <a:ext cx="5538" cy="0"/>
            </a:xfrm>
            <a:prstGeom prst="line">
              <a:avLst/>
            </a:prstGeom>
            <a:noFill/>
            <a:ln w="9525" cap="rnd">
              <a:solidFill>
                <a:srgbClr val="00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ru-RU"/>
            </a:p>
          </p:txBody>
        </p:sp>
        <p:sp>
          <p:nvSpPr>
            <p:cNvPr id="33815" name="Line 23"/>
            <p:cNvSpPr>
              <a:spLocks noChangeShapeType="1"/>
            </p:cNvSpPr>
            <p:nvPr/>
          </p:nvSpPr>
          <p:spPr bwMode="auto">
            <a:xfrm>
              <a:off x="3550" y="2130"/>
              <a:ext cx="5538" cy="0"/>
            </a:xfrm>
            <a:prstGeom prst="line">
              <a:avLst/>
            </a:prstGeom>
            <a:noFill/>
            <a:ln w="9525" cap="rnd">
              <a:solidFill>
                <a:srgbClr val="00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ru-RU"/>
            </a:p>
          </p:txBody>
        </p:sp>
        <p:sp>
          <p:nvSpPr>
            <p:cNvPr id="33816" name="Line 24"/>
            <p:cNvSpPr>
              <a:spLocks noChangeShapeType="1"/>
            </p:cNvSpPr>
            <p:nvPr/>
          </p:nvSpPr>
          <p:spPr bwMode="auto">
            <a:xfrm>
              <a:off x="9088" y="2130"/>
              <a:ext cx="0" cy="4828"/>
            </a:xfrm>
            <a:prstGeom prst="line">
              <a:avLst/>
            </a:prstGeom>
            <a:noFill/>
            <a:ln w="9525" cap="rnd">
              <a:solidFill>
                <a:srgbClr val="00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ru-RU"/>
            </a:p>
          </p:txBody>
        </p:sp>
        <p:sp>
          <p:nvSpPr>
            <p:cNvPr id="33817" name="Text Box 25"/>
            <p:cNvSpPr txBox="1">
              <a:spLocks noChangeArrowheads="1"/>
            </p:cNvSpPr>
            <p:nvPr/>
          </p:nvSpPr>
          <p:spPr bwMode="auto">
            <a:xfrm>
              <a:off x="3692" y="2272"/>
              <a:ext cx="4686" cy="426"/>
            </a:xfrm>
            <a:prstGeom prst="rect">
              <a:avLst/>
            </a:prstGeom>
            <a:solidFill>
              <a:srgbClr val="FFFFFF"/>
            </a:solidFill>
            <a:ln w="9525">
              <a:solidFill>
                <a:srgbClr val="FFFFFF"/>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ru-RU" altLang="ru-RU" sz="1600" b="1"/>
                <a:t>Мехатронные модули движения</a:t>
              </a:r>
            </a:p>
          </p:txBody>
        </p:sp>
        <p:sp>
          <p:nvSpPr>
            <p:cNvPr id="33818" name="Text Box 26"/>
            <p:cNvSpPr txBox="1">
              <a:spLocks noChangeArrowheads="1"/>
            </p:cNvSpPr>
            <p:nvPr/>
          </p:nvSpPr>
          <p:spPr bwMode="auto">
            <a:xfrm>
              <a:off x="3266" y="1420"/>
              <a:ext cx="5538" cy="426"/>
            </a:xfrm>
            <a:prstGeom prst="rect">
              <a:avLst/>
            </a:prstGeom>
            <a:solidFill>
              <a:srgbClr val="FFFFFF"/>
            </a:solidFill>
            <a:ln w="9525">
              <a:solidFill>
                <a:srgbClr val="FFFFFF"/>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ru-RU" altLang="ru-RU" sz="1800" b="1"/>
                <a:t>Интеллектуальные мехатронные модули</a:t>
              </a:r>
            </a:p>
          </p:txBody>
        </p:sp>
      </p:grpSp>
    </p:spTree>
    <p:extLst>
      <p:ext uri="{BB962C8B-B14F-4D97-AF65-F5344CB8AC3E}">
        <p14:creationId xmlns:p14="http://schemas.microsoft.com/office/powerpoint/2010/main" val="2548393613"/>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762000" y="228600"/>
            <a:ext cx="7772400" cy="1524000"/>
          </a:xfrm>
          <a:solidFill>
            <a:schemeClr val="bg1"/>
          </a:solidFill>
        </p:spPr>
        <p:txBody>
          <a:bodyPr/>
          <a:lstStyle/>
          <a:p>
            <a:pPr eaLnBrk="1" hangingPunct="1"/>
            <a:r>
              <a:rPr lang="ru-RU" altLang="ru-RU" sz="2800" b="1" i="1" u="sng" smtClean="0">
                <a:solidFill>
                  <a:schemeClr val="tx1"/>
                </a:solidFill>
              </a:rPr>
              <a:t>Модули движения</a:t>
            </a:r>
            <a:r>
              <a:rPr lang="ru-RU" altLang="ru-RU" sz="2800" b="1" i="1" smtClean="0">
                <a:solidFill>
                  <a:schemeClr val="tx1"/>
                </a:solidFill>
              </a:rPr>
              <a:t>: моторы-редукторы на базе асинхронных двигателей </a:t>
            </a:r>
            <a:br>
              <a:rPr lang="ru-RU" altLang="ru-RU" sz="2800" b="1" i="1" smtClean="0">
                <a:solidFill>
                  <a:schemeClr val="tx1"/>
                </a:solidFill>
              </a:rPr>
            </a:br>
            <a:r>
              <a:rPr lang="ru-RU" altLang="ru-RU" sz="2800" b="1" i="1" smtClean="0">
                <a:solidFill>
                  <a:schemeClr val="tx1"/>
                </a:solidFill>
              </a:rPr>
              <a:t>(фирма </a:t>
            </a:r>
            <a:r>
              <a:rPr lang="en-US" altLang="ru-RU" sz="2800" b="1" i="1" smtClean="0">
                <a:solidFill>
                  <a:schemeClr val="tx1"/>
                </a:solidFill>
              </a:rPr>
              <a:t>Dunkermotoren</a:t>
            </a:r>
            <a:r>
              <a:rPr lang="ru-RU" altLang="ru-RU" sz="2800" b="1" i="1" smtClean="0">
                <a:solidFill>
                  <a:schemeClr val="tx1"/>
                </a:solidFill>
              </a:rPr>
              <a:t>)</a:t>
            </a:r>
          </a:p>
        </p:txBody>
      </p:sp>
      <p:sp>
        <p:nvSpPr>
          <p:cNvPr id="34819" name="Rectangle 3"/>
          <p:cNvSpPr>
            <a:spLocks noGrp="1" noChangeArrowheads="1"/>
          </p:cNvSpPr>
          <p:nvPr>
            <p:ph type="body" idx="1"/>
          </p:nvPr>
        </p:nvSpPr>
        <p:spPr>
          <a:xfrm>
            <a:off x="685800" y="1295400"/>
            <a:ext cx="7772400" cy="4800600"/>
          </a:xfrm>
        </p:spPr>
        <p:txBody>
          <a:bodyPr/>
          <a:lstStyle/>
          <a:p>
            <a:pPr eaLnBrk="1" hangingPunct="1">
              <a:buFontTx/>
              <a:buNone/>
            </a:pPr>
            <a:r>
              <a:rPr lang="ru-RU" altLang="ru-RU" smtClean="0"/>
              <a:t> </a:t>
            </a:r>
          </a:p>
        </p:txBody>
      </p:sp>
      <p:pic>
        <p:nvPicPr>
          <p:cNvPr id="34820" name="Picture 4" descr="File0020"/>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 y="1905000"/>
            <a:ext cx="8686800" cy="456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21531472"/>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684213" y="188913"/>
            <a:ext cx="7772400" cy="792162"/>
          </a:xfrm>
        </p:spPr>
        <p:txBody>
          <a:bodyPr/>
          <a:lstStyle/>
          <a:p>
            <a:pPr eaLnBrk="1" hangingPunct="1"/>
            <a:r>
              <a:rPr lang="ru-RU" altLang="ru-RU" sz="2800" b="1" i="1" u="sng" smtClean="0">
                <a:solidFill>
                  <a:schemeClr val="tx1"/>
                </a:solidFill>
              </a:rPr>
              <a:t>Мехатронный модуль движения</a:t>
            </a:r>
            <a:r>
              <a:rPr lang="ru-RU" altLang="ru-RU" sz="2800" b="1" i="1" smtClean="0">
                <a:solidFill>
                  <a:schemeClr val="tx1"/>
                </a:solidFill>
              </a:rPr>
              <a:t/>
            </a:r>
            <a:br>
              <a:rPr lang="ru-RU" altLang="ru-RU" sz="2800" b="1" i="1" smtClean="0">
                <a:solidFill>
                  <a:schemeClr val="tx1"/>
                </a:solidFill>
              </a:rPr>
            </a:br>
            <a:r>
              <a:rPr lang="ru-RU" altLang="ru-RU" sz="2800" b="1" i="1" smtClean="0">
                <a:solidFill>
                  <a:schemeClr val="tx1"/>
                </a:solidFill>
              </a:rPr>
              <a:t>(фирма</a:t>
            </a:r>
            <a:r>
              <a:rPr lang="en-US" altLang="ru-RU" sz="2800" b="1" i="1" smtClean="0">
                <a:solidFill>
                  <a:schemeClr val="tx1"/>
                </a:solidFill>
              </a:rPr>
              <a:t> Maxon</a:t>
            </a:r>
            <a:r>
              <a:rPr lang="ru-RU" altLang="ru-RU" sz="2800" b="1" i="1" smtClean="0">
                <a:solidFill>
                  <a:schemeClr val="tx1"/>
                </a:solidFill>
              </a:rPr>
              <a:t>)</a:t>
            </a:r>
          </a:p>
        </p:txBody>
      </p:sp>
      <p:pic>
        <p:nvPicPr>
          <p:cNvPr id="35843" name="Picture 3" descr="Рис 4-7 модуль MAXON"/>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a:xfrm>
            <a:off x="611188" y="1341438"/>
            <a:ext cx="7921625" cy="47545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674846279"/>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684213" y="333375"/>
            <a:ext cx="7772400" cy="731838"/>
          </a:xfrm>
        </p:spPr>
        <p:txBody>
          <a:bodyPr/>
          <a:lstStyle/>
          <a:p>
            <a:pPr eaLnBrk="1" hangingPunct="1"/>
            <a:r>
              <a:rPr lang="ru-RU" altLang="ru-RU" sz="2800" b="1" smtClean="0"/>
              <a:t>Интеллектуальный мехатронный модуль робота </a:t>
            </a:r>
            <a:r>
              <a:rPr lang="en-US" altLang="ru-RU" sz="2800" b="1" smtClean="0"/>
              <a:t>LWR KUKA</a:t>
            </a:r>
            <a:endParaRPr lang="ru-RU" altLang="ru-RU" sz="2800" b="1" smtClean="0"/>
          </a:p>
        </p:txBody>
      </p:sp>
      <p:sp>
        <p:nvSpPr>
          <p:cNvPr id="36867" name="Rectangle 3"/>
          <p:cNvSpPr>
            <a:spLocks noGrp="1" noChangeArrowheads="1"/>
          </p:cNvSpPr>
          <p:nvPr>
            <p:ph type="body" idx="1"/>
          </p:nvPr>
        </p:nvSpPr>
        <p:spPr/>
        <p:txBody>
          <a:bodyPr/>
          <a:lstStyle/>
          <a:p>
            <a:pPr eaLnBrk="1" hangingPunct="1">
              <a:buFontTx/>
              <a:buNone/>
            </a:pPr>
            <a:r>
              <a:rPr lang="en-US" altLang="ru-RU" smtClean="0"/>
              <a:t> </a:t>
            </a:r>
            <a:endParaRPr lang="ru-RU" altLang="ru-RU" smtClean="0"/>
          </a:p>
        </p:txBody>
      </p:sp>
      <p:pic>
        <p:nvPicPr>
          <p:cNvPr id="36868"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1188" y="1298575"/>
            <a:ext cx="8281987" cy="5097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6412955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s://www.eurobots.ru/thumbs/medium/robot/1489511361_kuka_roboter_kr_50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1520" y="836712"/>
            <a:ext cx="5256584" cy="5256584"/>
          </a:xfrm>
          <a:prstGeom prst="rect">
            <a:avLst/>
          </a:prstGeom>
          <a:noFill/>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a:off x="899592" y="12616"/>
            <a:ext cx="7056784" cy="523220"/>
          </a:xfrm>
          <a:prstGeom prst="rect">
            <a:avLst/>
          </a:prstGeom>
        </p:spPr>
        <p:txBody>
          <a:bodyPr wrap="square">
            <a:spAutoFit/>
          </a:bodyPr>
          <a:lstStyle/>
          <a:p>
            <a:pPr algn="ctr"/>
            <a:r>
              <a:rPr lang="ru-RU" sz="2800" b="1" dirty="0" smtClean="0">
                <a:solidFill>
                  <a:srgbClr val="0070C0"/>
                </a:solidFill>
                <a:latin typeface="Arial" panose="020B0604020202020204" pitchFamily="34" charset="0"/>
              </a:rPr>
              <a:t>Робот </a:t>
            </a:r>
            <a:r>
              <a:rPr lang="en-US" sz="2800" b="1" dirty="0">
                <a:solidFill>
                  <a:srgbClr val="0070C0"/>
                </a:solidFill>
                <a:latin typeface="Arial" panose="020B0604020202020204" pitchFamily="34" charset="0"/>
              </a:rPr>
              <a:t>K</a:t>
            </a:r>
            <a:r>
              <a:rPr lang="en-US" sz="2800" b="1" dirty="0" smtClean="0">
                <a:solidFill>
                  <a:srgbClr val="0070C0"/>
                </a:solidFill>
                <a:latin typeface="Arial" panose="020B0604020202020204" pitchFamily="34" charset="0"/>
              </a:rPr>
              <a:t>UKA KR 500 </a:t>
            </a:r>
            <a:endParaRPr lang="ru-RU" sz="2800" b="1" dirty="0">
              <a:solidFill>
                <a:srgbClr val="0070C0"/>
              </a:solidFill>
              <a:latin typeface="Arial" panose="020B0604020202020204" pitchFamily="34" charset="0"/>
            </a:endParaRPr>
          </a:p>
        </p:txBody>
      </p:sp>
      <p:sp>
        <p:nvSpPr>
          <p:cNvPr id="3" name="Прямоугольник 2"/>
          <p:cNvSpPr/>
          <p:nvPr/>
        </p:nvSpPr>
        <p:spPr>
          <a:xfrm>
            <a:off x="1176968" y="6396335"/>
            <a:ext cx="7956376" cy="461665"/>
          </a:xfrm>
          <a:prstGeom prst="rect">
            <a:avLst/>
          </a:prstGeom>
        </p:spPr>
        <p:txBody>
          <a:bodyPr wrap="square">
            <a:spAutoFit/>
          </a:bodyPr>
          <a:lstStyle/>
          <a:p>
            <a:r>
              <a:rPr lang="ru-RU" dirty="0"/>
              <a:t>https://www.eurobots.ru/kuka-robots-kr-500-2-p251-en.html</a:t>
            </a:r>
          </a:p>
        </p:txBody>
      </p:sp>
      <p:sp>
        <p:nvSpPr>
          <p:cNvPr id="5" name="TextBox 4"/>
          <p:cNvSpPr txBox="1"/>
          <p:nvPr/>
        </p:nvSpPr>
        <p:spPr>
          <a:xfrm>
            <a:off x="5940152" y="3284984"/>
            <a:ext cx="2736304" cy="1200329"/>
          </a:xfrm>
          <a:prstGeom prst="rect">
            <a:avLst/>
          </a:prstGeom>
          <a:noFill/>
        </p:spPr>
        <p:txBody>
          <a:bodyPr wrap="square" rtlCol="0">
            <a:spAutoFit/>
          </a:bodyPr>
          <a:lstStyle/>
          <a:p>
            <a:r>
              <a:rPr lang="ru-RU" b="1" dirty="0" smtClean="0"/>
              <a:t>Число степеней подвижности</a:t>
            </a:r>
            <a:endParaRPr lang="en-US" b="1" dirty="0" smtClean="0"/>
          </a:p>
          <a:p>
            <a:r>
              <a:rPr lang="en-US" b="1" dirty="0" smtClean="0"/>
              <a:t>n = ?</a:t>
            </a:r>
            <a:endParaRPr lang="ru-RU" b="1" dirty="0"/>
          </a:p>
        </p:txBody>
      </p:sp>
    </p:spTree>
    <p:extLst>
      <p:ext uri="{BB962C8B-B14F-4D97-AF65-F5344CB8AC3E}">
        <p14:creationId xmlns:p14="http://schemas.microsoft.com/office/powerpoint/2010/main" val="709609639"/>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2"/>
          <p:cNvSpPr>
            <a:spLocks noGrp="1" noChangeArrowheads="1"/>
          </p:cNvSpPr>
          <p:nvPr>
            <p:ph type="title"/>
          </p:nvPr>
        </p:nvSpPr>
        <p:spPr>
          <a:xfrm>
            <a:off x="684213" y="2565400"/>
            <a:ext cx="7772400" cy="1143000"/>
          </a:xfrm>
        </p:spPr>
        <p:txBody>
          <a:bodyPr/>
          <a:lstStyle/>
          <a:p>
            <a:pPr eaLnBrk="1" hangingPunct="1"/>
            <a:r>
              <a:rPr lang="ru-RU" altLang="ru-RU" sz="3600" b="1" smtClean="0"/>
              <a:t>Сверхточные (ультрапрецизионные) движения в мехатронных системах</a:t>
            </a:r>
            <a:br>
              <a:rPr lang="ru-RU" altLang="ru-RU" sz="3600" b="1" smtClean="0"/>
            </a:br>
            <a:endParaRPr lang="ru-RU" altLang="ru-RU" sz="3600" b="1" smtClean="0"/>
          </a:p>
        </p:txBody>
      </p:sp>
    </p:spTree>
    <p:extLst>
      <p:ext uri="{BB962C8B-B14F-4D97-AF65-F5344CB8AC3E}">
        <p14:creationId xmlns:p14="http://schemas.microsoft.com/office/powerpoint/2010/main" val="2299838187"/>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2"/>
          <p:cNvSpPr>
            <a:spLocks noChangeArrowheads="1"/>
          </p:cNvSpPr>
          <p:nvPr/>
        </p:nvSpPr>
        <p:spPr bwMode="auto">
          <a:xfrm>
            <a:off x="685800" y="609600"/>
            <a:ext cx="77724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ru-RU" altLang="ru-RU" b="1">
                <a:solidFill>
                  <a:srgbClr val="000000"/>
                </a:solidFill>
                <a:ea typeface="Batang" panose="02030600000101010101" pitchFamily="18" charset="-127"/>
              </a:rPr>
              <a:t>Традиционный привод линейных перемещений </a:t>
            </a:r>
          </a:p>
        </p:txBody>
      </p:sp>
      <p:graphicFrame>
        <p:nvGraphicFramePr>
          <p:cNvPr id="136195" name="Object 3"/>
          <p:cNvGraphicFramePr>
            <a:graphicFrameLocks noChangeAspect="1"/>
          </p:cNvGraphicFramePr>
          <p:nvPr/>
        </p:nvGraphicFramePr>
        <p:xfrm>
          <a:off x="838200" y="1752600"/>
          <a:ext cx="7467600" cy="4648200"/>
        </p:xfrm>
        <a:graphic>
          <a:graphicData uri="http://schemas.openxmlformats.org/presentationml/2006/ole">
            <mc:AlternateContent xmlns:mc="http://schemas.openxmlformats.org/markup-compatibility/2006">
              <mc:Choice xmlns:v="urn:schemas-microsoft-com:vml" Requires="v">
                <p:oleObj spid="_x0000_s5125" name="Photo Editor Photo" r:id="rId3" imgW="14095238" imgH="7621064" progId="">
                  <p:embed/>
                </p:oleObj>
              </mc:Choice>
              <mc:Fallback>
                <p:oleObj name="Photo Editor Photo" r:id="rId3" imgW="14095238" imgH="7621064" progId="">
                  <p:embed/>
                  <p:pic>
                    <p:nvPicPr>
                      <p:cNvPr id="0"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200" y="1752600"/>
                        <a:ext cx="7467600" cy="464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2359775134"/>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2"/>
          <p:cNvSpPr>
            <a:spLocks noGrp="1" noChangeArrowheads="1"/>
          </p:cNvSpPr>
          <p:nvPr>
            <p:ph type="title"/>
          </p:nvPr>
        </p:nvSpPr>
        <p:spPr/>
        <p:txBody>
          <a:bodyPr/>
          <a:lstStyle/>
          <a:p>
            <a:pPr eaLnBrk="1" hangingPunct="1"/>
            <a:r>
              <a:rPr lang="ru-RU" altLang="ru-RU" sz="3200" b="1" smtClean="0"/>
              <a:t>Недостатки традиционных модулей</a:t>
            </a:r>
          </a:p>
        </p:txBody>
      </p:sp>
      <p:sp>
        <p:nvSpPr>
          <p:cNvPr id="137219" name="Rectangle 3"/>
          <p:cNvSpPr>
            <a:spLocks noGrp="1" noChangeArrowheads="1"/>
          </p:cNvSpPr>
          <p:nvPr>
            <p:ph type="body" idx="1"/>
          </p:nvPr>
        </p:nvSpPr>
        <p:spPr/>
        <p:txBody>
          <a:bodyPr/>
          <a:lstStyle/>
          <a:p>
            <a:pPr eaLnBrk="1" hangingPunct="1">
              <a:lnSpc>
                <a:spcPct val="80000"/>
              </a:lnSpc>
            </a:pPr>
            <a:r>
              <a:rPr lang="ru-RU" altLang="ru-RU" sz="2000" b="1" smtClean="0">
                <a:cs typeface="Times New Roman" panose="02020603050405020304" pitchFamily="18" charset="0"/>
              </a:rPr>
              <a:t> большое количество промежуточных элементов от двигателя до конечного звена; </a:t>
            </a:r>
            <a:endParaRPr lang="en-US" altLang="ru-RU" sz="2000" b="1" smtClean="0">
              <a:cs typeface="Times New Roman" panose="02020603050405020304" pitchFamily="18" charset="0"/>
            </a:endParaRPr>
          </a:p>
          <a:p>
            <a:pPr eaLnBrk="1" hangingPunct="1">
              <a:lnSpc>
                <a:spcPct val="80000"/>
              </a:lnSpc>
              <a:buFontTx/>
              <a:buNone/>
            </a:pPr>
            <a:r>
              <a:rPr lang="ru-RU" altLang="ru-RU" sz="2000" b="1" smtClean="0">
                <a:latin typeface="Symbol" panose="05050102010706020507" pitchFamily="18" charset="2"/>
                <a:cs typeface="Times New Roman" panose="02020603050405020304" pitchFamily="18" charset="0"/>
              </a:rPr>
              <a:t>·</a:t>
            </a:r>
            <a:r>
              <a:rPr lang="ru-RU" altLang="ru-RU" sz="2000" b="1" smtClean="0">
                <a:cs typeface="Times New Roman" panose="02020603050405020304" pitchFamily="18" charset="0"/>
              </a:rPr>
              <a:t>    высокая инерционность механических преобразователей, (особенно в крупногабаритных станках) вследствие последовательного соединения нескольких звеньев;</a:t>
            </a:r>
            <a:endParaRPr lang="en-US" altLang="ru-RU" sz="2000" b="1" smtClean="0">
              <a:cs typeface="Times New Roman" panose="02020603050405020304" pitchFamily="18" charset="0"/>
            </a:endParaRPr>
          </a:p>
          <a:p>
            <a:pPr eaLnBrk="1" hangingPunct="1">
              <a:lnSpc>
                <a:spcPct val="80000"/>
              </a:lnSpc>
              <a:buFontTx/>
              <a:buNone/>
            </a:pPr>
            <a:r>
              <a:rPr lang="ru-RU" altLang="ru-RU" sz="2000" b="1" smtClean="0">
                <a:latin typeface="Symbol" panose="05050102010706020507" pitchFamily="18" charset="2"/>
                <a:cs typeface="Times New Roman" panose="02020603050405020304" pitchFamily="18" charset="0"/>
              </a:rPr>
              <a:t>·</a:t>
            </a:r>
            <a:r>
              <a:rPr lang="ru-RU" altLang="ru-RU" sz="2000" b="1" smtClean="0">
                <a:cs typeface="Times New Roman" panose="02020603050405020304" pitchFamily="18" charset="0"/>
              </a:rPr>
              <a:t>    наличие зазоров в передающих устройствах;</a:t>
            </a:r>
            <a:endParaRPr lang="en-US" altLang="ru-RU" sz="2000" b="1" smtClean="0">
              <a:cs typeface="Times New Roman" panose="02020603050405020304" pitchFamily="18" charset="0"/>
            </a:endParaRPr>
          </a:p>
          <a:p>
            <a:pPr eaLnBrk="1" hangingPunct="1">
              <a:lnSpc>
                <a:spcPct val="80000"/>
              </a:lnSpc>
              <a:buFontTx/>
              <a:buNone/>
            </a:pPr>
            <a:r>
              <a:rPr lang="ru-RU" altLang="ru-RU" sz="2000" b="1" smtClean="0">
                <a:latin typeface="Symbol" panose="05050102010706020507" pitchFamily="18" charset="2"/>
                <a:cs typeface="Times New Roman" panose="02020603050405020304" pitchFamily="18" charset="0"/>
              </a:rPr>
              <a:t>·</a:t>
            </a:r>
            <a:r>
              <a:rPr lang="ru-RU" altLang="ru-RU" sz="2000" b="1" smtClean="0">
                <a:cs typeface="Times New Roman" panose="02020603050405020304" pitchFamily="18" charset="0"/>
              </a:rPr>
              <a:t>    трение в сопрягаемых деталях (резко изменяющееся при переходе системы из состояния покоя в состояние движения);</a:t>
            </a:r>
            <a:endParaRPr lang="en-US" altLang="ru-RU" sz="2000" b="1" smtClean="0">
              <a:cs typeface="Times New Roman" panose="02020603050405020304" pitchFamily="18" charset="0"/>
            </a:endParaRPr>
          </a:p>
          <a:p>
            <a:pPr eaLnBrk="1" hangingPunct="1">
              <a:lnSpc>
                <a:spcPct val="80000"/>
              </a:lnSpc>
              <a:buFontTx/>
              <a:buNone/>
            </a:pPr>
            <a:r>
              <a:rPr lang="ru-RU" altLang="ru-RU" sz="2000" b="1" smtClean="0">
                <a:latin typeface="Symbol" panose="05050102010706020507" pitchFamily="18" charset="2"/>
                <a:cs typeface="Times New Roman" panose="02020603050405020304" pitchFamily="18" charset="0"/>
              </a:rPr>
              <a:t>·</a:t>
            </a:r>
            <a:r>
              <a:rPr lang="ru-RU" altLang="ru-RU" sz="2000" b="1" smtClean="0">
                <a:cs typeface="Times New Roman" panose="02020603050405020304" pitchFamily="18" charset="0"/>
              </a:rPr>
              <a:t>    люфт, температурные и упругие деформации передающих звеньев;</a:t>
            </a:r>
            <a:endParaRPr lang="en-US" altLang="ru-RU" sz="2000" b="1" smtClean="0">
              <a:cs typeface="Times New Roman" panose="02020603050405020304" pitchFamily="18" charset="0"/>
            </a:endParaRPr>
          </a:p>
          <a:p>
            <a:pPr eaLnBrk="1" hangingPunct="1">
              <a:lnSpc>
                <a:spcPct val="80000"/>
              </a:lnSpc>
              <a:buFontTx/>
              <a:buNone/>
            </a:pPr>
            <a:r>
              <a:rPr lang="ru-RU" altLang="ru-RU" sz="2000" b="1" smtClean="0">
                <a:latin typeface="Symbol" panose="05050102010706020507" pitchFamily="18" charset="2"/>
                <a:cs typeface="Times New Roman" panose="02020603050405020304" pitchFamily="18" charset="0"/>
              </a:rPr>
              <a:t>·</a:t>
            </a:r>
            <a:r>
              <a:rPr lang="ru-RU" altLang="ru-RU" sz="2000" b="1" smtClean="0">
                <a:cs typeface="Times New Roman" panose="02020603050405020304" pitchFamily="18" charset="0"/>
              </a:rPr>
              <a:t>    износ сопрягаемых элементов в процессе эксплуатации и потеря исходной точности;</a:t>
            </a:r>
            <a:r>
              <a:rPr lang="ru-RU" altLang="ru-RU" sz="2000" b="1" smtClean="0"/>
              <a:t> </a:t>
            </a:r>
          </a:p>
          <a:p>
            <a:pPr eaLnBrk="1" hangingPunct="1">
              <a:lnSpc>
                <a:spcPct val="80000"/>
              </a:lnSpc>
            </a:pPr>
            <a:r>
              <a:rPr lang="ru-RU" altLang="ru-RU" sz="2000" b="1" smtClean="0">
                <a:cs typeface="Times New Roman" panose="02020603050405020304" pitchFamily="18" charset="0"/>
              </a:rPr>
              <a:t>погрешности в шаге ходового винта и накопленная погрешность по его длине</a:t>
            </a:r>
          </a:p>
        </p:txBody>
      </p:sp>
    </p:spTree>
    <p:extLst>
      <p:ext uri="{BB962C8B-B14F-4D97-AF65-F5344CB8AC3E}">
        <p14:creationId xmlns:p14="http://schemas.microsoft.com/office/powerpoint/2010/main" val="756798375"/>
      </p:ext>
    </p:ext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2"/>
          <p:cNvSpPr>
            <a:spLocks noGrp="1" noChangeArrowheads="1"/>
          </p:cNvSpPr>
          <p:nvPr>
            <p:ph type="title"/>
          </p:nvPr>
        </p:nvSpPr>
        <p:spPr/>
        <p:txBody>
          <a:bodyPr/>
          <a:lstStyle/>
          <a:p>
            <a:pPr eaLnBrk="1" hangingPunct="1"/>
            <a:r>
              <a:rPr lang="ru-RU" altLang="ru-RU" sz="3600" b="1" smtClean="0">
                <a:solidFill>
                  <a:srgbClr val="000000"/>
                </a:solidFill>
              </a:rPr>
              <a:t>Линей</a:t>
            </a:r>
            <a:r>
              <a:rPr lang="ru-RU" altLang="ru-RU" sz="3600" b="1" smtClean="0">
                <a:solidFill>
                  <a:srgbClr val="000000"/>
                </a:solidFill>
                <a:ea typeface="Batang" panose="02030600000101010101" pitchFamily="18" charset="-127"/>
              </a:rPr>
              <a:t>ные двигатели</a:t>
            </a:r>
            <a:endParaRPr lang="en-GB" altLang="ru-RU" sz="3600" b="1" smtClean="0">
              <a:solidFill>
                <a:srgbClr val="000000"/>
              </a:solidFill>
              <a:ea typeface="Batang" panose="02030600000101010101" pitchFamily="18" charset="-127"/>
            </a:endParaRPr>
          </a:p>
        </p:txBody>
      </p:sp>
      <p:grpSp>
        <p:nvGrpSpPr>
          <p:cNvPr id="140291" name="Group 3"/>
          <p:cNvGrpSpPr>
            <a:grpSpLocks/>
          </p:cNvGrpSpPr>
          <p:nvPr/>
        </p:nvGrpSpPr>
        <p:grpSpPr bwMode="auto">
          <a:xfrm>
            <a:off x="990600" y="2133600"/>
            <a:ext cx="7315200" cy="2971800"/>
            <a:chOff x="1562" y="1704"/>
            <a:chExt cx="9028" cy="2685"/>
          </a:xfrm>
        </p:grpSpPr>
        <p:pic>
          <p:nvPicPr>
            <p:cNvPr id="140293" name="Picture 4" descr="1FN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62" y="1704"/>
              <a:ext cx="3834" cy="2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0294" name="Picture 5" descr="1FN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90" y="1704"/>
              <a:ext cx="4200" cy="26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40292" name="Rectangle 6"/>
          <p:cNvSpPr>
            <a:spLocks noChangeArrowheads="1"/>
          </p:cNvSpPr>
          <p:nvPr/>
        </p:nvSpPr>
        <p:spPr bwMode="auto">
          <a:xfrm>
            <a:off x="457200" y="5867400"/>
            <a:ext cx="8453438" cy="701675"/>
          </a:xfrm>
          <a:prstGeom prst="rect">
            <a:avLst/>
          </a:prstGeom>
          <a:noFill/>
          <a:ln>
            <a:noFill/>
          </a:ln>
          <a:effectLst/>
          <a:extLst>
            <a:ext uri="{909E8E84-426E-40DD-AFC4-6F175D3DCCD1}">
              <a14:hiddenFill xmlns:a14="http://schemas.microsoft.com/office/drawing/2010/main">
                <a:solidFill>
                  <a:srgbClr val="CCFFCC"/>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ru-RU" altLang="ru-RU" sz="2000" b="1"/>
              <a:t>(Егоров О.Д., Подураев Ю.В.  Конструирование мехатронных модулей. </a:t>
            </a:r>
          </a:p>
          <a:p>
            <a:pPr eaLnBrk="1" hangingPunct="1">
              <a:spcBef>
                <a:spcPct val="0"/>
              </a:spcBef>
              <a:buFontTx/>
              <a:buNone/>
            </a:pPr>
            <a:r>
              <a:rPr lang="ru-RU" altLang="ru-RU" sz="2000" b="1"/>
              <a:t>с.101-106)</a:t>
            </a:r>
          </a:p>
        </p:txBody>
      </p:sp>
    </p:spTree>
    <p:extLst>
      <p:ext uri="{BB962C8B-B14F-4D97-AF65-F5344CB8AC3E}">
        <p14:creationId xmlns:p14="http://schemas.microsoft.com/office/powerpoint/2010/main" val="3005094935"/>
      </p:ext>
    </p:extLst>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2"/>
          <p:cNvSpPr>
            <a:spLocks noGrp="1" noChangeArrowheads="1"/>
          </p:cNvSpPr>
          <p:nvPr>
            <p:ph type="title"/>
          </p:nvPr>
        </p:nvSpPr>
        <p:spPr>
          <a:xfrm>
            <a:off x="685800" y="228600"/>
            <a:ext cx="7772400" cy="685800"/>
          </a:xfrm>
        </p:spPr>
        <p:txBody>
          <a:bodyPr/>
          <a:lstStyle/>
          <a:p>
            <a:pPr eaLnBrk="1" hangingPunct="1"/>
            <a:r>
              <a:rPr lang="ru-RU" altLang="ru-RU" sz="3200" b="1" smtClean="0">
                <a:latin typeface="Times New Roman Cyr" panose="02020603050405020304" pitchFamily="18" charset="0"/>
              </a:rPr>
              <a:t>Мехатронный модуль на базе линейного электродвигателя</a:t>
            </a:r>
          </a:p>
        </p:txBody>
      </p:sp>
      <p:sp>
        <p:nvSpPr>
          <p:cNvPr id="141315" name="Rectangle 3"/>
          <p:cNvSpPr>
            <a:spLocks noChangeArrowheads="1"/>
          </p:cNvSpPr>
          <p:nvPr/>
        </p:nvSpPr>
        <p:spPr bwMode="auto">
          <a:xfrm>
            <a:off x="0" y="5562600"/>
            <a:ext cx="8763000" cy="1006475"/>
          </a:xfrm>
          <a:prstGeom prst="rect">
            <a:avLst/>
          </a:prstGeom>
          <a:noFill/>
          <a:ln>
            <a:noFill/>
          </a:ln>
          <a:effectLst/>
          <a:extLst>
            <a:ext uri="{909E8E84-426E-40DD-AFC4-6F175D3DCCD1}">
              <a14:hiddenFill xmlns:a14="http://schemas.microsoft.com/office/drawing/2010/main">
                <a:solidFill>
                  <a:srgbClr val="CCFFCC"/>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ru-RU" altLang="ru-RU" sz="2000" b="1">
                <a:solidFill>
                  <a:srgbClr val="000000"/>
                </a:solidFill>
                <a:ea typeface="Batang" panose="02030600000101010101" pitchFamily="18" charset="-127"/>
              </a:rPr>
              <a:t>1 – ротор линейного двигателя, 2 – статор, 3 – измерительная линейка, 4 – направляющие, 5 – силовой кабель.</a:t>
            </a:r>
            <a:r>
              <a:rPr lang="ru-RU" altLang="ru-RU" sz="900"/>
              <a:t> </a:t>
            </a:r>
            <a:endParaRPr lang="ru-RU" altLang="ru-RU" sz="2400"/>
          </a:p>
        </p:txBody>
      </p:sp>
      <p:pic>
        <p:nvPicPr>
          <p:cNvPr id="141316" name="Picture 4" descr="Рис 2-10Модуль Сименс"/>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71550" y="1268413"/>
            <a:ext cx="6483350" cy="398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6368381"/>
      </p:ext>
    </p:extLst>
  </p:cSld>
  <p:clrMapOvr>
    <a:masterClrMapping/>
  </p:clrMapOvr>
  <p:transition spd="slow">
    <p:cover dir="d"/>
  </p:transition>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2"/>
          <p:cNvSpPr>
            <a:spLocks noChangeArrowheads="1"/>
          </p:cNvSpPr>
          <p:nvPr/>
        </p:nvSpPr>
        <p:spPr bwMode="auto">
          <a:xfrm>
            <a:off x="914400" y="609600"/>
            <a:ext cx="7696200" cy="4968875"/>
          </a:xfrm>
          <a:prstGeom prst="rect">
            <a:avLst/>
          </a:prstGeom>
          <a:noFill/>
          <a:ln>
            <a:noFill/>
          </a:ln>
          <a:effectLst/>
          <a:extLst>
            <a:ext uri="{909E8E84-426E-40DD-AFC4-6F175D3DCCD1}">
              <a14:hiddenFill xmlns:a14="http://schemas.microsoft.com/office/drawing/2010/main">
                <a:solidFill>
                  <a:srgbClr val="CCFFCC"/>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ru-RU" altLang="ru-RU" sz="2000" b="1">
                <a:ea typeface="Batang" panose="02030600000101010101" pitchFamily="18" charset="-127"/>
              </a:rPr>
              <a:t>К основным преимуществам мехатронных модулей на базе ЛД можно отнести:</a:t>
            </a:r>
            <a:endParaRPr lang="en-US" altLang="ru-RU" sz="2000" b="1">
              <a:ea typeface="Batang" panose="02030600000101010101" pitchFamily="18" charset="-127"/>
            </a:endParaRPr>
          </a:p>
          <a:p>
            <a:pPr eaLnBrk="1" hangingPunct="1">
              <a:spcBef>
                <a:spcPct val="0"/>
              </a:spcBef>
              <a:buFontTx/>
              <a:buNone/>
            </a:pPr>
            <a:endParaRPr lang="ru-RU" altLang="ru-RU" sz="2000" b="1">
              <a:ea typeface="Batang" panose="02030600000101010101" pitchFamily="18" charset="-127"/>
            </a:endParaRPr>
          </a:p>
          <a:p>
            <a:pPr>
              <a:spcBef>
                <a:spcPct val="0"/>
              </a:spcBef>
              <a:buFontTx/>
              <a:buNone/>
            </a:pPr>
            <a:r>
              <a:rPr lang="ru-RU" altLang="ru-RU" sz="2000" b="1">
                <a:ea typeface="Batang" panose="02030600000101010101" pitchFamily="18" charset="-127"/>
              </a:rPr>
              <a:t>• высокие динамические характеристики: максимальные скорости до 200 м/мин, максимальные ускорения до 5g, устойчивость к силовым перегрузкам, плавность хода;</a:t>
            </a:r>
          </a:p>
          <a:p>
            <a:pPr>
              <a:spcBef>
                <a:spcPct val="0"/>
              </a:spcBef>
              <a:buFontTx/>
              <a:buNone/>
            </a:pPr>
            <a:r>
              <a:rPr lang="ru-RU" altLang="ru-RU" sz="2000" b="1">
                <a:ea typeface="Batang" panose="02030600000101010101" pitchFamily="18" charset="-127"/>
              </a:rPr>
              <a:t>• микронную точность движений при практически неограниченной длине перемещений;</a:t>
            </a:r>
          </a:p>
          <a:p>
            <a:pPr>
              <a:spcBef>
                <a:spcPct val="0"/>
              </a:spcBef>
              <a:buFontTx/>
              <a:buNone/>
            </a:pPr>
            <a:r>
              <a:rPr lang="ru-RU" altLang="ru-RU" sz="2000" b="1">
                <a:ea typeface="Batang" panose="02030600000101010101" pitchFamily="18" charset="-127"/>
              </a:rPr>
              <a:t>• отсутствие трущихся частей, отсюда высокая долговечность и надежность привода;</a:t>
            </a:r>
          </a:p>
          <a:p>
            <a:pPr>
              <a:spcBef>
                <a:spcPct val="0"/>
              </a:spcBef>
              <a:buFontTx/>
              <a:buNone/>
            </a:pPr>
            <a:r>
              <a:rPr lang="ru-RU" altLang="ru-RU" sz="2000" b="1">
                <a:ea typeface="Batang" panose="02030600000101010101" pitchFamily="18" charset="-127"/>
              </a:rPr>
              <a:t>•  модульность и ремонтопригодность конструкции;</a:t>
            </a:r>
          </a:p>
          <a:p>
            <a:pPr>
              <a:spcBef>
                <a:spcPct val="0"/>
              </a:spcBef>
              <a:buFontTx/>
              <a:buNone/>
            </a:pPr>
            <a:r>
              <a:rPr lang="ru-RU" altLang="ru-RU" sz="2000" b="1">
                <a:ea typeface="Batang" panose="02030600000101010101" pitchFamily="18" charset="-127"/>
              </a:rPr>
              <a:t>•  простота компоновки многокоординатных систем на базе линейных модулей, так как рабочие органы машин можно устанавливать непосредственно на подвижную часть лине</a:t>
            </a:r>
            <a:r>
              <a:rPr lang="ru-RU" altLang="ru-RU" sz="2000" b="1"/>
              <a:t>й</a:t>
            </a:r>
            <a:r>
              <a:rPr lang="ru-RU" altLang="ru-RU" sz="2000" b="1">
                <a:ea typeface="Batang" panose="02030600000101010101" pitchFamily="18" charset="-127"/>
              </a:rPr>
              <a:t>ных двигателей. </a:t>
            </a:r>
          </a:p>
          <a:p>
            <a:pPr>
              <a:spcBef>
                <a:spcPct val="0"/>
              </a:spcBef>
              <a:buFontTx/>
              <a:buNone/>
            </a:pPr>
            <a:endParaRPr lang="ru-RU" altLang="ru-RU" sz="2000" b="1"/>
          </a:p>
        </p:txBody>
      </p:sp>
    </p:spTree>
    <p:extLst>
      <p:ext uri="{BB962C8B-B14F-4D97-AF65-F5344CB8AC3E}">
        <p14:creationId xmlns:p14="http://schemas.microsoft.com/office/powerpoint/2010/main" val="3144514333"/>
      </p:ext>
    </p:extLst>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2"/>
          <p:cNvSpPr>
            <a:spLocks noGrp="1" noChangeArrowheads="1"/>
          </p:cNvSpPr>
          <p:nvPr>
            <p:ph type="title"/>
          </p:nvPr>
        </p:nvSpPr>
        <p:spPr>
          <a:xfrm>
            <a:off x="685800" y="457200"/>
            <a:ext cx="8077200" cy="5334000"/>
          </a:xfrm>
        </p:spPr>
        <p:txBody>
          <a:bodyPr/>
          <a:lstStyle/>
          <a:p>
            <a:pPr algn="l" eaLnBrk="1" hangingPunct="1"/>
            <a:r>
              <a:rPr lang="ru-RU" altLang="ru-RU" sz="4000" b="1" dirty="0" smtClean="0"/>
              <a:t>Кинематические задачи в робототехнике и мехатронике</a:t>
            </a:r>
            <a:br>
              <a:rPr lang="ru-RU" altLang="ru-RU" sz="4000" b="1" dirty="0" smtClean="0"/>
            </a:br>
            <a:r>
              <a:rPr lang="ru-RU" altLang="ru-RU" sz="4000" b="1" dirty="0" smtClean="0"/>
              <a:t/>
            </a:r>
            <a:br>
              <a:rPr lang="ru-RU" altLang="ru-RU" sz="4000" b="1" dirty="0" smtClean="0"/>
            </a:br>
            <a:r>
              <a:rPr lang="ru-RU" altLang="ru-RU" sz="2800" i="1" dirty="0" smtClean="0"/>
              <a:t>-  Прямая задача о положении многозвенного</a:t>
            </a:r>
            <a:br>
              <a:rPr lang="ru-RU" altLang="ru-RU" sz="2800" i="1" dirty="0" smtClean="0"/>
            </a:br>
            <a:r>
              <a:rPr lang="ru-RU" altLang="ru-RU" sz="2800" i="1" dirty="0" smtClean="0"/>
              <a:t>    механизма</a:t>
            </a:r>
            <a:r>
              <a:rPr lang="ru-RU" altLang="ru-RU" sz="4000" dirty="0" smtClean="0"/>
              <a:t/>
            </a:r>
            <a:br>
              <a:rPr lang="ru-RU" altLang="ru-RU" sz="4000" dirty="0" smtClean="0"/>
            </a:br>
            <a:r>
              <a:rPr lang="ru-RU" altLang="ru-RU" sz="2800" i="1" dirty="0" smtClean="0"/>
              <a:t>-  Обратная задача о положении </a:t>
            </a:r>
            <a:r>
              <a:rPr lang="ru-RU" altLang="ru-RU" sz="4000" dirty="0" smtClean="0"/>
              <a:t/>
            </a:r>
            <a:br>
              <a:rPr lang="ru-RU" altLang="ru-RU" sz="4000" dirty="0" smtClean="0"/>
            </a:br>
            <a:r>
              <a:rPr lang="ru-RU" altLang="ru-RU" sz="2800" i="1" dirty="0" smtClean="0"/>
              <a:t>-  Прямая задача о скорости </a:t>
            </a:r>
            <a:r>
              <a:rPr lang="ru-RU" altLang="ru-RU" sz="4000" dirty="0" smtClean="0"/>
              <a:t/>
            </a:r>
            <a:br>
              <a:rPr lang="ru-RU" altLang="ru-RU" sz="4000" dirty="0" smtClean="0"/>
            </a:br>
            <a:r>
              <a:rPr lang="ru-RU" altLang="ru-RU" sz="2800" i="1" dirty="0" smtClean="0"/>
              <a:t>-  Обратная  задача о скорости </a:t>
            </a:r>
            <a:br>
              <a:rPr lang="ru-RU" altLang="ru-RU" sz="2800" i="1" dirty="0" smtClean="0"/>
            </a:br>
            <a:r>
              <a:rPr lang="ru-RU" altLang="ru-RU" sz="4000" dirty="0" smtClean="0"/>
              <a:t/>
            </a:r>
            <a:br>
              <a:rPr lang="ru-RU" altLang="ru-RU" sz="4000" dirty="0" smtClean="0"/>
            </a:br>
            <a:r>
              <a:rPr lang="ru-RU" altLang="ru-RU" sz="4000" dirty="0" smtClean="0"/>
              <a:t/>
            </a:r>
            <a:br>
              <a:rPr lang="ru-RU" altLang="ru-RU" sz="4000" dirty="0" smtClean="0"/>
            </a:br>
            <a:endParaRPr lang="ru-RU" altLang="ru-RU" sz="4000" dirty="0" smtClean="0"/>
          </a:p>
        </p:txBody>
      </p:sp>
    </p:spTree>
    <p:extLst>
      <p:ext uri="{BB962C8B-B14F-4D97-AF65-F5344CB8AC3E}">
        <p14:creationId xmlns:p14="http://schemas.microsoft.com/office/powerpoint/2010/main" val="3144118651"/>
      </p:ext>
    </p:extLst>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2"/>
          <p:cNvSpPr>
            <a:spLocks noGrp="1" noChangeArrowheads="1"/>
          </p:cNvSpPr>
          <p:nvPr>
            <p:ph type="title"/>
          </p:nvPr>
        </p:nvSpPr>
        <p:spPr>
          <a:xfrm>
            <a:off x="900113" y="333375"/>
            <a:ext cx="7340600" cy="1066800"/>
          </a:xfrm>
        </p:spPr>
        <p:txBody>
          <a:bodyPr/>
          <a:lstStyle/>
          <a:p>
            <a:pPr eaLnBrk="1" hangingPunct="1"/>
            <a:r>
              <a:rPr lang="ru-RU" altLang="ru-RU" sz="3200" b="1" smtClean="0">
                <a:solidFill>
                  <a:schemeClr val="tx1"/>
                </a:solidFill>
              </a:rPr>
              <a:t>Прямая задача о положении многозвенного механизма</a:t>
            </a:r>
            <a:r>
              <a:rPr lang="en-GB" altLang="ru-RU" smtClean="0"/>
              <a:t> </a:t>
            </a:r>
          </a:p>
        </p:txBody>
      </p:sp>
      <p:sp>
        <p:nvSpPr>
          <p:cNvPr id="121859" name="Rectangle 3"/>
          <p:cNvSpPr>
            <a:spLocks noGrp="1" noChangeArrowheads="1"/>
          </p:cNvSpPr>
          <p:nvPr>
            <p:ph type="body" idx="1"/>
          </p:nvPr>
        </p:nvSpPr>
        <p:spPr>
          <a:xfrm>
            <a:off x="685800" y="1557338"/>
            <a:ext cx="7772400" cy="4995862"/>
          </a:xfrm>
        </p:spPr>
        <p:txBody>
          <a:bodyPr/>
          <a:lstStyle/>
          <a:p>
            <a:pPr eaLnBrk="1" hangingPunct="1">
              <a:buFontTx/>
              <a:buNone/>
            </a:pPr>
            <a:r>
              <a:rPr lang="en-US" altLang="ru-RU" smtClean="0"/>
              <a:t> </a:t>
            </a:r>
            <a:r>
              <a:rPr lang="ru-RU" altLang="ru-RU" sz="2800" b="1" u="sng" smtClean="0"/>
              <a:t>Постановка задачи</a:t>
            </a:r>
            <a:r>
              <a:rPr lang="en-US" altLang="ru-RU" sz="2800" b="1" smtClean="0"/>
              <a:t>:</a:t>
            </a:r>
            <a:r>
              <a:rPr lang="en-US" altLang="ru-RU" smtClean="0"/>
              <a:t> </a:t>
            </a:r>
            <a:r>
              <a:rPr lang="en-US" altLang="ru-RU" smtClean="0">
                <a:cs typeface="Times New Roman" panose="02020603050405020304" pitchFamily="18" charset="0"/>
              </a:rPr>
              <a:t> </a:t>
            </a:r>
            <a:endParaRPr lang="ru-RU" altLang="ru-RU" smtClean="0"/>
          </a:p>
          <a:p>
            <a:pPr eaLnBrk="1" hangingPunct="1">
              <a:buFontTx/>
              <a:buNone/>
            </a:pPr>
            <a:r>
              <a:rPr lang="ru-RU" altLang="ru-RU" sz="3600" i="1" smtClean="0"/>
              <a:t>   </a:t>
            </a:r>
            <a:r>
              <a:rPr lang="ru-RU" altLang="ru-RU" sz="2800" i="1" smtClean="0"/>
              <a:t>Определить вектор положения концевой точки (рабочего органа) в декартовой системе координат по заданным обобщенным координатам многозвенного механизма</a:t>
            </a:r>
            <a:r>
              <a:rPr lang="en-US" altLang="ru-RU" smtClean="0">
                <a:cs typeface="Times New Roman" panose="02020603050405020304" pitchFamily="18" charset="0"/>
              </a:rPr>
              <a:t> </a:t>
            </a:r>
            <a:endParaRPr lang="en-GB" altLang="ru-RU" smtClean="0">
              <a:cs typeface="Times New Roman" panose="02020603050405020304" pitchFamily="18" charset="0"/>
            </a:endParaRPr>
          </a:p>
        </p:txBody>
      </p:sp>
      <p:graphicFrame>
        <p:nvGraphicFramePr>
          <p:cNvPr id="121860" name="Object 4"/>
          <p:cNvGraphicFramePr>
            <a:graphicFrameLocks noChangeAspect="1"/>
          </p:cNvGraphicFramePr>
          <p:nvPr>
            <p:extLst/>
          </p:nvPr>
        </p:nvGraphicFramePr>
        <p:xfrm>
          <a:off x="1066800" y="4191000"/>
          <a:ext cx="4349750" cy="2193925"/>
        </p:xfrm>
        <a:graphic>
          <a:graphicData uri="http://schemas.openxmlformats.org/presentationml/2006/ole">
            <mc:AlternateContent xmlns:mc="http://schemas.openxmlformats.org/markup-compatibility/2006">
              <mc:Choice xmlns:v="urn:schemas-microsoft-com:vml" Requires="v">
                <p:oleObj spid="_x0000_s6148" name="Уравнение" r:id="rId3" imgW="1167893" imgH="774364" progId="">
                  <p:embed/>
                </p:oleObj>
              </mc:Choice>
              <mc:Fallback>
                <p:oleObj name="Уравнение" r:id="rId3" imgW="1167893" imgH="774364" progId="">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6800" y="4191000"/>
                        <a:ext cx="4349750" cy="2193925"/>
                      </a:xfrm>
                      <a:prstGeom prst="rect">
                        <a:avLst/>
                      </a:prstGeom>
                      <a:solidFill>
                        <a:srgbClr val="00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1458106890"/>
      </p:ext>
    </p:extLst>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Text Box 2"/>
          <p:cNvSpPr txBox="1">
            <a:spLocks noChangeArrowheads="1"/>
          </p:cNvSpPr>
          <p:nvPr/>
        </p:nvSpPr>
        <p:spPr bwMode="auto">
          <a:xfrm>
            <a:off x="2376488" y="2443163"/>
            <a:ext cx="1125537" cy="1112837"/>
          </a:xfrm>
          <a:prstGeom prst="rect">
            <a:avLst/>
          </a:prstGeom>
          <a:solidFill>
            <a:srgbClr val="FFFFFF"/>
          </a:solidFill>
          <a:ln w="9525">
            <a:solidFill>
              <a:srgbClr val="FFFFFF"/>
            </a:solidFill>
            <a:miter lim="800000"/>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ru-RU" sz="2200"/>
              <a:t>q</a:t>
            </a:r>
            <a:r>
              <a:rPr lang="en-GB" altLang="ru-RU" sz="2200"/>
              <a:t>1= r</a:t>
            </a:r>
          </a:p>
        </p:txBody>
      </p:sp>
      <p:sp>
        <p:nvSpPr>
          <p:cNvPr id="120835" name="Text Box 3"/>
          <p:cNvSpPr txBox="1">
            <a:spLocks noChangeArrowheads="1"/>
          </p:cNvSpPr>
          <p:nvPr/>
        </p:nvSpPr>
        <p:spPr bwMode="auto">
          <a:xfrm>
            <a:off x="3276600" y="5114925"/>
            <a:ext cx="1125538" cy="1112838"/>
          </a:xfrm>
          <a:prstGeom prst="rect">
            <a:avLst/>
          </a:prstGeom>
          <a:solidFill>
            <a:srgbClr val="FFFFFF"/>
          </a:solidFill>
          <a:ln w="9525">
            <a:solidFill>
              <a:srgbClr val="FFFFFF"/>
            </a:solidFill>
            <a:miter lim="800000"/>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GB" altLang="ru-RU" sz="2200"/>
              <a:t>q2</a:t>
            </a:r>
          </a:p>
        </p:txBody>
      </p:sp>
      <p:sp>
        <p:nvSpPr>
          <p:cNvPr id="120836" name="Text Box 4"/>
          <p:cNvSpPr txBox="1">
            <a:spLocks noChangeArrowheads="1"/>
          </p:cNvSpPr>
          <p:nvPr/>
        </p:nvSpPr>
        <p:spPr bwMode="auto">
          <a:xfrm>
            <a:off x="6089650" y="1998663"/>
            <a:ext cx="450850" cy="555625"/>
          </a:xfrm>
          <a:prstGeom prst="rect">
            <a:avLst/>
          </a:prstGeom>
          <a:solidFill>
            <a:srgbClr val="FFFFFF"/>
          </a:solidFill>
          <a:ln w="9525">
            <a:solidFill>
              <a:srgbClr val="FFFFFF"/>
            </a:solidFill>
            <a:miter lim="800000"/>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GB" altLang="ru-RU" sz="2400" b="1" dirty="0"/>
              <a:t>P</a:t>
            </a:r>
          </a:p>
        </p:txBody>
      </p:sp>
      <p:sp>
        <p:nvSpPr>
          <p:cNvPr id="120837" name="Rectangle 5"/>
          <p:cNvSpPr>
            <a:spLocks noChangeArrowheads="1"/>
          </p:cNvSpPr>
          <p:nvPr/>
        </p:nvSpPr>
        <p:spPr bwMode="auto">
          <a:xfrm rot="-2444659">
            <a:off x="1489075" y="4911725"/>
            <a:ext cx="2582863" cy="473075"/>
          </a:xfrm>
          <a:prstGeom prst="rect">
            <a:avLst/>
          </a:prstGeom>
          <a:solidFill>
            <a:srgbClr val="FFFF00"/>
          </a:solidFill>
          <a:ln w="9525">
            <a:solidFill>
              <a:srgbClr val="000000"/>
            </a:solidFill>
            <a:miter lim="800000"/>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ru-RU" altLang="ru-RU" sz="2400"/>
          </a:p>
        </p:txBody>
      </p:sp>
      <p:sp>
        <p:nvSpPr>
          <p:cNvPr id="120838" name="Line 6"/>
          <p:cNvSpPr>
            <a:spLocks noChangeShapeType="1"/>
          </p:cNvSpPr>
          <p:nvPr/>
        </p:nvSpPr>
        <p:spPr bwMode="auto">
          <a:xfrm>
            <a:off x="2152650" y="5670550"/>
            <a:ext cx="5511800" cy="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ru-RU"/>
          </a:p>
        </p:txBody>
      </p:sp>
      <p:sp>
        <p:nvSpPr>
          <p:cNvPr id="120839" name="Line 7"/>
          <p:cNvSpPr>
            <a:spLocks noChangeShapeType="1"/>
          </p:cNvSpPr>
          <p:nvPr/>
        </p:nvSpPr>
        <p:spPr bwMode="auto">
          <a:xfrm flipV="1">
            <a:off x="2152650" y="1219200"/>
            <a:ext cx="0" cy="445135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ru-RU"/>
          </a:p>
        </p:txBody>
      </p:sp>
      <p:sp>
        <p:nvSpPr>
          <p:cNvPr id="120840" name="Rectangle 8"/>
          <p:cNvSpPr>
            <a:spLocks noChangeArrowheads="1"/>
          </p:cNvSpPr>
          <p:nvPr/>
        </p:nvSpPr>
        <p:spPr bwMode="auto">
          <a:xfrm rot="-2408075">
            <a:off x="3500438" y="3509963"/>
            <a:ext cx="2355850" cy="122237"/>
          </a:xfrm>
          <a:prstGeom prst="rect">
            <a:avLst/>
          </a:prstGeom>
          <a:solidFill>
            <a:srgbClr val="FFFF00"/>
          </a:solidFill>
          <a:ln w="9525">
            <a:solidFill>
              <a:srgbClr val="000000"/>
            </a:solidFill>
            <a:miter lim="800000"/>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ru-RU" altLang="ru-RU" sz="2400"/>
          </a:p>
        </p:txBody>
      </p:sp>
      <p:sp>
        <p:nvSpPr>
          <p:cNvPr id="120841" name="Rectangle 9"/>
          <p:cNvSpPr>
            <a:spLocks noChangeArrowheads="1"/>
          </p:cNvSpPr>
          <p:nvPr/>
        </p:nvSpPr>
        <p:spPr bwMode="auto">
          <a:xfrm rot="-2408075">
            <a:off x="914400" y="6227763"/>
            <a:ext cx="1012825" cy="111125"/>
          </a:xfrm>
          <a:prstGeom prst="rect">
            <a:avLst/>
          </a:prstGeom>
          <a:solidFill>
            <a:srgbClr val="FFFF00"/>
          </a:solidFill>
          <a:ln w="9525">
            <a:solidFill>
              <a:srgbClr val="000000"/>
            </a:solidFill>
            <a:miter lim="800000"/>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ru-RU" altLang="ru-RU" sz="2400"/>
          </a:p>
        </p:txBody>
      </p:sp>
      <p:sp>
        <p:nvSpPr>
          <p:cNvPr id="120842" name="Oval 10"/>
          <p:cNvSpPr>
            <a:spLocks noChangeArrowheads="1"/>
          </p:cNvSpPr>
          <p:nvPr/>
        </p:nvSpPr>
        <p:spPr bwMode="auto">
          <a:xfrm>
            <a:off x="1927225" y="5448300"/>
            <a:ext cx="449263" cy="446088"/>
          </a:xfrm>
          <a:prstGeom prst="ellipse">
            <a:avLst/>
          </a:prstGeom>
          <a:solidFill>
            <a:srgbClr val="FFFFFF"/>
          </a:solidFill>
          <a:ln w="9525">
            <a:solidFill>
              <a:srgbClr val="000000"/>
            </a:solidFill>
            <a:round/>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ru-RU" altLang="ru-RU" sz="2400"/>
          </a:p>
        </p:txBody>
      </p:sp>
      <p:sp>
        <p:nvSpPr>
          <p:cNvPr id="120843" name="Oval 11"/>
          <p:cNvSpPr>
            <a:spLocks noChangeArrowheads="1"/>
          </p:cNvSpPr>
          <p:nvPr/>
        </p:nvSpPr>
        <p:spPr bwMode="auto">
          <a:xfrm>
            <a:off x="5753100" y="2554288"/>
            <a:ext cx="111125" cy="111125"/>
          </a:xfrm>
          <a:prstGeom prst="ellipse">
            <a:avLst/>
          </a:prstGeom>
          <a:solidFill>
            <a:srgbClr val="FFFF00"/>
          </a:solidFill>
          <a:ln w="9525">
            <a:solidFill>
              <a:srgbClr val="000000"/>
            </a:solidFill>
            <a:round/>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ru-RU" altLang="ru-RU" sz="2400"/>
          </a:p>
        </p:txBody>
      </p:sp>
      <p:grpSp>
        <p:nvGrpSpPr>
          <p:cNvPr id="2" name="Группа 1"/>
          <p:cNvGrpSpPr/>
          <p:nvPr/>
        </p:nvGrpSpPr>
        <p:grpSpPr>
          <a:xfrm>
            <a:off x="5302250" y="2332038"/>
            <a:ext cx="1150938" cy="668337"/>
            <a:chOff x="5302250" y="2332038"/>
            <a:chExt cx="1150938" cy="668337"/>
          </a:xfrm>
        </p:grpSpPr>
        <p:sp>
          <p:nvSpPr>
            <p:cNvPr id="120844" name="Line 12"/>
            <p:cNvSpPr>
              <a:spLocks noChangeShapeType="1"/>
            </p:cNvSpPr>
            <p:nvPr/>
          </p:nvSpPr>
          <p:spPr bwMode="auto">
            <a:xfrm>
              <a:off x="5414963" y="2665413"/>
              <a:ext cx="338137" cy="334962"/>
            </a:xfrm>
            <a:prstGeom prst="line">
              <a:avLst/>
            </a:prstGeom>
            <a:noFill/>
            <a:ln w="57150">
              <a:solidFill>
                <a:srgbClr val="0033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120845" name="Rectangle 13"/>
            <p:cNvSpPr>
              <a:spLocks noChangeArrowheads="1"/>
            </p:cNvSpPr>
            <p:nvPr/>
          </p:nvSpPr>
          <p:spPr bwMode="auto">
            <a:xfrm rot="19191925" flipV="1">
              <a:off x="5665788" y="2736850"/>
              <a:ext cx="787400" cy="111125"/>
            </a:xfrm>
            <a:prstGeom prst="rect">
              <a:avLst/>
            </a:prstGeom>
            <a:solidFill>
              <a:srgbClr val="FFFF00"/>
            </a:solidFill>
            <a:ln w="9525">
              <a:solidFill>
                <a:srgbClr val="000000"/>
              </a:solidFill>
              <a:miter lim="800000"/>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ru-RU" altLang="ru-RU" sz="2400"/>
            </a:p>
          </p:txBody>
        </p:sp>
        <p:sp>
          <p:nvSpPr>
            <p:cNvPr id="120846" name="Rectangle 14"/>
            <p:cNvSpPr>
              <a:spLocks noChangeArrowheads="1"/>
            </p:cNvSpPr>
            <p:nvPr/>
          </p:nvSpPr>
          <p:spPr bwMode="auto">
            <a:xfrm rot="19191925" flipV="1">
              <a:off x="5302250" y="2332038"/>
              <a:ext cx="787400" cy="111125"/>
            </a:xfrm>
            <a:prstGeom prst="rect">
              <a:avLst/>
            </a:prstGeom>
            <a:solidFill>
              <a:srgbClr val="FFFF00"/>
            </a:solidFill>
            <a:ln w="9525">
              <a:solidFill>
                <a:srgbClr val="000000"/>
              </a:solidFill>
              <a:miter lim="800000"/>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ru-RU" altLang="ru-RU" sz="2400"/>
            </a:p>
          </p:txBody>
        </p:sp>
      </p:grpSp>
      <p:sp>
        <p:nvSpPr>
          <p:cNvPr id="120847" name="Text Box 15"/>
          <p:cNvSpPr txBox="1">
            <a:spLocks noChangeArrowheads="1"/>
          </p:cNvSpPr>
          <p:nvPr/>
        </p:nvSpPr>
        <p:spPr bwMode="auto">
          <a:xfrm>
            <a:off x="7215188" y="5003800"/>
            <a:ext cx="449262" cy="555625"/>
          </a:xfrm>
          <a:prstGeom prst="rect">
            <a:avLst/>
          </a:prstGeom>
          <a:solidFill>
            <a:srgbClr val="FFFFFF"/>
          </a:solidFill>
          <a:ln w="9525">
            <a:solidFill>
              <a:srgbClr val="FFFFFF"/>
            </a:solidFill>
            <a:miter lim="800000"/>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GB" altLang="ru-RU" sz="2400" b="1"/>
              <a:t>x</a:t>
            </a:r>
          </a:p>
        </p:txBody>
      </p:sp>
      <p:sp>
        <p:nvSpPr>
          <p:cNvPr id="120848" name="Text Box 16"/>
          <p:cNvSpPr txBox="1">
            <a:spLocks noChangeArrowheads="1"/>
          </p:cNvSpPr>
          <p:nvPr/>
        </p:nvSpPr>
        <p:spPr bwMode="auto">
          <a:xfrm>
            <a:off x="2263775" y="1219200"/>
            <a:ext cx="450850" cy="557213"/>
          </a:xfrm>
          <a:prstGeom prst="rect">
            <a:avLst/>
          </a:prstGeom>
          <a:solidFill>
            <a:srgbClr val="FFFFFF"/>
          </a:solidFill>
          <a:ln w="9525">
            <a:solidFill>
              <a:srgbClr val="FFFFFF"/>
            </a:solidFill>
            <a:miter lim="800000"/>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GB" altLang="ru-RU" sz="2400" b="1"/>
              <a:t>y</a:t>
            </a:r>
          </a:p>
        </p:txBody>
      </p:sp>
      <p:sp>
        <p:nvSpPr>
          <p:cNvPr id="120849" name="Line 17"/>
          <p:cNvSpPr>
            <a:spLocks noChangeShapeType="1"/>
          </p:cNvSpPr>
          <p:nvPr/>
        </p:nvSpPr>
        <p:spPr bwMode="auto">
          <a:xfrm>
            <a:off x="2940050" y="5114925"/>
            <a:ext cx="336550" cy="555625"/>
          </a:xfrm>
          <a:prstGeom prst="line">
            <a:avLst/>
          </a:prstGeom>
          <a:noFill/>
          <a:ln w="9525">
            <a:solidFill>
              <a:srgbClr val="000000"/>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ru-RU"/>
          </a:p>
        </p:txBody>
      </p:sp>
      <p:sp>
        <p:nvSpPr>
          <p:cNvPr id="120850" name="Line 18"/>
          <p:cNvSpPr>
            <a:spLocks noChangeShapeType="1"/>
          </p:cNvSpPr>
          <p:nvPr/>
        </p:nvSpPr>
        <p:spPr bwMode="auto">
          <a:xfrm>
            <a:off x="1027113" y="4557713"/>
            <a:ext cx="1012825" cy="100171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ru-RU"/>
          </a:p>
        </p:txBody>
      </p:sp>
      <p:sp>
        <p:nvSpPr>
          <p:cNvPr id="120851" name="Line 19"/>
          <p:cNvSpPr>
            <a:spLocks noChangeShapeType="1"/>
          </p:cNvSpPr>
          <p:nvPr/>
        </p:nvSpPr>
        <p:spPr bwMode="auto">
          <a:xfrm>
            <a:off x="4852988" y="1663700"/>
            <a:ext cx="1011237" cy="1001713"/>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ru-RU"/>
          </a:p>
        </p:txBody>
      </p:sp>
      <p:sp>
        <p:nvSpPr>
          <p:cNvPr id="120852" name="Line 20"/>
          <p:cNvSpPr>
            <a:spLocks noChangeShapeType="1"/>
          </p:cNvSpPr>
          <p:nvPr/>
        </p:nvSpPr>
        <p:spPr bwMode="auto">
          <a:xfrm flipV="1">
            <a:off x="1139825" y="1663700"/>
            <a:ext cx="3713163" cy="3005138"/>
          </a:xfrm>
          <a:prstGeom prst="line">
            <a:avLst/>
          </a:prstGeom>
          <a:noFill/>
          <a:ln w="9525">
            <a:solidFill>
              <a:srgbClr val="FFFFFF"/>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ru-RU"/>
          </a:p>
        </p:txBody>
      </p:sp>
      <p:sp>
        <p:nvSpPr>
          <p:cNvPr id="120853" name="Line 21"/>
          <p:cNvSpPr>
            <a:spLocks noChangeShapeType="1"/>
          </p:cNvSpPr>
          <p:nvPr/>
        </p:nvSpPr>
        <p:spPr bwMode="auto">
          <a:xfrm flipV="1">
            <a:off x="1139825" y="1663700"/>
            <a:ext cx="3713163" cy="3005138"/>
          </a:xfrm>
          <a:prstGeom prst="line">
            <a:avLst/>
          </a:prstGeom>
          <a:noFill/>
          <a:ln w="9525">
            <a:solidFill>
              <a:srgbClr val="0000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ru-RU"/>
          </a:p>
        </p:txBody>
      </p:sp>
      <p:sp>
        <p:nvSpPr>
          <p:cNvPr id="120854" name="Text Box 22"/>
          <p:cNvSpPr txBox="1">
            <a:spLocks noChangeArrowheads="1"/>
          </p:cNvSpPr>
          <p:nvPr/>
        </p:nvSpPr>
        <p:spPr bwMode="auto">
          <a:xfrm>
            <a:off x="2667000" y="685800"/>
            <a:ext cx="2743200" cy="457200"/>
          </a:xfrm>
          <a:prstGeom prst="rect">
            <a:avLst/>
          </a:prstGeom>
          <a:noFill/>
          <a:ln>
            <a:noFill/>
          </a:ln>
          <a:effectLst/>
          <a:extLst>
            <a:ext uri="{909E8E84-426E-40DD-AFC4-6F175D3DCCD1}">
              <a14:hiddenFill xmlns:a14="http://schemas.microsoft.com/office/drawing/2010/main">
                <a:solidFill>
                  <a:srgbClr val="CCFFCC"/>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ru-RU" altLang="ru-RU" sz="2400"/>
              <a:t>Пример </a:t>
            </a:r>
            <a:endParaRPr lang="en-GB" altLang="ru-RU" sz="2400"/>
          </a:p>
        </p:txBody>
      </p:sp>
      <p:grpSp>
        <p:nvGrpSpPr>
          <p:cNvPr id="24" name="Группа 23"/>
          <p:cNvGrpSpPr/>
          <p:nvPr/>
        </p:nvGrpSpPr>
        <p:grpSpPr>
          <a:xfrm>
            <a:off x="5292080" y="2348880"/>
            <a:ext cx="1150938" cy="668337"/>
            <a:chOff x="5302250" y="2332038"/>
            <a:chExt cx="1150938" cy="668337"/>
          </a:xfrm>
        </p:grpSpPr>
        <p:sp>
          <p:nvSpPr>
            <p:cNvPr id="25" name="Line 12"/>
            <p:cNvSpPr>
              <a:spLocks noChangeShapeType="1"/>
            </p:cNvSpPr>
            <p:nvPr/>
          </p:nvSpPr>
          <p:spPr bwMode="auto">
            <a:xfrm>
              <a:off x="5414963" y="2665413"/>
              <a:ext cx="338137" cy="334962"/>
            </a:xfrm>
            <a:prstGeom prst="line">
              <a:avLst/>
            </a:prstGeom>
            <a:noFill/>
            <a:ln w="57150">
              <a:solidFill>
                <a:srgbClr val="0033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26" name="Rectangle 13"/>
            <p:cNvSpPr>
              <a:spLocks noChangeArrowheads="1"/>
            </p:cNvSpPr>
            <p:nvPr/>
          </p:nvSpPr>
          <p:spPr bwMode="auto">
            <a:xfrm rot="19191925" flipV="1">
              <a:off x="5665788" y="2736850"/>
              <a:ext cx="787400" cy="111125"/>
            </a:xfrm>
            <a:prstGeom prst="rect">
              <a:avLst/>
            </a:prstGeom>
            <a:solidFill>
              <a:srgbClr val="FFFF00"/>
            </a:solidFill>
            <a:ln w="9525">
              <a:solidFill>
                <a:srgbClr val="000000"/>
              </a:solidFill>
              <a:miter lim="800000"/>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ru-RU" altLang="ru-RU" sz="2400"/>
            </a:p>
          </p:txBody>
        </p:sp>
        <p:sp>
          <p:nvSpPr>
            <p:cNvPr id="27" name="Rectangle 14"/>
            <p:cNvSpPr>
              <a:spLocks noChangeArrowheads="1"/>
            </p:cNvSpPr>
            <p:nvPr/>
          </p:nvSpPr>
          <p:spPr bwMode="auto">
            <a:xfrm rot="19191925" flipV="1">
              <a:off x="5302250" y="2332038"/>
              <a:ext cx="787400" cy="111125"/>
            </a:xfrm>
            <a:prstGeom prst="rect">
              <a:avLst/>
            </a:prstGeom>
            <a:solidFill>
              <a:srgbClr val="FFFF00"/>
            </a:solidFill>
            <a:ln w="9525">
              <a:solidFill>
                <a:srgbClr val="000000"/>
              </a:solidFill>
              <a:miter lim="800000"/>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ru-RU" altLang="ru-RU" sz="2400"/>
            </a:p>
          </p:txBody>
        </p:sp>
      </p:grpSp>
    </p:spTree>
    <p:extLst>
      <p:ext uri="{BB962C8B-B14F-4D97-AF65-F5344CB8AC3E}">
        <p14:creationId xmlns:p14="http://schemas.microsoft.com/office/powerpoint/2010/main" val="1038015598"/>
      </p:ext>
    </p:extLst>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2883" name="Object 3"/>
          <p:cNvGraphicFramePr>
            <a:graphicFrameLocks noChangeAspect="1"/>
          </p:cNvGraphicFramePr>
          <p:nvPr>
            <p:extLst/>
          </p:nvPr>
        </p:nvGraphicFramePr>
        <p:xfrm>
          <a:off x="1547664" y="2780928"/>
          <a:ext cx="5970587" cy="1841500"/>
        </p:xfrm>
        <a:graphic>
          <a:graphicData uri="http://schemas.openxmlformats.org/presentationml/2006/ole">
            <mc:AlternateContent xmlns:mc="http://schemas.openxmlformats.org/markup-compatibility/2006">
              <mc:Choice xmlns:v="urn:schemas-microsoft-com:vml" Requires="v">
                <p:oleObj spid="_x0000_s7172" name="Формула" r:id="rId3" imgW="1714500" imgH="660400" progId="">
                  <p:embed/>
                </p:oleObj>
              </mc:Choice>
              <mc:Fallback>
                <p:oleObj name="Формула" r:id="rId3" imgW="1714500" imgH="660400" progId="">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47664" y="2780928"/>
                        <a:ext cx="5970587" cy="1841500"/>
                      </a:xfrm>
                      <a:prstGeom prst="rect">
                        <a:avLst/>
                      </a:prstGeom>
                      <a:solidFill>
                        <a:srgbClr val="00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22884" name="Text Box 4"/>
          <p:cNvSpPr txBox="1">
            <a:spLocks noChangeArrowheads="1"/>
          </p:cNvSpPr>
          <p:nvPr/>
        </p:nvSpPr>
        <p:spPr bwMode="auto">
          <a:xfrm>
            <a:off x="971600" y="685800"/>
            <a:ext cx="7272808" cy="1077218"/>
          </a:xfrm>
          <a:prstGeom prst="rect">
            <a:avLst/>
          </a:prstGeom>
          <a:noFill/>
          <a:ln>
            <a:noFill/>
          </a:ln>
          <a:effectLst/>
          <a:extLst>
            <a:ext uri="{909E8E84-426E-40DD-AFC4-6F175D3DCCD1}">
              <a14:hiddenFill xmlns:a14="http://schemas.microsoft.com/office/drawing/2010/main">
                <a:solidFill>
                  <a:srgbClr val="CCFFCC"/>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ru-RU" altLang="ru-RU" dirty="0" smtClean="0"/>
              <a:t>Пример: прямая задача о положении двухзвенного механизма </a:t>
            </a:r>
            <a:endParaRPr lang="en-GB" altLang="ru-RU" dirty="0"/>
          </a:p>
        </p:txBody>
      </p:sp>
    </p:spTree>
    <p:extLst>
      <p:ext uri="{BB962C8B-B14F-4D97-AF65-F5344CB8AC3E}">
        <p14:creationId xmlns:p14="http://schemas.microsoft.com/office/powerpoint/2010/main" val="351686425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899592" y="12616"/>
            <a:ext cx="7056784" cy="523220"/>
          </a:xfrm>
          <a:prstGeom prst="rect">
            <a:avLst/>
          </a:prstGeom>
        </p:spPr>
        <p:txBody>
          <a:bodyPr wrap="square">
            <a:spAutoFit/>
          </a:bodyPr>
          <a:lstStyle/>
          <a:p>
            <a:pPr algn="ctr"/>
            <a:r>
              <a:rPr lang="ru-RU" sz="2800" b="1" dirty="0" smtClean="0">
                <a:solidFill>
                  <a:srgbClr val="0070C0"/>
                </a:solidFill>
                <a:latin typeface="Arial" panose="020B0604020202020204" pitchFamily="34" charset="0"/>
              </a:rPr>
              <a:t>Робот </a:t>
            </a:r>
            <a:r>
              <a:rPr lang="en-US" sz="2800" b="1" dirty="0">
                <a:solidFill>
                  <a:srgbClr val="0070C0"/>
                </a:solidFill>
                <a:latin typeface="Arial" panose="020B0604020202020204" pitchFamily="34" charset="0"/>
              </a:rPr>
              <a:t>K</a:t>
            </a:r>
            <a:r>
              <a:rPr lang="en-US" sz="2800" b="1" dirty="0" smtClean="0">
                <a:solidFill>
                  <a:srgbClr val="0070C0"/>
                </a:solidFill>
                <a:latin typeface="Arial" panose="020B0604020202020204" pitchFamily="34" charset="0"/>
              </a:rPr>
              <a:t>UKA KR 500 </a:t>
            </a:r>
            <a:endParaRPr lang="ru-RU" sz="2800" b="1" dirty="0">
              <a:solidFill>
                <a:srgbClr val="0070C0"/>
              </a:solidFill>
              <a:latin typeface="Arial" panose="020B0604020202020204" pitchFamily="34" charset="0"/>
            </a:endParaRPr>
          </a:p>
        </p:txBody>
      </p:sp>
      <p:sp>
        <p:nvSpPr>
          <p:cNvPr id="2" name="TextBox 1"/>
          <p:cNvSpPr txBox="1"/>
          <p:nvPr/>
        </p:nvSpPr>
        <p:spPr>
          <a:xfrm>
            <a:off x="1475656" y="1556792"/>
            <a:ext cx="6912768" cy="1569660"/>
          </a:xfrm>
          <a:prstGeom prst="rect">
            <a:avLst/>
          </a:prstGeom>
          <a:noFill/>
        </p:spPr>
        <p:txBody>
          <a:bodyPr wrap="square" rtlCol="0">
            <a:spAutoFit/>
          </a:bodyPr>
          <a:lstStyle/>
          <a:p>
            <a:r>
              <a:rPr lang="ru-RU" dirty="0" smtClean="0"/>
              <a:t>ВИДЕО</a:t>
            </a:r>
            <a:r>
              <a:rPr lang="en-US" dirty="0" smtClean="0"/>
              <a:t> (</a:t>
            </a:r>
            <a:r>
              <a:rPr lang="en-US" dirty="0" err="1" smtClean="0"/>
              <a:t>Youtube</a:t>
            </a:r>
            <a:r>
              <a:rPr lang="en-US" dirty="0" smtClean="0"/>
              <a:t>)</a:t>
            </a:r>
            <a:r>
              <a:rPr lang="ru-RU" dirty="0" smtClean="0"/>
              <a:t>:</a:t>
            </a:r>
          </a:p>
          <a:p>
            <a:pPr marL="342900" indent="-342900">
              <a:buFont typeface="Arial" panose="020B0604020202020204" pitchFamily="34" charset="0"/>
              <a:buChar char="•"/>
            </a:pPr>
            <a:r>
              <a:rPr lang="en-US" dirty="0" smtClean="0"/>
              <a:t>Simulation of the KUKA KR 500 Robot</a:t>
            </a:r>
          </a:p>
          <a:p>
            <a:pPr marL="342900" indent="-342900">
              <a:buFont typeface="Arial" panose="020B0604020202020204" pitchFamily="34" charset="0"/>
              <a:buChar char="•"/>
            </a:pPr>
            <a:r>
              <a:rPr lang="en-US" dirty="0" smtClean="0"/>
              <a:t>Robot KUKA KR 500 wrist mechanics</a:t>
            </a:r>
          </a:p>
          <a:p>
            <a:pPr marL="342900" indent="-342900">
              <a:buFont typeface="Arial" panose="020B0604020202020204" pitchFamily="34" charset="0"/>
              <a:buChar char="•"/>
            </a:pPr>
            <a:endParaRPr lang="en-US" dirty="0" smtClean="0"/>
          </a:p>
        </p:txBody>
      </p:sp>
    </p:spTree>
    <p:extLst>
      <p:ext uri="{BB962C8B-B14F-4D97-AF65-F5344CB8AC3E}">
        <p14:creationId xmlns:p14="http://schemas.microsoft.com/office/powerpoint/2010/main" val="1819474354"/>
      </p:ext>
    </p:extLst>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p:cNvSpPr>
            <a:spLocks noGrp="1" noChangeArrowheads="1"/>
          </p:cNvSpPr>
          <p:nvPr>
            <p:ph type="title"/>
          </p:nvPr>
        </p:nvSpPr>
        <p:spPr>
          <a:xfrm>
            <a:off x="827088" y="260350"/>
            <a:ext cx="7340600" cy="1066800"/>
          </a:xfrm>
        </p:spPr>
        <p:txBody>
          <a:bodyPr/>
          <a:lstStyle/>
          <a:p>
            <a:pPr eaLnBrk="1" hangingPunct="1"/>
            <a:r>
              <a:rPr lang="ru-RU" altLang="ru-RU" sz="3200" b="1" smtClean="0">
                <a:solidFill>
                  <a:schemeClr val="tx1"/>
                </a:solidFill>
              </a:rPr>
              <a:t>Обратная задача о положении многозвенного механизма</a:t>
            </a:r>
            <a:r>
              <a:rPr lang="en-GB" altLang="ru-RU" smtClean="0"/>
              <a:t> </a:t>
            </a:r>
          </a:p>
        </p:txBody>
      </p:sp>
      <p:sp>
        <p:nvSpPr>
          <p:cNvPr id="123907" name="Rectangle 3"/>
          <p:cNvSpPr>
            <a:spLocks noGrp="1" noChangeArrowheads="1"/>
          </p:cNvSpPr>
          <p:nvPr>
            <p:ph type="body" idx="1"/>
          </p:nvPr>
        </p:nvSpPr>
        <p:spPr>
          <a:xfrm>
            <a:off x="685800" y="1447800"/>
            <a:ext cx="7772400" cy="5105400"/>
          </a:xfrm>
        </p:spPr>
        <p:txBody>
          <a:bodyPr/>
          <a:lstStyle/>
          <a:p>
            <a:pPr eaLnBrk="1" hangingPunct="1">
              <a:buFontTx/>
              <a:buNone/>
            </a:pPr>
            <a:r>
              <a:rPr lang="en-US" altLang="ru-RU" smtClean="0"/>
              <a:t> </a:t>
            </a:r>
            <a:r>
              <a:rPr lang="ru-RU" altLang="ru-RU" sz="2800" b="1" u="sng" smtClean="0"/>
              <a:t>Постановка задачи</a:t>
            </a:r>
            <a:r>
              <a:rPr lang="en-US" altLang="ru-RU" sz="2800" b="1" smtClean="0"/>
              <a:t>:</a:t>
            </a:r>
            <a:r>
              <a:rPr lang="en-US" altLang="ru-RU" smtClean="0"/>
              <a:t> </a:t>
            </a:r>
            <a:r>
              <a:rPr lang="en-US" altLang="ru-RU" smtClean="0">
                <a:cs typeface="Times New Roman" panose="02020603050405020304" pitchFamily="18" charset="0"/>
              </a:rPr>
              <a:t> </a:t>
            </a:r>
            <a:endParaRPr lang="ru-RU" altLang="ru-RU" smtClean="0"/>
          </a:p>
          <a:p>
            <a:pPr eaLnBrk="1" hangingPunct="1">
              <a:buFontTx/>
              <a:buNone/>
            </a:pPr>
            <a:r>
              <a:rPr lang="ru-RU" altLang="ru-RU" sz="3600" i="1" smtClean="0"/>
              <a:t>   </a:t>
            </a:r>
            <a:r>
              <a:rPr lang="ru-RU" altLang="ru-RU" sz="2800" i="1" smtClean="0"/>
              <a:t>Определить обобщенные координаты многозвенного механизма</a:t>
            </a:r>
            <a:r>
              <a:rPr lang="en-US" altLang="ru-RU" smtClean="0">
                <a:cs typeface="Times New Roman" panose="02020603050405020304" pitchFamily="18" charset="0"/>
              </a:rPr>
              <a:t> </a:t>
            </a:r>
            <a:r>
              <a:rPr lang="ru-RU" altLang="ru-RU" sz="2800" i="1" smtClean="0"/>
              <a:t>по заданному</a:t>
            </a:r>
            <a:r>
              <a:rPr lang="en-US" altLang="ru-RU" smtClean="0">
                <a:cs typeface="Times New Roman" panose="02020603050405020304" pitchFamily="18" charset="0"/>
              </a:rPr>
              <a:t> </a:t>
            </a:r>
            <a:r>
              <a:rPr lang="ru-RU" altLang="ru-RU" sz="2800" i="1" smtClean="0"/>
              <a:t>вектору положения концевой точки (рабочего органа)</a:t>
            </a:r>
            <a:endParaRPr lang="en-GB" altLang="ru-RU" sz="2800" i="1" smtClean="0"/>
          </a:p>
        </p:txBody>
      </p:sp>
      <p:graphicFrame>
        <p:nvGraphicFramePr>
          <p:cNvPr id="123908" name="Object 4"/>
          <p:cNvGraphicFramePr>
            <a:graphicFrameLocks noChangeAspect="1"/>
          </p:cNvGraphicFramePr>
          <p:nvPr/>
        </p:nvGraphicFramePr>
        <p:xfrm>
          <a:off x="1041400" y="4138613"/>
          <a:ext cx="4546600" cy="2197100"/>
        </p:xfrm>
        <a:graphic>
          <a:graphicData uri="http://schemas.openxmlformats.org/presentationml/2006/ole">
            <mc:AlternateContent xmlns:mc="http://schemas.openxmlformats.org/markup-compatibility/2006">
              <mc:Choice xmlns:v="urn:schemas-microsoft-com:vml" Requires="v">
                <p:oleObj spid="_x0000_s8196" name="Формула" r:id="rId3" imgW="1587500" imgH="800100" progId="">
                  <p:embed/>
                </p:oleObj>
              </mc:Choice>
              <mc:Fallback>
                <p:oleObj name="Формула" r:id="rId3" imgW="1587500" imgH="800100" progId="">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1400" y="4138613"/>
                        <a:ext cx="4546600" cy="2197100"/>
                      </a:xfrm>
                      <a:prstGeom prst="rect">
                        <a:avLst/>
                      </a:prstGeom>
                      <a:solidFill>
                        <a:srgbClr val="00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115703665"/>
      </p:ext>
    </p:extLst>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4931" name="Object 3"/>
          <p:cNvGraphicFramePr>
            <a:graphicFrameLocks noChangeAspect="1"/>
          </p:cNvGraphicFramePr>
          <p:nvPr>
            <p:extLst/>
          </p:nvPr>
        </p:nvGraphicFramePr>
        <p:xfrm>
          <a:off x="1403648" y="1844824"/>
          <a:ext cx="6477000" cy="1676400"/>
        </p:xfrm>
        <a:graphic>
          <a:graphicData uri="http://schemas.openxmlformats.org/presentationml/2006/ole">
            <mc:AlternateContent xmlns:mc="http://schemas.openxmlformats.org/markup-compatibility/2006">
              <mc:Choice xmlns:v="urn:schemas-microsoft-com:vml" Requires="v">
                <p:oleObj spid="_x0000_s9222" name="Формула" r:id="rId3" imgW="1714500" imgH="660400" progId="">
                  <p:embed/>
                </p:oleObj>
              </mc:Choice>
              <mc:Fallback>
                <p:oleObj name="Формула" r:id="rId3" imgW="1714500" imgH="660400" progId="">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03648" y="1844824"/>
                        <a:ext cx="6477000" cy="1676400"/>
                      </a:xfrm>
                      <a:prstGeom prst="rect">
                        <a:avLst/>
                      </a:prstGeom>
                      <a:solidFill>
                        <a:srgbClr val="00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24932" name="Text Box 4"/>
          <p:cNvSpPr txBox="1">
            <a:spLocks noChangeArrowheads="1"/>
          </p:cNvSpPr>
          <p:nvPr/>
        </p:nvSpPr>
        <p:spPr bwMode="auto">
          <a:xfrm>
            <a:off x="1763688" y="260648"/>
            <a:ext cx="6624736" cy="1631216"/>
          </a:xfrm>
          <a:prstGeom prst="rect">
            <a:avLst/>
          </a:prstGeom>
          <a:noFill/>
          <a:ln>
            <a:noFill/>
          </a:ln>
          <a:effectLst/>
          <a:extLst>
            <a:ext uri="{909E8E84-426E-40DD-AFC4-6F175D3DCCD1}">
              <a14:hiddenFill xmlns:a14="http://schemas.microsoft.com/office/drawing/2010/main">
                <a:solidFill>
                  <a:srgbClr val="CCFFCC"/>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None/>
            </a:pPr>
            <a:r>
              <a:rPr lang="ru-RU" altLang="ru-RU" dirty="0" smtClean="0"/>
              <a:t>Пример: обратная </a:t>
            </a:r>
            <a:r>
              <a:rPr lang="ru-RU" altLang="ru-RU" dirty="0"/>
              <a:t>задача о положении двухзвенного механизма </a:t>
            </a:r>
            <a:endParaRPr lang="en-GB" altLang="ru-RU" dirty="0"/>
          </a:p>
          <a:p>
            <a:pPr eaLnBrk="1" hangingPunct="1">
              <a:spcBef>
                <a:spcPct val="50000"/>
              </a:spcBef>
              <a:buFontTx/>
              <a:buNone/>
            </a:pPr>
            <a:r>
              <a:rPr lang="ru-RU" altLang="ru-RU" sz="2400" dirty="0" smtClean="0"/>
              <a:t> </a:t>
            </a:r>
            <a:endParaRPr lang="en-GB" altLang="ru-RU" sz="2400" dirty="0"/>
          </a:p>
        </p:txBody>
      </p:sp>
      <p:graphicFrame>
        <p:nvGraphicFramePr>
          <p:cNvPr id="124933" name="Object 5"/>
          <p:cNvGraphicFramePr>
            <a:graphicFrameLocks noChangeAspect="1"/>
          </p:cNvGraphicFramePr>
          <p:nvPr>
            <p:extLst/>
          </p:nvPr>
        </p:nvGraphicFramePr>
        <p:xfrm>
          <a:off x="2051720" y="4149080"/>
          <a:ext cx="4968552" cy="2150963"/>
        </p:xfrm>
        <a:graphic>
          <a:graphicData uri="http://schemas.openxmlformats.org/presentationml/2006/ole">
            <mc:AlternateContent xmlns:mc="http://schemas.openxmlformats.org/markup-compatibility/2006">
              <mc:Choice xmlns:v="urn:schemas-microsoft-com:vml" Requires="v">
                <p:oleObj spid="_x0000_s9223" name="Уравнение" r:id="rId5" imgW="1104900" imgH="965200" progId="">
                  <p:embed/>
                </p:oleObj>
              </mc:Choice>
              <mc:Fallback>
                <p:oleObj name="Уравнение" r:id="rId5" imgW="1104900" imgH="965200" progId="">
                  <p:embed/>
                  <p:pic>
                    <p:nvPicPr>
                      <p:cNvPr id="0"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51720" y="4149080"/>
                        <a:ext cx="4968552" cy="2150963"/>
                      </a:xfrm>
                      <a:prstGeom prst="rect">
                        <a:avLst/>
                      </a:prstGeom>
                      <a:solidFill>
                        <a:srgbClr val="00FFFF"/>
                      </a:solidFill>
                    </p:spPr>
                  </p:pic>
                </p:oleObj>
              </mc:Fallback>
            </mc:AlternateContent>
          </a:graphicData>
        </a:graphic>
      </p:graphicFrame>
    </p:spTree>
    <p:extLst>
      <p:ext uri="{BB962C8B-B14F-4D97-AF65-F5344CB8AC3E}">
        <p14:creationId xmlns:p14="http://schemas.microsoft.com/office/powerpoint/2010/main" val="706500786"/>
      </p:ext>
    </p:extLst>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2"/>
          <p:cNvSpPr>
            <a:spLocks noGrp="1" noChangeArrowheads="1"/>
          </p:cNvSpPr>
          <p:nvPr>
            <p:ph type="title"/>
          </p:nvPr>
        </p:nvSpPr>
        <p:spPr/>
        <p:txBody>
          <a:bodyPr/>
          <a:lstStyle/>
          <a:p>
            <a:pPr eaLnBrk="1" hangingPunct="1"/>
            <a:r>
              <a:rPr lang="ru-RU" altLang="ru-RU" sz="3200" b="1" smtClean="0">
                <a:solidFill>
                  <a:schemeClr val="tx1"/>
                </a:solidFill>
              </a:rPr>
              <a:t>Прямая задача о скорости многозвенного механизма</a:t>
            </a:r>
            <a:r>
              <a:rPr lang="en-GB" altLang="ru-RU" smtClean="0"/>
              <a:t> </a:t>
            </a:r>
          </a:p>
        </p:txBody>
      </p:sp>
      <p:sp>
        <p:nvSpPr>
          <p:cNvPr id="125955" name="Rectangle 3"/>
          <p:cNvSpPr>
            <a:spLocks noGrp="1" noChangeArrowheads="1"/>
          </p:cNvSpPr>
          <p:nvPr>
            <p:ph type="body" sz="half" idx="1"/>
          </p:nvPr>
        </p:nvSpPr>
        <p:spPr>
          <a:xfrm>
            <a:off x="901700" y="2327275"/>
            <a:ext cx="7478713" cy="1839913"/>
          </a:xfrm>
        </p:spPr>
        <p:txBody>
          <a:bodyPr/>
          <a:lstStyle/>
          <a:p>
            <a:pPr eaLnBrk="1" hangingPunct="1">
              <a:buFontTx/>
              <a:buNone/>
            </a:pPr>
            <a:r>
              <a:rPr lang="en-US" altLang="ru-RU" sz="2800" smtClean="0"/>
              <a:t> </a:t>
            </a:r>
            <a:r>
              <a:rPr lang="ru-RU" altLang="ru-RU" sz="2800" u="sng" smtClean="0"/>
              <a:t>Постановка задачи</a:t>
            </a:r>
            <a:r>
              <a:rPr lang="en-US" altLang="ru-RU" sz="2800" smtClean="0"/>
              <a:t>: </a:t>
            </a:r>
            <a:r>
              <a:rPr lang="en-US" altLang="ru-RU" sz="2800" smtClean="0">
                <a:cs typeface="Times New Roman" panose="02020603050405020304" pitchFamily="18" charset="0"/>
              </a:rPr>
              <a:t> </a:t>
            </a:r>
            <a:endParaRPr lang="ru-RU" altLang="ru-RU" sz="2800" smtClean="0"/>
          </a:p>
          <a:p>
            <a:pPr eaLnBrk="1" hangingPunct="1">
              <a:buFontTx/>
              <a:buNone/>
            </a:pPr>
            <a:r>
              <a:rPr lang="ru-RU" altLang="ru-RU" sz="2800" smtClean="0"/>
              <a:t>   Определить вектор скорости концевой точки (рабочего органа) по заданным обобщенным скоростям многозвенного механизма</a:t>
            </a:r>
            <a:endParaRPr lang="en-GB" altLang="ru-RU" sz="2800" smtClean="0"/>
          </a:p>
        </p:txBody>
      </p:sp>
      <p:graphicFrame>
        <p:nvGraphicFramePr>
          <p:cNvPr id="125956" name="Object 4"/>
          <p:cNvGraphicFramePr>
            <a:graphicFrameLocks noChangeAspect="1"/>
          </p:cNvGraphicFramePr>
          <p:nvPr/>
        </p:nvGraphicFramePr>
        <p:xfrm>
          <a:off x="1258888" y="4365625"/>
          <a:ext cx="2459037" cy="1223963"/>
        </p:xfrm>
        <a:graphic>
          <a:graphicData uri="http://schemas.openxmlformats.org/presentationml/2006/ole">
            <mc:AlternateContent xmlns:mc="http://schemas.openxmlformats.org/markup-compatibility/2006">
              <mc:Choice xmlns:v="urn:schemas-microsoft-com:vml" Requires="v">
                <p:oleObj spid="_x0000_s10244" name="Формула" r:id="rId3" imgW="660113" imgH="393529" progId="">
                  <p:embed/>
                </p:oleObj>
              </mc:Choice>
              <mc:Fallback>
                <p:oleObj name="Формула" r:id="rId3" imgW="660113" imgH="393529" progId="">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58888" y="4365625"/>
                        <a:ext cx="2459037" cy="1223963"/>
                      </a:xfrm>
                      <a:prstGeom prst="rect">
                        <a:avLst/>
                      </a:prstGeom>
                      <a:noFill/>
                      <a:ln>
                        <a:noFill/>
                      </a:ln>
                      <a:effectLst/>
                      <a:extLst>
                        <a:ext uri="{909E8E84-426E-40DD-AFC4-6F175D3DCCD1}">
                          <a14:hiddenFill xmlns:a14="http://schemas.microsoft.com/office/drawing/2010/main">
                            <a:solidFill>
                              <a:srgbClr val="00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386588947"/>
      </p:ext>
    </p:extLst>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AutoShape 2"/>
          <p:cNvSpPr>
            <a:spLocks noChangeArrowheads="1"/>
          </p:cNvSpPr>
          <p:nvPr/>
        </p:nvSpPr>
        <p:spPr bwMode="auto">
          <a:xfrm rot="-2450937">
            <a:off x="971550" y="5157788"/>
            <a:ext cx="1655763" cy="287337"/>
          </a:xfrm>
          <a:prstGeom prst="flowChartTerminator">
            <a:avLst/>
          </a:prstGeom>
          <a:solidFill>
            <a:srgbClr val="FFFFFF"/>
          </a:solidFill>
          <a:ln w="381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ru-RU" altLang="ru-RU" sz="2400"/>
          </a:p>
        </p:txBody>
      </p:sp>
      <p:sp>
        <p:nvSpPr>
          <p:cNvPr id="126979" name="Rectangle 3"/>
          <p:cNvSpPr>
            <a:spLocks noGrp="1" noChangeArrowheads="1"/>
          </p:cNvSpPr>
          <p:nvPr>
            <p:ph type="title" sz="quarter"/>
          </p:nvPr>
        </p:nvSpPr>
        <p:spPr/>
        <p:txBody>
          <a:bodyPr/>
          <a:lstStyle/>
          <a:p>
            <a:pPr eaLnBrk="1" hangingPunct="1"/>
            <a:r>
              <a:rPr lang="ru-RU" altLang="ru-RU" sz="3200" b="1" smtClean="0">
                <a:solidFill>
                  <a:schemeClr val="tx1"/>
                </a:solidFill>
              </a:rPr>
              <a:t>Прямая задача о скорости многозвенного механизма</a:t>
            </a:r>
            <a:r>
              <a:rPr lang="en-GB" altLang="ru-RU" smtClean="0"/>
              <a:t> </a:t>
            </a:r>
          </a:p>
        </p:txBody>
      </p:sp>
      <p:graphicFrame>
        <p:nvGraphicFramePr>
          <p:cNvPr id="126980" name="Object 5"/>
          <p:cNvGraphicFramePr>
            <a:graphicFrameLocks noGrp="1" noChangeAspect="1"/>
          </p:cNvGraphicFramePr>
          <p:nvPr>
            <p:ph sz="quarter" idx="2"/>
          </p:nvPr>
        </p:nvGraphicFramePr>
        <p:xfrm>
          <a:off x="696913" y="4953000"/>
          <a:ext cx="461962" cy="655638"/>
        </p:xfrm>
        <a:graphic>
          <a:graphicData uri="http://schemas.openxmlformats.org/presentationml/2006/ole">
            <mc:AlternateContent xmlns:mc="http://schemas.openxmlformats.org/markup-compatibility/2006">
              <mc:Choice xmlns:v="urn:schemas-microsoft-com:vml" Requires="v">
                <p:oleObj spid="_x0000_s11276" name="Формула" r:id="rId3" imgW="266469" imgH="393359" progId="">
                  <p:embed/>
                </p:oleObj>
              </mc:Choice>
              <mc:Fallback>
                <p:oleObj name="Формула" r:id="rId3" imgW="266469" imgH="393359" progId="">
                  <p:embed/>
                  <p:pic>
                    <p:nvPicPr>
                      <p:cNvPr id="0" name="Picture 2"/>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6913" y="4953000"/>
                        <a:ext cx="461962" cy="6556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26981" name="Object 6"/>
          <p:cNvGraphicFramePr>
            <a:graphicFrameLocks noGrp="1" noChangeAspect="1"/>
          </p:cNvGraphicFramePr>
          <p:nvPr>
            <p:ph sz="quarter" idx="3"/>
          </p:nvPr>
        </p:nvGraphicFramePr>
        <p:xfrm>
          <a:off x="3059113" y="2882900"/>
          <a:ext cx="488950" cy="658813"/>
        </p:xfrm>
        <a:graphic>
          <a:graphicData uri="http://schemas.openxmlformats.org/presentationml/2006/ole">
            <mc:AlternateContent xmlns:mc="http://schemas.openxmlformats.org/markup-compatibility/2006">
              <mc:Choice xmlns:v="urn:schemas-microsoft-com:vml" Requires="v">
                <p:oleObj spid="_x0000_s11277" name="Формула" r:id="rId5" imgW="291973" imgH="393529" progId="">
                  <p:embed/>
                </p:oleObj>
              </mc:Choice>
              <mc:Fallback>
                <p:oleObj name="Формула" r:id="rId5" imgW="291973" imgH="393529" progId="">
                  <p:embed/>
                  <p:pic>
                    <p:nvPicPr>
                      <p:cNvPr id="0" name="Picture 3"/>
                      <p:cNvPicPr>
                        <a:picLocks noGrp="1"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59113" y="2882900"/>
                        <a:ext cx="488950" cy="6588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26982" name="Line 7"/>
          <p:cNvSpPr>
            <a:spLocks noChangeShapeType="1"/>
          </p:cNvSpPr>
          <p:nvPr/>
        </p:nvSpPr>
        <p:spPr bwMode="auto">
          <a:xfrm flipV="1">
            <a:off x="1187450" y="2205038"/>
            <a:ext cx="0" cy="3024187"/>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chemeClr val="tx1"/>
                </a:solidFill>
                <a:round/>
                <a:headEn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126983" name="Line 8"/>
          <p:cNvSpPr>
            <a:spLocks noChangeShapeType="1"/>
          </p:cNvSpPr>
          <p:nvPr/>
        </p:nvSpPr>
        <p:spPr bwMode="auto">
          <a:xfrm flipV="1">
            <a:off x="1331913" y="2349500"/>
            <a:ext cx="0" cy="338455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126984" name="Line 9"/>
          <p:cNvSpPr>
            <a:spLocks noChangeShapeType="1"/>
          </p:cNvSpPr>
          <p:nvPr/>
        </p:nvSpPr>
        <p:spPr bwMode="auto">
          <a:xfrm>
            <a:off x="1331913" y="5734050"/>
            <a:ext cx="2735262"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126985" name="Line 10"/>
          <p:cNvSpPr>
            <a:spLocks noChangeShapeType="1"/>
          </p:cNvSpPr>
          <p:nvPr/>
        </p:nvSpPr>
        <p:spPr bwMode="auto">
          <a:xfrm flipH="1">
            <a:off x="684213" y="5734050"/>
            <a:ext cx="647700" cy="574675"/>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126986" name="Text Box 11"/>
          <p:cNvSpPr txBox="1">
            <a:spLocks noChangeArrowheads="1"/>
          </p:cNvSpPr>
          <p:nvPr/>
        </p:nvSpPr>
        <p:spPr bwMode="auto">
          <a:xfrm>
            <a:off x="755650" y="2133600"/>
            <a:ext cx="287338" cy="3667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50000"/>
              </a:spcBef>
              <a:buFontTx/>
              <a:buNone/>
            </a:pPr>
            <a:r>
              <a:rPr lang="en-US" altLang="ru-RU" sz="1800" b="1"/>
              <a:t>z</a:t>
            </a:r>
            <a:endParaRPr lang="ru-RU" altLang="ru-RU" sz="1800" b="1"/>
          </a:p>
        </p:txBody>
      </p:sp>
      <p:sp>
        <p:nvSpPr>
          <p:cNvPr id="126987" name="Text Box 12"/>
          <p:cNvSpPr txBox="1">
            <a:spLocks noChangeArrowheads="1"/>
          </p:cNvSpPr>
          <p:nvPr/>
        </p:nvSpPr>
        <p:spPr bwMode="auto">
          <a:xfrm>
            <a:off x="3708400" y="5876925"/>
            <a:ext cx="287338" cy="3667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50000"/>
              </a:spcBef>
              <a:buFontTx/>
              <a:buNone/>
            </a:pPr>
            <a:r>
              <a:rPr lang="en-US" altLang="ru-RU" sz="1800" b="1"/>
              <a:t>y</a:t>
            </a:r>
            <a:endParaRPr lang="ru-RU" altLang="ru-RU" sz="1800" b="1"/>
          </a:p>
        </p:txBody>
      </p:sp>
      <p:sp>
        <p:nvSpPr>
          <p:cNvPr id="126988" name="Text Box 13"/>
          <p:cNvSpPr txBox="1">
            <a:spLocks noChangeArrowheads="1"/>
          </p:cNvSpPr>
          <p:nvPr/>
        </p:nvSpPr>
        <p:spPr bwMode="auto">
          <a:xfrm>
            <a:off x="323850" y="6021388"/>
            <a:ext cx="287338" cy="3667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50000"/>
              </a:spcBef>
              <a:buFontTx/>
              <a:buNone/>
            </a:pPr>
            <a:r>
              <a:rPr lang="en-US" altLang="ru-RU" sz="1800" b="1"/>
              <a:t>x</a:t>
            </a:r>
            <a:endParaRPr lang="ru-RU" altLang="ru-RU" sz="1800" b="1"/>
          </a:p>
        </p:txBody>
      </p:sp>
      <p:sp>
        <p:nvSpPr>
          <p:cNvPr id="126989" name="AutoShape 14"/>
          <p:cNvSpPr>
            <a:spLocks noChangeArrowheads="1"/>
          </p:cNvSpPr>
          <p:nvPr/>
        </p:nvSpPr>
        <p:spPr bwMode="auto">
          <a:xfrm rot="-1223814">
            <a:off x="2206625" y="4498975"/>
            <a:ext cx="1296988" cy="287338"/>
          </a:xfrm>
          <a:prstGeom prst="flowChartTerminator">
            <a:avLst/>
          </a:prstGeom>
          <a:solidFill>
            <a:srgbClr val="FFFFFF"/>
          </a:solidFill>
          <a:ln w="381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ru-RU" altLang="ru-RU" sz="2400"/>
          </a:p>
        </p:txBody>
      </p:sp>
      <p:sp>
        <p:nvSpPr>
          <p:cNvPr id="126990" name="AutoShape 15"/>
          <p:cNvSpPr>
            <a:spLocks noChangeArrowheads="1"/>
          </p:cNvSpPr>
          <p:nvPr/>
        </p:nvSpPr>
        <p:spPr bwMode="auto">
          <a:xfrm rot="-2612379">
            <a:off x="3132138" y="3933825"/>
            <a:ext cx="1296987" cy="287338"/>
          </a:xfrm>
          <a:prstGeom prst="flowChartTerminator">
            <a:avLst/>
          </a:prstGeom>
          <a:solidFill>
            <a:srgbClr val="FFFFFF"/>
          </a:solidFill>
          <a:ln w="381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ru-RU" altLang="ru-RU" sz="2400"/>
          </a:p>
        </p:txBody>
      </p:sp>
      <p:sp>
        <p:nvSpPr>
          <p:cNvPr id="126991" name="Oval 16"/>
          <p:cNvSpPr>
            <a:spLocks noChangeArrowheads="1"/>
          </p:cNvSpPr>
          <p:nvPr/>
        </p:nvSpPr>
        <p:spPr bwMode="auto">
          <a:xfrm>
            <a:off x="4643438" y="3429000"/>
            <a:ext cx="71437" cy="73025"/>
          </a:xfrm>
          <a:prstGeom prst="ellipse">
            <a:avLst/>
          </a:prstGeom>
          <a:solidFill>
            <a:srgbClr val="FFFFFF"/>
          </a:solidFill>
          <a:ln w="3810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ru-RU" altLang="ru-RU" sz="2400"/>
          </a:p>
        </p:txBody>
      </p:sp>
      <p:sp>
        <p:nvSpPr>
          <p:cNvPr id="126992" name="Text Box 17"/>
          <p:cNvSpPr txBox="1">
            <a:spLocks noChangeArrowheads="1"/>
          </p:cNvSpPr>
          <p:nvPr/>
        </p:nvSpPr>
        <p:spPr bwMode="auto">
          <a:xfrm>
            <a:off x="4140200" y="2852738"/>
            <a:ext cx="360363" cy="3667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50000"/>
              </a:spcBef>
              <a:buFontTx/>
              <a:buNone/>
            </a:pPr>
            <a:r>
              <a:rPr lang="en-US" altLang="ru-RU" sz="1800" b="1"/>
              <a:t>P</a:t>
            </a:r>
            <a:endParaRPr lang="ru-RU" altLang="ru-RU" sz="1800" b="1"/>
          </a:p>
        </p:txBody>
      </p:sp>
      <p:sp>
        <p:nvSpPr>
          <p:cNvPr id="126993" name="AutoShape 18"/>
          <p:cNvSpPr>
            <a:spLocks noChangeArrowheads="1"/>
          </p:cNvSpPr>
          <p:nvPr/>
        </p:nvSpPr>
        <p:spPr bwMode="auto">
          <a:xfrm rot="3229410">
            <a:off x="3492501" y="3716337"/>
            <a:ext cx="1008062" cy="576263"/>
          </a:xfrm>
          <a:custGeom>
            <a:avLst/>
            <a:gdLst>
              <a:gd name="T0" fmla="*/ 516068334 w 21600"/>
              <a:gd name="T1" fmla="*/ 31141653 h 21600"/>
              <a:gd name="T2" fmla="*/ 45843486 w 21600"/>
              <a:gd name="T3" fmla="*/ 205061801 h 21600"/>
              <a:gd name="T4" fmla="*/ 564656175 w 21600"/>
              <a:gd name="T5" fmla="*/ 45668709 h 21600"/>
              <a:gd name="T6" fmla="*/ 1699459337 w 21600"/>
              <a:gd name="T7" fmla="*/ -25331561 h 21600"/>
              <a:gd name="T8" fmla="*/ 1846849902 w 21600"/>
              <a:gd name="T9" fmla="*/ 54668924 h 21600"/>
              <a:gd name="T10" fmla="*/ 1418604723 w 21600"/>
              <a:gd name="T11" fmla="*/ 82221872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5139" y="1904"/>
                </a:moveTo>
                <a:cubicBezTo>
                  <a:pt x="13788" y="1244"/>
                  <a:pt x="12303" y="902"/>
                  <a:pt x="10800" y="902"/>
                </a:cubicBezTo>
                <a:cubicBezTo>
                  <a:pt x="5333" y="902"/>
                  <a:pt x="902" y="5333"/>
                  <a:pt x="902" y="10799"/>
                </a:cubicBezTo>
                <a:lnTo>
                  <a:pt x="0" y="10799"/>
                </a:lnTo>
                <a:cubicBezTo>
                  <a:pt x="0" y="4835"/>
                  <a:pt x="4835" y="0"/>
                  <a:pt x="10800" y="0"/>
                </a:cubicBezTo>
                <a:cubicBezTo>
                  <a:pt x="12441" y="0"/>
                  <a:pt x="14060" y="373"/>
                  <a:pt x="15535" y="1093"/>
                </a:cubicBezTo>
                <a:lnTo>
                  <a:pt x="16719" y="-1334"/>
                </a:lnTo>
                <a:lnTo>
                  <a:pt x="18169" y="2879"/>
                </a:lnTo>
                <a:lnTo>
                  <a:pt x="13956" y="4330"/>
                </a:lnTo>
                <a:lnTo>
                  <a:pt x="15139" y="1904"/>
                </a:lnTo>
                <a:close/>
              </a:path>
            </a:pathLst>
          </a:custGeom>
          <a:solidFill>
            <a:srgbClr val="FFFFFF"/>
          </a:solidFill>
          <a:ln w="381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126994" name="AutoShape 19"/>
          <p:cNvSpPr>
            <a:spLocks noChangeArrowheads="1"/>
          </p:cNvSpPr>
          <p:nvPr/>
        </p:nvSpPr>
        <p:spPr bwMode="auto">
          <a:xfrm rot="3229410">
            <a:off x="1835151" y="4652962"/>
            <a:ext cx="1008062" cy="576263"/>
          </a:xfrm>
          <a:custGeom>
            <a:avLst/>
            <a:gdLst>
              <a:gd name="T0" fmla="*/ 516068334 w 21600"/>
              <a:gd name="T1" fmla="*/ 31141653 h 21600"/>
              <a:gd name="T2" fmla="*/ 45843486 w 21600"/>
              <a:gd name="T3" fmla="*/ 205061801 h 21600"/>
              <a:gd name="T4" fmla="*/ 564656175 w 21600"/>
              <a:gd name="T5" fmla="*/ 45668709 h 21600"/>
              <a:gd name="T6" fmla="*/ 1699459337 w 21600"/>
              <a:gd name="T7" fmla="*/ -25331561 h 21600"/>
              <a:gd name="T8" fmla="*/ 1846849902 w 21600"/>
              <a:gd name="T9" fmla="*/ 54668924 h 21600"/>
              <a:gd name="T10" fmla="*/ 1418604723 w 21600"/>
              <a:gd name="T11" fmla="*/ 82221872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5139" y="1904"/>
                </a:moveTo>
                <a:cubicBezTo>
                  <a:pt x="13788" y="1244"/>
                  <a:pt x="12303" y="902"/>
                  <a:pt x="10800" y="902"/>
                </a:cubicBezTo>
                <a:cubicBezTo>
                  <a:pt x="5333" y="902"/>
                  <a:pt x="902" y="5333"/>
                  <a:pt x="902" y="10799"/>
                </a:cubicBezTo>
                <a:lnTo>
                  <a:pt x="0" y="10799"/>
                </a:lnTo>
                <a:cubicBezTo>
                  <a:pt x="0" y="4835"/>
                  <a:pt x="4835" y="0"/>
                  <a:pt x="10800" y="0"/>
                </a:cubicBezTo>
                <a:cubicBezTo>
                  <a:pt x="12441" y="0"/>
                  <a:pt x="14060" y="373"/>
                  <a:pt x="15535" y="1093"/>
                </a:cubicBezTo>
                <a:lnTo>
                  <a:pt x="16719" y="-1334"/>
                </a:lnTo>
                <a:lnTo>
                  <a:pt x="18169" y="2879"/>
                </a:lnTo>
                <a:lnTo>
                  <a:pt x="13956" y="4330"/>
                </a:lnTo>
                <a:lnTo>
                  <a:pt x="15139" y="1904"/>
                </a:lnTo>
                <a:close/>
              </a:path>
            </a:pathLst>
          </a:custGeom>
          <a:solidFill>
            <a:srgbClr val="FFFFFF"/>
          </a:solidFill>
          <a:ln w="381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126995" name="AutoShape 20"/>
          <p:cNvSpPr>
            <a:spLocks noChangeArrowheads="1"/>
          </p:cNvSpPr>
          <p:nvPr/>
        </p:nvSpPr>
        <p:spPr bwMode="auto">
          <a:xfrm rot="3229410">
            <a:off x="900113" y="5516563"/>
            <a:ext cx="1008062" cy="576262"/>
          </a:xfrm>
          <a:custGeom>
            <a:avLst/>
            <a:gdLst>
              <a:gd name="T0" fmla="*/ 504988612 w 21600"/>
              <a:gd name="T1" fmla="*/ 32451901 h 21600"/>
              <a:gd name="T2" fmla="*/ 0 w 21600"/>
              <a:gd name="T3" fmla="*/ 205060378 h 21600"/>
              <a:gd name="T4" fmla="*/ 504988612 w 21600"/>
              <a:gd name="T5" fmla="*/ 32451901 h 21600"/>
              <a:gd name="T6" fmla="*/ 1669879298 w 21600"/>
              <a:gd name="T7" fmla="*/ -27932940 h 21600"/>
              <a:gd name="T8" fmla="*/ 1804970433 w 21600"/>
              <a:gd name="T9" fmla="*/ 40047781 h 21600"/>
              <a:gd name="T10" fmla="*/ 1441069058 w 21600"/>
              <a:gd name="T11" fmla="*/ 65264660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5303" y="983"/>
                </a:moveTo>
                <a:cubicBezTo>
                  <a:pt x="13890" y="335"/>
                  <a:pt x="12354" y="0"/>
                  <a:pt x="10800" y="0"/>
                </a:cubicBezTo>
                <a:cubicBezTo>
                  <a:pt x="4835" y="0"/>
                  <a:pt x="0" y="4835"/>
                  <a:pt x="0" y="10799"/>
                </a:cubicBezTo>
                <a:cubicBezTo>
                  <a:pt x="0" y="4835"/>
                  <a:pt x="4835" y="0"/>
                  <a:pt x="10800" y="0"/>
                </a:cubicBezTo>
                <a:cubicBezTo>
                  <a:pt x="12354" y="0"/>
                  <a:pt x="13890" y="335"/>
                  <a:pt x="15303" y="983"/>
                </a:cubicBezTo>
                <a:lnTo>
                  <a:pt x="16428" y="-1471"/>
                </a:lnTo>
                <a:lnTo>
                  <a:pt x="17757" y="2109"/>
                </a:lnTo>
                <a:lnTo>
                  <a:pt x="14177" y="3437"/>
                </a:lnTo>
                <a:lnTo>
                  <a:pt x="15303" y="983"/>
                </a:lnTo>
                <a:close/>
              </a:path>
            </a:pathLst>
          </a:custGeom>
          <a:solidFill>
            <a:srgbClr val="FFFFFF"/>
          </a:solidFill>
          <a:ln w="381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126996" name="AutoShape 21"/>
          <p:cNvSpPr>
            <a:spLocks noChangeArrowheads="1"/>
          </p:cNvSpPr>
          <p:nvPr/>
        </p:nvSpPr>
        <p:spPr bwMode="auto">
          <a:xfrm rot="-1504048">
            <a:off x="4211638" y="3357563"/>
            <a:ext cx="504825" cy="431800"/>
          </a:xfrm>
          <a:prstGeom prst="moon">
            <a:avLst>
              <a:gd name="adj" fmla="val 50000"/>
            </a:avLst>
          </a:prstGeom>
          <a:solidFill>
            <a:srgbClr val="FFFFFF"/>
          </a:solidFill>
          <a:ln w="381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ru-RU" altLang="ru-RU" sz="2400"/>
          </a:p>
        </p:txBody>
      </p:sp>
      <p:sp>
        <p:nvSpPr>
          <p:cNvPr id="126997" name="Line 22"/>
          <p:cNvSpPr>
            <a:spLocks noChangeShapeType="1"/>
          </p:cNvSpPr>
          <p:nvPr/>
        </p:nvSpPr>
        <p:spPr bwMode="auto">
          <a:xfrm flipV="1">
            <a:off x="4643438" y="3141663"/>
            <a:ext cx="1223962" cy="358775"/>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126998" name="Line 23"/>
          <p:cNvSpPr>
            <a:spLocks noChangeShapeType="1"/>
          </p:cNvSpPr>
          <p:nvPr/>
        </p:nvSpPr>
        <p:spPr bwMode="auto">
          <a:xfrm>
            <a:off x="4716463" y="3429000"/>
            <a:ext cx="1295400" cy="576263"/>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126999" name="Text Box 24"/>
          <p:cNvSpPr txBox="1">
            <a:spLocks noChangeArrowheads="1"/>
          </p:cNvSpPr>
          <p:nvPr/>
        </p:nvSpPr>
        <p:spPr bwMode="auto">
          <a:xfrm>
            <a:off x="5867400" y="2636838"/>
            <a:ext cx="360363" cy="3667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50000"/>
              </a:spcBef>
              <a:buFontTx/>
              <a:buNone/>
            </a:pPr>
            <a:r>
              <a:rPr lang="en-US" altLang="ru-RU" sz="1800" b="1"/>
              <a:t>V</a:t>
            </a:r>
            <a:endParaRPr lang="ru-RU" altLang="ru-RU" sz="1800" b="1"/>
          </a:p>
        </p:txBody>
      </p:sp>
      <p:sp>
        <p:nvSpPr>
          <p:cNvPr id="127000" name="Text Box 25"/>
          <p:cNvSpPr txBox="1">
            <a:spLocks noChangeArrowheads="1"/>
          </p:cNvSpPr>
          <p:nvPr/>
        </p:nvSpPr>
        <p:spPr bwMode="auto">
          <a:xfrm>
            <a:off x="6084888" y="3716338"/>
            <a:ext cx="360362" cy="3667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50000"/>
              </a:spcBef>
              <a:buFontTx/>
              <a:buNone/>
            </a:pPr>
            <a:r>
              <a:rPr lang="el-GR" altLang="ru-RU" sz="1800" b="1">
                <a:cs typeface="Times New Roman" panose="02020603050405020304" pitchFamily="18" charset="0"/>
              </a:rPr>
              <a:t>Ω</a:t>
            </a:r>
          </a:p>
        </p:txBody>
      </p:sp>
      <p:sp>
        <p:nvSpPr>
          <p:cNvPr id="127001" name="Text Box 26"/>
          <p:cNvSpPr txBox="1">
            <a:spLocks noChangeArrowheads="1"/>
          </p:cNvSpPr>
          <p:nvPr/>
        </p:nvSpPr>
        <p:spPr bwMode="auto">
          <a:xfrm>
            <a:off x="6084888" y="5445125"/>
            <a:ext cx="1008062"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50000"/>
              </a:spcBef>
              <a:buFontTx/>
              <a:buNone/>
            </a:pPr>
            <a:endParaRPr lang="ru-RU" altLang="ru-RU" sz="2400"/>
          </a:p>
        </p:txBody>
      </p:sp>
      <p:graphicFrame>
        <p:nvGraphicFramePr>
          <p:cNvPr id="127002" name="Object 27"/>
          <p:cNvGraphicFramePr>
            <a:graphicFrameLocks noGrp="1" noChangeAspect="1"/>
          </p:cNvGraphicFramePr>
          <p:nvPr>
            <p:ph sz="quarter" idx="4"/>
          </p:nvPr>
        </p:nvGraphicFramePr>
        <p:xfrm>
          <a:off x="1666875" y="3603625"/>
          <a:ext cx="487363" cy="657225"/>
        </p:xfrm>
        <a:graphic>
          <a:graphicData uri="http://schemas.openxmlformats.org/presentationml/2006/ole">
            <mc:AlternateContent xmlns:mc="http://schemas.openxmlformats.org/markup-compatibility/2006">
              <mc:Choice xmlns:v="urn:schemas-microsoft-com:vml" Requires="v">
                <p:oleObj spid="_x0000_s11278" name="Формула" r:id="rId7" imgW="291973" imgH="393529" progId="">
                  <p:embed/>
                </p:oleObj>
              </mc:Choice>
              <mc:Fallback>
                <p:oleObj name="Формула" r:id="rId7" imgW="291973" imgH="393529" progId="">
                  <p:embed/>
                  <p:pic>
                    <p:nvPicPr>
                      <p:cNvPr id="0" name="Picture 4"/>
                      <p:cNvPicPr>
                        <a:picLocks noGrp="1"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666875" y="3603625"/>
                        <a:ext cx="487363" cy="6572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27003" name="Object 28"/>
          <p:cNvGraphicFramePr>
            <a:graphicFrameLocks noChangeAspect="1"/>
          </p:cNvGraphicFramePr>
          <p:nvPr/>
        </p:nvGraphicFramePr>
        <p:xfrm>
          <a:off x="4572000" y="4292600"/>
          <a:ext cx="3960813" cy="1069975"/>
        </p:xfrm>
        <a:graphic>
          <a:graphicData uri="http://schemas.openxmlformats.org/presentationml/2006/ole">
            <mc:AlternateContent xmlns:mc="http://schemas.openxmlformats.org/markup-compatibility/2006">
              <mc:Choice xmlns:v="urn:schemas-microsoft-com:vml" Requires="v">
                <p:oleObj spid="_x0000_s11279" name="Формула" r:id="rId9" imgW="1752600" imgH="419100" progId="">
                  <p:embed/>
                </p:oleObj>
              </mc:Choice>
              <mc:Fallback>
                <p:oleObj name="Формула" r:id="rId9" imgW="1752600" imgH="419100" progId="">
                  <p:embed/>
                  <p:pic>
                    <p:nvPicPr>
                      <p:cNvPr id="0" name="Picture 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572000" y="4292600"/>
                        <a:ext cx="3960813" cy="1069975"/>
                      </a:xfrm>
                      <a:prstGeom prst="rect">
                        <a:avLst/>
                      </a:prstGeom>
                      <a:noFill/>
                      <a:ln>
                        <a:noFill/>
                      </a:ln>
                      <a:effectLst/>
                      <a:extLst>
                        <a:ext uri="{909E8E84-426E-40DD-AFC4-6F175D3DCCD1}">
                          <a14:hiddenFill xmlns:a14="http://schemas.microsoft.com/office/drawing/2010/main">
                            <a:solidFill>
                              <a:srgbClr val="00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27004" name="Object 29"/>
          <p:cNvGraphicFramePr>
            <a:graphicFrameLocks noChangeAspect="1"/>
          </p:cNvGraphicFramePr>
          <p:nvPr>
            <p:extLst/>
          </p:nvPr>
        </p:nvGraphicFramePr>
        <p:xfrm>
          <a:off x="4486275" y="5445125"/>
          <a:ext cx="4195763" cy="985838"/>
        </p:xfrm>
        <a:graphic>
          <a:graphicData uri="http://schemas.openxmlformats.org/presentationml/2006/ole">
            <mc:AlternateContent xmlns:mc="http://schemas.openxmlformats.org/markup-compatibility/2006">
              <mc:Choice xmlns:v="urn:schemas-microsoft-com:vml" Requires="v">
                <p:oleObj spid="_x0000_s11280" name="Уравнение" r:id="rId11" imgW="1536033" imgH="393529" progId="">
                  <p:embed/>
                </p:oleObj>
              </mc:Choice>
              <mc:Fallback>
                <p:oleObj name="Уравнение" r:id="rId11" imgW="1536033" imgH="393529" progId="">
                  <p:embed/>
                  <p:pic>
                    <p:nvPicPr>
                      <p:cNvPr id="0" name="Picture 6"/>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486275" y="5445125"/>
                        <a:ext cx="4195763" cy="985838"/>
                      </a:xfrm>
                      <a:prstGeom prst="rect">
                        <a:avLst/>
                      </a:prstGeom>
                      <a:noFill/>
                      <a:ln>
                        <a:noFill/>
                      </a:ln>
                      <a:effectLst/>
                      <a:extLst>
                        <a:ext uri="{909E8E84-426E-40DD-AFC4-6F175D3DCCD1}">
                          <a14:hiddenFill xmlns:a14="http://schemas.microsoft.com/office/drawing/2010/main">
                            <a:solidFill>
                              <a:srgbClr val="00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1763736835"/>
      </p:ext>
    </p:extLst>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2"/>
          <p:cNvSpPr>
            <a:spLocks noChangeArrowheads="1"/>
          </p:cNvSpPr>
          <p:nvPr/>
        </p:nvSpPr>
        <p:spPr bwMode="auto">
          <a:xfrm>
            <a:off x="3752850" y="298608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ru-RU" altLang="ru-RU" sz="2400"/>
          </a:p>
        </p:txBody>
      </p:sp>
      <p:graphicFrame>
        <p:nvGraphicFramePr>
          <p:cNvPr id="128003" name="Object 3"/>
          <p:cNvGraphicFramePr>
            <a:graphicFrameLocks noChangeAspect="1"/>
          </p:cNvGraphicFramePr>
          <p:nvPr/>
        </p:nvGraphicFramePr>
        <p:xfrm>
          <a:off x="2438400" y="609600"/>
          <a:ext cx="4343400" cy="2347913"/>
        </p:xfrm>
        <a:graphic>
          <a:graphicData uri="http://schemas.openxmlformats.org/presentationml/2006/ole">
            <mc:AlternateContent xmlns:mc="http://schemas.openxmlformats.org/markup-compatibility/2006">
              <mc:Choice xmlns:v="urn:schemas-microsoft-com:vml" Requires="v">
                <p:oleObj spid="_x0000_s12296" r:id="rId3" imgW="1638300" imgH="889000" progId="">
                  <p:embed/>
                </p:oleObj>
              </mc:Choice>
              <mc:Fallback>
                <p:oleObj r:id="rId3" imgW="1638300" imgH="889000" progId="">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38400" y="609600"/>
                        <a:ext cx="4343400" cy="23479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28004" name="Rectangle 4"/>
          <p:cNvSpPr>
            <a:spLocks noChangeArrowheads="1"/>
          </p:cNvSpPr>
          <p:nvPr/>
        </p:nvSpPr>
        <p:spPr bwMode="auto">
          <a:xfrm>
            <a:off x="4186238" y="32194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ru-RU" altLang="ru-RU" sz="2400"/>
          </a:p>
        </p:txBody>
      </p:sp>
      <p:graphicFrame>
        <p:nvGraphicFramePr>
          <p:cNvPr id="128005" name="Object 5"/>
          <p:cNvGraphicFramePr>
            <a:graphicFrameLocks noChangeAspect="1"/>
          </p:cNvGraphicFramePr>
          <p:nvPr/>
        </p:nvGraphicFramePr>
        <p:xfrm>
          <a:off x="611188" y="4005263"/>
          <a:ext cx="3352800" cy="1819275"/>
        </p:xfrm>
        <a:graphic>
          <a:graphicData uri="http://schemas.openxmlformats.org/presentationml/2006/ole">
            <mc:AlternateContent xmlns:mc="http://schemas.openxmlformats.org/markup-compatibility/2006">
              <mc:Choice xmlns:v="urn:schemas-microsoft-com:vml" Requires="v">
                <p:oleObj spid="_x0000_s12297" name="Формула" r:id="rId5" imgW="774364" imgH="418918" progId="">
                  <p:embed/>
                </p:oleObj>
              </mc:Choice>
              <mc:Fallback>
                <p:oleObj name="Формула" r:id="rId5" imgW="774364" imgH="418918" progId="">
                  <p:embed/>
                  <p:pic>
                    <p:nvPicPr>
                      <p:cNvPr id="0"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1188" y="4005263"/>
                        <a:ext cx="3352800" cy="1819275"/>
                      </a:xfrm>
                      <a:prstGeom prst="rect">
                        <a:avLst/>
                      </a:prstGeom>
                      <a:noFill/>
                      <a:extLst>
                        <a:ext uri="{909E8E84-426E-40DD-AFC4-6F175D3DCCD1}">
                          <a14:hiddenFill xmlns:a14="http://schemas.microsoft.com/office/drawing/2010/main">
                            <a:solidFill>
                              <a:schemeClr val="hlink"/>
                            </a:solidFill>
                          </a14:hiddenFill>
                        </a:ext>
                      </a:extLst>
                    </p:spPr>
                  </p:pic>
                </p:oleObj>
              </mc:Fallback>
            </mc:AlternateContent>
          </a:graphicData>
        </a:graphic>
      </p:graphicFrame>
      <p:graphicFrame>
        <p:nvGraphicFramePr>
          <p:cNvPr id="128006" name="Object 6"/>
          <p:cNvGraphicFramePr>
            <a:graphicFrameLocks noChangeAspect="1"/>
          </p:cNvGraphicFramePr>
          <p:nvPr/>
        </p:nvGraphicFramePr>
        <p:xfrm>
          <a:off x="4953000" y="3810000"/>
          <a:ext cx="3559175" cy="2178050"/>
        </p:xfrm>
        <a:graphic>
          <a:graphicData uri="http://schemas.openxmlformats.org/presentationml/2006/ole">
            <mc:AlternateContent xmlns:mc="http://schemas.openxmlformats.org/markup-compatibility/2006">
              <mc:Choice xmlns:v="urn:schemas-microsoft-com:vml" Requires="v">
                <p:oleObj spid="_x0000_s12298" name="Формула" r:id="rId7" imgW="1002865" imgH="837836" progId="">
                  <p:embed/>
                </p:oleObj>
              </mc:Choice>
              <mc:Fallback>
                <p:oleObj name="Формула" r:id="rId7" imgW="1002865" imgH="837836" progId="">
                  <p:embed/>
                  <p:pic>
                    <p:nvPicPr>
                      <p:cNvPr id="0"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953000" y="3810000"/>
                        <a:ext cx="3559175" cy="2178050"/>
                      </a:xfrm>
                      <a:prstGeom prst="rect">
                        <a:avLst/>
                      </a:prstGeom>
                      <a:noFill/>
                      <a:ln>
                        <a:noFill/>
                      </a:ln>
                      <a:effectLst/>
                      <a:extLst>
                        <a:ext uri="{909E8E84-426E-40DD-AFC4-6F175D3DCCD1}">
                          <a14:hiddenFill xmlns:a14="http://schemas.microsoft.com/office/drawing/2010/main">
                            <a:solidFill>
                              <a:schemeClr val="hlink"/>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432454579"/>
      </p:ext>
    </p:extLst>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2"/>
          <p:cNvSpPr>
            <a:spLocks noGrp="1" noChangeArrowheads="1"/>
          </p:cNvSpPr>
          <p:nvPr>
            <p:ph type="title"/>
          </p:nvPr>
        </p:nvSpPr>
        <p:spPr>
          <a:xfrm>
            <a:off x="685800" y="304800"/>
            <a:ext cx="7772400" cy="1143000"/>
          </a:xfrm>
        </p:spPr>
        <p:txBody>
          <a:bodyPr/>
          <a:lstStyle/>
          <a:p>
            <a:pPr eaLnBrk="1" hangingPunct="1"/>
            <a:r>
              <a:rPr lang="ru-RU" altLang="ru-RU" sz="3200" b="1" dirty="0" smtClean="0">
                <a:solidFill>
                  <a:srgbClr val="000000"/>
                </a:solidFill>
              </a:rPr>
              <a:t>Пример</a:t>
            </a:r>
            <a:r>
              <a:rPr lang="ru-RU" altLang="ru-RU" sz="3200" dirty="0"/>
              <a:t> : </a:t>
            </a:r>
            <a:r>
              <a:rPr lang="ru-RU" altLang="ru-RU" sz="3200" dirty="0" smtClean="0"/>
              <a:t>прямая </a:t>
            </a:r>
            <a:r>
              <a:rPr lang="ru-RU" altLang="ru-RU" sz="3200" dirty="0"/>
              <a:t>задача </a:t>
            </a:r>
            <a:r>
              <a:rPr lang="ru-RU" altLang="ru-RU" sz="3200" dirty="0" smtClean="0"/>
              <a:t>о скорости </a:t>
            </a:r>
            <a:r>
              <a:rPr lang="ru-RU" altLang="ru-RU" sz="3200" dirty="0"/>
              <a:t>двухзвенного механизма</a:t>
            </a:r>
            <a:r>
              <a:rPr lang="ru-RU" altLang="ru-RU" sz="3200" b="1" dirty="0" smtClean="0">
                <a:solidFill>
                  <a:srgbClr val="000000"/>
                </a:solidFill>
              </a:rPr>
              <a:t> </a:t>
            </a:r>
            <a:r>
              <a:rPr lang="en-GB" altLang="ru-RU" dirty="0" smtClean="0"/>
              <a:t> </a:t>
            </a:r>
          </a:p>
        </p:txBody>
      </p:sp>
      <p:sp>
        <p:nvSpPr>
          <p:cNvPr id="129027" name="Rectangle 3"/>
          <p:cNvSpPr>
            <a:spLocks noGrp="1" noChangeArrowheads="1"/>
          </p:cNvSpPr>
          <p:nvPr>
            <p:ph type="body" idx="1"/>
          </p:nvPr>
        </p:nvSpPr>
        <p:spPr/>
        <p:txBody>
          <a:bodyPr/>
          <a:lstStyle/>
          <a:p>
            <a:pPr eaLnBrk="1" hangingPunct="1">
              <a:buFontTx/>
              <a:buNone/>
            </a:pPr>
            <a:r>
              <a:rPr lang="en-US" altLang="ru-RU" smtClean="0"/>
              <a:t> </a:t>
            </a:r>
            <a:endParaRPr lang="en-GB" altLang="ru-RU" smtClean="0"/>
          </a:p>
        </p:txBody>
      </p:sp>
      <p:graphicFrame>
        <p:nvGraphicFramePr>
          <p:cNvPr id="129028" name="Object 4"/>
          <p:cNvGraphicFramePr>
            <a:graphicFrameLocks noChangeAspect="1"/>
          </p:cNvGraphicFramePr>
          <p:nvPr>
            <p:extLst/>
          </p:nvPr>
        </p:nvGraphicFramePr>
        <p:xfrm>
          <a:off x="755576" y="1628800"/>
          <a:ext cx="7434263" cy="2133600"/>
        </p:xfrm>
        <a:graphic>
          <a:graphicData uri="http://schemas.openxmlformats.org/presentationml/2006/ole">
            <mc:AlternateContent xmlns:mc="http://schemas.openxmlformats.org/markup-compatibility/2006">
              <mc:Choice xmlns:v="urn:schemas-microsoft-com:vml" Requires="v">
                <p:oleObj spid="_x0000_s13318" name="Формула" r:id="rId3" imgW="2311400" imgH="812800" progId="">
                  <p:embed/>
                </p:oleObj>
              </mc:Choice>
              <mc:Fallback>
                <p:oleObj name="Формула" r:id="rId3" imgW="2311400" imgH="812800" progId="">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5576" y="1628800"/>
                        <a:ext cx="7434263" cy="2133600"/>
                      </a:xfrm>
                      <a:prstGeom prst="rect">
                        <a:avLst/>
                      </a:prstGeom>
                      <a:noFill/>
                      <a:ln>
                        <a:noFill/>
                      </a:ln>
                      <a:effectLst/>
                      <a:extLst>
                        <a:ext uri="{909E8E84-426E-40DD-AFC4-6F175D3DCCD1}">
                          <a14:hiddenFill xmlns:a14="http://schemas.microsoft.com/office/drawing/2010/main">
                            <a:solidFill>
                              <a:srgbClr val="00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29029" name="Object 5"/>
          <p:cNvGraphicFramePr>
            <a:graphicFrameLocks noChangeAspect="1"/>
          </p:cNvGraphicFramePr>
          <p:nvPr/>
        </p:nvGraphicFramePr>
        <p:xfrm>
          <a:off x="1219200" y="4114800"/>
          <a:ext cx="6469063" cy="2178050"/>
        </p:xfrm>
        <a:graphic>
          <a:graphicData uri="http://schemas.openxmlformats.org/presentationml/2006/ole">
            <mc:AlternateContent xmlns:mc="http://schemas.openxmlformats.org/markup-compatibility/2006">
              <mc:Choice xmlns:v="urn:schemas-microsoft-com:vml" Requires="v">
                <p:oleObj spid="_x0000_s13319" name="Формула" r:id="rId5" imgW="2489200" imgH="838200" progId="">
                  <p:embed/>
                </p:oleObj>
              </mc:Choice>
              <mc:Fallback>
                <p:oleObj name="Формула" r:id="rId5" imgW="2489200" imgH="838200" progId="">
                  <p:embed/>
                  <p:pic>
                    <p:nvPicPr>
                      <p:cNvPr id="0"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19200" y="4114800"/>
                        <a:ext cx="6469063" cy="2178050"/>
                      </a:xfrm>
                      <a:prstGeom prst="rect">
                        <a:avLst/>
                      </a:prstGeom>
                      <a:noFill/>
                      <a:ln>
                        <a:noFill/>
                      </a:ln>
                      <a:effectLst/>
                      <a:extLst>
                        <a:ext uri="{909E8E84-426E-40DD-AFC4-6F175D3DCCD1}">
                          <a14:hiddenFill xmlns:a14="http://schemas.microsoft.com/office/drawing/2010/main">
                            <a:solidFill>
                              <a:schemeClr val="hlink"/>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484967209"/>
      </p:ext>
    </p:extLst>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2"/>
          <p:cNvSpPr>
            <a:spLocks noGrp="1" noChangeArrowheads="1"/>
          </p:cNvSpPr>
          <p:nvPr>
            <p:ph type="title"/>
          </p:nvPr>
        </p:nvSpPr>
        <p:spPr/>
        <p:txBody>
          <a:bodyPr/>
          <a:lstStyle/>
          <a:p>
            <a:pPr eaLnBrk="1" hangingPunct="1"/>
            <a:r>
              <a:rPr lang="ru-RU" altLang="ru-RU" sz="2800" b="1" smtClean="0">
                <a:solidFill>
                  <a:schemeClr val="tx1"/>
                </a:solidFill>
              </a:rPr>
              <a:t>Определение точности позиционирования многозвенного механизма</a:t>
            </a:r>
            <a:r>
              <a:rPr lang="en-GB" altLang="ru-RU" smtClean="0"/>
              <a:t> </a:t>
            </a:r>
          </a:p>
        </p:txBody>
      </p:sp>
      <p:sp>
        <p:nvSpPr>
          <p:cNvPr id="132099" name="Rectangle 3"/>
          <p:cNvSpPr>
            <a:spLocks noGrp="1" noChangeArrowheads="1"/>
          </p:cNvSpPr>
          <p:nvPr>
            <p:ph type="body" sz="half" idx="1"/>
          </p:nvPr>
        </p:nvSpPr>
        <p:spPr>
          <a:xfrm>
            <a:off x="685800" y="1981200"/>
            <a:ext cx="7486650" cy="2311400"/>
          </a:xfrm>
        </p:spPr>
        <p:txBody>
          <a:bodyPr/>
          <a:lstStyle/>
          <a:p>
            <a:pPr eaLnBrk="1" hangingPunct="1">
              <a:buFontTx/>
              <a:buNone/>
            </a:pPr>
            <a:r>
              <a:rPr lang="en-US" altLang="ru-RU" sz="2800" smtClean="0"/>
              <a:t> </a:t>
            </a:r>
            <a:r>
              <a:rPr lang="ru-RU" altLang="ru-RU" sz="2800" u="sng" smtClean="0"/>
              <a:t>Постановка задачи</a:t>
            </a:r>
            <a:r>
              <a:rPr lang="en-US" altLang="ru-RU" sz="2800" smtClean="0"/>
              <a:t>: </a:t>
            </a:r>
            <a:r>
              <a:rPr lang="en-US" altLang="ru-RU" sz="2800" smtClean="0">
                <a:cs typeface="Times New Roman" panose="02020603050405020304" pitchFamily="18" charset="0"/>
              </a:rPr>
              <a:t> </a:t>
            </a:r>
            <a:endParaRPr lang="ru-RU" altLang="ru-RU" sz="2800" smtClean="0"/>
          </a:p>
          <a:p>
            <a:pPr eaLnBrk="1" hangingPunct="1">
              <a:buFontTx/>
              <a:buNone/>
            </a:pPr>
            <a:r>
              <a:rPr lang="ru-RU" altLang="ru-RU" sz="2800" smtClean="0"/>
              <a:t>   Определить вектор отклонения концевой точки (рабочего органа) по заданным отклонениям обобщенных координат многозвенного механизма</a:t>
            </a:r>
            <a:endParaRPr lang="en-GB" altLang="ru-RU" sz="2800" smtClean="0"/>
          </a:p>
        </p:txBody>
      </p:sp>
      <p:graphicFrame>
        <p:nvGraphicFramePr>
          <p:cNvPr id="132100" name="Object 4"/>
          <p:cNvGraphicFramePr>
            <a:graphicFrameLocks noGrp="1" noChangeAspect="1"/>
          </p:cNvGraphicFramePr>
          <p:nvPr>
            <p:ph sz="quarter" idx="2"/>
          </p:nvPr>
        </p:nvGraphicFramePr>
        <p:xfrm>
          <a:off x="1187450" y="4581525"/>
          <a:ext cx="2089150" cy="1128713"/>
        </p:xfrm>
        <a:graphic>
          <a:graphicData uri="http://schemas.openxmlformats.org/presentationml/2006/ole">
            <mc:AlternateContent xmlns:mc="http://schemas.openxmlformats.org/markup-compatibility/2006">
              <mc:Choice xmlns:v="urn:schemas-microsoft-com:vml" Requires="v">
                <p:oleObj spid="_x0000_s14344" name="Формула" r:id="rId3" imgW="774364" imgH="418918" progId="">
                  <p:embed/>
                </p:oleObj>
              </mc:Choice>
              <mc:Fallback>
                <p:oleObj name="Формула" r:id="rId3" imgW="774364" imgH="418918" progId="">
                  <p:embed/>
                  <p:pic>
                    <p:nvPicPr>
                      <p:cNvPr id="0" name="Picture 2"/>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87450" y="4581525"/>
                        <a:ext cx="2089150" cy="1128713"/>
                      </a:xfrm>
                      <a:prstGeom prst="rect">
                        <a:avLst/>
                      </a:prstGeom>
                      <a:noFill/>
                      <a:extLst>
                        <a:ext uri="{909E8E84-426E-40DD-AFC4-6F175D3DCCD1}">
                          <a14:hiddenFill xmlns:a14="http://schemas.microsoft.com/office/drawing/2010/main">
                            <a:solidFill>
                              <a:schemeClr val="hlink"/>
                            </a:solidFill>
                          </a14:hiddenFill>
                        </a:ext>
                      </a:extLst>
                    </p:spPr>
                  </p:pic>
                </p:oleObj>
              </mc:Fallback>
            </mc:AlternateContent>
          </a:graphicData>
        </a:graphic>
      </p:graphicFrame>
      <p:graphicFrame>
        <p:nvGraphicFramePr>
          <p:cNvPr id="132101" name="Object 5"/>
          <p:cNvGraphicFramePr>
            <a:graphicFrameLocks noGrp="1" noChangeAspect="1"/>
          </p:cNvGraphicFramePr>
          <p:nvPr>
            <p:ph sz="quarter" idx="3"/>
          </p:nvPr>
        </p:nvGraphicFramePr>
        <p:xfrm>
          <a:off x="4211638" y="4518025"/>
          <a:ext cx="3097212" cy="827088"/>
        </p:xfrm>
        <a:graphic>
          <a:graphicData uri="http://schemas.openxmlformats.org/presentationml/2006/ole">
            <mc:AlternateContent xmlns:mc="http://schemas.openxmlformats.org/markup-compatibility/2006">
              <mc:Choice xmlns:v="urn:schemas-microsoft-com:vml" Requires="v">
                <p:oleObj spid="_x0000_s14345" name="Формула" r:id="rId5" imgW="901309" imgH="241195" progId="">
                  <p:embed/>
                </p:oleObj>
              </mc:Choice>
              <mc:Fallback>
                <p:oleObj name="Формула" r:id="rId5" imgW="901309" imgH="241195" progId="">
                  <p:embed/>
                  <p:pic>
                    <p:nvPicPr>
                      <p:cNvPr id="0" name="Picture 3"/>
                      <p:cNvPicPr>
                        <a:picLocks noGrp="1"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11638" y="4518025"/>
                        <a:ext cx="3097212" cy="827088"/>
                      </a:xfrm>
                      <a:prstGeom prst="rect">
                        <a:avLst/>
                      </a:prstGeom>
                      <a:noFill/>
                      <a:extLst>
                        <a:ext uri="{909E8E84-426E-40DD-AFC4-6F175D3DCCD1}">
                          <a14:hiddenFill xmlns:a14="http://schemas.microsoft.com/office/drawing/2010/main">
                            <a:solidFill>
                              <a:schemeClr val="accent1"/>
                            </a:solidFill>
                          </a14:hiddenFill>
                        </a:ext>
                      </a:extLst>
                    </p:spPr>
                  </p:pic>
                </p:oleObj>
              </mc:Fallback>
            </mc:AlternateContent>
          </a:graphicData>
        </a:graphic>
      </p:graphicFrame>
      <p:graphicFrame>
        <p:nvGraphicFramePr>
          <p:cNvPr id="132102" name="Object 6"/>
          <p:cNvGraphicFramePr>
            <a:graphicFrameLocks noChangeAspect="1"/>
          </p:cNvGraphicFramePr>
          <p:nvPr/>
        </p:nvGraphicFramePr>
        <p:xfrm>
          <a:off x="4157663" y="5661025"/>
          <a:ext cx="3078162" cy="788988"/>
        </p:xfrm>
        <a:graphic>
          <a:graphicData uri="http://schemas.openxmlformats.org/presentationml/2006/ole">
            <mc:AlternateContent xmlns:mc="http://schemas.openxmlformats.org/markup-compatibility/2006">
              <mc:Choice xmlns:v="urn:schemas-microsoft-com:vml" Requires="v">
                <p:oleObj spid="_x0000_s14346" name="Формула" r:id="rId7" imgW="939392" imgH="241195" progId="">
                  <p:embed/>
                </p:oleObj>
              </mc:Choice>
              <mc:Fallback>
                <p:oleObj name="Формула" r:id="rId7" imgW="939392" imgH="241195" progId="">
                  <p:embed/>
                  <p:pic>
                    <p:nvPicPr>
                      <p:cNvPr id="0"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157663" y="5661025"/>
                        <a:ext cx="3078162" cy="788988"/>
                      </a:xfrm>
                      <a:prstGeom prst="rect">
                        <a:avLst/>
                      </a:prstGeom>
                      <a:noFill/>
                      <a:extLst>
                        <a:ext uri="{909E8E84-426E-40DD-AFC4-6F175D3DCCD1}">
                          <a14:hiddenFill xmlns:a14="http://schemas.microsoft.com/office/drawing/2010/main">
                            <a:solidFill>
                              <a:schemeClr val="accent1"/>
                            </a:solidFill>
                          </a14:hiddenFill>
                        </a:ext>
                      </a:extLst>
                    </p:spPr>
                  </p:pic>
                </p:oleObj>
              </mc:Fallback>
            </mc:AlternateContent>
          </a:graphicData>
        </a:graphic>
      </p:graphicFrame>
    </p:spTree>
    <p:extLst>
      <p:ext uri="{BB962C8B-B14F-4D97-AF65-F5344CB8AC3E}">
        <p14:creationId xmlns:p14="http://schemas.microsoft.com/office/powerpoint/2010/main" val="2319770735"/>
      </p:ext>
    </p:extLst>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2"/>
          <p:cNvSpPr>
            <a:spLocks noGrp="1" noChangeArrowheads="1"/>
          </p:cNvSpPr>
          <p:nvPr>
            <p:ph type="title"/>
          </p:nvPr>
        </p:nvSpPr>
        <p:spPr>
          <a:xfrm>
            <a:off x="762000" y="228600"/>
            <a:ext cx="7772400" cy="609600"/>
          </a:xfrm>
        </p:spPr>
        <p:txBody>
          <a:bodyPr/>
          <a:lstStyle/>
          <a:p>
            <a:pPr eaLnBrk="1" hangingPunct="1"/>
            <a:r>
              <a:rPr lang="ru-RU" altLang="ru-RU" sz="2800" b="1" smtClean="0">
                <a:cs typeface="Times New Roman" panose="02020603050405020304" pitchFamily="18" charset="0"/>
              </a:rPr>
              <a:t>Погрешность позиционирования</a:t>
            </a:r>
            <a:endParaRPr lang="en-GB" altLang="ru-RU" sz="4800" b="1" smtClean="0"/>
          </a:p>
        </p:txBody>
      </p:sp>
      <p:grpSp>
        <p:nvGrpSpPr>
          <p:cNvPr id="133123" name="Group 3"/>
          <p:cNvGrpSpPr>
            <a:grpSpLocks/>
          </p:cNvGrpSpPr>
          <p:nvPr/>
        </p:nvGrpSpPr>
        <p:grpSpPr bwMode="auto">
          <a:xfrm>
            <a:off x="609600" y="914400"/>
            <a:ext cx="6400800" cy="5181600"/>
            <a:chOff x="1562" y="1278"/>
            <a:chExt cx="6819" cy="5680"/>
          </a:xfrm>
        </p:grpSpPr>
        <p:sp>
          <p:nvSpPr>
            <p:cNvPr id="133125" name="Oval 4"/>
            <p:cNvSpPr>
              <a:spLocks noChangeArrowheads="1"/>
            </p:cNvSpPr>
            <p:nvPr/>
          </p:nvSpPr>
          <p:spPr bwMode="auto">
            <a:xfrm>
              <a:off x="4118" y="2272"/>
              <a:ext cx="2982" cy="2840"/>
            </a:xfrm>
            <a:prstGeom prst="ellipse">
              <a:avLst/>
            </a:prstGeom>
            <a:solidFill>
              <a:srgbClr val="FFFFFF"/>
            </a:solidFill>
            <a:ln w="25400">
              <a:solidFill>
                <a:srgbClr val="000000"/>
              </a:solidFill>
              <a:round/>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ru-RU" altLang="ru-RU" sz="2400"/>
            </a:p>
          </p:txBody>
        </p:sp>
        <p:sp>
          <p:nvSpPr>
            <p:cNvPr id="133126" name="Line 5"/>
            <p:cNvSpPr>
              <a:spLocks noChangeShapeType="1"/>
            </p:cNvSpPr>
            <p:nvPr/>
          </p:nvSpPr>
          <p:spPr bwMode="auto">
            <a:xfrm>
              <a:off x="3269" y="5538"/>
              <a:ext cx="5112" cy="0"/>
            </a:xfrm>
            <a:prstGeom prst="line">
              <a:avLst/>
            </a:prstGeom>
            <a:noFill/>
            <a:ln w="25400">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ru-RU"/>
            </a:p>
          </p:txBody>
        </p:sp>
        <p:sp>
          <p:nvSpPr>
            <p:cNvPr id="133127" name="Line 6"/>
            <p:cNvSpPr>
              <a:spLocks noChangeShapeType="1"/>
            </p:cNvSpPr>
            <p:nvPr/>
          </p:nvSpPr>
          <p:spPr bwMode="auto">
            <a:xfrm flipV="1">
              <a:off x="3269" y="1420"/>
              <a:ext cx="0" cy="4118"/>
            </a:xfrm>
            <a:prstGeom prst="line">
              <a:avLst/>
            </a:prstGeom>
            <a:noFill/>
            <a:ln w="25400">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ru-RU"/>
            </a:p>
          </p:txBody>
        </p:sp>
        <p:sp>
          <p:nvSpPr>
            <p:cNvPr id="133128" name="Line 7"/>
            <p:cNvSpPr>
              <a:spLocks noChangeShapeType="1"/>
            </p:cNvSpPr>
            <p:nvPr/>
          </p:nvSpPr>
          <p:spPr bwMode="auto">
            <a:xfrm flipH="1">
              <a:off x="1562" y="5538"/>
              <a:ext cx="1704" cy="1420"/>
            </a:xfrm>
            <a:prstGeom prst="line">
              <a:avLst/>
            </a:prstGeom>
            <a:noFill/>
            <a:ln w="25400">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ru-RU"/>
            </a:p>
          </p:txBody>
        </p:sp>
        <p:sp>
          <p:nvSpPr>
            <p:cNvPr id="133129" name="AutoShape 8"/>
            <p:cNvSpPr>
              <a:spLocks noChangeArrowheads="1"/>
            </p:cNvSpPr>
            <p:nvPr/>
          </p:nvSpPr>
          <p:spPr bwMode="auto">
            <a:xfrm>
              <a:off x="5538" y="3692"/>
              <a:ext cx="142" cy="142"/>
            </a:xfrm>
            <a:prstGeom prst="flowChartConnector">
              <a:avLst/>
            </a:prstGeom>
            <a:solidFill>
              <a:srgbClr val="FFFFFF"/>
            </a:solidFill>
            <a:ln w="25400">
              <a:solidFill>
                <a:srgbClr val="000000"/>
              </a:solidFill>
              <a:round/>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ru-RU" altLang="ru-RU" sz="2400"/>
            </a:p>
          </p:txBody>
        </p:sp>
        <p:sp>
          <p:nvSpPr>
            <p:cNvPr id="133130" name="AutoShape 9"/>
            <p:cNvSpPr>
              <a:spLocks noChangeArrowheads="1"/>
            </p:cNvSpPr>
            <p:nvPr/>
          </p:nvSpPr>
          <p:spPr bwMode="auto">
            <a:xfrm>
              <a:off x="5964" y="2556"/>
              <a:ext cx="142" cy="142"/>
            </a:xfrm>
            <a:prstGeom prst="flowChartConnector">
              <a:avLst/>
            </a:prstGeom>
            <a:solidFill>
              <a:srgbClr val="FFFFFF"/>
            </a:solidFill>
            <a:ln w="25400">
              <a:solidFill>
                <a:srgbClr val="000000"/>
              </a:solidFill>
              <a:round/>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ru-RU" altLang="ru-RU" sz="2400"/>
            </a:p>
          </p:txBody>
        </p:sp>
        <p:sp>
          <p:nvSpPr>
            <p:cNvPr id="133131" name="Text Box 10"/>
            <p:cNvSpPr txBox="1">
              <a:spLocks noChangeArrowheads="1"/>
            </p:cNvSpPr>
            <p:nvPr/>
          </p:nvSpPr>
          <p:spPr bwMode="auto">
            <a:xfrm>
              <a:off x="6106" y="2698"/>
              <a:ext cx="568" cy="568"/>
            </a:xfrm>
            <a:prstGeom prst="rect">
              <a:avLst/>
            </a:prstGeom>
            <a:solidFill>
              <a:srgbClr val="FFFFFF"/>
            </a:solidFill>
            <a:ln w="9525">
              <a:solidFill>
                <a:srgbClr val="FFFFFF"/>
              </a:solidFill>
              <a:miter lim="800000"/>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ru-RU" altLang="ru-RU" sz="1400" b="1"/>
                <a:t>P</a:t>
              </a:r>
            </a:p>
          </p:txBody>
        </p:sp>
        <p:sp>
          <p:nvSpPr>
            <p:cNvPr id="133132" name="Text Box 11"/>
            <p:cNvSpPr txBox="1">
              <a:spLocks noChangeArrowheads="1"/>
            </p:cNvSpPr>
            <p:nvPr/>
          </p:nvSpPr>
          <p:spPr bwMode="auto">
            <a:xfrm>
              <a:off x="5680" y="3976"/>
              <a:ext cx="568" cy="568"/>
            </a:xfrm>
            <a:prstGeom prst="rect">
              <a:avLst/>
            </a:prstGeom>
            <a:solidFill>
              <a:srgbClr val="FFFFFF"/>
            </a:solidFill>
            <a:ln w="9525">
              <a:solidFill>
                <a:srgbClr val="FFFFFF"/>
              </a:solidFill>
              <a:miter lim="800000"/>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ru-RU" altLang="ru-RU" sz="1400" b="1"/>
                <a:t>A</a:t>
              </a:r>
            </a:p>
          </p:txBody>
        </p:sp>
        <p:sp>
          <p:nvSpPr>
            <p:cNvPr id="133133" name="Line 12"/>
            <p:cNvSpPr>
              <a:spLocks noChangeShapeType="1"/>
            </p:cNvSpPr>
            <p:nvPr/>
          </p:nvSpPr>
          <p:spPr bwMode="auto">
            <a:xfrm flipH="1">
              <a:off x="5680" y="2698"/>
              <a:ext cx="426" cy="1136"/>
            </a:xfrm>
            <a:prstGeom prst="line">
              <a:avLst/>
            </a:prstGeom>
            <a:noFill/>
            <a:ln w="9525">
              <a:solidFill>
                <a:srgbClr val="000000"/>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ru-RU"/>
            </a:p>
          </p:txBody>
        </p:sp>
        <p:sp>
          <p:nvSpPr>
            <p:cNvPr id="133134" name="Text Box 13"/>
            <p:cNvSpPr txBox="1">
              <a:spLocks noChangeArrowheads="1"/>
            </p:cNvSpPr>
            <p:nvPr/>
          </p:nvSpPr>
          <p:spPr bwMode="auto">
            <a:xfrm>
              <a:off x="5254" y="2840"/>
              <a:ext cx="568" cy="568"/>
            </a:xfrm>
            <a:prstGeom prst="rect">
              <a:avLst/>
            </a:prstGeom>
            <a:solidFill>
              <a:srgbClr val="FFFFFF"/>
            </a:solidFill>
            <a:ln w="9525">
              <a:solidFill>
                <a:srgbClr val="FFFFFF"/>
              </a:solidFill>
              <a:miter lim="800000"/>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ru-RU" altLang="ru-RU" sz="1400" b="1"/>
                <a:t>Δ</a:t>
              </a:r>
            </a:p>
          </p:txBody>
        </p:sp>
        <p:sp>
          <p:nvSpPr>
            <p:cNvPr id="133135" name="Text Box 14"/>
            <p:cNvSpPr txBox="1">
              <a:spLocks noChangeArrowheads="1"/>
            </p:cNvSpPr>
            <p:nvPr/>
          </p:nvSpPr>
          <p:spPr bwMode="auto">
            <a:xfrm>
              <a:off x="4402" y="3408"/>
              <a:ext cx="994" cy="568"/>
            </a:xfrm>
            <a:prstGeom prst="rect">
              <a:avLst/>
            </a:prstGeom>
            <a:solidFill>
              <a:srgbClr val="FFFFFF"/>
            </a:solidFill>
            <a:ln w="9525">
              <a:solidFill>
                <a:srgbClr val="FFFFFF"/>
              </a:solidFill>
              <a:miter lim="800000"/>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ru-RU" altLang="ru-RU" sz="1400" b="1"/>
                <a:t>Δ</a:t>
              </a:r>
              <a:r>
                <a:rPr lang="ru-RU" altLang="ru-RU" sz="1400" b="1" baseline="-25000"/>
                <a:t>max</a:t>
              </a:r>
              <a:endParaRPr lang="ru-RU" altLang="ru-RU" sz="1400" b="1"/>
            </a:p>
          </p:txBody>
        </p:sp>
        <p:sp>
          <p:nvSpPr>
            <p:cNvPr id="133136" name="Line 15"/>
            <p:cNvSpPr>
              <a:spLocks noChangeShapeType="1"/>
            </p:cNvSpPr>
            <p:nvPr/>
          </p:nvSpPr>
          <p:spPr bwMode="auto">
            <a:xfrm flipH="1">
              <a:off x="4544" y="3834"/>
              <a:ext cx="1136" cy="852"/>
            </a:xfrm>
            <a:prstGeom prst="line">
              <a:avLst/>
            </a:prstGeom>
            <a:noFill/>
            <a:ln w="9525">
              <a:solidFill>
                <a:srgbClr val="000000"/>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ru-RU"/>
            </a:p>
          </p:txBody>
        </p:sp>
        <p:sp>
          <p:nvSpPr>
            <p:cNvPr id="133137" name="Text Box 16"/>
            <p:cNvSpPr txBox="1">
              <a:spLocks noChangeArrowheads="1"/>
            </p:cNvSpPr>
            <p:nvPr/>
          </p:nvSpPr>
          <p:spPr bwMode="auto">
            <a:xfrm>
              <a:off x="3550" y="1278"/>
              <a:ext cx="568" cy="568"/>
            </a:xfrm>
            <a:prstGeom prst="rect">
              <a:avLst/>
            </a:prstGeom>
            <a:solidFill>
              <a:srgbClr val="FFFFFF"/>
            </a:solidFill>
            <a:ln w="9525">
              <a:solidFill>
                <a:srgbClr val="FFFFFF"/>
              </a:solidFill>
              <a:miter lim="800000"/>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ru-RU" altLang="ru-RU" sz="1400" b="1"/>
                <a:t>z</a:t>
              </a:r>
            </a:p>
          </p:txBody>
        </p:sp>
        <p:sp>
          <p:nvSpPr>
            <p:cNvPr id="133138" name="Text Box 17"/>
            <p:cNvSpPr txBox="1">
              <a:spLocks noChangeArrowheads="1"/>
            </p:cNvSpPr>
            <p:nvPr/>
          </p:nvSpPr>
          <p:spPr bwMode="auto">
            <a:xfrm>
              <a:off x="7810" y="4686"/>
              <a:ext cx="568" cy="568"/>
            </a:xfrm>
            <a:prstGeom prst="rect">
              <a:avLst/>
            </a:prstGeom>
            <a:solidFill>
              <a:srgbClr val="FFFFFF"/>
            </a:solidFill>
            <a:ln w="9525">
              <a:solidFill>
                <a:srgbClr val="FFFFFF"/>
              </a:solidFill>
              <a:miter lim="800000"/>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ru-RU" altLang="ru-RU" sz="1400" b="1"/>
                <a:t>y</a:t>
              </a:r>
            </a:p>
          </p:txBody>
        </p:sp>
        <p:sp>
          <p:nvSpPr>
            <p:cNvPr id="133139" name="Text Box 18"/>
            <p:cNvSpPr txBox="1">
              <a:spLocks noChangeArrowheads="1"/>
            </p:cNvSpPr>
            <p:nvPr/>
          </p:nvSpPr>
          <p:spPr bwMode="auto">
            <a:xfrm>
              <a:off x="2414" y="6390"/>
              <a:ext cx="568" cy="568"/>
            </a:xfrm>
            <a:prstGeom prst="rect">
              <a:avLst/>
            </a:prstGeom>
            <a:solidFill>
              <a:srgbClr val="FFFFFF"/>
            </a:solidFill>
            <a:ln w="9525">
              <a:solidFill>
                <a:srgbClr val="FFFFFF"/>
              </a:solidFill>
              <a:miter lim="800000"/>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ru-RU" altLang="ru-RU" sz="1400" b="1"/>
                <a:t>x</a:t>
              </a:r>
            </a:p>
          </p:txBody>
        </p:sp>
      </p:grpSp>
      <p:sp>
        <p:nvSpPr>
          <p:cNvPr id="133124" name="Text Box 19"/>
          <p:cNvSpPr txBox="1">
            <a:spLocks noChangeArrowheads="1"/>
          </p:cNvSpPr>
          <p:nvPr/>
        </p:nvSpPr>
        <p:spPr bwMode="auto">
          <a:xfrm>
            <a:off x="2057400" y="5029200"/>
            <a:ext cx="6858000" cy="1616075"/>
          </a:xfrm>
          <a:prstGeom prst="rect">
            <a:avLst/>
          </a:prstGeom>
          <a:noFill/>
          <a:ln>
            <a:noFill/>
          </a:ln>
          <a:effectLst/>
          <a:extLst>
            <a:ext uri="{909E8E84-426E-40DD-AFC4-6F175D3DCCD1}">
              <a14:hiddenFill xmlns:a14="http://schemas.microsoft.com/office/drawing/2010/main">
                <a:solidFill>
                  <a:srgbClr val="CCFFCC"/>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ru-RU" altLang="ru-RU" sz="2000" i="1">
                <a:cs typeface="Times New Roman" panose="02020603050405020304" pitchFamily="18" charset="0"/>
              </a:rPr>
              <a:t>Р – фактическое положение полюса рабочего органа, А – программное положение, Δ – погрешность позиционирования в данном эксперименте, Δ</a:t>
            </a:r>
            <a:r>
              <a:rPr lang="ru-RU" altLang="ru-RU" sz="2000" i="1" baseline="-30000">
                <a:cs typeface="Times New Roman" panose="02020603050405020304" pitchFamily="18" charset="0"/>
              </a:rPr>
              <a:t>max</a:t>
            </a:r>
            <a:r>
              <a:rPr lang="ru-RU" altLang="ru-RU" sz="2000" i="1">
                <a:cs typeface="Times New Roman" panose="02020603050405020304" pitchFamily="18" charset="0"/>
              </a:rPr>
              <a:t> – максимальная (паспортная) величина погрешности позиционирования машины</a:t>
            </a:r>
            <a:r>
              <a:rPr lang="en-GB" altLang="ru-RU" sz="2000"/>
              <a:t> </a:t>
            </a:r>
          </a:p>
        </p:txBody>
      </p:sp>
    </p:spTree>
    <p:extLst>
      <p:ext uri="{BB962C8B-B14F-4D97-AF65-F5344CB8AC3E}">
        <p14:creationId xmlns:p14="http://schemas.microsoft.com/office/powerpoint/2010/main" val="2446054871"/>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2"/>
          <p:cNvSpPr>
            <a:spLocks noGrp="1" noChangeArrowheads="1"/>
          </p:cNvSpPr>
          <p:nvPr>
            <p:ph type="title"/>
          </p:nvPr>
        </p:nvSpPr>
        <p:spPr>
          <a:xfrm>
            <a:off x="685800" y="228600"/>
            <a:ext cx="7772400" cy="1143000"/>
          </a:xfrm>
        </p:spPr>
        <p:txBody>
          <a:bodyPr/>
          <a:lstStyle/>
          <a:p>
            <a:pPr eaLnBrk="1" hangingPunct="1"/>
            <a:r>
              <a:rPr lang="ru-RU" altLang="ru-RU" sz="3200" b="1" smtClean="0">
                <a:cs typeface="Times New Roman" panose="02020603050405020304" pitchFamily="18" charset="0"/>
              </a:rPr>
              <a:t>Погрешность отработки траектории</a:t>
            </a:r>
            <a:endParaRPr lang="en-GB" altLang="ru-RU" sz="4800" b="1" smtClean="0"/>
          </a:p>
        </p:txBody>
      </p:sp>
      <p:grpSp>
        <p:nvGrpSpPr>
          <p:cNvPr id="134147" name="Group 3"/>
          <p:cNvGrpSpPr>
            <a:grpSpLocks/>
          </p:cNvGrpSpPr>
          <p:nvPr/>
        </p:nvGrpSpPr>
        <p:grpSpPr bwMode="auto">
          <a:xfrm>
            <a:off x="533400" y="1295400"/>
            <a:ext cx="6553200" cy="4648200"/>
            <a:chOff x="1562" y="1278"/>
            <a:chExt cx="7526" cy="5680"/>
          </a:xfrm>
        </p:grpSpPr>
        <p:sp>
          <p:nvSpPr>
            <p:cNvPr id="134149" name="Line 4"/>
            <p:cNvSpPr>
              <a:spLocks noChangeShapeType="1"/>
            </p:cNvSpPr>
            <p:nvPr/>
          </p:nvSpPr>
          <p:spPr bwMode="auto">
            <a:xfrm>
              <a:off x="3269" y="5538"/>
              <a:ext cx="5112" cy="0"/>
            </a:xfrm>
            <a:prstGeom prst="line">
              <a:avLst/>
            </a:prstGeom>
            <a:noFill/>
            <a:ln w="25400">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ru-RU"/>
            </a:p>
          </p:txBody>
        </p:sp>
        <p:sp>
          <p:nvSpPr>
            <p:cNvPr id="134150" name="Line 5"/>
            <p:cNvSpPr>
              <a:spLocks noChangeShapeType="1"/>
            </p:cNvSpPr>
            <p:nvPr/>
          </p:nvSpPr>
          <p:spPr bwMode="auto">
            <a:xfrm flipV="1">
              <a:off x="3269" y="1420"/>
              <a:ext cx="0" cy="4118"/>
            </a:xfrm>
            <a:prstGeom prst="line">
              <a:avLst/>
            </a:prstGeom>
            <a:noFill/>
            <a:ln w="25400">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ru-RU"/>
            </a:p>
          </p:txBody>
        </p:sp>
        <p:sp>
          <p:nvSpPr>
            <p:cNvPr id="134151" name="Line 6"/>
            <p:cNvSpPr>
              <a:spLocks noChangeShapeType="1"/>
            </p:cNvSpPr>
            <p:nvPr/>
          </p:nvSpPr>
          <p:spPr bwMode="auto">
            <a:xfrm flipH="1">
              <a:off x="1562" y="5538"/>
              <a:ext cx="1704" cy="1420"/>
            </a:xfrm>
            <a:prstGeom prst="line">
              <a:avLst/>
            </a:prstGeom>
            <a:noFill/>
            <a:ln w="25400">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ru-RU"/>
            </a:p>
          </p:txBody>
        </p:sp>
        <p:sp>
          <p:nvSpPr>
            <p:cNvPr id="134152" name="Text Box 7"/>
            <p:cNvSpPr txBox="1">
              <a:spLocks noChangeArrowheads="1"/>
            </p:cNvSpPr>
            <p:nvPr/>
          </p:nvSpPr>
          <p:spPr bwMode="auto">
            <a:xfrm>
              <a:off x="3550" y="1278"/>
              <a:ext cx="568" cy="568"/>
            </a:xfrm>
            <a:prstGeom prst="rect">
              <a:avLst/>
            </a:prstGeom>
            <a:solidFill>
              <a:srgbClr val="FFFFFF"/>
            </a:solidFill>
            <a:ln w="9525">
              <a:solidFill>
                <a:srgbClr val="FFFFFF"/>
              </a:solidFill>
              <a:miter lim="800000"/>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ru-RU" altLang="ru-RU" sz="1400" b="1"/>
                <a:t>z</a:t>
              </a:r>
            </a:p>
          </p:txBody>
        </p:sp>
        <p:sp>
          <p:nvSpPr>
            <p:cNvPr id="134153" name="Text Box 8"/>
            <p:cNvSpPr txBox="1">
              <a:spLocks noChangeArrowheads="1"/>
            </p:cNvSpPr>
            <p:nvPr/>
          </p:nvSpPr>
          <p:spPr bwMode="auto">
            <a:xfrm>
              <a:off x="7810" y="4686"/>
              <a:ext cx="568" cy="568"/>
            </a:xfrm>
            <a:prstGeom prst="rect">
              <a:avLst/>
            </a:prstGeom>
            <a:solidFill>
              <a:srgbClr val="FFFFFF"/>
            </a:solidFill>
            <a:ln w="9525">
              <a:solidFill>
                <a:srgbClr val="FFFFFF"/>
              </a:solidFill>
              <a:miter lim="800000"/>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ru-RU" altLang="ru-RU" sz="1400" b="1"/>
                <a:t>y</a:t>
              </a:r>
            </a:p>
          </p:txBody>
        </p:sp>
        <p:sp>
          <p:nvSpPr>
            <p:cNvPr id="134154" name="Text Box 9"/>
            <p:cNvSpPr txBox="1">
              <a:spLocks noChangeArrowheads="1"/>
            </p:cNvSpPr>
            <p:nvPr/>
          </p:nvSpPr>
          <p:spPr bwMode="auto">
            <a:xfrm>
              <a:off x="2414" y="6390"/>
              <a:ext cx="568" cy="568"/>
            </a:xfrm>
            <a:prstGeom prst="rect">
              <a:avLst/>
            </a:prstGeom>
            <a:solidFill>
              <a:srgbClr val="FFFFFF"/>
            </a:solidFill>
            <a:ln w="9525">
              <a:solidFill>
                <a:srgbClr val="FFFFFF"/>
              </a:solidFill>
              <a:miter lim="800000"/>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ru-RU" altLang="ru-RU" sz="1400" b="1"/>
                <a:t>x</a:t>
              </a:r>
            </a:p>
          </p:txBody>
        </p:sp>
        <p:sp>
          <p:nvSpPr>
            <p:cNvPr id="134155" name="AutoShape 10"/>
            <p:cNvSpPr>
              <a:spLocks noChangeArrowheads="1"/>
            </p:cNvSpPr>
            <p:nvPr/>
          </p:nvSpPr>
          <p:spPr bwMode="auto">
            <a:xfrm>
              <a:off x="4686" y="3124"/>
              <a:ext cx="3692" cy="1136"/>
            </a:xfrm>
            <a:prstGeom prst="flowChartMagneticDrum">
              <a:avLst/>
            </a:prstGeom>
            <a:solidFill>
              <a:srgbClr val="FFFFFF"/>
            </a:solid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ru-RU" altLang="ru-RU" sz="2400"/>
            </a:p>
          </p:txBody>
        </p:sp>
        <p:sp>
          <p:nvSpPr>
            <p:cNvPr id="134156" name="Line 11"/>
            <p:cNvSpPr>
              <a:spLocks noChangeShapeType="1"/>
            </p:cNvSpPr>
            <p:nvPr/>
          </p:nvSpPr>
          <p:spPr bwMode="auto">
            <a:xfrm>
              <a:off x="3834" y="3692"/>
              <a:ext cx="5112"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ru-RU"/>
            </a:p>
          </p:txBody>
        </p:sp>
        <p:sp>
          <p:nvSpPr>
            <p:cNvPr id="134157" name="Arc 12"/>
            <p:cNvSpPr>
              <a:spLocks/>
            </p:cNvSpPr>
            <p:nvPr/>
          </p:nvSpPr>
          <p:spPr bwMode="auto">
            <a:xfrm flipV="1">
              <a:off x="4828" y="3408"/>
              <a:ext cx="2191" cy="568"/>
            </a:xfrm>
            <a:custGeom>
              <a:avLst/>
              <a:gdLst>
                <a:gd name="T0" fmla="*/ 0 w 33332"/>
                <a:gd name="T1" fmla="*/ 0 h 21600"/>
                <a:gd name="T2" fmla="*/ 9 w 33332"/>
                <a:gd name="T3" fmla="*/ 0 h 21600"/>
                <a:gd name="T4" fmla="*/ 3 w 33332"/>
                <a:gd name="T5" fmla="*/ 0 h 21600"/>
                <a:gd name="T6" fmla="*/ 0 60000 65536"/>
                <a:gd name="T7" fmla="*/ 0 60000 65536"/>
                <a:gd name="T8" fmla="*/ 0 60000 65536"/>
              </a:gdLst>
              <a:ahLst/>
              <a:cxnLst>
                <a:cxn ang="T6">
                  <a:pos x="T0" y="T1"/>
                </a:cxn>
                <a:cxn ang="T7">
                  <a:pos x="T2" y="T3"/>
                </a:cxn>
                <a:cxn ang="T8">
                  <a:pos x="T4" y="T5"/>
                </a:cxn>
              </a:cxnLst>
              <a:rect l="0" t="0" r="r" b="b"/>
              <a:pathLst>
                <a:path w="33332" h="21600" fill="none" extrusionOk="0">
                  <a:moveTo>
                    <a:pt x="-1" y="3463"/>
                  </a:moveTo>
                  <a:cubicBezTo>
                    <a:pt x="3495" y="1202"/>
                    <a:pt x="7569" y="0"/>
                    <a:pt x="11732" y="0"/>
                  </a:cubicBezTo>
                  <a:cubicBezTo>
                    <a:pt x="23661" y="0"/>
                    <a:pt x="33332" y="9670"/>
                    <a:pt x="33332" y="21600"/>
                  </a:cubicBezTo>
                </a:path>
                <a:path w="33332" h="21600" stroke="0" extrusionOk="0">
                  <a:moveTo>
                    <a:pt x="-1" y="3463"/>
                  </a:moveTo>
                  <a:cubicBezTo>
                    <a:pt x="3495" y="1202"/>
                    <a:pt x="7569" y="0"/>
                    <a:pt x="11732" y="0"/>
                  </a:cubicBezTo>
                  <a:cubicBezTo>
                    <a:pt x="23661" y="0"/>
                    <a:pt x="33332" y="9670"/>
                    <a:pt x="33332" y="21600"/>
                  </a:cubicBezTo>
                  <a:lnTo>
                    <a:pt x="11732" y="21600"/>
                  </a:lnTo>
                  <a:lnTo>
                    <a:pt x="-1" y="3463"/>
                  </a:lnTo>
                  <a:close/>
                </a:path>
              </a:pathLst>
            </a:custGeom>
            <a:noFill/>
            <a:ln w="25400">
              <a:solidFill>
                <a:srgbClr val="00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ru-RU"/>
            </a:p>
          </p:txBody>
        </p:sp>
        <p:sp>
          <p:nvSpPr>
            <p:cNvPr id="134158" name="Text Box 13"/>
            <p:cNvSpPr txBox="1">
              <a:spLocks noChangeArrowheads="1"/>
            </p:cNvSpPr>
            <p:nvPr/>
          </p:nvSpPr>
          <p:spPr bwMode="auto">
            <a:xfrm>
              <a:off x="6106" y="3976"/>
              <a:ext cx="568" cy="568"/>
            </a:xfrm>
            <a:prstGeom prst="rect">
              <a:avLst/>
            </a:prstGeom>
            <a:solidFill>
              <a:srgbClr val="FFFFFF"/>
            </a:solidFill>
            <a:ln w="9525">
              <a:solidFill>
                <a:srgbClr val="FFFFFF"/>
              </a:solidFill>
              <a:miter lim="800000"/>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ru-RU" altLang="ru-RU" sz="1400" b="1"/>
                <a:t>L</a:t>
              </a:r>
            </a:p>
          </p:txBody>
        </p:sp>
        <p:sp>
          <p:nvSpPr>
            <p:cNvPr id="134159" name="Text Box 14"/>
            <p:cNvSpPr txBox="1">
              <a:spLocks noChangeArrowheads="1"/>
            </p:cNvSpPr>
            <p:nvPr/>
          </p:nvSpPr>
          <p:spPr bwMode="auto">
            <a:xfrm>
              <a:off x="3834" y="2982"/>
              <a:ext cx="568" cy="568"/>
            </a:xfrm>
            <a:prstGeom prst="rect">
              <a:avLst/>
            </a:prstGeom>
            <a:solidFill>
              <a:srgbClr val="FFFFFF"/>
            </a:solidFill>
            <a:ln w="9525">
              <a:solidFill>
                <a:srgbClr val="FFFFFF"/>
              </a:solidFill>
              <a:miter lim="800000"/>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ru-RU" altLang="ru-RU" sz="1400" b="1"/>
                <a:t>G</a:t>
              </a:r>
            </a:p>
          </p:txBody>
        </p:sp>
        <p:sp>
          <p:nvSpPr>
            <p:cNvPr id="134160" name="Text Box 15"/>
            <p:cNvSpPr txBox="1">
              <a:spLocks noChangeArrowheads="1"/>
            </p:cNvSpPr>
            <p:nvPr/>
          </p:nvSpPr>
          <p:spPr bwMode="auto">
            <a:xfrm>
              <a:off x="8094" y="2556"/>
              <a:ext cx="994" cy="568"/>
            </a:xfrm>
            <a:prstGeom prst="rect">
              <a:avLst/>
            </a:prstGeom>
            <a:solidFill>
              <a:srgbClr val="FFFFFF"/>
            </a:solidFill>
            <a:ln w="9525">
              <a:solidFill>
                <a:srgbClr val="FFFFFF"/>
              </a:solidFill>
              <a:miter lim="800000"/>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ru-RU" altLang="ru-RU" sz="1400" b="1"/>
                <a:t>δ </a:t>
              </a:r>
              <a:r>
                <a:rPr lang="ru-RU" altLang="ru-RU" sz="1400" b="1" baseline="-25000"/>
                <a:t>max</a:t>
              </a:r>
              <a:endParaRPr lang="ru-RU" altLang="ru-RU" sz="1400" b="1"/>
            </a:p>
          </p:txBody>
        </p:sp>
        <p:sp>
          <p:nvSpPr>
            <p:cNvPr id="134161" name="Line 16"/>
            <p:cNvSpPr>
              <a:spLocks noChangeShapeType="1"/>
            </p:cNvSpPr>
            <p:nvPr/>
          </p:nvSpPr>
          <p:spPr bwMode="auto">
            <a:xfrm flipV="1">
              <a:off x="7810" y="3266"/>
              <a:ext cx="284" cy="426"/>
            </a:xfrm>
            <a:prstGeom prst="line">
              <a:avLst/>
            </a:prstGeom>
            <a:noFill/>
            <a:ln w="1270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ru-RU"/>
            </a:p>
          </p:txBody>
        </p:sp>
        <p:sp>
          <p:nvSpPr>
            <p:cNvPr id="134162" name="Line 17"/>
            <p:cNvSpPr>
              <a:spLocks noChangeShapeType="1"/>
            </p:cNvSpPr>
            <p:nvPr/>
          </p:nvSpPr>
          <p:spPr bwMode="auto">
            <a:xfrm>
              <a:off x="8094" y="3266"/>
              <a:ext cx="852"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ru-RU"/>
            </a:p>
          </p:txBody>
        </p:sp>
      </p:grpSp>
      <p:sp>
        <p:nvSpPr>
          <p:cNvPr id="134148" name="Text Box 18"/>
          <p:cNvSpPr txBox="1">
            <a:spLocks noChangeArrowheads="1"/>
          </p:cNvSpPr>
          <p:nvPr/>
        </p:nvSpPr>
        <p:spPr bwMode="auto">
          <a:xfrm>
            <a:off x="2438400" y="5181600"/>
            <a:ext cx="6019800" cy="1371600"/>
          </a:xfrm>
          <a:prstGeom prst="rect">
            <a:avLst/>
          </a:prstGeom>
          <a:noFill/>
          <a:ln>
            <a:noFill/>
          </a:ln>
          <a:effectLst/>
          <a:extLst>
            <a:ext uri="{909E8E84-426E-40DD-AFC4-6F175D3DCCD1}">
              <a14:hiddenFill xmlns:a14="http://schemas.microsoft.com/office/drawing/2010/main">
                <a:solidFill>
                  <a:srgbClr val="CCFFCC"/>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en-US" altLang="ru-RU" sz="2000" i="1">
                <a:cs typeface="Times New Roman" panose="02020603050405020304" pitchFamily="18" charset="0"/>
              </a:rPr>
              <a:t>L</a:t>
            </a:r>
            <a:r>
              <a:rPr lang="ru-RU" altLang="ru-RU" sz="2000" i="1">
                <a:cs typeface="Times New Roman" panose="02020603050405020304" pitchFamily="18" charset="0"/>
              </a:rPr>
              <a:t> – фактическая траектория полюса рабочего органа, </a:t>
            </a:r>
            <a:r>
              <a:rPr lang="en-US" altLang="ru-RU" sz="2000" i="1">
                <a:cs typeface="Times New Roman" panose="02020603050405020304" pitchFamily="18" charset="0"/>
              </a:rPr>
              <a:t>G</a:t>
            </a:r>
            <a:r>
              <a:rPr lang="ru-RU" altLang="ru-RU" sz="2000" i="1">
                <a:cs typeface="Times New Roman" panose="02020603050405020304" pitchFamily="18" charset="0"/>
              </a:rPr>
              <a:t> – программная траектория, δ </a:t>
            </a:r>
            <a:r>
              <a:rPr lang="ru-RU" altLang="ru-RU" sz="2000" i="1" baseline="-30000">
                <a:cs typeface="Times New Roman" panose="02020603050405020304" pitchFamily="18" charset="0"/>
              </a:rPr>
              <a:t>max</a:t>
            </a:r>
            <a:r>
              <a:rPr lang="ru-RU" altLang="ru-RU" sz="2000" i="1">
                <a:cs typeface="Times New Roman" panose="02020603050405020304" pitchFamily="18" charset="0"/>
              </a:rPr>
              <a:t> – максимальная (паспортная) величина погрешности отработки траектории</a:t>
            </a:r>
            <a:r>
              <a:rPr lang="en-GB" altLang="ru-RU" sz="2400"/>
              <a:t> </a:t>
            </a:r>
          </a:p>
        </p:txBody>
      </p:sp>
    </p:spTree>
    <p:extLst>
      <p:ext uri="{BB962C8B-B14F-4D97-AF65-F5344CB8AC3E}">
        <p14:creationId xmlns:p14="http://schemas.microsoft.com/office/powerpoint/2010/main" val="3945961466"/>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2"/>
          <p:cNvSpPr>
            <a:spLocks noGrp="1" noChangeArrowheads="1"/>
          </p:cNvSpPr>
          <p:nvPr>
            <p:ph type="title"/>
          </p:nvPr>
        </p:nvSpPr>
        <p:spPr>
          <a:xfrm>
            <a:off x="901700" y="639763"/>
            <a:ext cx="7340600" cy="1066800"/>
          </a:xfrm>
        </p:spPr>
        <p:txBody>
          <a:bodyPr/>
          <a:lstStyle/>
          <a:p>
            <a:pPr eaLnBrk="1" hangingPunct="1"/>
            <a:r>
              <a:rPr lang="ru-RU" altLang="ru-RU" sz="3200" b="1" smtClean="0">
                <a:solidFill>
                  <a:schemeClr val="tx1"/>
                </a:solidFill>
              </a:rPr>
              <a:t>Обратная задача о скорости многозвенного механизма</a:t>
            </a:r>
            <a:r>
              <a:rPr lang="en-GB" altLang="ru-RU" smtClean="0"/>
              <a:t> </a:t>
            </a:r>
          </a:p>
        </p:txBody>
      </p:sp>
      <p:sp>
        <p:nvSpPr>
          <p:cNvPr id="130051" name="Rectangle 3"/>
          <p:cNvSpPr>
            <a:spLocks noGrp="1" noChangeArrowheads="1"/>
          </p:cNvSpPr>
          <p:nvPr>
            <p:ph type="body" idx="1"/>
          </p:nvPr>
        </p:nvSpPr>
        <p:spPr>
          <a:xfrm>
            <a:off x="539750" y="1916113"/>
            <a:ext cx="7772400" cy="5105400"/>
          </a:xfrm>
        </p:spPr>
        <p:txBody>
          <a:bodyPr/>
          <a:lstStyle/>
          <a:p>
            <a:pPr eaLnBrk="1" hangingPunct="1">
              <a:buFontTx/>
              <a:buNone/>
            </a:pPr>
            <a:r>
              <a:rPr lang="en-US" altLang="ru-RU" smtClean="0"/>
              <a:t> </a:t>
            </a:r>
            <a:r>
              <a:rPr lang="ru-RU" altLang="ru-RU" u="sng" smtClean="0"/>
              <a:t>Постановка задачи</a:t>
            </a:r>
            <a:r>
              <a:rPr lang="en-US" altLang="ru-RU" smtClean="0"/>
              <a:t>: </a:t>
            </a:r>
            <a:r>
              <a:rPr lang="en-US" altLang="ru-RU" smtClean="0">
                <a:cs typeface="Times New Roman" panose="02020603050405020304" pitchFamily="18" charset="0"/>
              </a:rPr>
              <a:t> </a:t>
            </a:r>
            <a:endParaRPr lang="ru-RU" altLang="ru-RU" smtClean="0"/>
          </a:p>
          <a:p>
            <a:pPr eaLnBrk="1" hangingPunct="1">
              <a:buFontTx/>
              <a:buNone/>
            </a:pPr>
            <a:r>
              <a:rPr lang="ru-RU" altLang="ru-RU" smtClean="0"/>
              <a:t>   Определить обобщенные скорости многозвенного механизма</a:t>
            </a:r>
            <a:r>
              <a:rPr lang="en-US" altLang="ru-RU" smtClean="0">
                <a:cs typeface="Times New Roman" panose="02020603050405020304" pitchFamily="18" charset="0"/>
              </a:rPr>
              <a:t> </a:t>
            </a:r>
            <a:r>
              <a:rPr lang="ru-RU" altLang="ru-RU" smtClean="0"/>
              <a:t>по заданному вектору скорости концевой точки (рабочего органа).</a:t>
            </a:r>
            <a:endParaRPr lang="en-GB" altLang="ru-RU" smtClean="0"/>
          </a:p>
        </p:txBody>
      </p:sp>
      <p:graphicFrame>
        <p:nvGraphicFramePr>
          <p:cNvPr id="130052" name="Object 4"/>
          <p:cNvGraphicFramePr>
            <a:graphicFrameLocks noChangeAspect="1"/>
          </p:cNvGraphicFramePr>
          <p:nvPr/>
        </p:nvGraphicFramePr>
        <p:xfrm>
          <a:off x="1042988" y="4652963"/>
          <a:ext cx="2836862" cy="1465262"/>
        </p:xfrm>
        <a:graphic>
          <a:graphicData uri="http://schemas.openxmlformats.org/presentationml/2006/ole">
            <mc:AlternateContent xmlns:mc="http://schemas.openxmlformats.org/markup-compatibility/2006">
              <mc:Choice xmlns:v="urn:schemas-microsoft-com:vml" Requires="v">
                <p:oleObj spid="_x0000_s15364" name="Формула" r:id="rId3" imgW="761669" imgH="393529" progId="">
                  <p:embed/>
                </p:oleObj>
              </mc:Choice>
              <mc:Fallback>
                <p:oleObj name="Формула" r:id="rId3" imgW="761669" imgH="393529" progId="">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2988" y="4652963"/>
                        <a:ext cx="2836862" cy="1465262"/>
                      </a:xfrm>
                      <a:prstGeom prst="rect">
                        <a:avLst/>
                      </a:prstGeom>
                      <a:noFill/>
                      <a:ln>
                        <a:noFill/>
                      </a:ln>
                      <a:effectLst/>
                      <a:extLst>
                        <a:ext uri="{909E8E84-426E-40DD-AFC4-6F175D3DCCD1}">
                          <a14:hiddenFill xmlns:a14="http://schemas.microsoft.com/office/drawing/2010/main">
                            <a:solidFill>
                              <a:srgbClr val="00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89602360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83568" y="404664"/>
            <a:ext cx="7772400" cy="1143000"/>
          </a:xfrm>
        </p:spPr>
        <p:txBody>
          <a:bodyPr/>
          <a:lstStyle/>
          <a:p>
            <a:r>
              <a:rPr lang="ru-RU" sz="4000" b="1" dirty="0">
                <a:solidFill>
                  <a:srgbClr val="0070C0"/>
                </a:solidFill>
              </a:rPr>
              <a:t>Общие </a:t>
            </a:r>
            <a:r>
              <a:rPr lang="ru-RU" sz="4000" b="1" dirty="0" smtClean="0">
                <a:solidFill>
                  <a:srgbClr val="0070C0"/>
                </a:solidFill>
              </a:rPr>
              <a:t>термины: МАНИПУЛЯТОР </a:t>
            </a:r>
            <a:endParaRPr lang="ru-RU" sz="4000" dirty="0">
              <a:solidFill>
                <a:srgbClr val="0070C0"/>
              </a:solidFill>
            </a:endParaRPr>
          </a:p>
        </p:txBody>
      </p:sp>
      <p:sp>
        <p:nvSpPr>
          <p:cNvPr id="4" name="Прямоугольник 3"/>
          <p:cNvSpPr/>
          <p:nvPr/>
        </p:nvSpPr>
        <p:spPr>
          <a:xfrm>
            <a:off x="755576" y="1916832"/>
            <a:ext cx="7776864" cy="4062651"/>
          </a:xfrm>
          <a:prstGeom prst="rect">
            <a:avLst/>
          </a:prstGeom>
        </p:spPr>
        <p:txBody>
          <a:bodyPr wrap="square">
            <a:spAutoFit/>
          </a:bodyPr>
          <a:lstStyle/>
          <a:p>
            <a:r>
              <a:rPr lang="ru-RU" b="1" dirty="0" smtClean="0">
                <a:solidFill>
                  <a:srgbClr val="000000"/>
                </a:solidFill>
                <a:latin typeface="Arial" panose="020B0604020202020204" pitchFamily="34" charset="0"/>
              </a:rPr>
              <a:t>Манипулятор </a:t>
            </a:r>
            <a:r>
              <a:rPr lang="ru-RU" dirty="0">
                <a:solidFill>
                  <a:srgbClr val="000000"/>
                </a:solidFill>
                <a:latin typeface="Arial" panose="020B0604020202020204" pitchFamily="34" charset="0"/>
              </a:rPr>
              <a:t>(</a:t>
            </a:r>
            <a:r>
              <a:rPr lang="ru-RU" dirty="0" err="1">
                <a:solidFill>
                  <a:srgbClr val="000000"/>
                </a:solidFill>
                <a:latin typeface="Arial" panose="020B0604020202020204" pitchFamily="34" charset="0"/>
              </a:rPr>
              <a:t>manipulator</a:t>
            </a:r>
            <a:r>
              <a:rPr lang="ru-RU" dirty="0">
                <a:solidFill>
                  <a:srgbClr val="000000"/>
                </a:solidFill>
                <a:latin typeface="Arial" panose="020B0604020202020204" pitchFamily="34" charset="0"/>
              </a:rPr>
              <a:t>): Машина, механизм которой обычно состоит из последовательности сегментов, перемещающихся вращательно или поступательно друг относительно друга с целью захвата и/или перемещения объектов (деталей или инструментов) обычно по нескольким </a:t>
            </a:r>
            <a:r>
              <a:rPr lang="ru-RU" b="1" dirty="0">
                <a:solidFill>
                  <a:srgbClr val="000000"/>
                </a:solidFill>
                <a:latin typeface="Arial" panose="020B0604020202020204" pitchFamily="34" charset="0"/>
              </a:rPr>
              <a:t>степеням </a:t>
            </a:r>
            <a:r>
              <a:rPr lang="ru-RU" b="1" dirty="0" smtClean="0">
                <a:solidFill>
                  <a:srgbClr val="000000"/>
                </a:solidFill>
                <a:latin typeface="Arial" panose="020B0604020202020204" pitchFamily="34" charset="0"/>
              </a:rPr>
              <a:t>свободы</a:t>
            </a:r>
            <a:r>
              <a:rPr lang="ru-RU" dirty="0" smtClean="0">
                <a:solidFill>
                  <a:srgbClr val="000000"/>
                </a:solidFill>
                <a:latin typeface="Arial" panose="020B0604020202020204" pitchFamily="34" charset="0"/>
              </a:rPr>
              <a:t>. </a:t>
            </a:r>
            <a:endParaRPr lang="ru-RU" dirty="0">
              <a:solidFill>
                <a:srgbClr val="000000"/>
              </a:solidFill>
              <a:latin typeface="Arial" panose="020B0604020202020204" pitchFamily="34" charset="0"/>
            </a:endParaRPr>
          </a:p>
          <a:p>
            <a:r>
              <a:rPr lang="ru-RU" sz="1800" dirty="0">
                <a:solidFill>
                  <a:srgbClr val="000000"/>
                </a:solidFill>
                <a:latin typeface="Arial" panose="020B0604020202020204" pitchFamily="34" charset="0"/>
              </a:rPr>
              <a:t>Примечания </a:t>
            </a:r>
          </a:p>
          <a:p>
            <a:r>
              <a:rPr lang="ru-RU" sz="1800" dirty="0">
                <a:solidFill>
                  <a:srgbClr val="000000"/>
                </a:solidFill>
                <a:latin typeface="Arial" panose="020B0604020202020204" pitchFamily="34" charset="0"/>
              </a:rPr>
              <a:t>1 Манипулятор может управляться </a:t>
            </a:r>
            <a:r>
              <a:rPr lang="ru-RU" sz="1800" b="1" dirty="0" smtClean="0">
                <a:solidFill>
                  <a:srgbClr val="000000"/>
                </a:solidFill>
                <a:latin typeface="Arial" panose="020B0604020202020204" pitchFamily="34" charset="0"/>
              </a:rPr>
              <a:t>оператором</a:t>
            </a:r>
            <a:r>
              <a:rPr lang="ru-RU" sz="1800" dirty="0" smtClean="0">
                <a:solidFill>
                  <a:srgbClr val="000000"/>
                </a:solidFill>
                <a:latin typeface="Arial" panose="020B0604020202020204" pitchFamily="34" charset="0"/>
              </a:rPr>
              <a:t>, </a:t>
            </a:r>
            <a:r>
              <a:rPr lang="ru-RU" sz="1800" dirty="0">
                <a:solidFill>
                  <a:srgbClr val="000000"/>
                </a:solidFill>
                <a:latin typeface="Arial" panose="020B0604020202020204" pitchFamily="34" charset="0"/>
              </a:rPr>
              <a:t>программируемым электронным контроллером или любой логической системой (например копирующим устройством, монтажной логикой). </a:t>
            </a:r>
          </a:p>
          <a:p>
            <a:r>
              <a:rPr lang="ru-RU" sz="1800" dirty="0">
                <a:solidFill>
                  <a:srgbClr val="000000"/>
                </a:solidFill>
                <a:latin typeface="Arial" panose="020B0604020202020204" pitchFamily="34" charset="0"/>
              </a:rPr>
              <a:t>2 В состав манипулятора не входит </a:t>
            </a:r>
            <a:r>
              <a:rPr lang="ru-RU" sz="1800" b="1" dirty="0">
                <a:solidFill>
                  <a:srgbClr val="000000"/>
                </a:solidFill>
                <a:latin typeface="Arial" panose="020B0604020202020204" pitchFamily="34" charset="0"/>
              </a:rPr>
              <a:t>рабочий </a:t>
            </a:r>
            <a:r>
              <a:rPr lang="ru-RU" sz="1800" b="1" dirty="0" smtClean="0">
                <a:solidFill>
                  <a:srgbClr val="000000"/>
                </a:solidFill>
                <a:latin typeface="Arial" panose="020B0604020202020204" pitchFamily="34" charset="0"/>
              </a:rPr>
              <a:t>орган</a:t>
            </a:r>
            <a:r>
              <a:rPr lang="ru-RU" sz="1800" dirty="0" smtClean="0">
                <a:solidFill>
                  <a:srgbClr val="000000"/>
                </a:solidFill>
                <a:latin typeface="Arial" panose="020B0604020202020204" pitchFamily="34" charset="0"/>
              </a:rPr>
              <a:t>. </a:t>
            </a:r>
            <a:endParaRPr lang="ru-RU" dirty="0"/>
          </a:p>
        </p:txBody>
      </p:sp>
    </p:spTree>
    <p:extLst>
      <p:ext uri="{BB962C8B-B14F-4D97-AF65-F5344CB8AC3E}">
        <p14:creationId xmlns:p14="http://schemas.microsoft.com/office/powerpoint/2010/main" val="4045776258"/>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2"/>
          <p:cNvSpPr>
            <a:spLocks noGrp="1" noChangeArrowheads="1"/>
          </p:cNvSpPr>
          <p:nvPr>
            <p:ph type="title"/>
          </p:nvPr>
        </p:nvSpPr>
        <p:spPr>
          <a:xfrm>
            <a:off x="685800" y="304800"/>
            <a:ext cx="7772400" cy="1143000"/>
          </a:xfrm>
        </p:spPr>
        <p:txBody>
          <a:bodyPr/>
          <a:lstStyle/>
          <a:p>
            <a:pPr eaLnBrk="1" hangingPunct="1"/>
            <a:r>
              <a:rPr lang="ru-RU" altLang="ru-RU" sz="3200" b="1" dirty="0" smtClean="0">
                <a:solidFill>
                  <a:srgbClr val="000000"/>
                </a:solidFill>
              </a:rPr>
              <a:t>Пример</a:t>
            </a:r>
            <a:r>
              <a:rPr lang="ru-RU" altLang="ru-RU" sz="3200" dirty="0"/>
              <a:t> : </a:t>
            </a:r>
            <a:r>
              <a:rPr lang="ru-RU" altLang="ru-RU" sz="3200" dirty="0" smtClean="0"/>
              <a:t>обратная </a:t>
            </a:r>
            <a:r>
              <a:rPr lang="ru-RU" altLang="ru-RU" sz="3200" dirty="0"/>
              <a:t>задача о </a:t>
            </a:r>
            <a:r>
              <a:rPr lang="ru-RU" altLang="ru-RU" sz="3200" dirty="0" smtClean="0"/>
              <a:t>скорости </a:t>
            </a:r>
            <a:r>
              <a:rPr lang="ru-RU" altLang="ru-RU" sz="3200" dirty="0"/>
              <a:t>двухзвенного механизма</a:t>
            </a:r>
            <a:r>
              <a:rPr lang="ru-RU" altLang="ru-RU" sz="3200" b="1" dirty="0" smtClean="0">
                <a:solidFill>
                  <a:srgbClr val="000000"/>
                </a:solidFill>
              </a:rPr>
              <a:t> </a:t>
            </a:r>
            <a:r>
              <a:rPr lang="en-GB" altLang="ru-RU" dirty="0" smtClean="0"/>
              <a:t> </a:t>
            </a:r>
          </a:p>
        </p:txBody>
      </p:sp>
      <p:sp>
        <p:nvSpPr>
          <p:cNvPr id="129027" name="Rectangle 3"/>
          <p:cNvSpPr>
            <a:spLocks noGrp="1" noChangeArrowheads="1"/>
          </p:cNvSpPr>
          <p:nvPr>
            <p:ph type="body" idx="1"/>
          </p:nvPr>
        </p:nvSpPr>
        <p:spPr/>
        <p:txBody>
          <a:bodyPr/>
          <a:lstStyle/>
          <a:p>
            <a:pPr eaLnBrk="1" hangingPunct="1">
              <a:buFontTx/>
              <a:buNone/>
            </a:pPr>
            <a:r>
              <a:rPr lang="en-US" altLang="ru-RU" smtClean="0"/>
              <a:t> </a:t>
            </a:r>
            <a:endParaRPr lang="en-GB" altLang="ru-RU" smtClean="0"/>
          </a:p>
        </p:txBody>
      </p:sp>
      <p:graphicFrame>
        <p:nvGraphicFramePr>
          <p:cNvPr id="6" name="Object 4"/>
          <p:cNvGraphicFramePr>
            <a:graphicFrameLocks noChangeAspect="1"/>
          </p:cNvGraphicFramePr>
          <p:nvPr>
            <p:extLst/>
          </p:nvPr>
        </p:nvGraphicFramePr>
        <p:xfrm>
          <a:off x="2771800" y="2708920"/>
          <a:ext cx="3096344" cy="1465262"/>
        </p:xfrm>
        <a:graphic>
          <a:graphicData uri="http://schemas.openxmlformats.org/presentationml/2006/ole">
            <mc:AlternateContent xmlns:mc="http://schemas.openxmlformats.org/markup-compatibility/2006">
              <mc:Choice xmlns:v="urn:schemas-microsoft-com:vml" Requires="v">
                <p:oleObj spid="_x0000_s16388" name="Формула" r:id="rId3" imgW="761669" imgH="393529" progId="">
                  <p:embed/>
                </p:oleObj>
              </mc:Choice>
              <mc:Fallback>
                <p:oleObj name="Формула" r:id="rId3" imgW="761669" imgH="393529" progId="">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71800" y="2708920"/>
                        <a:ext cx="3096344" cy="14652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830929373"/>
      </p:ext>
    </p:extLst>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Grp="1" noChangeArrowheads="1"/>
          </p:cNvSpPr>
          <p:nvPr>
            <p:ph type="body" idx="1"/>
          </p:nvPr>
        </p:nvSpPr>
        <p:spPr/>
        <p:txBody>
          <a:bodyPr/>
          <a:lstStyle/>
          <a:p>
            <a:pPr eaLnBrk="1" hangingPunct="1">
              <a:buFontTx/>
              <a:buNone/>
            </a:pPr>
            <a:r>
              <a:rPr lang="en-US" altLang="ru-RU" smtClean="0"/>
              <a:t> </a:t>
            </a:r>
            <a:endParaRPr lang="en-GB" altLang="ru-RU" smtClean="0"/>
          </a:p>
        </p:txBody>
      </p:sp>
      <p:graphicFrame>
        <p:nvGraphicFramePr>
          <p:cNvPr id="131075" name="Object 3"/>
          <p:cNvGraphicFramePr>
            <a:graphicFrameLocks noChangeAspect="1"/>
          </p:cNvGraphicFramePr>
          <p:nvPr>
            <p:extLst/>
          </p:nvPr>
        </p:nvGraphicFramePr>
        <p:xfrm>
          <a:off x="1187624" y="1916832"/>
          <a:ext cx="7295499" cy="3508549"/>
        </p:xfrm>
        <a:graphic>
          <a:graphicData uri="http://schemas.openxmlformats.org/presentationml/2006/ole">
            <mc:AlternateContent xmlns:mc="http://schemas.openxmlformats.org/markup-compatibility/2006">
              <mc:Choice xmlns:v="urn:schemas-microsoft-com:vml" Requires="v">
                <p:oleObj spid="_x0000_s17412" name="Формула" r:id="rId3" imgW="1905000" imgH="965200" progId="">
                  <p:embed/>
                </p:oleObj>
              </mc:Choice>
              <mc:Fallback>
                <p:oleObj name="Формула" r:id="rId3" imgW="1905000" imgH="965200" progId="">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87624" y="1916832"/>
                        <a:ext cx="7295499" cy="3508549"/>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3887215530"/>
      </p:ext>
    </p:extLst>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62" name="Rectangle 2"/>
          <p:cNvSpPr>
            <a:spLocks noGrp="1" noChangeArrowheads="1"/>
          </p:cNvSpPr>
          <p:nvPr>
            <p:ph type="title"/>
          </p:nvPr>
        </p:nvSpPr>
        <p:spPr>
          <a:xfrm>
            <a:off x="901700" y="715963"/>
            <a:ext cx="7340600" cy="990600"/>
          </a:xfrm>
        </p:spPr>
        <p:txBody>
          <a:bodyPr/>
          <a:lstStyle/>
          <a:p>
            <a:pPr eaLnBrk="1" hangingPunct="1">
              <a:defRPr/>
            </a:pPr>
            <a:r>
              <a:rPr lang="ru-RU" altLang="ru-RU" sz="3600" dirty="0" smtClean="0">
                <a:effectLst>
                  <a:outerShdw blurRad="38100" dist="38100" dir="2700000" algn="tl">
                    <a:srgbClr val="C0C0C0"/>
                  </a:outerShdw>
                </a:effectLst>
              </a:rPr>
              <a:t>Определение дистанционного управления</a:t>
            </a:r>
          </a:p>
        </p:txBody>
      </p:sp>
      <p:sp>
        <p:nvSpPr>
          <p:cNvPr id="165891" name="Rectangle 3"/>
          <p:cNvSpPr>
            <a:spLocks noGrp="1" noChangeArrowheads="1"/>
          </p:cNvSpPr>
          <p:nvPr>
            <p:ph type="body" idx="1"/>
          </p:nvPr>
        </p:nvSpPr>
        <p:spPr>
          <a:xfrm>
            <a:off x="1331640" y="2132856"/>
            <a:ext cx="6120680" cy="3491880"/>
          </a:xfrm>
        </p:spPr>
        <p:txBody>
          <a:bodyPr/>
          <a:lstStyle/>
          <a:p>
            <a:pPr eaLnBrk="1" hangingPunct="1">
              <a:lnSpc>
                <a:spcPct val="80000"/>
              </a:lnSpc>
              <a:buNone/>
            </a:pPr>
            <a:r>
              <a:rPr lang="en-US" sz="2400" dirty="0" smtClean="0"/>
              <a:t>     </a:t>
            </a:r>
            <a:r>
              <a:rPr lang="ru-RU" sz="2400" dirty="0" smtClean="0"/>
              <a:t>Дистанционное управление </a:t>
            </a:r>
          </a:p>
          <a:p>
            <a:pPr eaLnBrk="1" hangingPunct="1">
              <a:lnSpc>
                <a:spcPct val="80000"/>
              </a:lnSpc>
              <a:buNone/>
            </a:pPr>
            <a:r>
              <a:rPr lang="ru-RU" sz="2400" dirty="0" smtClean="0"/>
              <a:t>     (</a:t>
            </a:r>
            <a:r>
              <a:rPr lang="ru-RU" sz="2400" dirty="0" err="1" smtClean="0"/>
              <a:t>remote</a:t>
            </a:r>
            <a:r>
              <a:rPr lang="ru-RU" sz="2400" dirty="0" smtClean="0"/>
              <a:t> </a:t>
            </a:r>
            <a:r>
              <a:rPr lang="ru-RU" sz="2400" dirty="0" err="1" smtClean="0"/>
              <a:t>control</a:t>
            </a:r>
            <a:r>
              <a:rPr lang="ru-RU" sz="2400" dirty="0" smtClean="0"/>
              <a:t>): </a:t>
            </a:r>
          </a:p>
          <a:p>
            <a:pPr eaLnBrk="1" hangingPunct="1">
              <a:lnSpc>
                <a:spcPct val="80000"/>
              </a:lnSpc>
              <a:buNone/>
            </a:pPr>
            <a:r>
              <a:rPr lang="ru-RU" sz="2400" dirty="0" smtClean="0"/>
              <a:t>    Управление роботом в реальном времени на расстоянии и под непосредственным визуальным контролем со стороны оператора.</a:t>
            </a:r>
            <a:endParaRPr lang="ru-RU" altLang="ru-RU" sz="2000" b="1" u="sng" dirty="0" smtClean="0"/>
          </a:p>
        </p:txBody>
      </p:sp>
    </p:spTree>
    <p:extLst>
      <p:ext uri="{BB962C8B-B14F-4D97-AF65-F5344CB8AC3E}">
        <p14:creationId xmlns:p14="http://schemas.microsoft.com/office/powerpoint/2010/main" val="1187645254"/>
      </p:ext>
    </p:extLst>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62" name="Rectangle 2"/>
          <p:cNvSpPr>
            <a:spLocks noGrp="1" noChangeArrowheads="1"/>
          </p:cNvSpPr>
          <p:nvPr>
            <p:ph type="title"/>
          </p:nvPr>
        </p:nvSpPr>
        <p:spPr>
          <a:xfrm>
            <a:off x="901700" y="715963"/>
            <a:ext cx="7340600" cy="990600"/>
          </a:xfrm>
        </p:spPr>
        <p:txBody>
          <a:bodyPr/>
          <a:lstStyle/>
          <a:p>
            <a:pPr eaLnBrk="1" hangingPunct="1">
              <a:defRPr/>
            </a:pPr>
            <a:r>
              <a:rPr lang="ru-RU" altLang="ru-RU" sz="3600" smtClean="0">
                <a:effectLst>
                  <a:outerShdw blurRad="38100" dist="38100" dir="2700000" algn="tl">
                    <a:srgbClr val="C0C0C0"/>
                  </a:outerShdw>
                </a:effectLst>
              </a:rPr>
              <a:t>Методы дистанционного управления</a:t>
            </a:r>
          </a:p>
        </p:txBody>
      </p:sp>
      <p:sp>
        <p:nvSpPr>
          <p:cNvPr id="165891" name="Rectangle 3"/>
          <p:cNvSpPr>
            <a:spLocks noGrp="1" noChangeArrowheads="1"/>
          </p:cNvSpPr>
          <p:nvPr>
            <p:ph type="body" idx="1"/>
          </p:nvPr>
        </p:nvSpPr>
        <p:spPr>
          <a:xfrm>
            <a:off x="611188" y="2286000"/>
            <a:ext cx="7772400" cy="4572000"/>
          </a:xfrm>
        </p:spPr>
        <p:txBody>
          <a:bodyPr/>
          <a:lstStyle/>
          <a:p>
            <a:pPr eaLnBrk="1" hangingPunct="1">
              <a:lnSpc>
                <a:spcPct val="80000"/>
              </a:lnSpc>
              <a:buFont typeface="Wingdings" panose="05000000000000000000" pitchFamily="2" charset="2"/>
              <a:buChar char="Ø"/>
            </a:pPr>
            <a:r>
              <a:rPr lang="en-US" altLang="ru-RU" sz="2400" dirty="0" smtClean="0"/>
              <a:t> </a:t>
            </a:r>
            <a:r>
              <a:rPr lang="ru-RU" altLang="ru-RU" sz="2400" b="1" u="sng" dirty="0" smtClean="0"/>
              <a:t>Командное управление</a:t>
            </a:r>
            <a:r>
              <a:rPr lang="en-US" altLang="ru-RU" sz="2400" b="1" u="sng" dirty="0" smtClean="0"/>
              <a:t> </a:t>
            </a:r>
          </a:p>
          <a:p>
            <a:pPr eaLnBrk="1" hangingPunct="1">
              <a:lnSpc>
                <a:spcPct val="80000"/>
              </a:lnSpc>
              <a:buFont typeface="Wingdings" panose="05000000000000000000" pitchFamily="2" charset="2"/>
              <a:buNone/>
            </a:pPr>
            <a:endParaRPr lang="en-US" altLang="ru-RU" sz="2400" b="1" u="sng" dirty="0" smtClean="0"/>
          </a:p>
          <a:p>
            <a:pPr eaLnBrk="1" hangingPunct="1">
              <a:lnSpc>
                <a:spcPct val="80000"/>
              </a:lnSpc>
              <a:buFont typeface="Wingdings" panose="05000000000000000000" pitchFamily="2" charset="2"/>
              <a:buChar char="Ø"/>
            </a:pPr>
            <a:r>
              <a:rPr lang="ru-RU" altLang="ru-RU" sz="2400" b="1" u="sng" dirty="0" smtClean="0"/>
              <a:t>Копирующее управление</a:t>
            </a:r>
            <a:endParaRPr lang="en-US" altLang="ru-RU" sz="2400" b="1" u="sng" dirty="0" smtClean="0"/>
          </a:p>
          <a:p>
            <a:pPr eaLnBrk="1" hangingPunct="1">
              <a:lnSpc>
                <a:spcPct val="80000"/>
              </a:lnSpc>
              <a:buFont typeface="Wingdings" panose="05000000000000000000" pitchFamily="2" charset="2"/>
              <a:buNone/>
            </a:pPr>
            <a:endParaRPr lang="en-US" altLang="ru-RU" sz="2400" b="1" u="sng" dirty="0" smtClean="0"/>
          </a:p>
          <a:p>
            <a:pPr eaLnBrk="1" hangingPunct="1">
              <a:lnSpc>
                <a:spcPct val="80000"/>
              </a:lnSpc>
              <a:buFont typeface="Wingdings" panose="05000000000000000000" pitchFamily="2" charset="2"/>
              <a:buChar char="Ø"/>
            </a:pPr>
            <a:r>
              <a:rPr lang="ru-RU" altLang="ru-RU" sz="2400" b="1" u="sng" dirty="0" smtClean="0"/>
              <a:t>Полуавтоматическое управление</a:t>
            </a:r>
            <a:endParaRPr lang="en-US" altLang="ru-RU" sz="2400" b="1" u="sng" dirty="0" smtClean="0"/>
          </a:p>
          <a:p>
            <a:pPr eaLnBrk="1" hangingPunct="1">
              <a:lnSpc>
                <a:spcPct val="80000"/>
              </a:lnSpc>
              <a:buFontTx/>
              <a:buNone/>
            </a:pPr>
            <a:endParaRPr lang="ru-RU" altLang="ru-RU" sz="2000" b="1" u="sng" dirty="0" smtClean="0"/>
          </a:p>
        </p:txBody>
      </p:sp>
    </p:spTree>
    <p:extLst>
      <p:ext uri="{BB962C8B-B14F-4D97-AF65-F5344CB8AC3E}">
        <p14:creationId xmlns:p14="http://schemas.microsoft.com/office/powerpoint/2010/main" val="2677076040"/>
      </p:ext>
    </p:extLst>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2"/>
          <p:cNvSpPr>
            <a:spLocks noGrp="1" noChangeArrowheads="1"/>
          </p:cNvSpPr>
          <p:nvPr>
            <p:ph type="title"/>
          </p:nvPr>
        </p:nvSpPr>
        <p:spPr>
          <a:xfrm>
            <a:off x="685800" y="609600"/>
            <a:ext cx="7772400" cy="990600"/>
          </a:xfrm>
        </p:spPr>
        <p:txBody>
          <a:bodyPr/>
          <a:lstStyle/>
          <a:p>
            <a:pPr eaLnBrk="1" hangingPunct="1"/>
            <a:r>
              <a:rPr lang="ru-RU" altLang="ru-RU" sz="3600" b="1" u="sng" smtClean="0"/>
              <a:t>Командное управление</a:t>
            </a:r>
            <a:r>
              <a:rPr lang="en-US" altLang="ru-RU" sz="3600" b="1" u="sng" smtClean="0"/>
              <a:t> </a:t>
            </a:r>
            <a:endParaRPr lang="en-GB" altLang="ru-RU" sz="3600" b="1" u="sng" smtClean="0"/>
          </a:p>
        </p:txBody>
      </p:sp>
      <p:pic>
        <p:nvPicPr>
          <p:cNvPr id="166915" name="Picture 3" descr="B"/>
          <p:cNvPicPr>
            <a:picLocks noGrp="1" noChangeAspect="1" noChangeArrowheads="1"/>
          </p:cNvPicPr>
          <p:nvPr>
            <p:ph sz="half" idx="1"/>
          </p:nvPr>
        </p:nvPicPr>
        <p:blipFill>
          <a:blip r:embed="rId2" cstate="print">
            <a:extLst>
              <a:ext uri="{28A0092B-C50C-407E-A947-70E740481C1C}">
                <a14:useLocalDpi xmlns:a14="http://schemas.microsoft.com/office/drawing/2010/main" val="0"/>
              </a:ext>
            </a:extLst>
          </a:blip>
          <a:srcRect/>
          <a:stretch>
            <a:fillRect/>
          </a:stretch>
        </p:blipFill>
        <p:spPr>
          <a:xfrm>
            <a:off x="2514600" y="2057400"/>
            <a:ext cx="4176713" cy="37449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664285256"/>
      </p:ext>
    </p:extLst>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9810" name="Rectangle 2"/>
          <p:cNvSpPr>
            <a:spLocks noGrp="1" noChangeArrowheads="1"/>
          </p:cNvSpPr>
          <p:nvPr>
            <p:ph type="title"/>
          </p:nvPr>
        </p:nvSpPr>
        <p:spPr/>
        <p:txBody>
          <a:bodyPr/>
          <a:lstStyle/>
          <a:p>
            <a:pPr eaLnBrk="1" hangingPunct="1">
              <a:defRPr/>
            </a:pPr>
            <a:r>
              <a:rPr lang="ru-RU" altLang="ru-RU" sz="3600" b="1" u="sng" smtClean="0">
                <a:effectLst>
                  <a:outerShdw blurRad="38100" dist="38100" dir="2700000" algn="tl">
                    <a:srgbClr val="C0C0C0"/>
                  </a:outerShdw>
                </a:effectLst>
              </a:rPr>
              <a:t>Копирующее управление</a:t>
            </a:r>
            <a:endParaRPr lang="en-GB" altLang="ru-RU" sz="3600" b="1" u="sng" smtClean="0">
              <a:effectLst>
                <a:outerShdw blurRad="38100" dist="38100" dir="2700000" algn="tl">
                  <a:srgbClr val="C0C0C0"/>
                </a:outerShdw>
              </a:effectLst>
            </a:endParaRPr>
          </a:p>
        </p:txBody>
      </p:sp>
      <p:pic>
        <p:nvPicPr>
          <p:cNvPr id="167939" name="Picture 3" descr="B"/>
          <p:cNvPicPr>
            <a:picLocks noGrp="1" noChangeAspect="1" noChangeArrowheads="1"/>
          </p:cNvPicPr>
          <p:nvPr>
            <p:ph sz="half" idx="1"/>
          </p:nvPr>
        </p:nvPicPr>
        <p:blipFill>
          <a:blip r:embed="rId2" cstate="print">
            <a:extLst>
              <a:ext uri="{28A0092B-C50C-407E-A947-70E740481C1C}">
                <a14:useLocalDpi xmlns:a14="http://schemas.microsoft.com/office/drawing/2010/main" val="0"/>
              </a:ext>
            </a:extLst>
          </a:blip>
          <a:srcRect/>
          <a:stretch>
            <a:fillRect/>
          </a:stretch>
        </p:blipFill>
        <p:spPr>
          <a:xfrm>
            <a:off x="2438400" y="1981200"/>
            <a:ext cx="4103688" cy="38989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719323646"/>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0834" name="Rectangle 2"/>
          <p:cNvSpPr>
            <a:spLocks noGrp="1" noChangeArrowheads="1"/>
          </p:cNvSpPr>
          <p:nvPr>
            <p:ph type="title"/>
          </p:nvPr>
        </p:nvSpPr>
        <p:spPr/>
        <p:txBody>
          <a:bodyPr/>
          <a:lstStyle/>
          <a:p>
            <a:pPr eaLnBrk="1" hangingPunct="1">
              <a:defRPr/>
            </a:pPr>
            <a:r>
              <a:rPr lang="ru-RU" altLang="ru-RU" sz="3600" smtClean="0">
                <a:effectLst>
                  <a:outerShdw blurRad="38100" dist="38100" dir="2700000" algn="tl">
                    <a:srgbClr val="C0C0C0"/>
                  </a:outerShdw>
                </a:effectLst>
              </a:rPr>
              <a:t>Копирующее управление</a:t>
            </a:r>
            <a:endParaRPr lang="en-GB" altLang="ru-RU" sz="3600" smtClean="0">
              <a:effectLst>
                <a:outerShdw blurRad="38100" dist="38100" dir="2700000" algn="tl">
                  <a:srgbClr val="C0C0C0"/>
                </a:outerShdw>
              </a:effectLst>
            </a:endParaRPr>
          </a:p>
        </p:txBody>
      </p:sp>
      <p:pic>
        <p:nvPicPr>
          <p:cNvPr id="168963" name="Picture 3" descr="1"/>
          <p:cNvPicPr>
            <a:picLocks noGrp="1" noChangeAspect="1" noChangeArrowheads="1"/>
          </p:cNvPicPr>
          <p:nvPr>
            <p:ph sz="half" idx="1"/>
          </p:nvPr>
        </p:nvPicPr>
        <p:blipFill>
          <a:blip r:embed="rId2" cstate="print">
            <a:extLst>
              <a:ext uri="{28A0092B-C50C-407E-A947-70E740481C1C}">
                <a14:useLocalDpi xmlns:a14="http://schemas.microsoft.com/office/drawing/2010/main" val="0"/>
              </a:ext>
            </a:extLst>
          </a:blip>
          <a:srcRect/>
          <a:stretch>
            <a:fillRect/>
          </a:stretch>
        </p:blipFill>
        <p:spPr>
          <a:xfrm>
            <a:off x="2209800" y="1752600"/>
            <a:ext cx="4467225" cy="4648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758906016"/>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1858" name="Rectangle 2"/>
          <p:cNvSpPr>
            <a:spLocks noGrp="1" noChangeArrowheads="1"/>
          </p:cNvSpPr>
          <p:nvPr>
            <p:ph type="title"/>
          </p:nvPr>
        </p:nvSpPr>
        <p:spPr/>
        <p:txBody>
          <a:bodyPr/>
          <a:lstStyle/>
          <a:p>
            <a:pPr eaLnBrk="1" hangingPunct="1">
              <a:defRPr/>
            </a:pPr>
            <a:r>
              <a:rPr lang="ru-RU" altLang="ru-RU" sz="3600" b="1" u="sng" smtClean="0">
                <a:effectLst>
                  <a:outerShdw blurRad="38100" dist="38100" dir="2700000" algn="tl">
                    <a:srgbClr val="C0C0C0"/>
                  </a:outerShdw>
                </a:effectLst>
              </a:rPr>
              <a:t>Полуавтоматическое управление</a:t>
            </a:r>
            <a:endParaRPr lang="en-GB" altLang="ru-RU" sz="3600" b="1" u="sng" smtClean="0">
              <a:effectLst>
                <a:outerShdw blurRad="38100" dist="38100" dir="2700000" algn="tl">
                  <a:srgbClr val="C0C0C0"/>
                </a:outerShdw>
              </a:effectLst>
            </a:endParaRPr>
          </a:p>
        </p:txBody>
      </p:sp>
      <p:pic>
        <p:nvPicPr>
          <p:cNvPr id="169987" name="Picture 3" descr="B"/>
          <p:cNvPicPr>
            <a:picLocks noGrp="1" noChangeAspect="1" noChangeArrowheads="1"/>
          </p:cNvPicPr>
          <p:nvPr>
            <p:ph sz="half" idx="1"/>
          </p:nvPr>
        </p:nvPicPr>
        <p:blipFill>
          <a:blip r:embed="rId2" cstate="print">
            <a:extLst>
              <a:ext uri="{28A0092B-C50C-407E-A947-70E740481C1C}">
                <a14:useLocalDpi xmlns:a14="http://schemas.microsoft.com/office/drawing/2010/main" val="0"/>
              </a:ext>
            </a:extLst>
          </a:blip>
          <a:srcRect/>
          <a:stretch>
            <a:fillRect/>
          </a:stretch>
        </p:blipFill>
        <p:spPr>
          <a:xfrm>
            <a:off x="757238" y="2327275"/>
            <a:ext cx="4013200" cy="37242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69988" name="Rectangle 4"/>
          <p:cNvSpPr>
            <a:spLocks noChangeArrowheads="1"/>
          </p:cNvSpPr>
          <p:nvPr/>
        </p:nvSpPr>
        <p:spPr bwMode="auto">
          <a:xfrm>
            <a:off x="4953000" y="1981200"/>
            <a:ext cx="3581400" cy="2901950"/>
          </a:xfrm>
          <a:prstGeom prst="rect">
            <a:avLst/>
          </a:prstGeom>
          <a:noFill/>
          <a:ln>
            <a:noFill/>
          </a:ln>
          <a:effectLst/>
          <a:extLst>
            <a:ext uri="{909E8E84-426E-40DD-AFC4-6F175D3DCCD1}">
              <a14:hiddenFill xmlns:a14="http://schemas.microsoft.com/office/drawing/2010/main">
                <a:solidFill>
                  <a:srgbClr val="CCFFCC"/>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ctr">
              <a:defRPr sz="2400">
                <a:solidFill>
                  <a:schemeClr val="tx1"/>
                </a:solidFill>
                <a:latin typeface="Times New Roman" panose="02020603050405020304" pitchFamily="18" charset="0"/>
              </a:defRPr>
            </a:lvl1pPr>
            <a:lvl2pPr marL="742950" indent="-285750" algn="ctr">
              <a:defRPr sz="2400">
                <a:solidFill>
                  <a:schemeClr val="tx1"/>
                </a:solidFill>
                <a:latin typeface="Times New Roman" panose="02020603050405020304" pitchFamily="18" charset="0"/>
              </a:defRPr>
            </a:lvl2pPr>
            <a:lvl3pPr marL="1143000" indent="-228600" algn="ctr">
              <a:defRPr sz="2400">
                <a:solidFill>
                  <a:schemeClr val="tx1"/>
                </a:solidFill>
                <a:latin typeface="Times New Roman" panose="02020603050405020304" pitchFamily="18" charset="0"/>
              </a:defRPr>
            </a:lvl3pPr>
            <a:lvl4pPr marL="1600200" indent="-228600" algn="ctr">
              <a:defRPr sz="2400">
                <a:solidFill>
                  <a:schemeClr val="tx1"/>
                </a:solidFill>
                <a:latin typeface="Times New Roman" panose="02020603050405020304" pitchFamily="18" charset="0"/>
              </a:defRPr>
            </a:lvl4pPr>
            <a:lvl5pPr marL="2057400" indent="-228600" algn="ctr">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algn="l" eaLnBrk="1" hangingPunct="1">
              <a:lnSpc>
                <a:spcPct val="80000"/>
              </a:lnSpc>
              <a:spcBef>
                <a:spcPct val="50000"/>
              </a:spcBef>
              <a:buFont typeface="Wingdings" panose="05000000000000000000" pitchFamily="2" charset="2"/>
              <a:buNone/>
            </a:pPr>
            <a:endParaRPr lang="ru-RU" altLang="ru-RU" sz="2000">
              <a:sym typeface="Wingdings" panose="05000000000000000000" pitchFamily="2" charset="2"/>
            </a:endParaRPr>
          </a:p>
          <a:p>
            <a:pPr algn="l" eaLnBrk="1" hangingPunct="1">
              <a:lnSpc>
                <a:spcPct val="80000"/>
              </a:lnSpc>
              <a:spcBef>
                <a:spcPct val="50000"/>
              </a:spcBef>
              <a:buFont typeface="Wingdings" panose="05000000000000000000" pitchFamily="2" charset="2"/>
              <a:buNone/>
            </a:pPr>
            <a:r>
              <a:rPr lang="ru-RU" altLang="ru-RU" sz="2000">
                <a:sym typeface="Wingdings" panose="05000000000000000000" pitchFamily="2" charset="2"/>
              </a:rPr>
              <a:t>    </a:t>
            </a:r>
            <a:r>
              <a:rPr lang="en-US" altLang="ru-RU" sz="2000">
                <a:sym typeface="Wingdings" panose="05000000000000000000" pitchFamily="2" charset="2"/>
              </a:rPr>
              <a:t>  </a:t>
            </a:r>
            <a:r>
              <a:rPr lang="ru-RU" altLang="ru-RU" sz="2000">
                <a:sym typeface="Wingdings" panose="05000000000000000000" pitchFamily="2" charset="2"/>
              </a:rPr>
              <a:t>Позиционное управление</a:t>
            </a:r>
            <a:endParaRPr lang="en-US" altLang="ru-RU" sz="2000">
              <a:sym typeface="Wingdings" panose="05000000000000000000" pitchFamily="2" charset="2"/>
            </a:endParaRPr>
          </a:p>
          <a:p>
            <a:pPr algn="l" eaLnBrk="1" hangingPunct="1">
              <a:lnSpc>
                <a:spcPct val="80000"/>
              </a:lnSpc>
              <a:spcBef>
                <a:spcPct val="50000"/>
              </a:spcBef>
              <a:buFont typeface="Wingdings" panose="05000000000000000000" pitchFamily="2" charset="2"/>
              <a:buNone/>
            </a:pPr>
            <a:r>
              <a:rPr lang="en-US" altLang="ru-RU" sz="2000">
                <a:sym typeface="Wingdings" panose="05000000000000000000" pitchFamily="2" charset="2"/>
              </a:rPr>
              <a:t>      </a:t>
            </a:r>
            <a:r>
              <a:rPr lang="ru-RU" altLang="ru-RU" sz="2000">
                <a:sym typeface="Wingdings" panose="05000000000000000000" pitchFamily="2" charset="2"/>
              </a:rPr>
              <a:t>Управление по вектору скорости</a:t>
            </a:r>
            <a:endParaRPr lang="en-US" altLang="ru-RU" sz="2000">
              <a:sym typeface="Wingdings" panose="05000000000000000000" pitchFamily="2" charset="2"/>
            </a:endParaRPr>
          </a:p>
          <a:p>
            <a:pPr algn="l" eaLnBrk="1" hangingPunct="1">
              <a:lnSpc>
                <a:spcPct val="80000"/>
              </a:lnSpc>
              <a:spcBef>
                <a:spcPct val="50000"/>
              </a:spcBef>
              <a:buFont typeface="Wingdings" panose="05000000000000000000" pitchFamily="2" charset="2"/>
              <a:buNone/>
            </a:pPr>
            <a:r>
              <a:rPr lang="en-US" altLang="ru-RU" sz="2000">
                <a:sym typeface="Wingdings" panose="05000000000000000000" pitchFamily="2" charset="2"/>
              </a:rPr>
              <a:t>      </a:t>
            </a:r>
            <a:r>
              <a:rPr lang="ru-RU" altLang="ru-RU" sz="2000">
                <a:sym typeface="Wingdings" panose="05000000000000000000" pitchFamily="2" charset="2"/>
              </a:rPr>
              <a:t>Управление по вектору силы</a:t>
            </a:r>
            <a:endParaRPr lang="en-US" altLang="ru-RU" sz="2000">
              <a:sym typeface="Wingdings" panose="05000000000000000000" pitchFamily="2" charset="2"/>
            </a:endParaRPr>
          </a:p>
          <a:p>
            <a:pPr algn="l" eaLnBrk="1" hangingPunct="1">
              <a:lnSpc>
                <a:spcPct val="80000"/>
              </a:lnSpc>
              <a:spcBef>
                <a:spcPct val="50000"/>
              </a:spcBef>
              <a:buFont typeface="Wingdings" panose="05000000000000000000" pitchFamily="2" charset="2"/>
              <a:buNone/>
            </a:pPr>
            <a:r>
              <a:rPr lang="en-US" altLang="ru-RU" sz="2000">
                <a:sym typeface="Wingdings" panose="05000000000000000000" pitchFamily="2" charset="2"/>
              </a:rPr>
              <a:t>      </a:t>
            </a:r>
            <a:r>
              <a:rPr lang="ru-RU" altLang="ru-RU" sz="2000">
                <a:sym typeface="Wingdings" panose="05000000000000000000" pitchFamily="2" charset="2"/>
              </a:rPr>
              <a:t>Комбинированные методы управления</a:t>
            </a:r>
            <a:endParaRPr lang="en-US" altLang="ru-RU" sz="2000">
              <a:sym typeface="Wingdings" panose="05000000000000000000" pitchFamily="2" charset="2"/>
            </a:endParaRPr>
          </a:p>
        </p:txBody>
      </p:sp>
    </p:spTree>
    <p:extLst>
      <p:ext uri="{BB962C8B-B14F-4D97-AF65-F5344CB8AC3E}">
        <p14:creationId xmlns:p14="http://schemas.microsoft.com/office/powerpoint/2010/main" val="804000742"/>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err="1" smtClean="0"/>
              <a:t>Доп</a:t>
            </a:r>
            <a:r>
              <a:rPr lang="ru-RU" dirty="0" smtClean="0"/>
              <a:t> слайды</a:t>
            </a:r>
            <a:endParaRPr lang="ru-RU" dirty="0"/>
          </a:p>
        </p:txBody>
      </p:sp>
    </p:spTree>
    <p:extLst>
      <p:ext uri="{BB962C8B-B14F-4D97-AF65-F5344CB8AC3E}">
        <p14:creationId xmlns:p14="http://schemas.microsoft.com/office/powerpoint/2010/main" val="190942472"/>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2882" name="Rectangle 2"/>
          <p:cNvSpPr>
            <a:spLocks noGrp="1" noChangeArrowheads="1"/>
          </p:cNvSpPr>
          <p:nvPr>
            <p:ph type="title"/>
          </p:nvPr>
        </p:nvSpPr>
        <p:spPr/>
        <p:txBody>
          <a:bodyPr/>
          <a:lstStyle/>
          <a:p>
            <a:pPr eaLnBrk="1" hangingPunct="1">
              <a:defRPr/>
            </a:pPr>
            <a:r>
              <a:rPr lang="ru-RU" altLang="ru-RU" sz="3600" smtClean="0">
                <a:effectLst>
                  <a:outerShdw blurRad="38100" dist="38100" dir="2700000" algn="tl">
                    <a:srgbClr val="C0C0C0"/>
                  </a:outerShdw>
                </a:effectLst>
              </a:rPr>
              <a:t>Полуавтоматическое управление</a:t>
            </a:r>
            <a:endParaRPr lang="en-GB" altLang="ru-RU" sz="3600" smtClean="0">
              <a:effectLst>
                <a:outerShdw blurRad="38100" dist="38100" dir="2700000" algn="tl">
                  <a:srgbClr val="C0C0C0"/>
                </a:outerShdw>
              </a:effectLst>
            </a:endParaRPr>
          </a:p>
        </p:txBody>
      </p:sp>
      <p:pic>
        <p:nvPicPr>
          <p:cNvPr id="171011" name="Picture 3" descr="4"/>
          <p:cNvPicPr>
            <a:picLocks noGrp="1" noChangeAspect="1" noChangeArrowheads="1"/>
          </p:cNvPicPr>
          <p:nvPr>
            <p:ph sz="half" idx="1"/>
          </p:nvPr>
        </p:nvPicPr>
        <p:blipFill>
          <a:blip r:embed="rId2" cstate="print">
            <a:extLst>
              <a:ext uri="{28A0092B-C50C-407E-A947-70E740481C1C}">
                <a14:useLocalDpi xmlns:a14="http://schemas.microsoft.com/office/drawing/2010/main" val="0"/>
              </a:ext>
            </a:extLst>
          </a:blip>
          <a:srcRect/>
          <a:stretch>
            <a:fillRect/>
          </a:stretch>
        </p:blipFill>
        <p:spPr>
          <a:xfrm>
            <a:off x="1217613" y="2259013"/>
            <a:ext cx="3170237" cy="33242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71012" name="Picture 4" descr="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76800" y="1905000"/>
            <a:ext cx="3060700" cy="370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837033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83568" y="404664"/>
            <a:ext cx="7772400" cy="1143000"/>
          </a:xfrm>
        </p:spPr>
        <p:txBody>
          <a:bodyPr/>
          <a:lstStyle/>
          <a:p>
            <a:r>
              <a:rPr lang="ru-RU" sz="4000" b="1" dirty="0">
                <a:solidFill>
                  <a:srgbClr val="0070C0"/>
                </a:solidFill>
              </a:rPr>
              <a:t>Общие </a:t>
            </a:r>
            <a:r>
              <a:rPr lang="ru-RU" sz="4000" b="1" dirty="0" smtClean="0">
                <a:solidFill>
                  <a:srgbClr val="0070C0"/>
                </a:solidFill>
              </a:rPr>
              <a:t>термины: </a:t>
            </a:r>
            <a:br>
              <a:rPr lang="ru-RU" sz="4000" b="1" dirty="0" smtClean="0">
                <a:solidFill>
                  <a:srgbClr val="0070C0"/>
                </a:solidFill>
              </a:rPr>
            </a:br>
            <a:r>
              <a:rPr lang="ru-RU" sz="4000" b="1" dirty="0" smtClean="0">
                <a:solidFill>
                  <a:srgbClr val="0070C0"/>
                </a:solidFill>
              </a:rPr>
              <a:t>РАБОЧИЙ ОРГАН </a:t>
            </a:r>
            <a:endParaRPr lang="ru-RU" sz="4000" dirty="0">
              <a:solidFill>
                <a:srgbClr val="0070C0"/>
              </a:solidFill>
            </a:endParaRPr>
          </a:p>
        </p:txBody>
      </p:sp>
      <p:sp>
        <p:nvSpPr>
          <p:cNvPr id="3" name="Прямоугольник 2"/>
          <p:cNvSpPr/>
          <p:nvPr/>
        </p:nvSpPr>
        <p:spPr>
          <a:xfrm>
            <a:off x="1043608" y="2060848"/>
            <a:ext cx="6984776" cy="2123658"/>
          </a:xfrm>
          <a:prstGeom prst="rect">
            <a:avLst/>
          </a:prstGeom>
        </p:spPr>
        <p:txBody>
          <a:bodyPr wrap="square">
            <a:spAutoFit/>
          </a:bodyPr>
          <a:lstStyle/>
          <a:p>
            <a:r>
              <a:rPr lang="ru-RU" b="1" dirty="0">
                <a:solidFill>
                  <a:srgbClr val="000000"/>
                </a:solidFill>
                <a:latin typeface="Arial" panose="020B0604020202020204" pitchFamily="34" charset="0"/>
              </a:rPr>
              <a:t>Р</a:t>
            </a:r>
            <a:r>
              <a:rPr lang="ru-RU" b="1" dirty="0" smtClean="0">
                <a:solidFill>
                  <a:srgbClr val="000000"/>
                </a:solidFill>
                <a:latin typeface="Arial" panose="020B0604020202020204" pitchFamily="34" charset="0"/>
              </a:rPr>
              <a:t>абочий </a:t>
            </a:r>
            <a:r>
              <a:rPr lang="ru-RU" b="1" dirty="0">
                <a:solidFill>
                  <a:srgbClr val="000000"/>
                </a:solidFill>
                <a:latin typeface="Arial" panose="020B0604020202020204" pitchFamily="34" charset="0"/>
              </a:rPr>
              <a:t>орган </a:t>
            </a:r>
            <a:r>
              <a:rPr lang="ru-RU" dirty="0">
                <a:solidFill>
                  <a:srgbClr val="000000"/>
                </a:solidFill>
                <a:latin typeface="Arial" panose="020B0604020202020204" pitchFamily="34" charset="0"/>
              </a:rPr>
              <a:t>(</a:t>
            </a:r>
            <a:r>
              <a:rPr lang="ru-RU" dirty="0" err="1">
                <a:solidFill>
                  <a:srgbClr val="000000"/>
                </a:solidFill>
                <a:latin typeface="Arial" panose="020B0604020202020204" pitchFamily="34" charset="0"/>
              </a:rPr>
              <a:t>end</a:t>
            </a:r>
            <a:r>
              <a:rPr lang="ru-RU" dirty="0">
                <a:solidFill>
                  <a:srgbClr val="000000"/>
                </a:solidFill>
                <a:latin typeface="Arial" panose="020B0604020202020204" pitchFamily="34" charset="0"/>
              </a:rPr>
              <a:t> </a:t>
            </a:r>
            <a:r>
              <a:rPr lang="ru-RU" dirty="0" err="1">
                <a:solidFill>
                  <a:srgbClr val="000000"/>
                </a:solidFill>
                <a:latin typeface="Arial" panose="020B0604020202020204" pitchFamily="34" charset="0"/>
              </a:rPr>
              <a:t>effector</a:t>
            </a:r>
            <a:r>
              <a:rPr lang="ru-RU" dirty="0">
                <a:solidFill>
                  <a:srgbClr val="000000"/>
                </a:solidFill>
                <a:latin typeface="Arial" panose="020B0604020202020204" pitchFamily="34" charset="0"/>
              </a:rPr>
              <a:t>): Устройство, специально разработанное для закрепления на </a:t>
            </a:r>
            <a:r>
              <a:rPr lang="ru-RU" b="1" dirty="0">
                <a:solidFill>
                  <a:srgbClr val="000000"/>
                </a:solidFill>
                <a:latin typeface="Arial" panose="020B0604020202020204" pitchFamily="34" charset="0"/>
              </a:rPr>
              <a:t>механическом </a:t>
            </a:r>
            <a:r>
              <a:rPr lang="ru-RU" b="1" dirty="0" smtClean="0">
                <a:solidFill>
                  <a:srgbClr val="000000"/>
                </a:solidFill>
                <a:latin typeface="Arial" panose="020B0604020202020204" pitchFamily="34" charset="0"/>
              </a:rPr>
              <a:t>интерфейсе</a:t>
            </a:r>
            <a:r>
              <a:rPr lang="ru-RU" dirty="0" smtClean="0">
                <a:solidFill>
                  <a:srgbClr val="000000"/>
                </a:solidFill>
                <a:latin typeface="Arial" panose="020B0604020202020204" pitchFamily="34" charset="0"/>
              </a:rPr>
              <a:t> </a:t>
            </a:r>
            <a:r>
              <a:rPr lang="ru-RU" dirty="0">
                <a:solidFill>
                  <a:srgbClr val="000000"/>
                </a:solidFill>
                <a:latin typeface="Arial" panose="020B0604020202020204" pitchFamily="34" charset="0"/>
              </a:rPr>
              <a:t>с целью обеспечить выполнение задания </a:t>
            </a:r>
            <a:r>
              <a:rPr lang="ru-RU" b="1" dirty="0" smtClean="0">
                <a:solidFill>
                  <a:srgbClr val="000000"/>
                </a:solidFill>
                <a:latin typeface="Arial" panose="020B0604020202020204" pitchFamily="34" charset="0"/>
              </a:rPr>
              <a:t>роботом</a:t>
            </a:r>
            <a:r>
              <a:rPr lang="ru-RU" dirty="0" smtClean="0">
                <a:solidFill>
                  <a:srgbClr val="000000"/>
                </a:solidFill>
                <a:latin typeface="Arial" panose="020B0604020202020204" pitchFamily="34" charset="0"/>
              </a:rPr>
              <a:t>. </a:t>
            </a:r>
            <a:endParaRPr lang="ru-RU" dirty="0">
              <a:solidFill>
                <a:srgbClr val="000000"/>
              </a:solidFill>
              <a:latin typeface="Arial" panose="020B0604020202020204" pitchFamily="34" charset="0"/>
            </a:endParaRPr>
          </a:p>
          <a:p>
            <a:r>
              <a:rPr lang="ru-RU" sz="1800" b="1" i="1" dirty="0">
                <a:solidFill>
                  <a:srgbClr val="000000"/>
                </a:solidFill>
                <a:latin typeface="Arial" panose="020B0604020202020204" pitchFamily="34" charset="0"/>
              </a:rPr>
              <a:t>Пример </a:t>
            </a:r>
            <a:r>
              <a:rPr lang="ru-RU" sz="1800" dirty="0">
                <a:solidFill>
                  <a:srgbClr val="000000"/>
                </a:solidFill>
                <a:latin typeface="Arial" panose="020B0604020202020204" pitchFamily="34" charset="0"/>
              </a:rPr>
              <a:t>− </a:t>
            </a:r>
            <a:r>
              <a:rPr lang="ru-RU" sz="1800" b="1" i="1" dirty="0">
                <a:solidFill>
                  <a:srgbClr val="000000"/>
                </a:solidFill>
                <a:latin typeface="Arial" panose="020B0604020202020204" pitchFamily="34" charset="0"/>
              </a:rPr>
              <a:t>Захватное устройство, гайковерт, сварочный пистолет, краскопульт. </a:t>
            </a:r>
            <a:endParaRPr lang="ru-RU" dirty="0"/>
          </a:p>
        </p:txBody>
      </p:sp>
      <p:sp>
        <p:nvSpPr>
          <p:cNvPr id="5" name="Прямоугольник 4"/>
          <p:cNvSpPr/>
          <p:nvPr/>
        </p:nvSpPr>
        <p:spPr>
          <a:xfrm>
            <a:off x="1187624" y="4365104"/>
            <a:ext cx="6552728" cy="1200329"/>
          </a:xfrm>
          <a:prstGeom prst="rect">
            <a:avLst/>
          </a:prstGeom>
        </p:spPr>
        <p:txBody>
          <a:bodyPr wrap="square">
            <a:spAutoFit/>
          </a:bodyPr>
          <a:lstStyle/>
          <a:p>
            <a:r>
              <a:rPr lang="ru-RU" b="1" dirty="0">
                <a:solidFill>
                  <a:srgbClr val="000000"/>
                </a:solidFill>
                <a:latin typeface="Arial" panose="020B0604020202020204" pitchFamily="34" charset="0"/>
              </a:rPr>
              <a:t>З</a:t>
            </a:r>
            <a:r>
              <a:rPr lang="ru-RU" b="1" dirty="0" smtClean="0">
                <a:solidFill>
                  <a:srgbClr val="000000"/>
                </a:solidFill>
                <a:latin typeface="Arial" panose="020B0604020202020204" pitchFamily="34" charset="0"/>
              </a:rPr>
              <a:t>ахватное </a:t>
            </a:r>
            <a:r>
              <a:rPr lang="ru-RU" b="1" dirty="0">
                <a:solidFill>
                  <a:srgbClr val="000000"/>
                </a:solidFill>
                <a:latin typeface="Arial" panose="020B0604020202020204" pitchFamily="34" charset="0"/>
              </a:rPr>
              <a:t>устройство </a:t>
            </a:r>
            <a:r>
              <a:rPr lang="ru-RU" dirty="0">
                <a:solidFill>
                  <a:srgbClr val="000000"/>
                </a:solidFill>
                <a:latin typeface="Arial" panose="020B0604020202020204" pitchFamily="34" charset="0"/>
              </a:rPr>
              <a:t>(</a:t>
            </a:r>
            <a:r>
              <a:rPr lang="ru-RU" dirty="0" err="1">
                <a:solidFill>
                  <a:srgbClr val="000000"/>
                </a:solidFill>
                <a:latin typeface="Arial" panose="020B0604020202020204" pitchFamily="34" charset="0"/>
              </a:rPr>
              <a:t>gripper</a:t>
            </a:r>
            <a:r>
              <a:rPr lang="ru-RU" dirty="0">
                <a:solidFill>
                  <a:srgbClr val="000000"/>
                </a:solidFill>
                <a:latin typeface="Arial" panose="020B0604020202020204" pitchFamily="34" charset="0"/>
              </a:rPr>
              <a:t>): </a:t>
            </a:r>
            <a:r>
              <a:rPr lang="ru-RU" b="1" dirty="0" smtClean="0">
                <a:solidFill>
                  <a:srgbClr val="000000"/>
                </a:solidFill>
                <a:latin typeface="Arial" panose="020B0604020202020204" pitchFamily="34" charset="0"/>
              </a:rPr>
              <a:t>Рабочий орган</a:t>
            </a:r>
            <a:r>
              <a:rPr lang="ru-RU" dirty="0" smtClean="0">
                <a:solidFill>
                  <a:srgbClr val="000000"/>
                </a:solidFill>
                <a:latin typeface="Arial" panose="020B0604020202020204" pitchFamily="34" charset="0"/>
              </a:rPr>
              <a:t>, </a:t>
            </a:r>
            <a:r>
              <a:rPr lang="ru-RU" dirty="0">
                <a:solidFill>
                  <a:srgbClr val="000000"/>
                </a:solidFill>
                <a:latin typeface="Arial" panose="020B0604020202020204" pitchFamily="34" charset="0"/>
              </a:rPr>
              <a:t>сконструированный для захватывания и удержания объектов. </a:t>
            </a:r>
            <a:endParaRPr lang="ru-RU" dirty="0"/>
          </a:p>
        </p:txBody>
      </p:sp>
    </p:spTree>
    <p:extLst>
      <p:ext uri="{BB962C8B-B14F-4D97-AF65-F5344CB8AC3E}">
        <p14:creationId xmlns:p14="http://schemas.microsoft.com/office/powerpoint/2010/main" val="4098082079"/>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611560" y="260648"/>
            <a:ext cx="8280920" cy="1569660"/>
          </a:xfrm>
          <a:prstGeom prst="rect">
            <a:avLst/>
          </a:prstGeom>
        </p:spPr>
        <p:txBody>
          <a:bodyPr wrap="square">
            <a:spAutoFit/>
          </a:bodyPr>
          <a:lstStyle/>
          <a:p>
            <a:pPr algn="ctr"/>
            <a:r>
              <a:rPr lang="ru-RU" dirty="0">
                <a:solidFill>
                  <a:srgbClr val="0000FF"/>
                </a:solidFill>
                <a:effectLst>
                  <a:outerShdw blurRad="38100" dist="38100" dir="2700000" algn="tl">
                    <a:srgbClr val="C0C0C0"/>
                  </a:outerShdw>
                </a:effectLst>
                <a:latin typeface="Arial" panose="020B0604020202020204" pitchFamily="34" charset="0"/>
                <a:cs typeface="Arial" panose="020B0604020202020204" pitchFamily="34" charset="0"/>
              </a:rPr>
              <a:t>ОБЛАСТЬ ПРОФЕССИОНАЛЬНОЙ ДЕЯТЕЛЬНОСТИ ВЫПУСКНИКОВ, ОСВОИВШИХ ПРОГРАММУ БАКАЛАВРИАТА </a:t>
            </a:r>
          </a:p>
          <a:p>
            <a:pPr algn="ctr"/>
            <a:r>
              <a:rPr lang="ru-RU" dirty="0">
                <a:solidFill>
                  <a:srgbClr val="0000FF"/>
                </a:solidFill>
                <a:effectLst>
                  <a:outerShdw blurRad="38100" dist="38100" dir="2700000" algn="tl">
                    <a:srgbClr val="C0C0C0"/>
                  </a:outerShdw>
                </a:effectLst>
                <a:latin typeface="Arial" panose="020B0604020202020204" pitchFamily="34" charset="0"/>
                <a:cs typeface="Arial" panose="020B0604020202020204" pitchFamily="34" charset="0"/>
              </a:rPr>
              <a:t>(направление 15.03.06 Мехатроника и робототехника)</a:t>
            </a:r>
          </a:p>
        </p:txBody>
      </p:sp>
      <p:sp>
        <p:nvSpPr>
          <p:cNvPr id="3" name="Прямоугольник 2"/>
          <p:cNvSpPr/>
          <p:nvPr/>
        </p:nvSpPr>
        <p:spPr>
          <a:xfrm>
            <a:off x="683568" y="2060848"/>
            <a:ext cx="8136904" cy="4401205"/>
          </a:xfrm>
          <a:prstGeom prst="rect">
            <a:avLst/>
          </a:prstGeom>
        </p:spPr>
        <p:txBody>
          <a:bodyPr wrap="square">
            <a:spAutoFit/>
          </a:bodyPr>
          <a:lstStyle/>
          <a:p>
            <a:pPr algn="just"/>
            <a:r>
              <a:rPr lang="ru-RU" dirty="0" smtClean="0">
                <a:latin typeface="Arial" panose="020B0604020202020204" pitchFamily="34" charset="0"/>
              </a:rPr>
              <a:t>Проектирование</a:t>
            </a:r>
            <a:r>
              <a:rPr lang="ru-RU" dirty="0">
                <a:latin typeface="Arial" panose="020B0604020202020204" pitchFamily="34" charset="0"/>
              </a:rPr>
              <a:t>, исследование, производство и </a:t>
            </a:r>
            <a:r>
              <a:rPr lang="ru-RU" dirty="0" smtClean="0">
                <a:latin typeface="Arial" panose="020B0604020202020204" pitchFamily="34" charset="0"/>
              </a:rPr>
              <a:t>эксплуатация </a:t>
            </a:r>
            <a:r>
              <a:rPr lang="ru-RU" dirty="0">
                <a:latin typeface="Arial" panose="020B0604020202020204" pitchFamily="34" charset="0"/>
              </a:rPr>
              <a:t>мехатронных и робототехнических</a:t>
            </a:r>
          </a:p>
          <a:p>
            <a:pPr algn="just"/>
            <a:r>
              <a:rPr lang="ru-RU" dirty="0">
                <a:latin typeface="Arial" panose="020B0604020202020204" pitchFamily="34" charset="0"/>
              </a:rPr>
              <a:t>систем для применения в автоматизированном производстве, в оборонной отрасли, Министерстве</a:t>
            </a:r>
          </a:p>
          <a:p>
            <a:pPr algn="just"/>
            <a:r>
              <a:rPr lang="ru-RU" dirty="0">
                <a:latin typeface="Arial" panose="020B0604020202020204" pitchFamily="34" charset="0"/>
              </a:rPr>
              <a:t>внутренних дел Российской Федерации, Министерстве Российской Федерации по делам гражданской</a:t>
            </a:r>
          </a:p>
          <a:p>
            <a:pPr algn="just"/>
            <a:r>
              <a:rPr lang="ru-RU" dirty="0">
                <a:latin typeface="Arial" panose="020B0604020202020204" pitchFamily="34" charset="0"/>
              </a:rPr>
              <a:t>обороны, чрезвычайным ситуациям и ликвидации последствий стихийных бедствий, на транспорте, в</a:t>
            </a:r>
          </a:p>
          <a:p>
            <a:pPr algn="just"/>
            <a:r>
              <a:rPr lang="ru-RU" dirty="0">
                <a:latin typeface="Arial" panose="020B0604020202020204" pitchFamily="34" charset="0"/>
              </a:rPr>
              <a:t>сельском хозяйстве, в медицине и в других областях</a:t>
            </a:r>
            <a:r>
              <a:rPr lang="ru-RU" dirty="0" smtClean="0">
                <a:latin typeface="Arial" panose="020B0604020202020204" pitchFamily="34" charset="0"/>
              </a:rPr>
              <a:t>.</a:t>
            </a:r>
          </a:p>
          <a:p>
            <a:endParaRPr lang="ru-RU" dirty="0" smtClean="0">
              <a:latin typeface="Arial" panose="020B0604020202020204" pitchFamily="34" charset="0"/>
            </a:endParaRPr>
          </a:p>
          <a:p>
            <a:r>
              <a:rPr lang="ru-RU" sz="2000" i="1" dirty="0" smtClean="0">
                <a:solidFill>
                  <a:srgbClr val="0000FF"/>
                </a:solidFill>
                <a:effectLst>
                  <a:outerShdw blurRad="38100" dist="38100" dir="2700000" algn="tl">
                    <a:srgbClr val="C0C0C0"/>
                  </a:outerShdw>
                </a:effectLst>
                <a:latin typeface="Arial" panose="020B0604020202020204" pitchFamily="34" charset="0"/>
                <a:cs typeface="Arial" panose="020B0604020202020204" pitchFamily="34" charset="0"/>
              </a:rPr>
              <a:t>(Федеральный </a:t>
            </a:r>
            <a:r>
              <a:rPr lang="ru-RU" sz="2000" i="1" dirty="0">
                <a:solidFill>
                  <a:srgbClr val="0000FF"/>
                </a:solidFill>
                <a:effectLst>
                  <a:outerShdw blurRad="38100" dist="38100" dir="2700000" algn="tl">
                    <a:srgbClr val="C0C0C0"/>
                  </a:outerShdw>
                </a:effectLst>
                <a:latin typeface="Arial" panose="020B0604020202020204" pitchFamily="34" charset="0"/>
                <a:cs typeface="Arial" panose="020B0604020202020204" pitchFamily="34" charset="0"/>
              </a:rPr>
              <a:t>государственный образовательный стандарт высшего </a:t>
            </a:r>
            <a:r>
              <a:rPr lang="ru-RU" sz="2000" i="1" dirty="0" smtClean="0">
                <a:solidFill>
                  <a:srgbClr val="0000FF"/>
                </a:solidFill>
                <a:effectLst>
                  <a:outerShdw blurRad="38100" dist="38100" dir="2700000" algn="tl">
                    <a:srgbClr val="C0C0C0"/>
                  </a:outerShdw>
                </a:effectLst>
                <a:latin typeface="Arial" panose="020B0604020202020204" pitchFamily="34" charset="0"/>
                <a:cs typeface="Arial" panose="020B0604020202020204" pitchFamily="34" charset="0"/>
              </a:rPr>
              <a:t>образования, раздел 4)</a:t>
            </a:r>
            <a:endParaRPr lang="ru-RU" sz="2000" i="1" dirty="0"/>
          </a:p>
        </p:txBody>
      </p:sp>
    </p:spTree>
    <p:extLst>
      <p:ext uri="{BB962C8B-B14F-4D97-AF65-F5344CB8AC3E}">
        <p14:creationId xmlns:p14="http://schemas.microsoft.com/office/powerpoint/2010/main" val="4130558610"/>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611560" y="260648"/>
            <a:ext cx="8280920" cy="1569660"/>
          </a:xfrm>
          <a:prstGeom prst="rect">
            <a:avLst/>
          </a:prstGeom>
        </p:spPr>
        <p:txBody>
          <a:bodyPr wrap="square">
            <a:spAutoFit/>
          </a:bodyPr>
          <a:lstStyle/>
          <a:p>
            <a:pPr algn="ctr"/>
            <a:r>
              <a:rPr lang="ru-RU" dirty="0" smtClean="0">
                <a:solidFill>
                  <a:srgbClr val="0000FF"/>
                </a:solidFill>
                <a:effectLst>
                  <a:outerShdw blurRad="38100" dist="38100" dir="2700000" algn="tl">
                    <a:srgbClr val="C0C0C0"/>
                  </a:outerShdw>
                </a:effectLst>
                <a:latin typeface="Arial" panose="020B0604020202020204" pitchFamily="34" charset="0"/>
                <a:cs typeface="Arial" panose="020B0604020202020204" pitchFamily="34" charset="0"/>
              </a:rPr>
              <a:t>ОБЪЕКТЫ </a:t>
            </a:r>
            <a:r>
              <a:rPr lang="ru-RU" dirty="0">
                <a:solidFill>
                  <a:srgbClr val="0000FF"/>
                </a:solidFill>
                <a:effectLst>
                  <a:outerShdw blurRad="38100" dist="38100" dir="2700000" algn="tl">
                    <a:srgbClr val="C0C0C0"/>
                  </a:outerShdw>
                </a:effectLst>
                <a:latin typeface="Arial" panose="020B0604020202020204" pitchFamily="34" charset="0"/>
                <a:cs typeface="Arial" panose="020B0604020202020204" pitchFamily="34" charset="0"/>
              </a:rPr>
              <a:t>ПРОФЕССИОНАЛЬНОЙ ДЕЯТЕЛЬНОСТИ ВЫПУСКНИКОВ, ОСВОИВШИХ ПРОГРАММУ БАКАЛАВРИАТА </a:t>
            </a:r>
          </a:p>
          <a:p>
            <a:pPr algn="ctr"/>
            <a:r>
              <a:rPr lang="ru-RU" dirty="0">
                <a:solidFill>
                  <a:srgbClr val="0000FF"/>
                </a:solidFill>
                <a:effectLst>
                  <a:outerShdw blurRad="38100" dist="38100" dir="2700000" algn="tl">
                    <a:srgbClr val="C0C0C0"/>
                  </a:outerShdw>
                </a:effectLst>
                <a:latin typeface="Arial" panose="020B0604020202020204" pitchFamily="34" charset="0"/>
                <a:cs typeface="Arial" panose="020B0604020202020204" pitchFamily="34" charset="0"/>
              </a:rPr>
              <a:t>(направление 15.03.06 Мехатроника и робототехника)</a:t>
            </a:r>
          </a:p>
        </p:txBody>
      </p:sp>
      <p:sp>
        <p:nvSpPr>
          <p:cNvPr id="3" name="Прямоугольник 2"/>
          <p:cNvSpPr/>
          <p:nvPr/>
        </p:nvSpPr>
        <p:spPr>
          <a:xfrm>
            <a:off x="683568" y="1988840"/>
            <a:ext cx="8136904" cy="4770537"/>
          </a:xfrm>
          <a:prstGeom prst="rect">
            <a:avLst/>
          </a:prstGeom>
        </p:spPr>
        <p:txBody>
          <a:bodyPr wrap="square">
            <a:spAutoFit/>
          </a:bodyPr>
          <a:lstStyle/>
          <a:p>
            <a:pPr algn="just"/>
            <a:r>
              <a:rPr lang="ru-RU" dirty="0" smtClean="0">
                <a:latin typeface="Arial" panose="020B0604020202020204" pitchFamily="34" charset="0"/>
              </a:rPr>
              <a:t>Мехатронные </a:t>
            </a:r>
            <a:r>
              <a:rPr lang="ru-RU" dirty="0">
                <a:latin typeface="Arial" panose="020B0604020202020204" pitchFamily="34" charset="0"/>
              </a:rPr>
              <a:t>и робототехнические системы, включающие информационно-сенсорные,</a:t>
            </a:r>
          </a:p>
          <a:p>
            <a:pPr algn="just"/>
            <a:r>
              <a:rPr lang="ru-RU" dirty="0">
                <a:latin typeface="Arial" panose="020B0604020202020204" pitchFamily="34" charset="0"/>
              </a:rPr>
              <a:t>исполнительные и управляющие модули, их математическое, алгоритмическое и программное</a:t>
            </a:r>
          </a:p>
          <a:p>
            <a:pPr algn="just"/>
            <a:r>
              <a:rPr lang="ru-RU" dirty="0">
                <a:latin typeface="Arial" panose="020B0604020202020204" pitchFamily="34" charset="0"/>
              </a:rPr>
              <a:t>обеспечение, методы и средства их проектирования, моделирования, экспериментального исследования,</a:t>
            </a:r>
          </a:p>
          <a:p>
            <a:pPr algn="just"/>
            <a:r>
              <a:rPr lang="ru-RU" dirty="0">
                <a:latin typeface="Arial" panose="020B0604020202020204" pitchFamily="34" charset="0"/>
              </a:rPr>
              <a:t>отладки и эксплуатации, научные исследования и производственные испытания мехатронных и</a:t>
            </a:r>
          </a:p>
          <a:p>
            <a:pPr algn="just"/>
            <a:r>
              <a:rPr lang="ru-RU" dirty="0">
                <a:latin typeface="Arial" panose="020B0604020202020204" pitchFamily="34" charset="0"/>
              </a:rPr>
              <a:t>робототехнических систем, имеющих различные области применения</a:t>
            </a:r>
            <a:r>
              <a:rPr lang="ru-RU" dirty="0" smtClean="0">
                <a:latin typeface="Arial" panose="020B0604020202020204" pitchFamily="34" charset="0"/>
              </a:rPr>
              <a:t>.</a:t>
            </a:r>
          </a:p>
          <a:p>
            <a:endParaRPr lang="ru-RU" dirty="0" smtClean="0">
              <a:latin typeface="Arial" panose="020B0604020202020204" pitchFamily="34" charset="0"/>
            </a:endParaRPr>
          </a:p>
          <a:p>
            <a:r>
              <a:rPr lang="ru-RU" sz="2000" i="1" dirty="0" smtClean="0">
                <a:solidFill>
                  <a:srgbClr val="0000FF"/>
                </a:solidFill>
                <a:effectLst>
                  <a:outerShdw blurRad="38100" dist="38100" dir="2700000" algn="tl">
                    <a:srgbClr val="C0C0C0"/>
                  </a:outerShdw>
                </a:effectLst>
                <a:latin typeface="Arial" panose="020B0604020202020204" pitchFamily="34" charset="0"/>
                <a:cs typeface="Arial" panose="020B0604020202020204" pitchFamily="34" charset="0"/>
              </a:rPr>
              <a:t>(Федеральный </a:t>
            </a:r>
            <a:r>
              <a:rPr lang="ru-RU" sz="2000" i="1" dirty="0">
                <a:solidFill>
                  <a:srgbClr val="0000FF"/>
                </a:solidFill>
                <a:effectLst>
                  <a:outerShdw blurRad="38100" dist="38100" dir="2700000" algn="tl">
                    <a:srgbClr val="C0C0C0"/>
                  </a:outerShdw>
                </a:effectLst>
                <a:latin typeface="Arial" panose="020B0604020202020204" pitchFamily="34" charset="0"/>
                <a:cs typeface="Arial" panose="020B0604020202020204" pitchFamily="34" charset="0"/>
              </a:rPr>
              <a:t>государственный образовательный стандарт высшего </a:t>
            </a:r>
            <a:r>
              <a:rPr lang="ru-RU" sz="2000" i="1" dirty="0" smtClean="0">
                <a:solidFill>
                  <a:srgbClr val="0000FF"/>
                </a:solidFill>
                <a:effectLst>
                  <a:outerShdw blurRad="38100" dist="38100" dir="2700000" algn="tl">
                    <a:srgbClr val="C0C0C0"/>
                  </a:outerShdw>
                </a:effectLst>
                <a:latin typeface="Arial" panose="020B0604020202020204" pitchFamily="34" charset="0"/>
                <a:cs typeface="Arial" panose="020B0604020202020204" pitchFamily="34" charset="0"/>
              </a:rPr>
              <a:t>образования, раздел 4)</a:t>
            </a:r>
            <a:endParaRPr lang="ru-RU" sz="2000" i="1" dirty="0"/>
          </a:p>
        </p:txBody>
      </p:sp>
    </p:spTree>
    <p:extLst>
      <p:ext uri="{BB962C8B-B14F-4D97-AF65-F5344CB8AC3E}">
        <p14:creationId xmlns:p14="http://schemas.microsoft.com/office/powerpoint/2010/main" val="3487941697"/>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p:cNvPicPr>
            <a:picLocks noChangeAspect="1" noChangeArrowheads="1"/>
          </p:cNvPicPr>
          <p:nvPr/>
        </p:nvPicPr>
        <p:blipFill>
          <a:blip r:embed="rId2" cstate="print"/>
          <a:srcRect/>
          <a:stretch>
            <a:fillRect/>
          </a:stretch>
        </p:blipFill>
        <p:spPr bwMode="auto">
          <a:xfrm>
            <a:off x="0" y="0"/>
            <a:ext cx="12582525" cy="16925925"/>
          </a:xfrm>
          <a:prstGeom prst="rect">
            <a:avLst/>
          </a:prstGeom>
          <a:noFill/>
          <a:ln w="9525">
            <a:noFill/>
            <a:miter lim="800000"/>
            <a:headEnd/>
            <a:tailEnd/>
          </a:ln>
        </p:spPr>
      </p:pic>
    </p:spTree>
    <p:extLst>
      <p:ext uri="{BB962C8B-B14F-4D97-AF65-F5344CB8AC3E}">
        <p14:creationId xmlns:p14="http://schemas.microsoft.com/office/powerpoint/2010/main" val="2604879295"/>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Line 2"/>
          <p:cNvSpPr>
            <a:spLocks noChangeShapeType="1"/>
          </p:cNvSpPr>
          <p:nvPr/>
        </p:nvSpPr>
        <p:spPr bwMode="auto">
          <a:xfrm flipV="1">
            <a:off x="1004888" y="3522663"/>
            <a:ext cx="6065837" cy="793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8915" name="Line 3"/>
          <p:cNvSpPr>
            <a:spLocks noChangeShapeType="1"/>
          </p:cNvSpPr>
          <p:nvPr/>
        </p:nvSpPr>
        <p:spPr bwMode="auto">
          <a:xfrm>
            <a:off x="914400" y="5245100"/>
            <a:ext cx="6122988" cy="15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8916" name="Line 4"/>
          <p:cNvSpPr>
            <a:spLocks noChangeShapeType="1"/>
          </p:cNvSpPr>
          <p:nvPr/>
        </p:nvSpPr>
        <p:spPr bwMode="auto">
          <a:xfrm>
            <a:off x="1004888" y="1752600"/>
            <a:ext cx="6122987" cy="15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8917" name="Line 5"/>
          <p:cNvSpPr>
            <a:spLocks noChangeShapeType="1"/>
          </p:cNvSpPr>
          <p:nvPr/>
        </p:nvSpPr>
        <p:spPr bwMode="auto">
          <a:xfrm flipV="1">
            <a:off x="1184275" y="228600"/>
            <a:ext cx="1588" cy="6477000"/>
          </a:xfrm>
          <a:prstGeom prst="line">
            <a:avLst/>
          </a:prstGeom>
          <a:noFill/>
          <a:ln w="25400">
            <a:solidFill>
              <a:srgbClr val="000000"/>
            </a:solidFill>
            <a:round/>
            <a:headEnd/>
            <a:tailEnd type="triangle" w="lg" len="lg"/>
          </a:ln>
          <a:extLst>
            <a:ext uri="{909E8E84-426E-40DD-AFC4-6F175D3DCCD1}">
              <a14:hiddenFill xmlns:a14="http://schemas.microsoft.com/office/drawing/2010/main">
                <a:noFill/>
              </a14:hiddenFill>
            </a:ext>
          </a:extLst>
        </p:spPr>
        <p:txBody>
          <a:bodyPr/>
          <a:lstStyle/>
          <a:p>
            <a:endParaRPr lang="ru-RU"/>
          </a:p>
        </p:txBody>
      </p:sp>
      <p:grpSp>
        <p:nvGrpSpPr>
          <p:cNvPr id="38918" name="Group 6"/>
          <p:cNvGrpSpPr>
            <a:grpSpLocks/>
          </p:cNvGrpSpPr>
          <p:nvPr/>
        </p:nvGrpSpPr>
        <p:grpSpPr bwMode="auto">
          <a:xfrm>
            <a:off x="1997075" y="4165600"/>
            <a:ext cx="1439863" cy="698500"/>
            <a:chOff x="2272" y="9656"/>
            <a:chExt cx="2600" cy="1704"/>
          </a:xfrm>
        </p:grpSpPr>
        <p:grpSp>
          <p:nvGrpSpPr>
            <p:cNvPr id="39205" name="Group 7"/>
            <p:cNvGrpSpPr>
              <a:grpSpLocks/>
            </p:cNvGrpSpPr>
            <p:nvPr/>
          </p:nvGrpSpPr>
          <p:grpSpPr bwMode="auto">
            <a:xfrm>
              <a:off x="2272" y="9940"/>
              <a:ext cx="1420" cy="1420"/>
              <a:chOff x="2272" y="13206"/>
              <a:chExt cx="1420" cy="1420"/>
            </a:xfrm>
          </p:grpSpPr>
          <p:grpSp>
            <p:nvGrpSpPr>
              <p:cNvPr id="39219" name="Group 8"/>
              <p:cNvGrpSpPr>
                <a:grpSpLocks/>
              </p:cNvGrpSpPr>
              <p:nvPr/>
            </p:nvGrpSpPr>
            <p:grpSpPr bwMode="auto">
              <a:xfrm>
                <a:off x="2512" y="14390"/>
                <a:ext cx="1082" cy="236"/>
                <a:chOff x="4544" y="13064"/>
                <a:chExt cx="1278" cy="328"/>
              </a:xfrm>
            </p:grpSpPr>
            <p:sp>
              <p:nvSpPr>
                <p:cNvPr id="39232" name="Arc 9"/>
                <p:cNvSpPr>
                  <a:spLocks/>
                </p:cNvSpPr>
                <p:nvPr/>
              </p:nvSpPr>
              <p:spPr bwMode="auto">
                <a:xfrm rot="5400000">
                  <a:off x="5020" y="12979"/>
                  <a:ext cx="328" cy="497"/>
                </a:xfrm>
                <a:custGeom>
                  <a:avLst/>
                  <a:gdLst>
                    <a:gd name="T0" fmla="*/ 0 w 23283"/>
                    <a:gd name="T1" fmla="*/ 0 h 43200"/>
                    <a:gd name="T2" fmla="*/ 0 w 23283"/>
                    <a:gd name="T3" fmla="*/ 0 h 43200"/>
                    <a:gd name="T4" fmla="*/ 0 w 23283"/>
                    <a:gd name="T5" fmla="*/ 0 h 43200"/>
                    <a:gd name="T6" fmla="*/ 0 60000 65536"/>
                    <a:gd name="T7" fmla="*/ 0 60000 65536"/>
                    <a:gd name="T8" fmla="*/ 0 60000 65536"/>
                  </a:gdLst>
                  <a:ahLst/>
                  <a:cxnLst>
                    <a:cxn ang="T6">
                      <a:pos x="T0" y="T1"/>
                    </a:cxn>
                    <a:cxn ang="T7">
                      <a:pos x="T2" y="T3"/>
                    </a:cxn>
                    <a:cxn ang="T8">
                      <a:pos x="T4" y="T5"/>
                    </a:cxn>
                  </a:cxnLst>
                  <a:rect l="0" t="0" r="r" b="b"/>
                  <a:pathLst>
                    <a:path w="23283" h="43200" fill="none" extrusionOk="0">
                      <a:moveTo>
                        <a:pt x="1682" y="0"/>
                      </a:moveTo>
                      <a:cubicBezTo>
                        <a:pt x="13612" y="0"/>
                        <a:pt x="23283" y="9670"/>
                        <a:pt x="23283" y="21600"/>
                      </a:cubicBezTo>
                      <a:cubicBezTo>
                        <a:pt x="23283" y="33529"/>
                        <a:pt x="13612" y="43200"/>
                        <a:pt x="1683" y="43200"/>
                      </a:cubicBezTo>
                      <a:cubicBezTo>
                        <a:pt x="1121" y="43200"/>
                        <a:pt x="559" y="43178"/>
                        <a:pt x="-1" y="43134"/>
                      </a:cubicBezTo>
                    </a:path>
                    <a:path w="23283" h="43200" stroke="0" extrusionOk="0">
                      <a:moveTo>
                        <a:pt x="1682" y="0"/>
                      </a:moveTo>
                      <a:cubicBezTo>
                        <a:pt x="13612" y="0"/>
                        <a:pt x="23283" y="9670"/>
                        <a:pt x="23283" y="21600"/>
                      </a:cubicBezTo>
                      <a:cubicBezTo>
                        <a:pt x="23283" y="33529"/>
                        <a:pt x="13612" y="43200"/>
                        <a:pt x="1683" y="43200"/>
                      </a:cubicBezTo>
                      <a:cubicBezTo>
                        <a:pt x="1121" y="43200"/>
                        <a:pt x="559" y="43178"/>
                        <a:pt x="-1" y="43134"/>
                      </a:cubicBezTo>
                      <a:lnTo>
                        <a:pt x="1683" y="21600"/>
                      </a:lnTo>
                      <a:lnTo>
                        <a:pt x="1682" y="0"/>
                      </a:lnTo>
                      <a:close/>
                    </a:path>
                  </a:pathLst>
                </a:custGeom>
                <a:noFill/>
                <a:ln w="158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9233" name="Line 10"/>
                <p:cNvSpPr>
                  <a:spLocks noChangeShapeType="1"/>
                </p:cNvSpPr>
                <p:nvPr/>
              </p:nvSpPr>
              <p:spPr bwMode="auto">
                <a:xfrm flipH="1">
                  <a:off x="4544" y="13064"/>
                  <a:ext cx="391" cy="0"/>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9234" name="Line 11"/>
                <p:cNvSpPr>
                  <a:spLocks noChangeShapeType="1"/>
                </p:cNvSpPr>
                <p:nvPr/>
              </p:nvSpPr>
              <p:spPr bwMode="auto">
                <a:xfrm>
                  <a:off x="5432" y="13064"/>
                  <a:ext cx="390" cy="0"/>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grpSp>
          <p:grpSp>
            <p:nvGrpSpPr>
              <p:cNvPr id="39220" name="Group 12"/>
              <p:cNvGrpSpPr>
                <a:grpSpLocks/>
              </p:cNvGrpSpPr>
              <p:nvPr/>
            </p:nvGrpSpPr>
            <p:grpSpPr bwMode="auto">
              <a:xfrm>
                <a:off x="2272" y="13206"/>
                <a:ext cx="241" cy="1184"/>
                <a:chOff x="5537" y="13064"/>
                <a:chExt cx="285" cy="1562"/>
              </a:xfrm>
            </p:grpSpPr>
            <p:sp>
              <p:nvSpPr>
                <p:cNvPr id="39229" name="Arc 13"/>
                <p:cNvSpPr>
                  <a:spLocks/>
                </p:cNvSpPr>
                <p:nvPr/>
              </p:nvSpPr>
              <p:spPr bwMode="auto">
                <a:xfrm rot="10800000">
                  <a:off x="5537" y="13489"/>
                  <a:ext cx="284" cy="569"/>
                </a:xfrm>
                <a:custGeom>
                  <a:avLst/>
                  <a:gdLst>
                    <a:gd name="T0" fmla="*/ 0 w 23283"/>
                    <a:gd name="T1" fmla="*/ 0 h 43200"/>
                    <a:gd name="T2" fmla="*/ 0 w 23283"/>
                    <a:gd name="T3" fmla="*/ 0 h 43200"/>
                    <a:gd name="T4" fmla="*/ 0 w 23283"/>
                    <a:gd name="T5" fmla="*/ 0 h 43200"/>
                    <a:gd name="T6" fmla="*/ 0 60000 65536"/>
                    <a:gd name="T7" fmla="*/ 0 60000 65536"/>
                    <a:gd name="T8" fmla="*/ 0 60000 65536"/>
                  </a:gdLst>
                  <a:ahLst/>
                  <a:cxnLst>
                    <a:cxn ang="T6">
                      <a:pos x="T0" y="T1"/>
                    </a:cxn>
                    <a:cxn ang="T7">
                      <a:pos x="T2" y="T3"/>
                    </a:cxn>
                    <a:cxn ang="T8">
                      <a:pos x="T4" y="T5"/>
                    </a:cxn>
                  </a:cxnLst>
                  <a:rect l="0" t="0" r="r" b="b"/>
                  <a:pathLst>
                    <a:path w="23283" h="43200" fill="none" extrusionOk="0">
                      <a:moveTo>
                        <a:pt x="1682" y="0"/>
                      </a:moveTo>
                      <a:cubicBezTo>
                        <a:pt x="13612" y="0"/>
                        <a:pt x="23283" y="9670"/>
                        <a:pt x="23283" y="21600"/>
                      </a:cubicBezTo>
                      <a:cubicBezTo>
                        <a:pt x="23283" y="33529"/>
                        <a:pt x="13612" y="43200"/>
                        <a:pt x="1683" y="43200"/>
                      </a:cubicBezTo>
                      <a:cubicBezTo>
                        <a:pt x="1121" y="43200"/>
                        <a:pt x="559" y="43178"/>
                        <a:pt x="-1" y="43134"/>
                      </a:cubicBezTo>
                    </a:path>
                    <a:path w="23283" h="43200" stroke="0" extrusionOk="0">
                      <a:moveTo>
                        <a:pt x="1682" y="0"/>
                      </a:moveTo>
                      <a:cubicBezTo>
                        <a:pt x="13612" y="0"/>
                        <a:pt x="23283" y="9670"/>
                        <a:pt x="23283" y="21600"/>
                      </a:cubicBezTo>
                      <a:cubicBezTo>
                        <a:pt x="23283" y="33529"/>
                        <a:pt x="13612" y="43200"/>
                        <a:pt x="1683" y="43200"/>
                      </a:cubicBezTo>
                      <a:cubicBezTo>
                        <a:pt x="1121" y="43200"/>
                        <a:pt x="559" y="43178"/>
                        <a:pt x="-1" y="43134"/>
                      </a:cubicBezTo>
                      <a:lnTo>
                        <a:pt x="1683" y="21600"/>
                      </a:lnTo>
                      <a:lnTo>
                        <a:pt x="1682" y="0"/>
                      </a:lnTo>
                      <a:close/>
                    </a:path>
                  </a:pathLst>
                </a:custGeom>
                <a:noFill/>
                <a:ln w="158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9230" name="Line 14"/>
                <p:cNvSpPr>
                  <a:spLocks noChangeShapeType="1"/>
                </p:cNvSpPr>
                <p:nvPr/>
              </p:nvSpPr>
              <p:spPr bwMode="auto">
                <a:xfrm rot="16200000" flipH="1">
                  <a:off x="5537" y="14341"/>
                  <a:ext cx="569"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9231" name="Line 15"/>
                <p:cNvSpPr>
                  <a:spLocks noChangeShapeType="1"/>
                </p:cNvSpPr>
                <p:nvPr/>
              </p:nvSpPr>
              <p:spPr bwMode="auto">
                <a:xfrm rot="-5400000">
                  <a:off x="5609" y="13276"/>
                  <a:ext cx="425"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grpSp>
          <p:grpSp>
            <p:nvGrpSpPr>
              <p:cNvPr id="39221" name="Group 16"/>
              <p:cNvGrpSpPr>
                <a:grpSpLocks/>
              </p:cNvGrpSpPr>
              <p:nvPr/>
            </p:nvGrpSpPr>
            <p:grpSpPr bwMode="auto">
              <a:xfrm>
                <a:off x="2556" y="13206"/>
                <a:ext cx="1136" cy="236"/>
                <a:chOff x="4544" y="13064"/>
                <a:chExt cx="1278" cy="328"/>
              </a:xfrm>
            </p:grpSpPr>
            <p:sp>
              <p:nvSpPr>
                <p:cNvPr id="39226" name="Arc 17"/>
                <p:cNvSpPr>
                  <a:spLocks/>
                </p:cNvSpPr>
                <p:nvPr/>
              </p:nvSpPr>
              <p:spPr bwMode="auto">
                <a:xfrm rot="5400000">
                  <a:off x="5020" y="12979"/>
                  <a:ext cx="328" cy="497"/>
                </a:xfrm>
                <a:custGeom>
                  <a:avLst/>
                  <a:gdLst>
                    <a:gd name="T0" fmla="*/ 0 w 23283"/>
                    <a:gd name="T1" fmla="*/ 0 h 43200"/>
                    <a:gd name="T2" fmla="*/ 0 w 23283"/>
                    <a:gd name="T3" fmla="*/ 0 h 43200"/>
                    <a:gd name="T4" fmla="*/ 0 w 23283"/>
                    <a:gd name="T5" fmla="*/ 0 h 43200"/>
                    <a:gd name="T6" fmla="*/ 0 60000 65536"/>
                    <a:gd name="T7" fmla="*/ 0 60000 65536"/>
                    <a:gd name="T8" fmla="*/ 0 60000 65536"/>
                  </a:gdLst>
                  <a:ahLst/>
                  <a:cxnLst>
                    <a:cxn ang="T6">
                      <a:pos x="T0" y="T1"/>
                    </a:cxn>
                    <a:cxn ang="T7">
                      <a:pos x="T2" y="T3"/>
                    </a:cxn>
                    <a:cxn ang="T8">
                      <a:pos x="T4" y="T5"/>
                    </a:cxn>
                  </a:cxnLst>
                  <a:rect l="0" t="0" r="r" b="b"/>
                  <a:pathLst>
                    <a:path w="23283" h="43200" fill="none" extrusionOk="0">
                      <a:moveTo>
                        <a:pt x="1682" y="0"/>
                      </a:moveTo>
                      <a:cubicBezTo>
                        <a:pt x="13612" y="0"/>
                        <a:pt x="23283" y="9670"/>
                        <a:pt x="23283" y="21600"/>
                      </a:cubicBezTo>
                      <a:cubicBezTo>
                        <a:pt x="23283" y="33529"/>
                        <a:pt x="13612" y="43200"/>
                        <a:pt x="1683" y="43200"/>
                      </a:cubicBezTo>
                      <a:cubicBezTo>
                        <a:pt x="1121" y="43200"/>
                        <a:pt x="559" y="43178"/>
                        <a:pt x="-1" y="43134"/>
                      </a:cubicBezTo>
                    </a:path>
                    <a:path w="23283" h="43200" stroke="0" extrusionOk="0">
                      <a:moveTo>
                        <a:pt x="1682" y="0"/>
                      </a:moveTo>
                      <a:cubicBezTo>
                        <a:pt x="13612" y="0"/>
                        <a:pt x="23283" y="9670"/>
                        <a:pt x="23283" y="21600"/>
                      </a:cubicBezTo>
                      <a:cubicBezTo>
                        <a:pt x="23283" y="33529"/>
                        <a:pt x="13612" y="43200"/>
                        <a:pt x="1683" y="43200"/>
                      </a:cubicBezTo>
                      <a:cubicBezTo>
                        <a:pt x="1121" y="43200"/>
                        <a:pt x="559" y="43178"/>
                        <a:pt x="-1" y="43134"/>
                      </a:cubicBezTo>
                      <a:lnTo>
                        <a:pt x="1683" y="21600"/>
                      </a:lnTo>
                      <a:lnTo>
                        <a:pt x="1682" y="0"/>
                      </a:lnTo>
                      <a:close/>
                    </a:path>
                  </a:pathLst>
                </a:custGeom>
                <a:noFill/>
                <a:ln w="158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9227" name="Line 18"/>
                <p:cNvSpPr>
                  <a:spLocks noChangeShapeType="1"/>
                </p:cNvSpPr>
                <p:nvPr/>
              </p:nvSpPr>
              <p:spPr bwMode="auto">
                <a:xfrm flipH="1">
                  <a:off x="4544" y="13064"/>
                  <a:ext cx="391" cy="0"/>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9228" name="Line 19"/>
                <p:cNvSpPr>
                  <a:spLocks noChangeShapeType="1"/>
                </p:cNvSpPr>
                <p:nvPr/>
              </p:nvSpPr>
              <p:spPr bwMode="auto">
                <a:xfrm>
                  <a:off x="5432" y="13064"/>
                  <a:ext cx="390" cy="0"/>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grpSp>
          <p:grpSp>
            <p:nvGrpSpPr>
              <p:cNvPr id="39222" name="Group 20"/>
              <p:cNvGrpSpPr>
                <a:grpSpLocks/>
              </p:cNvGrpSpPr>
              <p:nvPr/>
            </p:nvGrpSpPr>
            <p:grpSpPr bwMode="auto">
              <a:xfrm>
                <a:off x="3408" y="13206"/>
                <a:ext cx="241" cy="1184"/>
                <a:chOff x="5537" y="13064"/>
                <a:chExt cx="285" cy="1562"/>
              </a:xfrm>
            </p:grpSpPr>
            <p:sp>
              <p:nvSpPr>
                <p:cNvPr id="39223" name="Arc 21"/>
                <p:cNvSpPr>
                  <a:spLocks/>
                </p:cNvSpPr>
                <p:nvPr/>
              </p:nvSpPr>
              <p:spPr bwMode="auto">
                <a:xfrm rot="10800000">
                  <a:off x="5537" y="13489"/>
                  <a:ext cx="284" cy="569"/>
                </a:xfrm>
                <a:custGeom>
                  <a:avLst/>
                  <a:gdLst>
                    <a:gd name="T0" fmla="*/ 0 w 23283"/>
                    <a:gd name="T1" fmla="*/ 0 h 43200"/>
                    <a:gd name="T2" fmla="*/ 0 w 23283"/>
                    <a:gd name="T3" fmla="*/ 0 h 43200"/>
                    <a:gd name="T4" fmla="*/ 0 w 23283"/>
                    <a:gd name="T5" fmla="*/ 0 h 43200"/>
                    <a:gd name="T6" fmla="*/ 0 60000 65536"/>
                    <a:gd name="T7" fmla="*/ 0 60000 65536"/>
                    <a:gd name="T8" fmla="*/ 0 60000 65536"/>
                  </a:gdLst>
                  <a:ahLst/>
                  <a:cxnLst>
                    <a:cxn ang="T6">
                      <a:pos x="T0" y="T1"/>
                    </a:cxn>
                    <a:cxn ang="T7">
                      <a:pos x="T2" y="T3"/>
                    </a:cxn>
                    <a:cxn ang="T8">
                      <a:pos x="T4" y="T5"/>
                    </a:cxn>
                  </a:cxnLst>
                  <a:rect l="0" t="0" r="r" b="b"/>
                  <a:pathLst>
                    <a:path w="23283" h="43200" fill="none" extrusionOk="0">
                      <a:moveTo>
                        <a:pt x="1682" y="0"/>
                      </a:moveTo>
                      <a:cubicBezTo>
                        <a:pt x="13612" y="0"/>
                        <a:pt x="23283" y="9670"/>
                        <a:pt x="23283" y="21600"/>
                      </a:cubicBezTo>
                      <a:cubicBezTo>
                        <a:pt x="23283" y="33529"/>
                        <a:pt x="13612" y="43200"/>
                        <a:pt x="1683" y="43200"/>
                      </a:cubicBezTo>
                      <a:cubicBezTo>
                        <a:pt x="1121" y="43200"/>
                        <a:pt x="559" y="43178"/>
                        <a:pt x="-1" y="43134"/>
                      </a:cubicBezTo>
                    </a:path>
                    <a:path w="23283" h="43200" stroke="0" extrusionOk="0">
                      <a:moveTo>
                        <a:pt x="1682" y="0"/>
                      </a:moveTo>
                      <a:cubicBezTo>
                        <a:pt x="13612" y="0"/>
                        <a:pt x="23283" y="9670"/>
                        <a:pt x="23283" y="21600"/>
                      </a:cubicBezTo>
                      <a:cubicBezTo>
                        <a:pt x="23283" y="33529"/>
                        <a:pt x="13612" y="43200"/>
                        <a:pt x="1683" y="43200"/>
                      </a:cubicBezTo>
                      <a:cubicBezTo>
                        <a:pt x="1121" y="43200"/>
                        <a:pt x="559" y="43178"/>
                        <a:pt x="-1" y="43134"/>
                      </a:cubicBezTo>
                      <a:lnTo>
                        <a:pt x="1683" y="21600"/>
                      </a:lnTo>
                      <a:lnTo>
                        <a:pt x="1682" y="0"/>
                      </a:lnTo>
                      <a:close/>
                    </a:path>
                  </a:pathLst>
                </a:custGeom>
                <a:noFill/>
                <a:ln w="158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9224" name="Line 22"/>
                <p:cNvSpPr>
                  <a:spLocks noChangeShapeType="1"/>
                </p:cNvSpPr>
                <p:nvPr/>
              </p:nvSpPr>
              <p:spPr bwMode="auto">
                <a:xfrm rot="16200000" flipH="1">
                  <a:off x="5537" y="14341"/>
                  <a:ext cx="569"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9225" name="Line 23"/>
                <p:cNvSpPr>
                  <a:spLocks noChangeShapeType="1"/>
                </p:cNvSpPr>
                <p:nvPr/>
              </p:nvSpPr>
              <p:spPr bwMode="auto">
                <a:xfrm rot="-5400000">
                  <a:off x="5609" y="13276"/>
                  <a:ext cx="425"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grpSp>
        </p:grpSp>
        <p:grpSp>
          <p:nvGrpSpPr>
            <p:cNvPr id="39206" name="Group 24"/>
            <p:cNvGrpSpPr>
              <a:grpSpLocks/>
            </p:cNvGrpSpPr>
            <p:nvPr/>
          </p:nvGrpSpPr>
          <p:grpSpPr bwMode="auto">
            <a:xfrm>
              <a:off x="3692" y="9656"/>
              <a:ext cx="1180" cy="1420"/>
              <a:chOff x="4074" y="9656"/>
              <a:chExt cx="1180" cy="1420"/>
            </a:xfrm>
          </p:grpSpPr>
          <p:grpSp>
            <p:nvGrpSpPr>
              <p:cNvPr id="39207" name="Group 25"/>
              <p:cNvGrpSpPr>
                <a:grpSpLocks/>
              </p:cNvGrpSpPr>
              <p:nvPr/>
            </p:nvGrpSpPr>
            <p:grpSpPr bwMode="auto">
              <a:xfrm flipV="1">
                <a:off x="4074" y="9656"/>
                <a:ext cx="1082" cy="236"/>
                <a:chOff x="4544" y="13064"/>
                <a:chExt cx="1278" cy="328"/>
              </a:xfrm>
            </p:grpSpPr>
            <p:sp>
              <p:nvSpPr>
                <p:cNvPr id="39216" name="Arc 26"/>
                <p:cNvSpPr>
                  <a:spLocks/>
                </p:cNvSpPr>
                <p:nvPr/>
              </p:nvSpPr>
              <p:spPr bwMode="auto">
                <a:xfrm rot="5400000">
                  <a:off x="5020" y="12979"/>
                  <a:ext cx="328" cy="497"/>
                </a:xfrm>
                <a:custGeom>
                  <a:avLst/>
                  <a:gdLst>
                    <a:gd name="T0" fmla="*/ 0 w 23283"/>
                    <a:gd name="T1" fmla="*/ 0 h 43200"/>
                    <a:gd name="T2" fmla="*/ 0 w 23283"/>
                    <a:gd name="T3" fmla="*/ 0 h 43200"/>
                    <a:gd name="T4" fmla="*/ 0 w 23283"/>
                    <a:gd name="T5" fmla="*/ 0 h 43200"/>
                    <a:gd name="T6" fmla="*/ 0 60000 65536"/>
                    <a:gd name="T7" fmla="*/ 0 60000 65536"/>
                    <a:gd name="T8" fmla="*/ 0 60000 65536"/>
                  </a:gdLst>
                  <a:ahLst/>
                  <a:cxnLst>
                    <a:cxn ang="T6">
                      <a:pos x="T0" y="T1"/>
                    </a:cxn>
                    <a:cxn ang="T7">
                      <a:pos x="T2" y="T3"/>
                    </a:cxn>
                    <a:cxn ang="T8">
                      <a:pos x="T4" y="T5"/>
                    </a:cxn>
                  </a:cxnLst>
                  <a:rect l="0" t="0" r="r" b="b"/>
                  <a:pathLst>
                    <a:path w="23283" h="43200" fill="none" extrusionOk="0">
                      <a:moveTo>
                        <a:pt x="1682" y="0"/>
                      </a:moveTo>
                      <a:cubicBezTo>
                        <a:pt x="13612" y="0"/>
                        <a:pt x="23283" y="9670"/>
                        <a:pt x="23283" y="21600"/>
                      </a:cubicBezTo>
                      <a:cubicBezTo>
                        <a:pt x="23283" y="33529"/>
                        <a:pt x="13612" y="43200"/>
                        <a:pt x="1683" y="43200"/>
                      </a:cubicBezTo>
                      <a:cubicBezTo>
                        <a:pt x="1121" y="43200"/>
                        <a:pt x="559" y="43178"/>
                        <a:pt x="-1" y="43134"/>
                      </a:cubicBezTo>
                    </a:path>
                    <a:path w="23283" h="43200" stroke="0" extrusionOk="0">
                      <a:moveTo>
                        <a:pt x="1682" y="0"/>
                      </a:moveTo>
                      <a:cubicBezTo>
                        <a:pt x="13612" y="0"/>
                        <a:pt x="23283" y="9670"/>
                        <a:pt x="23283" y="21600"/>
                      </a:cubicBezTo>
                      <a:cubicBezTo>
                        <a:pt x="23283" y="33529"/>
                        <a:pt x="13612" y="43200"/>
                        <a:pt x="1683" y="43200"/>
                      </a:cubicBezTo>
                      <a:cubicBezTo>
                        <a:pt x="1121" y="43200"/>
                        <a:pt x="559" y="43178"/>
                        <a:pt x="-1" y="43134"/>
                      </a:cubicBezTo>
                      <a:lnTo>
                        <a:pt x="1683" y="21600"/>
                      </a:lnTo>
                      <a:lnTo>
                        <a:pt x="1682" y="0"/>
                      </a:lnTo>
                      <a:close/>
                    </a:path>
                  </a:pathLst>
                </a:custGeom>
                <a:noFill/>
                <a:ln w="158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9217" name="Line 27"/>
                <p:cNvSpPr>
                  <a:spLocks noChangeShapeType="1"/>
                </p:cNvSpPr>
                <p:nvPr/>
              </p:nvSpPr>
              <p:spPr bwMode="auto">
                <a:xfrm flipH="1">
                  <a:off x="4544" y="13064"/>
                  <a:ext cx="391" cy="0"/>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9218" name="Line 28"/>
                <p:cNvSpPr>
                  <a:spLocks noChangeShapeType="1"/>
                </p:cNvSpPr>
                <p:nvPr/>
              </p:nvSpPr>
              <p:spPr bwMode="auto">
                <a:xfrm>
                  <a:off x="5432" y="13064"/>
                  <a:ext cx="390" cy="0"/>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grpSp>
          <p:grpSp>
            <p:nvGrpSpPr>
              <p:cNvPr id="39208" name="Group 29"/>
              <p:cNvGrpSpPr>
                <a:grpSpLocks/>
              </p:cNvGrpSpPr>
              <p:nvPr/>
            </p:nvGrpSpPr>
            <p:grpSpPr bwMode="auto">
              <a:xfrm flipV="1">
                <a:off x="4118" y="10840"/>
                <a:ext cx="1136" cy="236"/>
                <a:chOff x="4544" y="13064"/>
                <a:chExt cx="1278" cy="328"/>
              </a:xfrm>
            </p:grpSpPr>
            <p:sp>
              <p:nvSpPr>
                <p:cNvPr id="39213" name="Arc 30"/>
                <p:cNvSpPr>
                  <a:spLocks/>
                </p:cNvSpPr>
                <p:nvPr/>
              </p:nvSpPr>
              <p:spPr bwMode="auto">
                <a:xfrm rot="5400000">
                  <a:off x="5020" y="12979"/>
                  <a:ext cx="328" cy="497"/>
                </a:xfrm>
                <a:custGeom>
                  <a:avLst/>
                  <a:gdLst>
                    <a:gd name="T0" fmla="*/ 0 w 23283"/>
                    <a:gd name="T1" fmla="*/ 0 h 43200"/>
                    <a:gd name="T2" fmla="*/ 0 w 23283"/>
                    <a:gd name="T3" fmla="*/ 0 h 43200"/>
                    <a:gd name="T4" fmla="*/ 0 w 23283"/>
                    <a:gd name="T5" fmla="*/ 0 h 43200"/>
                    <a:gd name="T6" fmla="*/ 0 60000 65536"/>
                    <a:gd name="T7" fmla="*/ 0 60000 65536"/>
                    <a:gd name="T8" fmla="*/ 0 60000 65536"/>
                  </a:gdLst>
                  <a:ahLst/>
                  <a:cxnLst>
                    <a:cxn ang="T6">
                      <a:pos x="T0" y="T1"/>
                    </a:cxn>
                    <a:cxn ang="T7">
                      <a:pos x="T2" y="T3"/>
                    </a:cxn>
                    <a:cxn ang="T8">
                      <a:pos x="T4" y="T5"/>
                    </a:cxn>
                  </a:cxnLst>
                  <a:rect l="0" t="0" r="r" b="b"/>
                  <a:pathLst>
                    <a:path w="23283" h="43200" fill="none" extrusionOk="0">
                      <a:moveTo>
                        <a:pt x="1682" y="0"/>
                      </a:moveTo>
                      <a:cubicBezTo>
                        <a:pt x="13612" y="0"/>
                        <a:pt x="23283" y="9670"/>
                        <a:pt x="23283" y="21600"/>
                      </a:cubicBezTo>
                      <a:cubicBezTo>
                        <a:pt x="23283" y="33529"/>
                        <a:pt x="13612" y="43200"/>
                        <a:pt x="1683" y="43200"/>
                      </a:cubicBezTo>
                      <a:cubicBezTo>
                        <a:pt x="1121" y="43200"/>
                        <a:pt x="559" y="43178"/>
                        <a:pt x="-1" y="43134"/>
                      </a:cubicBezTo>
                    </a:path>
                    <a:path w="23283" h="43200" stroke="0" extrusionOk="0">
                      <a:moveTo>
                        <a:pt x="1682" y="0"/>
                      </a:moveTo>
                      <a:cubicBezTo>
                        <a:pt x="13612" y="0"/>
                        <a:pt x="23283" y="9670"/>
                        <a:pt x="23283" y="21600"/>
                      </a:cubicBezTo>
                      <a:cubicBezTo>
                        <a:pt x="23283" y="33529"/>
                        <a:pt x="13612" y="43200"/>
                        <a:pt x="1683" y="43200"/>
                      </a:cubicBezTo>
                      <a:cubicBezTo>
                        <a:pt x="1121" y="43200"/>
                        <a:pt x="559" y="43178"/>
                        <a:pt x="-1" y="43134"/>
                      </a:cubicBezTo>
                      <a:lnTo>
                        <a:pt x="1683" y="21600"/>
                      </a:lnTo>
                      <a:lnTo>
                        <a:pt x="1682" y="0"/>
                      </a:lnTo>
                      <a:close/>
                    </a:path>
                  </a:pathLst>
                </a:custGeom>
                <a:noFill/>
                <a:ln w="158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9214" name="Line 31"/>
                <p:cNvSpPr>
                  <a:spLocks noChangeShapeType="1"/>
                </p:cNvSpPr>
                <p:nvPr/>
              </p:nvSpPr>
              <p:spPr bwMode="auto">
                <a:xfrm flipH="1">
                  <a:off x="4544" y="13064"/>
                  <a:ext cx="391" cy="0"/>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9215" name="Line 32"/>
                <p:cNvSpPr>
                  <a:spLocks noChangeShapeType="1"/>
                </p:cNvSpPr>
                <p:nvPr/>
              </p:nvSpPr>
              <p:spPr bwMode="auto">
                <a:xfrm>
                  <a:off x="5432" y="13064"/>
                  <a:ext cx="390" cy="0"/>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grpSp>
          <p:grpSp>
            <p:nvGrpSpPr>
              <p:cNvPr id="39209" name="Group 33"/>
              <p:cNvGrpSpPr>
                <a:grpSpLocks/>
              </p:cNvGrpSpPr>
              <p:nvPr/>
            </p:nvGrpSpPr>
            <p:grpSpPr bwMode="auto">
              <a:xfrm flipV="1">
                <a:off x="4970" y="9892"/>
                <a:ext cx="241" cy="1184"/>
                <a:chOff x="5537" y="13064"/>
                <a:chExt cx="285" cy="1562"/>
              </a:xfrm>
            </p:grpSpPr>
            <p:sp>
              <p:nvSpPr>
                <p:cNvPr id="39210" name="Arc 34"/>
                <p:cNvSpPr>
                  <a:spLocks/>
                </p:cNvSpPr>
                <p:nvPr/>
              </p:nvSpPr>
              <p:spPr bwMode="auto">
                <a:xfrm rot="10800000">
                  <a:off x="5537" y="13489"/>
                  <a:ext cx="284" cy="569"/>
                </a:xfrm>
                <a:custGeom>
                  <a:avLst/>
                  <a:gdLst>
                    <a:gd name="T0" fmla="*/ 0 w 23283"/>
                    <a:gd name="T1" fmla="*/ 0 h 43200"/>
                    <a:gd name="T2" fmla="*/ 0 w 23283"/>
                    <a:gd name="T3" fmla="*/ 0 h 43200"/>
                    <a:gd name="T4" fmla="*/ 0 w 23283"/>
                    <a:gd name="T5" fmla="*/ 0 h 43200"/>
                    <a:gd name="T6" fmla="*/ 0 60000 65536"/>
                    <a:gd name="T7" fmla="*/ 0 60000 65536"/>
                    <a:gd name="T8" fmla="*/ 0 60000 65536"/>
                  </a:gdLst>
                  <a:ahLst/>
                  <a:cxnLst>
                    <a:cxn ang="T6">
                      <a:pos x="T0" y="T1"/>
                    </a:cxn>
                    <a:cxn ang="T7">
                      <a:pos x="T2" y="T3"/>
                    </a:cxn>
                    <a:cxn ang="T8">
                      <a:pos x="T4" y="T5"/>
                    </a:cxn>
                  </a:cxnLst>
                  <a:rect l="0" t="0" r="r" b="b"/>
                  <a:pathLst>
                    <a:path w="23283" h="43200" fill="none" extrusionOk="0">
                      <a:moveTo>
                        <a:pt x="1682" y="0"/>
                      </a:moveTo>
                      <a:cubicBezTo>
                        <a:pt x="13612" y="0"/>
                        <a:pt x="23283" y="9670"/>
                        <a:pt x="23283" y="21600"/>
                      </a:cubicBezTo>
                      <a:cubicBezTo>
                        <a:pt x="23283" y="33529"/>
                        <a:pt x="13612" y="43200"/>
                        <a:pt x="1683" y="43200"/>
                      </a:cubicBezTo>
                      <a:cubicBezTo>
                        <a:pt x="1121" y="43200"/>
                        <a:pt x="559" y="43178"/>
                        <a:pt x="-1" y="43134"/>
                      </a:cubicBezTo>
                    </a:path>
                    <a:path w="23283" h="43200" stroke="0" extrusionOk="0">
                      <a:moveTo>
                        <a:pt x="1682" y="0"/>
                      </a:moveTo>
                      <a:cubicBezTo>
                        <a:pt x="13612" y="0"/>
                        <a:pt x="23283" y="9670"/>
                        <a:pt x="23283" y="21600"/>
                      </a:cubicBezTo>
                      <a:cubicBezTo>
                        <a:pt x="23283" y="33529"/>
                        <a:pt x="13612" y="43200"/>
                        <a:pt x="1683" y="43200"/>
                      </a:cubicBezTo>
                      <a:cubicBezTo>
                        <a:pt x="1121" y="43200"/>
                        <a:pt x="559" y="43178"/>
                        <a:pt x="-1" y="43134"/>
                      </a:cubicBezTo>
                      <a:lnTo>
                        <a:pt x="1683" y="21600"/>
                      </a:lnTo>
                      <a:lnTo>
                        <a:pt x="1682" y="0"/>
                      </a:lnTo>
                      <a:close/>
                    </a:path>
                  </a:pathLst>
                </a:custGeom>
                <a:noFill/>
                <a:ln w="158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9211" name="Line 35"/>
                <p:cNvSpPr>
                  <a:spLocks noChangeShapeType="1"/>
                </p:cNvSpPr>
                <p:nvPr/>
              </p:nvSpPr>
              <p:spPr bwMode="auto">
                <a:xfrm rot="16200000" flipH="1">
                  <a:off x="5537" y="14341"/>
                  <a:ext cx="569"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9212" name="Line 36"/>
                <p:cNvSpPr>
                  <a:spLocks noChangeShapeType="1"/>
                </p:cNvSpPr>
                <p:nvPr/>
              </p:nvSpPr>
              <p:spPr bwMode="auto">
                <a:xfrm rot="-5400000">
                  <a:off x="5609" y="13276"/>
                  <a:ext cx="425"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grpSp>
        </p:grpSp>
      </p:grpSp>
      <p:grpSp>
        <p:nvGrpSpPr>
          <p:cNvPr id="38919" name="Group 37"/>
          <p:cNvGrpSpPr>
            <a:grpSpLocks/>
          </p:cNvGrpSpPr>
          <p:nvPr/>
        </p:nvGrpSpPr>
        <p:grpSpPr bwMode="auto">
          <a:xfrm>
            <a:off x="5692775" y="4102100"/>
            <a:ext cx="809625" cy="825500"/>
            <a:chOff x="8236" y="9514"/>
            <a:chExt cx="1562" cy="2272"/>
          </a:xfrm>
        </p:grpSpPr>
        <p:grpSp>
          <p:nvGrpSpPr>
            <p:cNvPr id="39175" name="Group 38"/>
            <p:cNvGrpSpPr>
              <a:grpSpLocks/>
            </p:cNvGrpSpPr>
            <p:nvPr/>
          </p:nvGrpSpPr>
          <p:grpSpPr bwMode="auto">
            <a:xfrm>
              <a:off x="8520" y="10650"/>
              <a:ext cx="1278" cy="1136"/>
              <a:chOff x="4544" y="13064"/>
              <a:chExt cx="1278" cy="1606"/>
            </a:xfrm>
          </p:grpSpPr>
          <p:grpSp>
            <p:nvGrpSpPr>
              <p:cNvPr id="39189" name="Group 39"/>
              <p:cNvGrpSpPr>
                <a:grpSpLocks/>
              </p:cNvGrpSpPr>
              <p:nvPr/>
            </p:nvGrpSpPr>
            <p:grpSpPr bwMode="auto">
              <a:xfrm>
                <a:off x="4544" y="13064"/>
                <a:ext cx="1278" cy="328"/>
                <a:chOff x="4544" y="13064"/>
                <a:chExt cx="1278" cy="328"/>
              </a:xfrm>
            </p:grpSpPr>
            <p:sp>
              <p:nvSpPr>
                <p:cNvPr id="39202" name="Arc 40"/>
                <p:cNvSpPr>
                  <a:spLocks/>
                </p:cNvSpPr>
                <p:nvPr/>
              </p:nvSpPr>
              <p:spPr bwMode="auto">
                <a:xfrm rot="5400000">
                  <a:off x="5020" y="12979"/>
                  <a:ext cx="328" cy="497"/>
                </a:xfrm>
                <a:custGeom>
                  <a:avLst/>
                  <a:gdLst>
                    <a:gd name="T0" fmla="*/ 0 w 23283"/>
                    <a:gd name="T1" fmla="*/ 0 h 43200"/>
                    <a:gd name="T2" fmla="*/ 0 w 23283"/>
                    <a:gd name="T3" fmla="*/ 0 h 43200"/>
                    <a:gd name="T4" fmla="*/ 0 w 23283"/>
                    <a:gd name="T5" fmla="*/ 0 h 43200"/>
                    <a:gd name="T6" fmla="*/ 0 60000 65536"/>
                    <a:gd name="T7" fmla="*/ 0 60000 65536"/>
                    <a:gd name="T8" fmla="*/ 0 60000 65536"/>
                  </a:gdLst>
                  <a:ahLst/>
                  <a:cxnLst>
                    <a:cxn ang="T6">
                      <a:pos x="T0" y="T1"/>
                    </a:cxn>
                    <a:cxn ang="T7">
                      <a:pos x="T2" y="T3"/>
                    </a:cxn>
                    <a:cxn ang="T8">
                      <a:pos x="T4" y="T5"/>
                    </a:cxn>
                  </a:cxnLst>
                  <a:rect l="0" t="0" r="r" b="b"/>
                  <a:pathLst>
                    <a:path w="23283" h="43200" fill="none" extrusionOk="0">
                      <a:moveTo>
                        <a:pt x="1682" y="0"/>
                      </a:moveTo>
                      <a:cubicBezTo>
                        <a:pt x="13612" y="0"/>
                        <a:pt x="23283" y="9670"/>
                        <a:pt x="23283" y="21600"/>
                      </a:cubicBezTo>
                      <a:cubicBezTo>
                        <a:pt x="23283" y="33529"/>
                        <a:pt x="13612" y="43200"/>
                        <a:pt x="1683" y="43200"/>
                      </a:cubicBezTo>
                      <a:cubicBezTo>
                        <a:pt x="1121" y="43200"/>
                        <a:pt x="559" y="43178"/>
                        <a:pt x="-1" y="43134"/>
                      </a:cubicBezTo>
                    </a:path>
                    <a:path w="23283" h="43200" stroke="0" extrusionOk="0">
                      <a:moveTo>
                        <a:pt x="1682" y="0"/>
                      </a:moveTo>
                      <a:cubicBezTo>
                        <a:pt x="13612" y="0"/>
                        <a:pt x="23283" y="9670"/>
                        <a:pt x="23283" y="21600"/>
                      </a:cubicBezTo>
                      <a:cubicBezTo>
                        <a:pt x="23283" y="33529"/>
                        <a:pt x="13612" y="43200"/>
                        <a:pt x="1683" y="43200"/>
                      </a:cubicBezTo>
                      <a:cubicBezTo>
                        <a:pt x="1121" y="43200"/>
                        <a:pt x="559" y="43178"/>
                        <a:pt x="-1" y="43134"/>
                      </a:cubicBezTo>
                      <a:lnTo>
                        <a:pt x="1683" y="21600"/>
                      </a:lnTo>
                      <a:lnTo>
                        <a:pt x="1682" y="0"/>
                      </a:lnTo>
                      <a:close/>
                    </a:path>
                  </a:pathLst>
                </a:custGeom>
                <a:noFill/>
                <a:ln w="158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9203" name="Line 41"/>
                <p:cNvSpPr>
                  <a:spLocks noChangeShapeType="1"/>
                </p:cNvSpPr>
                <p:nvPr/>
              </p:nvSpPr>
              <p:spPr bwMode="auto">
                <a:xfrm flipH="1">
                  <a:off x="4544" y="13064"/>
                  <a:ext cx="391" cy="0"/>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9204" name="Line 42"/>
                <p:cNvSpPr>
                  <a:spLocks noChangeShapeType="1"/>
                </p:cNvSpPr>
                <p:nvPr/>
              </p:nvSpPr>
              <p:spPr bwMode="auto">
                <a:xfrm>
                  <a:off x="5432" y="13064"/>
                  <a:ext cx="390" cy="0"/>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grpSp>
          <p:grpSp>
            <p:nvGrpSpPr>
              <p:cNvPr id="39190" name="Group 43"/>
              <p:cNvGrpSpPr>
                <a:grpSpLocks/>
              </p:cNvGrpSpPr>
              <p:nvPr/>
            </p:nvGrpSpPr>
            <p:grpSpPr bwMode="auto">
              <a:xfrm>
                <a:off x="5537" y="13064"/>
                <a:ext cx="285" cy="1562"/>
                <a:chOff x="5537" y="13064"/>
                <a:chExt cx="285" cy="1562"/>
              </a:xfrm>
            </p:grpSpPr>
            <p:sp>
              <p:nvSpPr>
                <p:cNvPr id="39199" name="Arc 44"/>
                <p:cNvSpPr>
                  <a:spLocks/>
                </p:cNvSpPr>
                <p:nvPr/>
              </p:nvSpPr>
              <p:spPr bwMode="auto">
                <a:xfrm rot="10800000">
                  <a:off x="5537" y="13489"/>
                  <a:ext cx="284" cy="569"/>
                </a:xfrm>
                <a:custGeom>
                  <a:avLst/>
                  <a:gdLst>
                    <a:gd name="T0" fmla="*/ 0 w 23283"/>
                    <a:gd name="T1" fmla="*/ 0 h 43200"/>
                    <a:gd name="T2" fmla="*/ 0 w 23283"/>
                    <a:gd name="T3" fmla="*/ 0 h 43200"/>
                    <a:gd name="T4" fmla="*/ 0 w 23283"/>
                    <a:gd name="T5" fmla="*/ 0 h 43200"/>
                    <a:gd name="T6" fmla="*/ 0 60000 65536"/>
                    <a:gd name="T7" fmla="*/ 0 60000 65536"/>
                    <a:gd name="T8" fmla="*/ 0 60000 65536"/>
                  </a:gdLst>
                  <a:ahLst/>
                  <a:cxnLst>
                    <a:cxn ang="T6">
                      <a:pos x="T0" y="T1"/>
                    </a:cxn>
                    <a:cxn ang="T7">
                      <a:pos x="T2" y="T3"/>
                    </a:cxn>
                    <a:cxn ang="T8">
                      <a:pos x="T4" y="T5"/>
                    </a:cxn>
                  </a:cxnLst>
                  <a:rect l="0" t="0" r="r" b="b"/>
                  <a:pathLst>
                    <a:path w="23283" h="43200" fill="none" extrusionOk="0">
                      <a:moveTo>
                        <a:pt x="1682" y="0"/>
                      </a:moveTo>
                      <a:cubicBezTo>
                        <a:pt x="13612" y="0"/>
                        <a:pt x="23283" y="9670"/>
                        <a:pt x="23283" y="21600"/>
                      </a:cubicBezTo>
                      <a:cubicBezTo>
                        <a:pt x="23283" y="33529"/>
                        <a:pt x="13612" y="43200"/>
                        <a:pt x="1683" y="43200"/>
                      </a:cubicBezTo>
                      <a:cubicBezTo>
                        <a:pt x="1121" y="43200"/>
                        <a:pt x="559" y="43178"/>
                        <a:pt x="-1" y="43134"/>
                      </a:cubicBezTo>
                    </a:path>
                    <a:path w="23283" h="43200" stroke="0" extrusionOk="0">
                      <a:moveTo>
                        <a:pt x="1682" y="0"/>
                      </a:moveTo>
                      <a:cubicBezTo>
                        <a:pt x="13612" y="0"/>
                        <a:pt x="23283" y="9670"/>
                        <a:pt x="23283" y="21600"/>
                      </a:cubicBezTo>
                      <a:cubicBezTo>
                        <a:pt x="23283" y="33529"/>
                        <a:pt x="13612" y="43200"/>
                        <a:pt x="1683" y="43200"/>
                      </a:cubicBezTo>
                      <a:cubicBezTo>
                        <a:pt x="1121" y="43200"/>
                        <a:pt x="559" y="43178"/>
                        <a:pt x="-1" y="43134"/>
                      </a:cubicBezTo>
                      <a:lnTo>
                        <a:pt x="1683" y="21600"/>
                      </a:lnTo>
                      <a:lnTo>
                        <a:pt x="1682" y="0"/>
                      </a:lnTo>
                      <a:close/>
                    </a:path>
                  </a:pathLst>
                </a:custGeom>
                <a:noFill/>
                <a:ln w="158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9200" name="Line 45"/>
                <p:cNvSpPr>
                  <a:spLocks noChangeShapeType="1"/>
                </p:cNvSpPr>
                <p:nvPr/>
              </p:nvSpPr>
              <p:spPr bwMode="auto">
                <a:xfrm rot="16200000" flipH="1">
                  <a:off x="5537" y="14341"/>
                  <a:ext cx="569"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9201" name="Line 46"/>
                <p:cNvSpPr>
                  <a:spLocks noChangeShapeType="1"/>
                </p:cNvSpPr>
                <p:nvPr/>
              </p:nvSpPr>
              <p:spPr bwMode="auto">
                <a:xfrm rot="-5400000">
                  <a:off x="5609" y="13276"/>
                  <a:ext cx="425"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grpSp>
          <p:grpSp>
            <p:nvGrpSpPr>
              <p:cNvPr id="39191" name="Group 47"/>
              <p:cNvGrpSpPr>
                <a:grpSpLocks/>
              </p:cNvGrpSpPr>
              <p:nvPr/>
            </p:nvGrpSpPr>
            <p:grpSpPr bwMode="auto">
              <a:xfrm flipH="1">
                <a:off x="4544" y="13064"/>
                <a:ext cx="285" cy="1562"/>
                <a:chOff x="5537" y="13064"/>
                <a:chExt cx="285" cy="1562"/>
              </a:xfrm>
            </p:grpSpPr>
            <p:sp>
              <p:nvSpPr>
                <p:cNvPr id="39196" name="Arc 48"/>
                <p:cNvSpPr>
                  <a:spLocks/>
                </p:cNvSpPr>
                <p:nvPr/>
              </p:nvSpPr>
              <p:spPr bwMode="auto">
                <a:xfrm rot="10800000">
                  <a:off x="5537" y="13489"/>
                  <a:ext cx="284" cy="569"/>
                </a:xfrm>
                <a:custGeom>
                  <a:avLst/>
                  <a:gdLst>
                    <a:gd name="T0" fmla="*/ 0 w 23283"/>
                    <a:gd name="T1" fmla="*/ 0 h 43200"/>
                    <a:gd name="T2" fmla="*/ 0 w 23283"/>
                    <a:gd name="T3" fmla="*/ 0 h 43200"/>
                    <a:gd name="T4" fmla="*/ 0 w 23283"/>
                    <a:gd name="T5" fmla="*/ 0 h 43200"/>
                    <a:gd name="T6" fmla="*/ 0 60000 65536"/>
                    <a:gd name="T7" fmla="*/ 0 60000 65536"/>
                    <a:gd name="T8" fmla="*/ 0 60000 65536"/>
                  </a:gdLst>
                  <a:ahLst/>
                  <a:cxnLst>
                    <a:cxn ang="T6">
                      <a:pos x="T0" y="T1"/>
                    </a:cxn>
                    <a:cxn ang="T7">
                      <a:pos x="T2" y="T3"/>
                    </a:cxn>
                    <a:cxn ang="T8">
                      <a:pos x="T4" y="T5"/>
                    </a:cxn>
                  </a:cxnLst>
                  <a:rect l="0" t="0" r="r" b="b"/>
                  <a:pathLst>
                    <a:path w="23283" h="43200" fill="none" extrusionOk="0">
                      <a:moveTo>
                        <a:pt x="1682" y="0"/>
                      </a:moveTo>
                      <a:cubicBezTo>
                        <a:pt x="13612" y="0"/>
                        <a:pt x="23283" y="9670"/>
                        <a:pt x="23283" y="21600"/>
                      </a:cubicBezTo>
                      <a:cubicBezTo>
                        <a:pt x="23283" y="33529"/>
                        <a:pt x="13612" y="43200"/>
                        <a:pt x="1683" y="43200"/>
                      </a:cubicBezTo>
                      <a:cubicBezTo>
                        <a:pt x="1121" y="43200"/>
                        <a:pt x="559" y="43178"/>
                        <a:pt x="-1" y="43134"/>
                      </a:cubicBezTo>
                    </a:path>
                    <a:path w="23283" h="43200" stroke="0" extrusionOk="0">
                      <a:moveTo>
                        <a:pt x="1682" y="0"/>
                      </a:moveTo>
                      <a:cubicBezTo>
                        <a:pt x="13612" y="0"/>
                        <a:pt x="23283" y="9670"/>
                        <a:pt x="23283" y="21600"/>
                      </a:cubicBezTo>
                      <a:cubicBezTo>
                        <a:pt x="23283" y="33529"/>
                        <a:pt x="13612" y="43200"/>
                        <a:pt x="1683" y="43200"/>
                      </a:cubicBezTo>
                      <a:cubicBezTo>
                        <a:pt x="1121" y="43200"/>
                        <a:pt x="559" y="43178"/>
                        <a:pt x="-1" y="43134"/>
                      </a:cubicBezTo>
                      <a:lnTo>
                        <a:pt x="1683" y="21600"/>
                      </a:lnTo>
                      <a:lnTo>
                        <a:pt x="1682" y="0"/>
                      </a:lnTo>
                      <a:close/>
                    </a:path>
                  </a:pathLst>
                </a:custGeom>
                <a:noFill/>
                <a:ln w="158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9197" name="Line 49"/>
                <p:cNvSpPr>
                  <a:spLocks noChangeShapeType="1"/>
                </p:cNvSpPr>
                <p:nvPr/>
              </p:nvSpPr>
              <p:spPr bwMode="auto">
                <a:xfrm rot="16200000" flipH="1">
                  <a:off x="5537" y="14341"/>
                  <a:ext cx="569"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9198" name="Line 50"/>
                <p:cNvSpPr>
                  <a:spLocks noChangeShapeType="1"/>
                </p:cNvSpPr>
                <p:nvPr/>
              </p:nvSpPr>
              <p:spPr bwMode="auto">
                <a:xfrm rot="-5400000">
                  <a:off x="5609" y="13276"/>
                  <a:ext cx="425"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grpSp>
          <p:grpSp>
            <p:nvGrpSpPr>
              <p:cNvPr id="39192" name="Group 51"/>
              <p:cNvGrpSpPr>
                <a:grpSpLocks/>
              </p:cNvGrpSpPr>
              <p:nvPr/>
            </p:nvGrpSpPr>
            <p:grpSpPr bwMode="auto">
              <a:xfrm flipV="1">
                <a:off x="4544" y="14342"/>
                <a:ext cx="1278" cy="328"/>
                <a:chOff x="4544" y="13064"/>
                <a:chExt cx="1278" cy="328"/>
              </a:xfrm>
            </p:grpSpPr>
            <p:sp>
              <p:nvSpPr>
                <p:cNvPr id="39193" name="Arc 52"/>
                <p:cNvSpPr>
                  <a:spLocks/>
                </p:cNvSpPr>
                <p:nvPr/>
              </p:nvSpPr>
              <p:spPr bwMode="auto">
                <a:xfrm rot="5400000">
                  <a:off x="5020" y="12979"/>
                  <a:ext cx="328" cy="497"/>
                </a:xfrm>
                <a:custGeom>
                  <a:avLst/>
                  <a:gdLst>
                    <a:gd name="T0" fmla="*/ 0 w 23283"/>
                    <a:gd name="T1" fmla="*/ 0 h 43200"/>
                    <a:gd name="T2" fmla="*/ 0 w 23283"/>
                    <a:gd name="T3" fmla="*/ 0 h 43200"/>
                    <a:gd name="T4" fmla="*/ 0 w 23283"/>
                    <a:gd name="T5" fmla="*/ 0 h 43200"/>
                    <a:gd name="T6" fmla="*/ 0 60000 65536"/>
                    <a:gd name="T7" fmla="*/ 0 60000 65536"/>
                    <a:gd name="T8" fmla="*/ 0 60000 65536"/>
                  </a:gdLst>
                  <a:ahLst/>
                  <a:cxnLst>
                    <a:cxn ang="T6">
                      <a:pos x="T0" y="T1"/>
                    </a:cxn>
                    <a:cxn ang="T7">
                      <a:pos x="T2" y="T3"/>
                    </a:cxn>
                    <a:cxn ang="T8">
                      <a:pos x="T4" y="T5"/>
                    </a:cxn>
                  </a:cxnLst>
                  <a:rect l="0" t="0" r="r" b="b"/>
                  <a:pathLst>
                    <a:path w="23283" h="43200" fill="none" extrusionOk="0">
                      <a:moveTo>
                        <a:pt x="1682" y="0"/>
                      </a:moveTo>
                      <a:cubicBezTo>
                        <a:pt x="13612" y="0"/>
                        <a:pt x="23283" y="9670"/>
                        <a:pt x="23283" y="21600"/>
                      </a:cubicBezTo>
                      <a:cubicBezTo>
                        <a:pt x="23283" y="33529"/>
                        <a:pt x="13612" y="43200"/>
                        <a:pt x="1683" y="43200"/>
                      </a:cubicBezTo>
                      <a:cubicBezTo>
                        <a:pt x="1121" y="43200"/>
                        <a:pt x="559" y="43178"/>
                        <a:pt x="-1" y="43134"/>
                      </a:cubicBezTo>
                    </a:path>
                    <a:path w="23283" h="43200" stroke="0" extrusionOk="0">
                      <a:moveTo>
                        <a:pt x="1682" y="0"/>
                      </a:moveTo>
                      <a:cubicBezTo>
                        <a:pt x="13612" y="0"/>
                        <a:pt x="23283" y="9670"/>
                        <a:pt x="23283" y="21600"/>
                      </a:cubicBezTo>
                      <a:cubicBezTo>
                        <a:pt x="23283" y="33529"/>
                        <a:pt x="13612" y="43200"/>
                        <a:pt x="1683" y="43200"/>
                      </a:cubicBezTo>
                      <a:cubicBezTo>
                        <a:pt x="1121" y="43200"/>
                        <a:pt x="559" y="43178"/>
                        <a:pt x="-1" y="43134"/>
                      </a:cubicBezTo>
                      <a:lnTo>
                        <a:pt x="1683" y="21600"/>
                      </a:lnTo>
                      <a:lnTo>
                        <a:pt x="1682" y="0"/>
                      </a:lnTo>
                      <a:close/>
                    </a:path>
                  </a:pathLst>
                </a:custGeom>
                <a:noFill/>
                <a:ln w="158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9194" name="Line 53"/>
                <p:cNvSpPr>
                  <a:spLocks noChangeShapeType="1"/>
                </p:cNvSpPr>
                <p:nvPr/>
              </p:nvSpPr>
              <p:spPr bwMode="auto">
                <a:xfrm flipH="1">
                  <a:off x="4544" y="13064"/>
                  <a:ext cx="391" cy="0"/>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9195" name="Line 54"/>
                <p:cNvSpPr>
                  <a:spLocks noChangeShapeType="1"/>
                </p:cNvSpPr>
                <p:nvPr/>
              </p:nvSpPr>
              <p:spPr bwMode="auto">
                <a:xfrm>
                  <a:off x="5432" y="13064"/>
                  <a:ext cx="390" cy="0"/>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grpSp>
        </p:grpSp>
        <p:grpSp>
          <p:nvGrpSpPr>
            <p:cNvPr id="39176" name="Group 55"/>
            <p:cNvGrpSpPr>
              <a:grpSpLocks/>
            </p:cNvGrpSpPr>
            <p:nvPr/>
          </p:nvGrpSpPr>
          <p:grpSpPr bwMode="auto">
            <a:xfrm>
              <a:off x="8236" y="9514"/>
              <a:ext cx="1562" cy="1184"/>
              <a:chOff x="8378" y="9372"/>
              <a:chExt cx="1420" cy="1184"/>
            </a:xfrm>
          </p:grpSpPr>
          <p:grpSp>
            <p:nvGrpSpPr>
              <p:cNvPr id="39177" name="Group 56"/>
              <p:cNvGrpSpPr>
                <a:grpSpLocks/>
              </p:cNvGrpSpPr>
              <p:nvPr/>
            </p:nvGrpSpPr>
            <p:grpSpPr bwMode="auto">
              <a:xfrm>
                <a:off x="8378" y="9372"/>
                <a:ext cx="241" cy="1184"/>
                <a:chOff x="5537" y="13064"/>
                <a:chExt cx="285" cy="1562"/>
              </a:xfrm>
            </p:grpSpPr>
            <p:sp>
              <p:nvSpPr>
                <p:cNvPr id="39186" name="Arc 57"/>
                <p:cNvSpPr>
                  <a:spLocks/>
                </p:cNvSpPr>
                <p:nvPr/>
              </p:nvSpPr>
              <p:spPr bwMode="auto">
                <a:xfrm rot="10800000">
                  <a:off x="5537" y="13489"/>
                  <a:ext cx="284" cy="569"/>
                </a:xfrm>
                <a:custGeom>
                  <a:avLst/>
                  <a:gdLst>
                    <a:gd name="T0" fmla="*/ 0 w 23283"/>
                    <a:gd name="T1" fmla="*/ 0 h 43200"/>
                    <a:gd name="T2" fmla="*/ 0 w 23283"/>
                    <a:gd name="T3" fmla="*/ 0 h 43200"/>
                    <a:gd name="T4" fmla="*/ 0 w 23283"/>
                    <a:gd name="T5" fmla="*/ 0 h 43200"/>
                    <a:gd name="T6" fmla="*/ 0 60000 65536"/>
                    <a:gd name="T7" fmla="*/ 0 60000 65536"/>
                    <a:gd name="T8" fmla="*/ 0 60000 65536"/>
                  </a:gdLst>
                  <a:ahLst/>
                  <a:cxnLst>
                    <a:cxn ang="T6">
                      <a:pos x="T0" y="T1"/>
                    </a:cxn>
                    <a:cxn ang="T7">
                      <a:pos x="T2" y="T3"/>
                    </a:cxn>
                    <a:cxn ang="T8">
                      <a:pos x="T4" y="T5"/>
                    </a:cxn>
                  </a:cxnLst>
                  <a:rect l="0" t="0" r="r" b="b"/>
                  <a:pathLst>
                    <a:path w="23283" h="43200" fill="none" extrusionOk="0">
                      <a:moveTo>
                        <a:pt x="1682" y="0"/>
                      </a:moveTo>
                      <a:cubicBezTo>
                        <a:pt x="13612" y="0"/>
                        <a:pt x="23283" y="9670"/>
                        <a:pt x="23283" y="21600"/>
                      </a:cubicBezTo>
                      <a:cubicBezTo>
                        <a:pt x="23283" y="33529"/>
                        <a:pt x="13612" y="43200"/>
                        <a:pt x="1683" y="43200"/>
                      </a:cubicBezTo>
                      <a:cubicBezTo>
                        <a:pt x="1121" y="43200"/>
                        <a:pt x="559" y="43178"/>
                        <a:pt x="-1" y="43134"/>
                      </a:cubicBezTo>
                    </a:path>
                    <a:path w="23283" h="43200" stroke="0" extrusionOk="0">
                      <a:moveTo>
                        <a:pt x="1682" y="0"/>
                      </a:moveTo>
                      <a:cubicBezTo>
                        <a:pt x="13612" y="0"/>
                        <a:pt x="23283" y="9670"/>
                        <a:pt x="23283" y="21600"/>
                      </a:cubicBezTo>
                      <a:cubicBezTo>
                        <a:pt x="23283" y="33529"/>
                        <a:pt x="13612" y="43200"/>
                        <a:pt x="1683" y="43200"/>
                      </a:cubicBezTo>
                      <a:cubicBezTo>
                        <a:pt x="1121" y="43200"/>
                        <a:pt x="559" y="43178"/>
                        <a:pt x="-1" y="43134"/>
                      </a:cubicBezTo>
                      <a:lnTo>
                        <a:pt x="1683" y="21600"/>
                      </a:lnTo>
                      <a:lnTo>
                        <a:pt x="1682" y="0"/>
                      </a:lnTo>
                      <a:close/>
                    </a:path>
                  </a:pathLst>
                </a:custGeom>
                <a:noFill/>
                <a:ln w="158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9187" name="Line 58"/>
                <p:cNvSpPr>
                  <a:spLocks noChangeShapeType="1"/>
                </p:cNvSpPr>
                <p:nvPr/>
              </p:nvSpPr>
              <p:spPr bwMode="auto">
                <a:xfrm rot="16200000" flipH="1">
                  <a:off x="5537" y="14341"/>
                  <a:ext cx="569"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9188" name="Line 59"/>
                <p:cNvSpPr>
                  <a:spLocks noChangeShapeType="1"/>
                </p:cNvSpPr>
                <p:nvPr/>
              </p:nvSpPr>
              <p:spPr bwMode="auto">
                <a:xfrm rot="-5400000">
                  <a:off x="5609" y="13276"/>
                  <a:ext cx="425"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grpSp>
          <p:grpSp>
            <p:nvGrpSpPr>
              <p:cNvPr id="39178" name="Group 60"/>
              <p:cNvGrpSpPr>
                <a:grpSpLocks/>
              </p:cNvGrpSpPr>
              <p:nvPr/>
            </p:nvGrpSpPr>
            <p:grpSpPr bwMode="auto">
              <a:xfrm>
                <a:off x="8662" y="9372"/>
                <a:ext cx="1136" cy="236"/>
                <a:chOff x="4544" y="13064"/>
                <a:chExt cx="1278" cy="328"/>
              </a:xfrm>
            </p:grpSpPr>
            <p:sp>
              <p:nvSpPr>
                <p:cNvPr id="39183" name="Arc 61"/>
                <p:cNvSpPr>
                  <a:spLocks/>
                </p:cNvSpPr>
                <p:nvPr/>
              </p:nvSpPr>
              <p:spPr bwMode="auto">
                <a:xfrm rot="5400000">
                  <a:off x="5020" y="12979"/>
                  <a:ext cx="328" cy="497"/>
                </a:xfrm>
                <a:custGeom>
                  <a:avLst/>
                  <a:gdLst>
                    <a:gd name="T0" fmla="*/ 0 w 23283"/>
                    <a:gd name="T1" fmla="*/ 0 h 43200"/>
                    <a:gd name="T2" fmla="*/ 0 w 23283"/>
                    <a:gd name="T3" fmla="*/ 0 h 43200"/>
                    <a:gd name="T4" fmla="*/ 0 w 23283"/>
                    <a:gd name="T5" fmla="*/ 0 h 43200"/>
                    <a:gd name="T6" fmla="*/ 0 60000 65536"/>
                    <a:gd name="T7" fmla="*/ 0 60000 65536"/>
                    <a:gd name="T8" fmla="*/ 0 60000 65536"/>
                  </a:gdLst>
                  <a:ahLst/>
                  <a:cxnLst>
                    <a:cxn ang="T6">
                      <a:pos x="T0" y="T1"/>
                    </a:cxn>
                    <a:cxn ang="T7">
                      <a:pos x="T2" y="T3"/>
                    </a:cxn>
                    <a:cxn ang="T8">
                      <a:pos x="T4" y="T5"/>
                    </a:cxn>
                  </a:cxnLst>
                  <a:rect l="0" t="0" r="r" b="b"/>
                  <a:pathLst>
                    <a:path w="23283" h="43200" fill="none" extrusionOk="0">
                      <a:moveTo>
                        <a:pt x="1682" y="0"/>
                      </a:moveTo>
                      <a:cubicBezTo>
                        <a:pt x="13612" y="0"/>
                        <a:pt x="23283" y="9670"/>
                        <a:pt x="23283" y="21600"/>
                      </a:cubicBezTo>
                      <a:cubicBezTo>
                        <a:pt x="23283" y="33529"/>
                        <a:pt x="13612" y="43200"/>
                        <a:pt x="1683" y="43200"/>
                      </a:cubicBezTo>
                      <a:cubicBezTo>
                        <a:pt x="1121" y="43200"/>
                        <a:pt x="559" y="43178"/>
                        <a:pt x="-1" y="43134"/>
                      </a:cubicBezTo>
                    </a:path>
                    <a:path w="23283" h="43200" stroke="0" extrusionOk="0">
                      <a:moveTo>
                        <a:pt x="1682" y="0"/>
                      </a:moveTo>
                      <a:cubicBezTo>
                        <a:pt x="13612" y="0"/>
                        <a:pt x="23283" y="9670"/>
                        <a:pt x="23283" y="21600"/>
                      </a:cubicBezTo>
                      <a:cubicBezTo>
                        <a:pt x="23283" y="33529"/>
                        <a:pt x="13612" y="43200"/>
                        <a:pt x="1683" y="43200"/>
                      </a:cubicBezTo>
                      <a:cubicBezTo>
                        <a:pt x="1121" y="43200"/>
                        <a:pt x="559" y="43178"/>
                        <a:pt x="-1" y="43134"/>
                      </a:cubicBezTo>
                      <a:lnTo>
                        <a:pt x="1683" y="21600"/>
                      </a:lnTo>
                      <a:lnTo>
                        <a:pt x="1682" y="0"/>
                      </a:lnTo>
                      <a:close/>
                    </a:path>
                  </a:pathLst>
                </a:custGeom>
                <a:noFill/>
                <a:ln w="158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9184" name="Line 62"/>
                <p:cNvSpPr>
                  <a:spLocks noChangeShapeType="1"/>
                </p:cNvSpPr>
                <p:nvPr/>
              </p:nvSpPr>
              <p:spPr bwMode="auto">
                <a:xfrm flipH="1">
                  <a:off x="4544" y="13064"/>
                  <a:ext cx="391" cy="0"/>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9185" name="Line 63"/>
                <p:cNvSpPr>
                  <a:spLocks noChangeShapeType="1"/>
                </p:cNvSpPr>
                <p:nvPr/>
              </p:nvSpPr>
              <p:spPr bwMode="auto">
                <a:xfrm>
                  <a:off x="5432" y="13064"/>
                  <a:ext cx="390" cy="0"/>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grpSp>
          <p:grpSp>
            <p:nvGrpSpPr>
              <p:cNvPr id="39179" name="Group 64"/>
              <p:cNvGrpSpPr>
                <a:grpSpLocks/>
              </p:cNvGrpSpPr>
              <p:nvPr/>
            </p:nvGrpSpPr>
            <p:grpSpPr bwMode="auto">
              <a:xfrm>
                <a:off x="9514" y="9372"/>
                <a:ext cx="241" cy="1184"/>
                <a:chOff x="5537" y="13064"/>
                <a:chExt cx="285" cy="1562"/>
              </a:xfrm>
            </p:grpSpPr>
            <p:sp>
              <p:nvSpPr>
                <p:cNvPr id="39180" name="Arc 65"/>
                <p:cNvSpPr>
                  <a:spLocks/>
                </p:cNvSpPr>
                <p:nvPr/>
              </p:nvSpPr>
              <p:spPr bwMode="auto">
                <a:xfrm rot="10800000">
                  <a:off x="5537" y="13489"/>
                  <a:ext cx="284" cy="569"/>
                </a:xfrm>
                <a:custGeom>
                  <a:avLst/>
                  <a:gdLst>
                    <a:gd name="T0" fmla="*/ 0 w 23283"/>
                    <a:gd name="T1" fmla="*/ 0 h 43200"/>
                    <a:gd name="T2" fmla="*/ 0 w 23283"/>
                    <a:gd name="T3" fmla="*/ 0 h 43200"/>
                    <a:gd name="T4" fmla="*/ 0 w 23283"/>
                    <a:gd name="T5" fmla="*/ 0 h 43200"/>
                    <a:gd name="T6" fmla="*/ 0 60000 65536"/>
                    <a:gd name="T7" fmla="*/ 0 60000 65536"/>
                    <a:gd name="T8" fmla="*/ 0 60000 65536"/>
                  </a:gdLst>
                  <a:ahLst/>
                  <a:cxnLst>
                    <a:cxn ang="T6">
                      <a:pos x="T0" y="T1"/>
                    </a:cxn>
                    <a:cxn ang="T7">
                      <a:pos x="T2" y="T3"/>
                    </a:cxn>
                    <a:cxn ang="T8">
                      <a:pos x="T4" y="T5"/>
                    </a:cxn>
                  </a:cxnLst>
                  <a:rect l="0" t="0" r="r" b="b"/>
                  <a:pathLst>
                    <a:path w="23283" h="43200" fill="none" extrusionOk="0">
                      <a:moveTo>
                        <a:pt x="1682" y="0"/>
                      </a:moveTo>
                      <a:cubicBezTo>
                        <a:pt x="13612" y="0"/>
                        <a:pt x="23283" y="9670"/>
                        <a:pt x="23283" y="21600"/>
                      </a:cubicBezTo>
                      <a:cubicBezTo>
                        <a:pt x="23283" y="33529"/>
                        <a:pt x="13612" y="43200"/>
                        <a:pt x="1683" y="43200"/>
                      </a:cubicBezTo>
                      <a:cubicBezTo>
                        <a:pt x="1121" y="43200"/>
                        <a:pt x="559" y="43178"/>
                        <a:pt x="-1" y="43134"/>
                      </a:cubicBezTo>
                    </a:path>
                    <a:path w="23283" h="43200" stroke="0" extrusionOk="0">
                      <a:moveTo>
                        <a:pt x="1682" y="0"/>
                      </a:moveTo>
                      <a:cubicBezTo>
                        <a:pt x="13612" y="0"/>
                        <a:pt x="23283" y="9670"/>
                        <a:pt x="23283" y="21600"/>
                      </a:cubicBezTo>
                      <a:cubicBezTo>
                        <a:pt x="23283" y="33529"/>
                        <a:pt x="13612" y="43200"/>
                        <a:pt x="1683" y="43200"/>
                      </a:cubicBezTo>
                      <a:cubicBezTo>
                        <a:pt x="1121" y="43200"/>
                        <a:pt x="559" y="43178"/>
                        <a:pt x="-1" y="43134"/>
                      </a:cubicBezTo>
                      <a:lnTo>
                        <a:pt x="1683" y="21600"/>
                      </a:lnTo>
                      <a:lnTo>
                        <a:pt x="1682" y="0"/>
                      </a:lnTo>
                      <a:close/>
                    </a:path>
                  </a:pathLst>
                </a:custGeom>
                <a:noFill/>
                <a:ln w="158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9181" name="Line 66"/>
                <p:cNvSpPr>
                  <a:spLocks noChangeShapeType="1"/>
                </p:cNvSpPr>
                <p:nvPr/>
              </p:nvSpPr>
              <p:spPr bwMode="auto">
                <a:xfrm rot="16200000" flipH="1">
                  <a:off x="5537" y="14341"/>
                  <a:ext cx="569"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9182" name="Line 67"/>
                <p:cNvSpPr>
                  <a:spLocks noChangeShapeType="1"/>
                </p:cNvSpPr>
                <p:nvPr/>
              </p:nvSpPr>
              <p:spPr bwMode="auto">
                <a:xfrm rot="-5400000">
                  <a:off x="5609" y="13276"/>
                  <a:ext cx="425"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grpSp>
        </p:grpSp>
      </p:grpSp>
      <p:grpSp>
        <p:nvGrpSpPr>
          <p:cNvPr id="38920" name="Group 68"/>
          <p:cNvGrpSpPr>
            <a:grpSpLocks/>
          </p:cNvGrpSpPr>
          <p:nvPr/>
        </p:nvGrpSpPr>
        <p:grpSpPr bwMode="auto">
          <a:xfrm>
            <a:off x="5602288" y="5753100"/>
            <a:ext cx="900112" cy="571500"/>
            <a:chOff x="8378" y="12922"/>
            <a:chExt cx="1704" cy="1704"/>
          </a:xfrm>
        </p:grpSpPr>
        <p:grpSp>
          <p:nvGrpSpPr>
            <p:cNvPr id="39159" name="Group 69"/>
            <p:cNvGrpSpPr>
              <a:grpSpLocks/>
            </p:cNvGrpSpPr>
            <p:nvPr/>
          </p:nvGrpSpPr>
          <p:grpSpPr bwMode="auto">
            <a:xfrm flipH="1">
              <a:off x="8662" y="14342"/>
              <a:ext cx="1180" cy="284"/>
              <a:chOff x="4544" y="13064"/>
              <a:chExt cx="1278" cy="328"/>
            </a:xfrm>
          </p:grpSpPr>
          <p:sp>
            <p:nvSpPr>
              <p:cNvPr id="39172" name="Arc 70"/>
              <p:cNvSpPr>
                <a:spLocks/>
              </p:cNvSpPr>
              <p:nvPr/>
            </p:nvSpPr>
            <p:spPr bwMode="auto">
              <a:xfrm rot="5400000">
                <a:off x="5020" y="12979"/>
                <a:ext cx="328" cy="497"/>
              </a:xfrm>
              <a:custGeom>
                <a:avLst/>
                <a:gdLst>
                  <a:gd name="T0" fmla="*/ 0 w 23283"/>
                  <a:gd name="T1" fmla="*/ 0 h 43200"/>
                  <a:gd name="T2" fmla="*/ 0 w 23283"/>
                  <a:gd name="T3" fmla="*/ 0 h 43200"/>
                  <a:gd name="T4" fmla="*/ 0 w 23283"/>
                  <a:gd name="T5" fmla="*/ 0 h 43200"/>
                  <a:gd name="T6" fmla="*/ 0 60000 65536"/>
                  <a:gd name="T7" fmla="*/ 0 60000 65536"/>
                  <a:gd name="T8" fmla="*/ 0 60000 65536"/>
                </a:gdLst>
                <a:ahLst/>
                <a:cxnLst>
                  <a:cxn ang="T6">
                    <a:pos x="T0" y="T1"/>
                  </a:cxn>
                  <a:cxn ang="T7">
                    <a:pos x="T2" y="T3"/>
                  </a:cxn>
                  <a:cxn ang="T8">
                    <a:pos x="T4" y="T5"/>
                  </a:cxn>
                </a:cxnLst>
                <a:rect l="0" t="0" r="r" b="b"/>
                <a:pathLst>
                  <a:path w="23283" h="43200" fill="none" extrusionOk="0">
                    <a:moveTo>
                      <a:pt x="1682" y="0"/>
                    </a:moveTo>
                    <a:cubicBezTo>
                      <a:pt x="13612" y="0"/>
                      <a:pt x="23283" y="9670"/>
                      <a:pt x="23283" y="21600"/>
                    </a:cubicBezTo>
                    <a:cubicBezTo>
                      <a:pt x="23283" y="33529"/>
                      <a:pt x="13612" y="43200"/>
                      <a:pt x="1683" y="43200"/>
                    </a:cubicBezTo>
                    <a:cubicBezTo>
                      <a:pt x="1121" y="43200"/>
                      <a:pt x="559" y="43178"/>
                      <a:pt x="-1" y="43134"/>
                    </a:cubicBezTo>
                  </a:path>
                  <a:path w="23283" h="43200" stroke="0" extrusionOk="0">
                    <a:moveTo>
                      <a:pt x="1682" y="0"/>
                    </a:moveTo>
                    <a:cubicBezTo>
                      <a:pt x="13612" y="0"/>
                      <a:pt x="23283" y="9670"/>
                      <a:pt x="23283" y="21600"/>
                    </a:cubicBezTo>
                    <a:cubicBezTo>
                      <a:pt x="23283" y="33529"/>
                      <a:pt x="13612" y="43200"/>
                      <a:pt x="1683" y="43200"/>
                    </a:cubicBezTo>
                    <a:cubicBezTo>
                      <a:pt x="1121" y="43200"/>
                      <a:pt x="559" y="43178"/>
                      <a:pt x="-1" y="43134"/>
                    </a:cubicBezTo>
                    <a:lnTo>
                      <a:pt x="1683" y="21600"/>
                    </a:lnTo>
                    <a:lnTo>
                      <a:pt x="1682" y="0"/>
                    </a:lnTo>
                    <a:close/>
                  </a:path>
                </a:pathLst>
              </a:custGeom>
              <a:noFill/>
              <a:ln w="158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9173" name="Line 71"/>
              <p:cNvSpPr>
                <a:spLocks noChangeShapeType="1"/>
              </p:cNvSpPr>
              <p:nvPr/>
            </p:nvSpPr>
            <p:spPr bwMode="auto">
              <a:xfrm flipH="1">
                <a:off x="4544" y="13064"/>
                <a:ext cx="391" cy="0"/>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9174" name="Line 72"/>
              <p:cNvSpPr>
                <a:spLocks noChangeShapeType="1"/>
              </p:cNvSpPr>
              <p:nvPr/>
            </p:nvSpPr>
            <p:spPr bwMode="auto">
              <a:xfrm>
                <a:off x="5432" y="13064"/>
                <a:ext cx="390" cy="0"/>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grpSp>
        <p:grpSp>
          <p:nvGrpSpPr>
            <p:cNvPr id="39160" name="Group 73"/>
            <p:cNvGrpSpPr>
              <a:grpSpLocks/>
            </p:cNvGrpSpPr>
            <p:nvPr/>
          </p:nvGrpSpPr>
          <p:grpSpPr bwMode="auto">
            <a:xfrm flipH="1">
              <a:off x="9841" y="13206"/>
              <a:ext cx="241" cy="1136"/>
              <a:chOff x="5537" y="13064"/>
              <a:chExt cx="285" cy="1562"/>
            </a:xfrm>
          </p:grpSpPr>
          <p:sp>
            <p:nvSpPr>
              <p:cNvPr id="39169" name="Arc 74"/>
              <p:cNvSpPr>
                <a:spLocks/>
              </p:cNvSpPr>
              <p:nvPr/>
            </p:nvSpPr>
            <p:spPr bwMode="auto">
              <a:xfrm rot="10800000">
                <a:off x="5537" y="13489"/>
                <a:ext cx="284" cy="569"/>
              </a:xfrm>
              <a:custGeom>
                <a:avLst/>
                <a:gdLst>
                  <a:gd name="T0" fmla="*/ 0 w 23283"/>
                  <a:gd name="T1" fmla="*/ 0 h 43200"/>
                  <a:gd name="T2" fmla="*/ 0 w 23283"/>
                  <a:gd name="T3" fmla="*/ 0 h 43200"/>
                  <a:gd name="T4" fmla="*/ 0 w 23283"/>
                  <a:gd name="T5" fmla="*/ 0 h 43200"/>
                  <a:gd name="T6" fmla="*/ 0 60000 65536"/>
                  <a:gd name="T7" fmla="*/ 0 60000 65536"/>
                  <a:gd name="T8" fmla="*/ 0 60000 65536"/>
                </a:gdLst>
                <a:ahLst/>
                <a:cxnLst>
                  <a:cxn ang="T6">
                    <a:pos x="T0" y="T1"/>
                  </a:cxn>
                  <a:cxn ang="T7">
                    <a:pos x="T2" y="T3"/>
                  </a:cxn>
                  <a:cxn ang="T8">
                    <a:pos x="T4" y="T5"/>
                  </a:cxn>
                </a:cxnLst>
                <a:rect l="0" t="0" r="r" b="b"/>
                <a:pathLst>
                  <a:path w="23283" h="43200" fill="none" extrusionOk="0">
                    <a:moveTo>
                      <a:pt x="1682" y="0"/>
                    </a:moveTo>
                    <a:cubicBezTo>
                      <a:pt x="13612" y="0"/>
                      <a:pt x="23283" y="9670"/>
                      <a:pt x="23283" y="21600"/>
                    </a:cubicBezTo>
                    <a:cubicBezTo>
                      <a:pt x="23283" y="33529"/>
                      <a:pt x="13612" y="43200"/>
                      <a:pt x="1683" y="43200"/>
                    </a:cubicBezTo>
                    <a:cubicBezTo>
                      <a:pt x="1121" y="43200"/>
                      <a:pt x="559" y="43178"/>
                      <a:pt x="-1" y="43134"/>
                    </a:cubicBezTo>
                  </a:path>
                  <a:path w="23283" h="43200" stroke="0" extrusionOk="0">
                    <a:moveTo>
                      <a:pt x="1682" y="0"/>
                    </a:moveTo>
                    <a:cubicBezTo>
                      <a:pt x="13612" y="0"/>
                      <a:pt x="23283" y="9670"/>
                      <a:pt x="23283" y="21600"/>
                    </a:cubicBezTo>
                    <a:cubicBezTo>
                      <a:pt x="23283" y="33529"/>
                      <a:pt x="13612" y="43200"/>
                      <a:pt x="1683" y="43200"/>
                    </a:cubicBezTo>
                    <a:cubicBezTo>
                      <a:pt x="1121" y="43200"/>
                      <a:pt x="559" y="43178"/>
                      <a:pt x="-1" y="43134"/>
                    </a:cubicBezTo>
                    <a:lnTo>
                      <a:pt x="1683" y="21600"/>
                    </a:lnTo>
                    <a:lnTo>
                      <a:pt x="1682" y="0"/>
                    </a:lnTo>
                    <a:close/>
                  </a:path>
                </a:pathLst>
              </a:custGeom>
              <a:noFill/>
              <a:ln w="158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9170" name="Line 75"/>
              <p:cNvSpPr>
                <a:spLocks noChangeShapeType="1"/>
              </p:cNvSpPr>
              <p:nvPr/>
            </p:nvSpPr>
            <p:spPr bwMode="auto">
              <a:xfrm rot="16200000" flipH="1">
                <a:off x="5537" y="14341"/>
                <a:ext cx="569"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9171" name="Line 76"/>
              <p:cNvSpPr>
                <a:spLocks noChangeShapeType="1"/>
              </p:cNvSpPr>
              <p:nvPr/>
            </p:nvSpPr>
            <p:spPr bwMode="auto">
              <a:xfrm rot="-5400000">
                <a:off x="5609" y="13276"/>
                <a:ext cx="425"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grpSp>
        <p:grpSp>
          <p:nvGrpSpPr>
            <p:cNvPr id="39161" name="Group 77"/>
            <p:cNvGrpSpPr>
              <a:grpSpLocks/>
            </p:cNvGrpSpPr>
            <p:nvPr/>
          </p:nvGrpSpPr>
          <p:grpSpPr bwMode="auto">
            <a:xfrm flipH="1" flipV="1">
              <a:off x="8662" y="12922"/>
              <a:ext cx="1136" cy="284"/>
              <a:chOff x="4544" y="13064"/>
              <a:chExt cx="1278" cy="328"/>
            </a:xfrm>
          </p:grpSpPr>
          <p:sp>
            <p:nvSpPr>
              <p:cNvPr id="39166" name="Arc 78"/>
              <p:cNvSpPr>
                <a:spLocks/>
              </p:cNvSpPr>
              <p:nvPr/>
            </p:nvSpPr>
            <p:spPr bwMode="auto">
              <a:xfrm rot="5400000">
                <a:off x="5020" y="12979"/>
                <a:ext cx="328" cy="497"/>
              </a:xfrm>
              <a:custGeom>
                <a:avLst/>
                <a:gdLst>
                  <a:gd name="T0" fmla="*/ 0 w 23283"/>
                  <a:gd name="T1" fmla="*/ 0 h 43200"/>
                  <a:gd name="T2" fmla="*/ 0 w 23283"/>
                  <a:gd name="T3" fmla="*/ 0 h 43200"/>
                  <a:gd name="T4" fmla="*/ 0 w 23283"/>
                  <a:gd name="T5" fmla="*/ 0 h 43200"/>
                  <a:gd name="T6" fmla="*/ 0 60000 65536"/>
                  <a:gd name="T7" fmla="*/ 0 60000 65536"/>
                  <a:gd name="T8" fmla="*/ 0 60000 65536"/>
                </a:gdLst>
                <a:ahLst/>
                <a:cxnLst>
                  <a:cxn ang="T6">
                    <a:pos x="T0" y="T1"/>
                  </a:cxn>
                  <a:cxn ang="T7">
                    <a:pos x="T2" y="T3"/>
                  </a:cxn>
                  <a:cxn ang="T8">
                    <a:pos x="T4" y="T5"/>
                  </a:cxn>
                </a:cxnLst>
                <a:rect l="0" t="0" r="r" b="b"/>
                <a:pathLst>
                  <a:path w="23283" h="43200" fill="none" extrusionOk="0">
                    <a:moveTo>
                      <a:pt x="1682" y="0"/>
                    </a:moveTo>
                    <a:cubicBezTo>
                      <a:pt x="13612" y="0"/>
                      <a:pt x="23283" y="9670"/>
                      <a:pt x="23283" y="21600"/>
                    </a:cubicBezTo>
                    <a:cubicBezTo>
                      <a:pt x="23283" y="33529"/>
                      <a:pt x="13612" y="43200"/>
                      <a:pt x="1683" y="43200"/>
                    </a:cubicBezTo>
                    <a:cubicBezTo>
                      <a:pt x="1121" y="43200"/>
                      <a:pt x="559" y="43178"/>
                      <a:pt x="-1" y="43134"/>
                    </a:cubicBezTo>
                  </a:path>
                  <a:path w="23283" h="43200" stroke="0" extrusionOk="0">
                    <a:moveTo>
                      <a:pt x="1682" y="0"/>
                    </a:moveTo>
                    <a:cubicBezTo>
                      <a:pt x="13612" y="0"/>
                      <a:pt x="23283" y="9670"/>
                      <a:pt x="23283" y="21600"/>
                    </a:cubicBezTo>
                    <a:cubicBezTo>
                      <a:pt x="23283" y="33529"/>
                      <a:pt x="13612" y="43200"/>
                      <a:pt x="1683" y="43200"/>
                    </a:cubicBezTo>
                    <a:cubicBezTo>
                      <a:pt x="1121" y="43200"/>
                      <a:pt x="559" y="43178"/>
                      <a:pt x="-1" y="43134"/>
                    </a:cubicBezTo>
                    <a:lnTo>
                      <a:pt x="1683" y="21600"/>
                    </a:lnTo>
                    <a:lnTo>
                      <a:pt x="1682" y="0"/>
                    </a:lnTo>
                    <a:close/>
                  </a:path>
                </a:pathLst>
              </a:custGeom>
              <a:noFill/>
              <a:ln w="158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9167" name="Line 79"/>
              <p:cNvSpPr>
                <a:spLocks noChangeShapeType="1"/>
              </p:cNvSpPr>
              <p:nvPr/>
            </p:nvSpPr>
            <p:spPr bwMode="auto">
              <a:xfrm flipH="1">
                <a:off x="4544" y="13064"/>
                <a:ext cx="391" cy="0"/>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9168" name="Line 80"/>
              <p:cNvSpPr>
                <a:spLocks noChangeShapeType="1"/>
              </p:cNvSpPr>
              <p:nvPr/>
            </p:nvSpPr>
            <p:spPr bwMode="auto">
              <a:xfrm>
                <a:off x="5432" y="13064"/>
                <a:ext cx="390" cy="0"/>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grpSp>
        <p:grpSp>
          <p:nvGrpSpPr>
            <p:cNvPr id="39162" name="Group 81"/>
            <p:cNvGrpSpPr>
              <a:grpSpLocks/>
            </p:cNvGrpSpPr>
            <p:nvPr/>
          </p:nvGrpSpPr>
          <p:grpSpPr bwMode="auto">
            <a:xfrm>
              <a:off x="8378" y="13206"/>
              <a:ext cx="284" cy="1136"/>
              <a:chOff x="5537" y="13064"/>
              <a:chExt cx="285" cy="1562"/>
            </a:xfrm>
          </p:grpSpPr>
          <p:sp>
            <p:nvSpPr>
              <p:cNvPr id="39163" name="Arc 82"/>
              <p:cNvSpPr>
                <a:spLocks/>
              </p:cNvSpPr>
              <p:nvPr/>
            </p:nvSpPr>
            <p:spPr bwMode="auto">
              <a:xfrm rot="10800000">
                <a:off x="5537" y="13489"/>
                <a:ext cx="284" cy="569"/>
              </a:xfrm>
              <a:custGeom>
                <a:avLst/>
                <a:gdLst>
                  <a:gd name="T0" fmla="*/ 0 w 23283"/>
                  <a:gd name="T1" fmla="*/ 0 h 43200"/>
                  <a:gd name="T2" fmla="*/ 0 w 23283"/>
                  <a:gd name="T3" fmla="*/ 0 h 43200"/>
                  <a:gd name="T4" fmla="*/ 0 w 23283"/>
                  <a:gd name="T5" fmla="*/ 0 h 43200"/>
                  <a:gd name="T6" fmla="*/ 0 60000 65536"/>
                  <a:gd name="T7" fmla="*/ 0 60000 65536"/>
                  <a:gd name="T8" fmla="*/ 0 60000 65536"/>
                </a:gdLst>
                <a:ahLst/>
                <a:cxnLst>
                  <a:cxn ang="T6">
                    <a:pos x="T0" y="T1"/>
                  </a:cxn>
                  <a:cxn ang="T7">
                    <a:pos x="T2" y="T3"/>
                  </a:cxn>
                  <a:cxn ang="T8">
                    <a:pos x="T4" y="T5"/>
                  </a:cxn>
                </a:cxnLst>
                <a:rect l="0" t="0" r="r" b="b"/>
                <a:pathLst>
                  <a:path w="23283" h="43200" fill="none" extrusionOk="0">
                    <a:moveTo>
                      <a:pt x="1682" y="0"/>
                    </a:moveTo>
                    <a:cubicBezTo>
                      <a:pt x="13612" y="0"/>
                      <a:pt x="23283" y="9670"/>
                      <a:pt x="23283" y="21600"/>
                    </a:cubicBezTo>
                    <a:cubicBezTo>
                      <a:pt x="23283" y="33529"/>
                      <a:pt x="13612" y="43200"/>
                      <a:pt x="1683" y="43200"/>
                    </a:cubicBezTo>
                    <a:cubicBezTo>
                      <a:pt x="1121" y="43200"/>
                      <a:pt x="559" y="43178"/>
                      <a:pt x="-1" y="43134"/>
                    </a:cubicBezTo>
                  </a:path>
                  <a:path w="23283" h="43200" stroke="0" extrusionOk="0">
                    <a:moveTo>
                      <a:pt x="1682" y="0"/>
                    </a:moveTo>
                    <a:cubicBezTo>
                      <a:pt x="13612" y="0"/>
                      <a:pt x="23283" y="9670"/>
                      <a:pt x="23283" y="21600"/>
                    </a:cubicBezTo>
                    <a:cubicBezTo>
                      <a:pt x="23283" y="33529"/>
                      <a:pt x="13612" y="43200"/>
                      <a:pt x="1683" y="43200"/>
                    </a:cubicBezTo>
                    <a:cubicBezTo>
                      <a:pt x="1121" y="43200"/>
                      <a:pt x="559" y="43178"/>
                      <a:pt x="-1" y="43134"/>
                    </a:cubicBezTo>
                    <a:lnTo>
                      <a:pt x="1683" y="21600"/>
                    </a:lnTo>
                    <a:lnTo>
                      <a:pt x="1682" y="0"/>
                    </a:lnTo>
                    <a:close/>
                  </a:path>
                </a:pathLst>
              </a:custGeom>
              <a:noFill/>
              <a:ln w="158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9164" name="Line 83"/>
              <p:cNvSpPr>
                <a:spLocks noChangeShapeType="1"/>
              </p:cNvSpPr>
              <p:nvPr/>
            </p:nvSpPr>
            <p:spPr bwMode="auto">
              <a:xfrm rot="16200000" flipH="1">
                <a:off x="5537" y="14341"/>
                <a:ext cx="569"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9165" name="Line 84"/>
              <p:cNvSpPr>
                <a:spLocks noChangeShapeType="1"/>
              </p:cNvSpPr>
              <p:nvPr/>
            </p:nvSpPr>
            <p:spPr bwMode="auto">
              <a:xfrm rot="-5400000">
                <a:off x="5609" y="13276"/>
                <a:ext cx="425"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grpSp>
      </p:grpSp>
      <p:grpSp>
        <p:nvGrpSpPr>
          <p:cNvPr id="38921" name="Group 85"/>
          <p:cNvGrpSpPr>
            <a:grpSpLocks/>
          </p:cNvGrpSpPr>
          <p:nvPr/>
        </p:nvGrpSpPr>
        <p:grpSpPr bwMode="auto">
          <a:xfrm flipV="1">
            <a:off x="4521200" y="5753100"/>
            <a:ext cx="719138" cy="508000"/>
            <a:chOff x="2272" y="13206"/>
            <a:chExt cx="1420" cy="1420"/>
          </a:xfrm>
        </p:grpSpPr>
        <p:grpSp>
          <p:nvGrpSpPr>
            <p:cNvPr id="39143" name="Group 86"/>
            <p:cNvGrpSpPr>
              <a:grpSpLocks/>
            </p:cNvGrpSpPr>
            <p:nvPr/>
          </p:nvGrpSpPr>
          <p:grpSpPr bwMode="auto">
            <a:xfrm>
              <a:off x="2512" y="14390"/>
              <a:ext cx="1082" cy="236"/>
              <a:chOff x="4544" y="13064"/>
              <a:chExt cx="1278" cy="328"/>
            </a:xfrm>
          </p:grpSpPr>
          <p:sp>
            <p:nvSpPr>
              <p:cNvPr id="39156" name="Arc 87"/>
              <p:cNvSpPr>
                <a:spLocks/>
              </p:cNvSpPr>
              <p:nvPr/>
            </p:nvSpPr>
            <p:spPr bwMode="auto">
              <a:xfrm rot="5400000">
                <a:off x="5020" y="12979"/>
                <a:ext cx="328" cy="497"/>
              </a:xfrm>
              <a:custGeom>
                <a:avLst/>
                <a:gdLst>
                  <a:gd name="T0" fmla="*/ 0 w 23283"/>
                  <a:gd name="T1" fmla="*/ 0 h 43200"/>
                  <a:gd name="T2" fmla="*/ 0 w 23283"/>
                  <a:gd name="T3" fmla="*/ 0 h 43200"/>
                  <a:gd name="T4" fmla="*/ 0 w 23283"/>
                  <a:gd name="T5" fmla="*/ 0 h 43200"/>
                  <a:gd name="T6" fmla="*/ 0 60000 65536"/>
                  <a:gd name="T7" fmla="*/ 0 60000 65536"/>
                  <a:gd name="T8" fmla="*/ 0 60000 65536"/>
                </a:gdLst>
                <a:ahLst/>
                <a:cxnLst>
                  <a:cxn ang="T6">
                    <a:pos x="T0" y="T1"/>
                  </a:cxn>
                  <a:cxn ang="T7">
                    <a:pos x="T2" y="T3"/>
                  </a:cxn>
                  <a:cxn ang="T8">
                    <a:pos x="T4" y="T5"/>
                  </a:cxn>
                </a:cxnLst>
                <a:rect l="0" t="0" r="r" b="b"/>
                <a:pathLst>
                  <a:path w="23283" h="43200" fill="none" extrusionOk="0">
                    <a:moveTo>
                      <a:pt x="1682" y="0"/>
                    </a:moveTo>
                    <a:cubicBezTo>
                      <a:pt x="13612" y="0"/>
                      <a:pt x="23283" y="9670"/>
                      <a:pt x="23283" y="21600"/>
                    </a:cubicBezTo>
                    <a:cubicBezTo>
                      <a:pt x="23283" y="33529"/>
                      <a:pt x="13612" y="43200"/>
                      <a:pt x="1683" y="43200"/>
                    </a:cubicBezTo>
                    <a:cubicBezTo>
                      <a:pt x="1121" y="43200"/>
                      <a:pt x="559" y="43178"/>
                      <a:pt x="-1" y="43134"/>
                    </a:cubicBezTo>
                  </a:path>
                  <a:path w="23283" h="43200" stroke="0" extrusionOk="0">
                    <a:moveTo>
                      <a:pt x="1682" y="0"/>
                    </a:moveTo>
                    <a:cubicBezTo>
                      <a:pt x="13612" y="0"/>
                      <a:pt x="23283" y="9670"/>
                      <a:pt x="23283" y="21600"/>
                    </a:cubicBezTo>
                    <a:cubicBezTo>
                      <a:pt x="23283" y="33529"/>
                      <a:pt x="13612" y="43200"/>
                      <a:pt x="1683" y="43200"/>
                    </a:cubicBezTo>
                    <a:cubicBezTo>
                      <a:pt x="1121" y="43200"/>
                      <a:pt x="559" y="43178"/>
                      <a:pt x="-1" y="43134"/>
                    </a:cubicBezTo>
                    <a:lnTo>
                      <a:pt x="1683" y="21600"/>
                    </a:lnTo>
                    <a:lnTo>
                      <a:pt x="1682" y="0"/>
                    </a:lnTo>
                    <a:close/>
                  </a:path>
                </a:pathLst>
              </a:custGeom>
              <a:noFill/>
              <a:ln w="158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9157" name="Line 88"/>
              <p:cNvSpPr>
                <a:spLocks noChangeShapeType="1"/>
              </p:cNvSpPr>
              <p:nvPr/>
            </p:nvSpPr>
            <p:spPr bwMode="auto">
              <a:xfrm flipH="1">
                <a:off x="4544" y="13064"/>
                <a:ext cx="391" cy="0"/>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9158" name="Line 89"/>
              <p:cNvSpPr>
                <a:spLocks noChangeShapeType="1"/>
              </p:cNvSpPr>
              <p:nvPr/>
            </p:nvSpPr>
            <p:spPr bwMode="auto">
              <a:xfrm>
                <a:off x="5432" y="13064"/>
                <a:ext cx="390" cy="0"/>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grpSp>
        <p:grpSp>
          <p:nvGrpSpPr>
            <p:cNvPr id="39144" name="Group 90"/>
            <p:cNvGrpSpPr>
              <a:grpSpLocks/>
            </p:cNvGrpSpPr>
            <p:nvPr/>
          </p:nvGrpSpPr>
          <p:grpSpPr bwMode="auto">
            <a:xfrm>
              <a:off x="2272" y="13206"/>
              <a:ext cx="241" cy="1184"/>
              <a:chOff x="5537" y="13064"/>
              <a:chExt cx="285" cy="1562"/>
            </a:xfrm>
          </p:grpSpPr>
          <p:sp>
            <p:nvSpPr>
              <p:cNvPr id="39153" name="Arc 91"/>
              <p:cNvSpPr>
                <a:spLocks/>
              </p:cNvSpPr>
              <p:nvPr/>
            </p:nvSpPr>
            <p:spPr bwMode="auto">
              <a:xfrm rot="10800000">
                <a:off x="5537" y="13489"/>
                <a:ext cx="284" cy="569"/>
              </a:xfrm>
              <a:custGeom>
                <a:avLst/>
                <a:gdLst>
                  <a:gd name="T0" fmla="*/ 0 w 23283"/>
                  <a:gd name="T1" fmla="*/ 0 h 43200"/>
                  <a:gd name="T2" fmla="*/ 0 w 23283"/>
                  <a:gd name="T3" fmla="*/ 0 h 43200"/>
                  <a:gd name="T4" fmla="*/ 0 w 23283"/>
                  <a:gd name="T5" fmla="*/ 0 h 43200"/>
                  <a:gd name="T6" fmla="*/ 0 60000 65536"/>
                  <a:gd name="T7" fmla="*/ 0 60000 65536"/>
                  <a:gd name="T8" fmla="*/ 0 60000 65536"/>
                </a:gdLst>
                <a:ahLst/>
                <a:cxnLst>
                  <a:cxn ang="T6">
                    <a:pos x="T0" y="T1"/>
                  </a:cxn>
                  <a:cxn ang="T7">
                    <a:pos x="T2" y="T3"/>
                  </a:cxn>
                  <a:cxn ang="T8">
                    <a:pos x="T4" y="T5"/>
                  </a:cxn>
                </a:cxnLst>
                <a:rect l="0" t="0" r="r" b="b"/>
                <a:pathLst>
                  <a:path w="23283" h="43200" fill="none" extrusionOk="0">
                    <a:moveTo>
                      <a:pt x="1682" y="0"/>
                    </a:moveTo>
                    <a:cubicBezTo>
                      <a:pt x="13612" y="0"/>
                      <a:pt x="23283" y="9670"/>
                      <a:pt x="23283" y="21600"/>
                    </a:cubicBezTo>
                    <a:cubicBezTo>
                      <a:pt x="23283" y="33529"/>
                      <a:pt x="13612" y="43200"/>
                      <a:pt x="1683" y="43200"/>
                    </a:cubicBezTo>
                    <a:cubicBezTo>
                      <a:pt x="1121" y="43200"/>
                      <a:pt x="559" y="43178"/>
                      <a:pt x="-1" y="43134"/>
                    </a:cubicBezTo>
                  </a:path>
                  <a:path w="23283" h="43200" stroke="0" extrusionOk="0">
                    <a:moveTo>
                      <a:pt x="1682" y="0"/>
                    </a:moveTo>
                    <a:cubicBezTo>
                      <a:pt x="13612" y="0"/>
                      <a:pt x="23283" y="9670"/>
                      <a:pt x="23283" y="21600"/>
                    </a:cubicBezTo>
                    <a:cubicBezTo>
                      <a:pt x="23283" y="33529"/>
                      <a:pt x="13612" y="43200"/>
                      <a:pt x="1683" y="43200"/>
                    </a:cubicBezTo>
                    <a:cubicBezTo>
                      <a:pt x="1121" y="43200"/>
                      <a:pt x="559" y="43178"/>
                      <a:pt x="-1" y="43134"/>
                    </a:cubicBezTo>
                    <a:lnTo>
                      <a:pt x="1683" y="21600"/>
                    </a:lnTo>
                    <a:lnTo>
                      <a:pt x="1682" y="0"/>
                    </a:lnTo>
                    <a:close/>
                  </a:path>
                </a:pathLst>
              </a:custGeom>
              <a:noFill/>
              <a:ln w="158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9154" name="Line 92"/>
              <p:cNvSpPr>
                <a:spLocks noChangeShapeType="1"/>
              </p:cNvSpPr>
              <p:nvPr/>
            </p:nvSpPr>
            <p:spPr bwMode="auto">
              <a:xfrm rot="16200000" flipH="1">
                <a:off x="5537" y="14341"/>
                <a:ext cx="569"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9155" name="Line 93"/>
              <p:cNvSpPr>
                <a:spLocks noChangeShapeType="1"/>
              </p:cNvSpPr>
              <p:nvPr/>
            </p:nvSpPr>
            <p:spPr bwMode="auto">
              <a:xfrm rot="-5400000">
                <a:off x="5609" y="13276"/>
                <a:ext cx="425"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grpSp>
        <p:grpSp>
          <p:nvGrpSpPr>
            <p:cNvPr id="39145" name="Group 94"/>
            <p:cNvGrpSpPr>
              <a:grpSpLocks/>
            </p:cNvGrpSpPr>
            <p:nvPr/>
          </p:nvGrpSpPr>
          <p:grpSpPr bwMode="auto">
            <a:xfrm>
              <a:off x="2556" y="13206"/>
              <a:ext cx="1136" cy="236"/>
              <a:chOff x="4544" y="13064"/>
              <a:chExt cx="1278" cy="328"/>
            </a:xfrm>
          </p:grpSpPr>
          <p:sp>
            <p:nvSpPr>
              <p:cNvPr id="39150" name="Arc 95"/>
              <p:cNvSpPr>
                <a:spLocks/>
              </p:cNvSpPr>
              <p:nvPr/>
            </p:nvSpPr>
            <p:spPr bwMode="auto">
              <a:xfrm rot="5400000">
                <a:off x="5020" y="12979"/>
                <a:ext cx="328" cy="497"/>
              </a:xfrm>
              <a:custGeom>
                <a:avLst/>
                <a:gdLst>
                  <a:gd name="T0" fmla="*/ 0 w 23283"/>
                  <a:gd name="T1" fmla="*/ 0 h 43200"/>
                  <a:gd name="T2" fmla="*/ 0 w 23283"/>
                  <a:gd name="T3" fmla="*/ 0 h 43200"/>
                  <a:gd name="T4" fmla="*/ 0 w 23283"/>
                  <a:gd name="T5" fmla="*/ 0 h 43200"/>
                  <a:gd name="T6" fmla="*/ 0 60000 65536"/>
                  <a:gd name="T7" fmla="*/ 0 60000 65536"/>
                  <a:gd name="T8" fmla="*/ 0 60000 65536"/>
                </a:gdLst>
                <a:ahLst/>
                <a:cxnLst>
                  <a:cxn ang="T6">
                    <a:pos x="T0" y="T1"/>
                  </a:cxn>
                  <a:cxn ang="T7">
                    <a:pos x="T2" y="T3"/>
                  </a:cxn>
                  <a:cxn ang="T8">
                    <a:pos x="T4" y="T5"/>
                  </a:cxn>
                </a:cxnLst>
                <a:rect l="0" t="0" r="r" b="b"/>
                <a:pathLst>
                  <a:path w="23283" h="43200" fill="none" extrusionOk="0">
                    <a:moveTo>
                      <a:pt x="1682" y="0"/>
                    </a:moveTo>
                    <a:cubicBezTo>
                      <a:pt x="13612" y="0"/>
                      <a:pt x="23283" y="9670"/>
                      <a:pt x="23283" y="21600"/>
                    </a:cubicBezTo>
                    <a:cubicBezTo>
                      <a:pt x="23283" y="33529"/>
                      <a:pt x="13612" y="43200"/>
                      <a:pt x="1683" y="43200"/>
                    </a:cubicBezTo>
                    <a:cubicBezTo>
                      <a:pt x="1121" y="43200"/>
                      <a:pt x="559" y="43178"/>
                      <a:pt x="-1" y="43134"/>
                    </a:cubicBezTo>
                  </a:path>
                  <a:path w="23283" h="43200" stroke="0" extrusionOk="0">
                    <a:moveTo>
                      <a:pt x="1682" y="0"/>
                    </a:moveTo>
                    <a:cubicBezTo>
                      <a:pt x="13612" y="0"/>
                      <a:pt x="23283" y="9670"/>
                      <a:pt x="23283" y="21600"/>
                    </a:cubicBezTo>
                    <a:cubicBezTo>
                      <a:pt x="23283" y="33529"/>
                      <a:pt x="13612" y="43200"/>
                      <a:pt x="1683" y="43200"/>
                    </a:cubicBezTo>
                    <a:cubicBezTo>
                      <a:pt x="1121" y="43200"/>
                      <a:pt x="559" y="43178"/>
                      <a:pt x="-1" y="43134"/>
                    </a:cubicBezTo>
                    <a:lnTo>
                      <a:pt x="1683" y="21600"/>
                    </a:lnTo>
                    <a:lnTo>
                      <a:pt x="1682" y="0"/>
                    </a:lnTo>
                    <a:close/>
                  </a:path>
                </a:pathLst>
              </a:custGeom>
              <a:noFill/>
              <a:ln w="158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9151" name="Line 96"/>
              <p:cNvSpPr>
                <a:spLocks noChangeShapeType="1"/>
              </p:cNvSpPr>
              <p:nvPr/>
            </p:nvSpPr>
            <p:spPr bwMode="auto">
              <a:xfrm flipH="1">
                <a:off x="4544" y="13064"/>
                <a:ext cx="391" cy="0"/>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9152" name="Line 97"/>
              <p:cNvSpPr>
                <a:spLocks noChangeShapeType="1"/>
              </p:cNvSpPr>
              <p:nvPr/>
            </p:nvSpPr>
            <p:spPr bwMode="auto">
              <a:xfrm>
                <a:off x="5432" y="13064"/>
                <a:ext cx="390" cy="0"/>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grpSp>
        <p:grpSp>
          <p:nvGrpSpPr>
            <p:cNvPr id="39146" name="Group 98"/>
            <p:cNvGrpSpPr>
              <a:grpSpLocks/>
            </p:cNvGrpSpPr>
            <p:nvPr/>
          </p:nvGrpSpPr>
          <p:grpSpPr bwMode="auto">
            <a:xfrm>
              <a:off x="3408" y="13206"/>
              <a:ext cx="241" cy="1184"/>
              <a:chOff x="5537" y="13064"/>
              <a:chExt cx="285" cy="1562"/>
            </a:xfrm>
          </p:grpSpPr>
          <p:sp>
            <p:nvSpPr>
              <p:cNvPr id="39147" name="Arc 99"/>
              <p:cNvSpPr>
                <a:spLocks/>
              </p:cNvSpPr>
              <p:nvPr/>
            </p:nvSpPr>
            <p:spPr bwMode="auto">
              <a:xfrm rot="10800000">
                <a:off x="5537" y="13489"/>
                <a:ext cx="284" cy="569"/>
              </a:xfrm>
              <a:custGeom>
                <a:avLst/>
                <a:gdLst>
                  <a:gd name="T0" fmla="*/ 0 w 23283"/>
                  <a:gd name="T1" fmla="*/ 0 h 43200"/>
                  <a:gd name="T2" fmla="*/ 0 w 23283"/>
                  <a:gd name="T3" fmla="*/ 0 h 43200"/>
                  <a:gd name="T4" fmla="*/ 0 w 23283"/>
                  <a:gd name="T5" fmla="*/ 0 h 43200"/>
                  <a:gd name="T6" fmla="*/ 0 60000 65536"/>
                  <a:gd name="T7" fmla="*/ 0 60000 65536"/>
                  <a:gd name="T8" fmla="*/ 0 60000 65536"/>
                </a:gdLst>
                <a:ahLst/>
                <a:cxnLst>
                  <a:cxn ang="T6">
                    <a:pos x="T0" y="T1"/>
                  </a:cxn>
                  <a:cxn ang="T7">
                    <a:pos x="T2" y="T3"/>
                  </a:cxn>
                  <a:cxn ang="T8">
                    <a:pos x="T4" y="T5"/>
                  </a:cxn>
                </a:cxnLst>
                <a:rect l="0" t="0" r="r" b="b"/>
                <a:pathLst>
                  <a:path w="23283" h="43200" fill="none" extrusionOk="0">
                    <a:moveTo>
                      <a:pt x="1682" y="0"/>
                    </a:moveTo>
                    <a:cubicBezTo>
                      <a:pt x="13612" y="0"/>
                      <a:pt x="23283" y="9670"/>
                      <a:pt x="23283" y="21600"/>
                    </a:cubicBezTo>
                    <a:cubicBezTo>
                      <a:pt x="23283" y="33529"/>
                      <a:pt x="13612" y="43200"/>
                      <a:pt x="1683" y="43200"/>
                    </a:cubicBezTo>
                    <a:cubicBezTo>
                      <a:pt x="1121" y="43200"/>
                      <a:pt x="559" y="43178"/>
                      <a:pt x="-1" y="43134"/>
                    </a:cubicBezTo>
                  </a:path>
                  <a:path w="23283" h="43200" stroke="0" extrusionOk="0">
                    <a:moveTo>
                      <a:pt x="1682" y="0"/>
                    </a:moveTo>
                    <a:cubicBezTo>
                      <a:pt x="13612" y="0"/>
                      <a:pt x="23283" y="9670"/>
                      <a:pt x="23283" y="21600"/>
                    </a:cubicBezTo>
                    <a:cubicBezTo>
                      <a:pt x="23283" y="33529"/>
                      <a:pt x="13612" y="43200"/>
                      <a:pt x="1683" y="43200"/>
                    </a:cubicBezTo>
                    <a:cubicBezTo>
                      <a:pt x="1121" y="43200"/>
                      <a:pt x="559" y="43178"/>
                      <a:pt x="-1" y="43134"/>
                    </a:cubicBezTo>
                    <a:lnTo>
                      <a:pt x="1683" y="21600"/>
                    </a:lnTo>
                    <a:lnTo>
                      <a:pt x="1682" y="0"/>
                    </a:lnTo>
                    <a:close/>
                  </a:path>
                </a:pathLst>
              </a:custGeom>
              <a:noFill/>
              <a:ln w="158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9148" name="Line 100"/>
              <p:cNvSpPr>
                <a:spLocks noChangeShapeType="1"/>
              </p:cNvSpPr>
              <p:nvPr/>
            </p:nvSpPr>
            <p:spPr bwMode="auto">
              <a:xfrm rot="16200000" flipH="1">
                <a:off x="5537" y="14341"/>
                <a:ext cx="569"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9149" name="Line 101"/>
              <p:cNvSpPr>
                <a:spLocks noChangeShapeType="1"/>
              </p:cNvSpPr>
              <p:nvPr/>
            </p:nvSpPr>
            <p:spPr bwMode="auto">
              <a:xfrm rot="-5400000">
                <a:off x="5609" y="13276"/>
                <a:ext cx="425"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grpSp>
      </p:grpSp>
      <p:grpSp>
        <p:nvGrpSpPr>
          <p:cNvPr id="38922" name="Group 102"/>
          <p:cNvGrpSpPr>
            <a:grpSpLocks/>
          </p:cNvGrpSpPr>
          <p:nvPr/>
        </p:nvGrpSpPr>
        <p:grpSpPr bwMode="auto">
          <a:xfrm>
            <a:off x="2085975" y="5816600"/>
            <a:ext cx="720725" cy="571500"/>
            <a:chOff x="2272" y="13206"/>
            <a:chExt cx="1420" cy="1420"/>
          </a:xfrm>
        </p:grpSpPr>
        <p:grpSp>
          <p:nvGrpSpPr>
            <p:cNvPr id="39127" name="Group 103"/>
            <p:cNvGrpSpPr>
              <a:grpSpLocks/>
            </p:cNvGrpSpPr>
            <p:nvPr/>
          </p:nvGrpSpPr>
          <p:grpSpPr bwMode="auto">
            <a:xfrm>
              <a:off x="2512" y="14390"/>
              <a:ext cx="1082" cy="236"/>
              <a:chOff x="4544" y="13064"/>
              <a:chExt cx="1278" cy="328"/>
            </a:xfrm>
          </p:grpSpPr>
          <p:sp>
            <p:nvSpPr>
              <p:cNvPr id="39140" name="Arc 104"/>
              <p:cNvSpPr>
                <a:spLocks/>
              </p:cNvSpPr>
              <p:nvPr/>
            </p:nvSpPr>
            <p:spPr bwMode="auto">
              <a:xfrm rot="5400000">
                <a:off x="5020" y="12979"/>
                <a:ext cx="328" cy="497"/>
              </a:xfrm>
              <a:custGeom>
                <a:avLst/>
                <a:gdLst>
                  <a:gd name="T0" fmla="*/ 0 w 23283"/>
                  <a:gd name="T1" fmla="*/ 0 h 43200"/>
                  <a:gd name="T2" fmla="*/ 0 w 23283"/>
                  <a:gd name="T3" fmla="*/ 0 h 43200"/>
                  <a:gd name="T4" fmla="*/ 0 w 23283"/>
                  <a:gd name="T5" fmla="*/ 0 h 43200"/>
                  <a:gd name="T6" fmla="*/ 0 60000 65536"/>
                  <a:gd name="T7" fmla="*/ 0 60000 65536"/>
                  <a:gd name="T8" fmla="*/ 0 60000 65536"/>
                </a:gdLst>
                <a:ahLst/>
                <a:cxnLst>
                  <a:cxn ang="T6">
                    <a:pos x="T0" y="T1"/>
                  </a:cxn>
                  <a:cxn ang="T7">
                    <a:pos x="T2" y="T3"/>
                  </a:cxn>
                  <a:cxn ang="T8">
                    <a:pos x="T4" y="T5"/>
                  </a:cxn>
                </a:cxnLst>
                <a:rect l="0" t="0" r="r" b="b"/>
                <a:pathLst>
                  <a:path w="23283" h="43200" fill="none" extrusionOk="0">
                    <a:moveTo>
                      <a:pt x="1682" y="0"/>
                    </a:moveTo>
                    <a:cubicBezTo>
                      <a:pt x="13612" y="0"/>
                      <a:pt x="23283" y="9670"/>
                      <a:pt x="23283" y="21600"/>
                    </a:cubicBezTo>
                    <a:cubicBezTo>
                      <a:pt x="23283" y="33529"/>
                      <a:pt x="13612" y="43200"/>
                      <a:pt x="1683" y="43200"/>
                    </a:cubicBezTo>
                    <a:cubicBezTo>
                      <a:pt x="1121" y="43200"/>
                      <a:pt x="559" y="43178"/>
                      <a:pt x="-1" y="43134"/>
                    </a:cubicBezTo>
                  </a:path>
                  <a:path w="23283" h="43200" stroke="0" extrusionOk="0">
                    <a:moveTo>
                      <a:pt x="1682" y="0"/>
                    </a:moveTo>
                    <a:cubicBezTo>
                      <a:pt x="13612" y="0"/>
                      <a:pt x="23283" y="9670"/>
                      <a:pt x="23283" y="21600"/>
                    </a:cubicBezTo>
                    <a:cubicBezTo>
                      <a:pt x="23283" y="33529"/>
                      <a:pt x="13612" y="43200"/>
                      <a:pt x="1683" y="43200"/>
                    </a:cubicBezTo>
                    <a:cubicBezTo>
                      <a:pt x="1121" y="43200"/>
                      <a:pt x="559" y="43178"/>
                      <a:pt x="-1" y="43134"/>
                    </a:cubicBezTo>
                    <a:lnTo>
                      <a:pt x="1683" y="21600"/>
                    </a:lnTo>
                    <a:lnTo>
                      <a:pt x="1682" y="0"/>
                    </a:lnTo>
                    <a:close/>
                  </a:path>
                </a:pathLst>
              </a:custGeom>
              <a:noFill/>
              <a:ln w="158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9141" name="Line 105"/>
              <p:cNvSpPr>
                <a:spLocks noChangeShapeType="1"/>
              </p:cNvSpPr>
              <p:nvPr/>
            </p:nvSpPr>
            <p:spPr bwMode="auto">
              <a:xfrm flipH="1">
                <a:off x="4544" y="13064"/>
                <a:ext cx="391" cy="0"/>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9142" name="Line 106"/>
              <p:cNvSpPr>
                <a:spLocks noChangeShapeType="1"/>
              </p:cNvSpPr>
              <p:nvPr/>
            </p:nvSpPr>
            <p:spPr bwMode="auto">
              <a:xfrm>
                <a:off x="5432" y="13064"/>
                <a:ext cx="390" cy="0"/>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grpSp>
        <p:grpSp>
          <p:nvGrpSpPr>
            <p:cNvPr id="39128" name="Group 107"/>
            <p:cNvGrpSpPr>
              <a:grpSpLocks/>
            </p:cNvGrpSpPr>
            <p:nvPr/>
          </p:nvGrpSpPr>
          <p:grpSpPr bwMode="auto">
            <a:xfrm>
              <a:off x="2272" y="13206"/>
              <a:ext cx="241" cy="1184"/>
              <a:chOff x="5537" y="13064"/>
              <a:chExt cx="285" cy="1562"/>
            </a:xfrm>
          </p:grpSpPr>
          <p:sp>
            <p:nvSpPr>
              <p:cNvPr id="39137" name="Arc 108"/>
              <p:cNvSpPr>
                <a:spLocks/>
              </p:cNvSpPr>
              <p:nvPr/>
            </p:nvSpPr>
            <p:spPr bwMode="auto">
              <a:xfrm rot="10800000">
                <a:off x="5537" y="13489"/>
                <a:ext cx="284" cy="569"/>
              </a:xfrm>
              <a:custGeom>
                <a:avLst/>
                <a:gdLst>
                  <a:gd name="T0" fmla="*/ 0 w 23283"/>
                  <a:gd name="T1" fmla="*/ 0 h 43200"/>
                  <a:gd name="T2" fmla="*/ 0 w 23283"/>
                  <a:gd name="T3" fmla="*/ 0 h 43200"/>
                  <a:gd name="T4" fmla="*/ 0 w 23283"/>
                  <a:gd name="T5" fmla="*/ 0 h 43200"/>
                  <a:gd name="T6" fmla="*/ 0 60000 65536"/>
                  <a:gd name="T7" fmla="*/ 0 60000 65536"/>
                  <a:gd name="T8" fmla="*/ 0 60000 65536"/>
                </a:gdLst>
                <a:ahLst/>
                <a:cxnLst>
                  <a:cxn ang="T6">
                    <a:pos x="T0" y="T1"/>
                  </a:cxn>
                  <a:cxn ang="T7">
                    <a:pos x="T2" y="T3"/>
                  </a:cxn>
                  <a:cxn ang="T8">
                    <a:pos x="T4" y="T5"/>
                  </a:cxn>
                </a:cxnLst>
                <a:rect l="0" t="0" r="r" b="b"/>
                <a:pathLst>
                  <a:path w="23283" h="43200" fill="none" extrusionOk="0">
                    <a:moveTo>
                      <a:pt x="1682" y="0"/>
                    </a:moveTo>
                    <a:cubicBezTo>
                      <a:pt x="13612" y="0"/>
                      <a:pt x="23283" y="9670"/>
                      <a:pt x="23283" y="21600"/>
                    </a:cubicBezTo>
                    <a:cubicBezTo>
                      <a:pt x="23283" y="33529"/>
                      <a:pt x="13612" y="43200"/>
                      <a:pt x="1683" y="43200"/>
                    </a:cubicBezTo>
                    <a:cubicBezTo>
                      <a:pt x="1121" y="43200"/>
                      <a:pt x="559" y="43178"/>
                      <a:pt x="-1" y="43134"/>
                    </a:cubicBezTo>
                  </a:path>
                  <a:path w="23283" h="43200" stroke="0" extrusionOk="0">
                    <a:moveTo>
                      <a:pt x="1682" y="0"/>
                    </a:moveTo>
                    <a:cubicBezTo>
                      <a:pt x="13612" y="0"/>
                      <a:pt x="23283" y="9670"/>
                      <a:pt x="23283" y="21600"/>
                    </a:cubicBezTo>
                    <a:cubicBezTo>
                      <a:pt x="23283" y="33529"/>
                      <a:pt x="13612" y="43200"/>
                      <a:pt x="1683" y="43200"/>
                    </a:cubicBezTo>
                    <a:cubicBezTo>
                      <a:pt x="1121" y="43200"/>
                      <a:pt x="559" y="43178"/>
                      <a:pt x="-1" y="43134"/>
                    </a:cubicBezTo>
                    <a:lnTo>
                      <a:pt x="1683" y="21600"/>
                    </a:lnTo>
                    <a:lnTo>
                      <a:pt x="1682" y="0"/>
                    </a:lnTo>
                    <a:close/>
                  </a:path>
                </a:pathLst>
              </a:custGeom>
              <a:noFill/>
              <a:ln w="158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9138" name="Line 109"/>
              <p:cNvSpPr>
                <a:spLocks noChangeShapeType="1"/>
              </p:cNvSpPr>
              <p:nvPr/>
            </p:nvSpPr>
            <p:spPr bwMode="auto">
              <a:xfrm rot="16200000" flipH="1">
                <a:off x="5537" y="14341"/>
                <a:ext cx="569"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9139" name="Line 110"/>
              <p:cNvSpPr>
                <a:spLocks noChangeShapeType="1"/>
              </p:cNvSpPr>
              <p:nvPr/>
            </p:nvSpPr>
            <p:spPr bwMode="auto">
              <a:xfrm rot="-5400000">
                <a:off x="5609" y="13276"/>
                <a:ext cx="425"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grpSp>
        <p:grpSp>
          <p:nvGrpSpPr>
            <p:cNvPr id="39129" name="Group 111"/>
            <p:cNvGrpSpPr>
              <a:grpSpLocks/>
            </p:cNvGrpSpPr>
            <p:nvPr/>
          </p:nvGrpSpPr>
          <p:grpSpPr bwMode="auto">
            <a:xfrm>
              <a:off x="2556" y="13206"/>
              <a:ext cx="1136" cy="236"/>
              <a:chOff x="4544" y="13064"/>
              <a:chExt cx="1278" cy="328"/>
            </a:xfrm>
          </p:grpSpPr>
          <p:sp>
            <p:nvSpPr>
              <p:cNvPr id="39134" name="Arc 112"/>
              <p:cNvSpPr>
                <a:spLocks/>
              </p:cNvSpPr>
              <p:nvPr/>
            </p:nvSpPr>
            <p:spPr bwMode="auto">
              <a:xfrm rot="5400000">
                <a:off x="5020" y="12979"/>
                <a:ext cx="328" cy="497"/>
              </a:xfrm>
              <a:custGeom>
                <a:avLst/>
                <a:gdLst>
                  <a:gd name="T0" fmla="*/ 0 w 23283"/>
                  <a:gd name="T1" fmla="*/ 0 h 43200"/>
                  <a:gd name="T2" fmla="*/ 0 w 23283"/>
                  <a:gd name="T3" fmla="*/ 0 h 43200"/>
                  <a:gd name="T4" fmla="*/ 0 w 23283"/>
                  <a:gd name="T5" fmla="*/ 0 h 43200"/>
                  <a:gd name="T6" fmla="*/ 0 60000 65536"/>
                  <a:gd name="T7" fmla="*/ 0 60000 65536"/>
                  <a:gd name="T8" fmla="*/ 0 60000 65536"/>
                </a:gdLst>
                <a:ahLst/>
                <a:cxnLst>
                  <a:cxn ang="T6">
                    <a:pos x="T0" y="T1"/>
                  </a:cxn>
                  <a:cxn ang="T7">
                    <a:pos x="T2" y="T3"/>
                  </a:cxn>
                  <a:cxn ang="T8">
                    <a:pos x="T4" y="T5"/>
                  </a:cxn>
                </a:cxnLst>
                <a:rect l="0" t="0" r="r" b="b"/>
                <a:pathLst>
                  <a:path w="23283" h="43200" fill="none" extrusionOk="0">
                    <a:moveTo>
                      <a:pt x="1682" y="0"/>
                    </a:moveTo>
                    <a:cubicBezTo>
                      <a:pt x="13612" y="0"/>
                      <a:pt x="23283" y="9670"/>
                      <a:pt x="23283" y="21600"/>
                    </a:cubicBezTo>
                    <a:cubicBezTo>
                      <a:pt x="23283" y="33529"/>
                      <a:pt x="13612" y="43200"/>
                      <a:pt x="1683" y="43200"/>
                    </a:cubicBezTo>
                    <a:cubicBezTo>
                      <a:pt x="1121" y="43200"/>
                      <a:pt x="559" y="43178"/>
                      <a:pt x="-1" y="43134"/>
                    </a:cubicBezTo>
                  </a:path>
                  <a:path w="23283" h="43200" stroke="0" extrusionOk="0">
                    <a:moveTo>
                      <a:pt x="1682" y="0"/>
                    </a:moveTo>
                    <a:cubicBezTo>
                      <a:pt x="13612" y="0"/>
                      <a:pt x="23283" y="9670"/>
                      <a:pt x="23283" y="21600"/>
                    </a:cubicBezTo>
                    <a:cubicBezTo>
                      <a:pt x="23283" y="33529"/>
                      <a:pt x="13612" y="43200"/>
                      <a:pt x="1683" y="43200"/>
                    </a:cubicBezTo>
                    <a:cubicBezTo>
                      <a:pt x="1121" y="43200"/>
                      <a:pt x="559" y="43178"/>
                      <a:pt x="-1" y="43134"/>
                    </a:cubicBezTo>
                    <a:lnTo>
                      <a:pt x="1683" y="21600"/>
                    </a:lnTo>
                    <a:lnTo>
                      <a:pt x="1682" y="0"/>
                    </a:lnTo>
                    <a:close/>
                  </a:path>
                </a:pathLst>
              </a:custGeom>
              <a:noFill/>
              <a:ln w="158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9135" name="Line 113"/>
              <p:cNvSpPr>
                <a:spLocks noChangeShapeType="1"/>
              </p:cNvSpPr>
              <p:nvPr/>
            </p:nvSpPr>
            <p:spPr bwMode="auto">
              <a:xfrm flipH="1">
                <a:off x="4544" y="13064"/>
                <a:ext cx="391" cy="0"/>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9136" name="Line 114"/>
              <p:cNvSpPr>
                <a:spLocks noChangeShapeType="1"/>
              </p:cNvSpPr>
              <p:nvPr/>
            </p:nvSpPr>
            <p:spPr bwMode="auto">
              <a:xfrm>
                <a:off x="5432" y="13064"/>
                <a:ext cx="390" cy="0"/>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grpSp>
        <p:grpSp>
          <p:nvGrpSpPr>
            <p:cNvPr id="39130" name="Group 115"/>
            <p:cNvGrpSpPr>
              <a:grpSpLocks/>
            </p:cNvGrpSpPr>
            <p:nvPr/>
          </p:nvGrpSpPr>
          <p:grpSpPr bwMode="auto">
            <a:xfrm>
              <a:off x="3408" y="13206"/>
              <a:ext cx="241" cy="1184"/>
              <a:chOff x="5537" y="13064"/>
              <a:chExt cx="285" cy="1562"/>
            </a:xfrm>
          </p:grpSpPr>
          <p:sp>
            <p:nvSpPr>
              <p:cNvPr id="39131" name="Arc 116"/>
              <p:cNvSpPr>
                <a:spLocks/>
              </p:cNvSpPr>
              <p:nvPr/>
            </p:nvSpPr>
            <p:spPr bwMode="auto">
              <a:xfrm rot="10800000">
                <a:off x="5537" y="13489"/>
                <a:ext cx="284" cy="569"/>
              </a:xfrm>
              <a:custGeom>
                <a:avLst/>
                <a:gdLst>
                  <a:gd name="T0" fmla="*/ 0 w 23283"/>
                  <a:gd name="T1" fmla="*/ 0 h 43200"/>
                  <a:gd name="T2" fmla="*/ 0 w 23283"/>
                  <a:gd name="T3" fmla="*/ 0 h 43200"/>
                  <a:gd name="T4" fmla="*/ 0 w 23283"/>
                  <a:gd name="T5" fmla="*/ 0 h 43200"/>
                  <a:gd name="T6" fmla="*/ 0 60000 65536"/>
                  <a:gd name="T7" fmla="*/ 0 60000 65536"/>
                  <a:gd name="T8" fmla="*/ 0 60000 65536"/>
                </a:gdLst>
                <a:ahLst/>
                <a:cxnLst>
                  <a:cxn ang="T6">
                    <a:pos x="T0" y="T1"/>
                  </a:cxn>
                  <a:cxn ang="T7">
                    <a:pos x="T2" y="T3"/>
                  </a:cxn>
                  <a:cxn ang="T8">
                    <a:pos x="T4" y="T5"/>
                  </a:cxn>
                </a:cxnLst>
                <a:rect l="0" t="0" r="r" b="b"/>
                <a:pathLst>
                  <a:path w="23283" h="43200" fill="none" extrusionOk="0">
                    <a:moveTo>
                      <a:pt x="1682" y="0"/>
                    </a:moveTo>
                    <a:cubicBezTo>
                      <a:pt x="13612" y="0"/>
                      <a:pt x="23283" y="9670"/>
                      <a:pt x="23283" y="21600"/>
                    </a:cubicBezTo>
                    <a:cubicBezTo>
                      <a:pt x="23283" y="33529"/>
                      <a:pt x="13612" y="43200"/>
                      <a:pt x="1683" y="43200"/>
                    </a:cubicBezTo>
                    <a:cubicBezTo>
                      <a:pt x="1121" y="43200"/>
                      <a:pt x="559" y="43178"/>
                      <a:pt x="-1" y="43134"/>
                    </a:cubicBezTo>
                  </a:path>
                  <a:path w="23283" h="43200" stroke="0" extrusionOk="0">
                    <a:moveTo>
                      <a:pt x="1682" y="0"/>
                    </a:moveTo>
                    <a:cubicBezTo>
                      <a:pt x="13612" y="0"/>
                      <a:pt x="23283" y="9670"/>
                      <a:pt x="23283" y="21600"/>
                    </a:cubicBezTo>
                    <a:cubicBezTo>
                      <a:pt x="23283" y="33529"/>
                      <a:pt x="13612" y="43200"/>
                      <a:pt x="1683" y="43200"/>
                    </a:cubicBezTo>
                    <a:cubicBezTo>
                      <a:pt x="1121" y="43200"/>
                      <a:pt x="559" y="43178"/>
                      <a:pt x="-1" y="43134"/>
                    </a:cubicBezTo>
                    <a:lnTo>
                      <a:pt x="1683" y="21600"/>
                    </a:lnTo>
                    <a:lnTo>
                      <a:pt x="1682" y="0"/>
                    </a:lnTo>
                    <a:close/>
                  </a:path>
                </a:pathLst>
              </a:custGeom>
              <a:noFill/>
              <a:ln w="158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9132" name="Line 117"/>
              <p:cNvSpPr>
                <a:spLocks noChangeShapeType="1"/>
              </p:cNvSpPr>
              <p:nvPr/>
            </p:nvSpPr>
            <p:spPr bwMode="auto">
              <a:xfrm rot="16200000" flipH="1">
                <a:off x="5537" y="14341"/>
                <a:ext cx="569"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9133" name="Line 118"/>
              <p:cNvSpPr>
                <a:spLocks noChangeShapeType="1"/>
              </p:cNvSpPr>
              <p:nvPr/>
            </p:nvSpPr>
            <p:spPr bwMode="auto">
              <a:xfrm rot="-5400000">
                <a:off x="5609" y="13276"/>
                <a:ext cx="425"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grpSp>
      </p:grpSp>
      <p:grpSp>
        <p:nvGrpSpPr>
          <p:cNvPr id="38923" name="Group 119"/>
          <p:cNvGrpSpPr>
            <a:grpSpLocks/>
          </p:cNvGrpSpPr>
          <p:nvPr/>
        </p:nvGrpSpPr>
        <p:grpSpPr bwMode="auto">
          <a:xfrm>
            <a:off x="3349625" y="5816600"/>
            <a:ext cx="719138" cy="444500"/>
            <a:chOff x="4544" y="13064"/>
            <a:chExt cx="1278" cy="1606"/>
          </a:xfrm>
        </p:grpSpPr>
        <p:grpSp>
          <p:nvGrpSpPr>
            <p:cNvPr id="39111" name="Group 120"/>
            <p:cNvGrpSpPr>
              <a:grpSpLocks/>
            </p:cNvGrpSpPr>
            <p:nvPr/>
          </p:nvGrpSpPr>
          <p:grpSpPr bwMode="auto">
            <a:xfrm>
              <a:off x="4544" y="13064"/>
              <a:ext cx="1278" cy="328"/>
              <a:chOff x="4544" y="13064"/>
              <a:chExt cx="1278" cy="328"/>
            </a:xfrm>
          </p:grpSpPr>
          <p:sp>
            <p:nvSpPr>
              <p:cNvPr id="39124" name="Arc 121"/>
              <p:cNvSpPr>
                <a:spLocks/>
              </p:cNvSpPr>
              <p:nvPr/>
            </p:nvSpPr>
            <p:spPr bwMode="auto">
              <a:xfrm rot="5400000">
                <a:off x="5020" y="12979"/>
                <a:ext cx="328" cy="497"/>
              </a:xfrm>
              <a:custGeom>
                <a:avLst/>
                <a:gdLst>
                  <a:gd name="T0" fmla="*/ 0 w 23283"/>
                  <a:gd name="T1" fmla="*/ 0 h 43200"/>
                  <a:gd name="T2" fmla="*/ 0 w 23283"/>
                  <a:gd name="T3" fmla="*/ 0 h 43200"/>
                  <a:gd name="T4" fmla="*/ 0 w 23283"/>
                  <a:gd name="T5" fmla="*/ 0 h 43200"/>
                  <a:gd name="T6" fmla="*/ 0 60000 65536"/>
                  <a:gd name="T7" fmla="*/ 0 60000 65536"/>
                  <a:gd name="T8" fmla="*/ 0 60000 65536"/>
                </a:gdLst>
                <a:ahLst/>
                <a:cxnLst>
                  <a:cxn ang="T6">
                    <a:pos x="T0" y="T1"/>
                  </a:cxn>
                  <a:cxn ang="T7">
                    <a:pos x="T2" y="T3"/>
                  </a:cxn>
                  <a:cxn ang="T8">
                    <a:pos x="T4" y="T5"/>
                  </a:cxn>
                </a:cxnLst>
                <a:rect l="0" t="0" r="r" b="b"/>
                <a:pathLst>
                  <a:path w="23283" h="43200" fill="none" extrusionOk="0">
                    <a:moveTo>
                      <a:pt x="1682" y="0"/>
                    </a:moveTo>
                    <a:cubicBezTo>
                      <a:pt x="13612" y="0"/>
                      <a:pt x="23283" y="9670"/>
                      <a:pt x="23283" y="21600"/>
                    </a:cubicBezTo>
                    <a:cubicBezTo>
                      <a:pt x="23283" y="33529"/>
                      <a:pt x="13612" y="43200"/>
                      <a:pt x="1683" y="43200"/>
                    </a:cubicBezTo>
                    <a:cubicBezTo>
                      <a:pt x="1121" y="43200"/>
                      <a:pt x="559" y="43178"/>
                      <a:pt x="-1" y="43134"/>
                    </a:cubicBezTo>
                  </a:path>
                  <a:path w="23283" h="43200" stroke="0" extrusionOk="0">
                    <a:moveTo>
                      <a:pt x="1682" y="0"/>
                    </a:moveTo>
                    <a:cubicBezTo>
                      <a:pt x="13612" y="0"/>
                      <a:pt x="23283" y="9670"/>
                      <a:pt x="23283" y="21600"/>
                    </a:cubicBezTo>
                    <a:cubicBezTo>
                      <a:pt x="23283" y="33529"/>
                      <a:pt x="13612" y="43200"/>
                      <a:pt x="1683" y="43200"/>
                    </a:cubicBezTo>
                    <a:cubicBezTo>
                      <a:pt x="1121" y="43200"/>
                      <a:pt x="559" y="43178"/>
                      <a:pt x="-1" y="43134"/>
                    </a:cubicBezTo>
                    <a:lnTo>
                      <a:pt x="1683" y="21600"/>
                    </a:lnTo>
                    <a:lnTo>
                      <a:pt x="1682" y="0"/>
                    </a:lnTo>
                    <a:close/>
                  </a:path>
                </a:pathLst>
              </a:custGeom>
              <a:noFill/>
              <a:ln w="158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9125" name="Line 122"/>
              <p:cNvSpPr>
                <a:spLocks noChangeShapeType="1"/>
              </p:cNvSpPr>
              <p:nvPr/>
            </p:nvSpPr>
            <p:spPr bwMode="auto">
              <a:xfrm flipH="1">
                <a:off x="4544" y="13064"/>
                <a:ext cx="391" cy="0"/>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9126" name="Line 123"/>
              <p:cNvSpPr>
                <a:spLocks noChangeShapeType="1"/>
              </p:cNvSpPr>
              <p:nvPr/>
            </p:nvSpPr>
            <p:spPr bwMode="auto">
              <a:xfrm>
                <a:off x="5432" y="13064"/>
                <a:ext cx="390" cy="0"/>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grpSp>
        <p:grpSp>
          <p:nvGrpSpPr>
            <p:cNvPr id="39112" name="Group 124"/>
            <p:cNvGrpSpPr>
              <a:grpSpLocks/>
            </p:cNvGrpSpPr>
            <p:nvPr/>
          </p:nvGrpSpPr>
          <p:grpSpPr bwMode="auto">
            <a:xfrm>
              <a:off x="5537" y="13064"/>
              <a:ext cx="285" cy="1562"/>
              <a:chOff x="5537" y="13064"/>
              <a:chExt cx="285" cy="1562"/>
            </a:xfrm>
          </p:grpSpPr>
          <p:sp>
            <p:nvSpPr>
              <p:cNvPr id="39121" name="Arc 125"/>
              <p:cNvSpPr>
                <a:spLocks/>
              </p:cNvSpPr>
              <p:nvPr/>
            </p:nvSpPr>
            <p:spPr bwMode="auto">
              <a:xfrm rot="10800000">
                <a:off x="5537" y="13489"/>
                <a:ext cx="284" cy="569"/>
              </a:xfrm>
              <a:custGeom>
                <a:avLst/>
                <a:gdLst>
                  <a:gd name="T0" fmla="*/ 0 w 23283"/>
                  <a:gd name="T1" fmla="*/ 0 h 43200"/>
                  <a:gd name="T2" fmla="*/ 0 w 23283"/>
                  <a:gd name="T3" fmla="*/ 0 h 43200"/>
                  <a:gd name="T4" fmla="*/ 0 w 23283"/>
                  <a:gd name="T5" fmla="*/ 0 h 43200"/>
                  <a:gd name="T6" fmla="*/ 0 60000 65536"/>
                  <a:gd name="T7" fmla="*/ 0 60000 65536"/>
                  <a:gd name="T8" fmla="*/ 0 60000 65536"/>
                </a:gdLst>
                <a:ahLst/>
                <a:cxnLst>
                  <a:cxn ang="T6">
                    <a:pos x="T0" y="T1"/>
                  </a:cxn>
                  <a:cxn ang="T7">
                    <a:pos x="T2" y="T3"/>
                  </a:cxn>
                  <a:cxn ang="T8">
                    <a:pos x="T4" y="T5"/>
                  </a:cxn>
                </a:cxnLst>
                <a:rect l="0" t="0" r="r" b="b"/>
                <a:pathLst>
                  <a:path w="23283" h="43200" fill="none" extrusionOk="0">
                    <a:moveTo>
                      <a:pt x="1682" y="0"/>
                    </a:moveTo>
                    <a:cubicBezTo>
                      <a:pt x="13612" y="0"/>
                      <a:pt x="23283" y="9670"/>
                      <a:pt x="23283" y="21600"/>
                    </a:cubicBezTo>
                    <a:cubicBezTo>
                      <a:pt x="23283" y="33529"/>
                      <a:pt x="13612" y="43200"/>
                      <a:pt x="1683" y="43200"/>
                    </a:cubicBezTo>
                    <a:cubicBezTo>
                      <a:pt x="1121" y="43200"/>
                      <a:pt x="559" y="43178"/>
                      <a:pt x="-1" y="43134"/>
                    </a:cubicBezTo>
                  </a:path>
                  <a:path w="23283" h="43200" stroke="0" extrusionOk="0">
                    <a:moveTo>
                      <a:pt x="1682" y="0"/>
                    </a:moveTo>
                    <a:cubicBezTo>
                      <a:pt x="13612" y="0"/>
                      <a:pt x="23283" y="9670"/>
                      <a:pt x="23283" y="21600"/>
                    </a:cubicBezTo>
                    <a:cubicBezTo>
                      <a:pt x="23283" y="33529"/>
                      <a:pt x="13612" y="43200"/>
                      <a:pt x="1683" y="43200"/>
                    </a:cubicBezTo>
                    <a:cubicBezTo>
                      <a:pt x="1121" y="43200"/>
                      <a:pt x="559" y="43178"/>
                      <a:pt x="-1" y="43134"/>
                    </a:cubicBezTo>
                    <a:lnTo>
                      <a:pt x="1683" y="21600"/>
                    </a:lnTo>
                    <a:lnTo>
                      <a:pt x="1682" y="0"/>
                    </a:lnTo>
                    <a:close/>
                  </a:path>
                </a:pathLst>
              </a:custGeom>
              <a:noFill/>
              <a:ln w="158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9122" name="Line 126"/>
              <p:cNvSpPr>
                <a:spLocks noChangeShapeType="1"/>
              </p:cNvSpPr>
              <p:nvPr/>
            </p:nvSpPr>
            <p:spPr bwMode="auto">
              <a:xfrm rot="16200000" flipH="1">
                <a:off x="5537" y="14341"/>
                <a:ext cx="569"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9123" name="Line 127"/>
              <p:cNvSpPr>
                <a:spLocks noChangeShapeType="1"/>
              </p:cNvSpPr>
              <p:nvPr/>
            </p:nvSpPr>
            <p:spPr bwMode="auto">
              <a:xfrm rot="-5400000">
                <a:off x="5609" y="13276"/>
                <a:ext cx="425"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grpSp>
        <p:grpSp>
          <p:nvGrpSpPr>
            <p:cNvPr id="39113" name="Group 128"/>
            <p:cNvGrpSpPr>
              <a:grpSpLocks/>
            </p:cNvGrpSpPr>
            <p:nvPr/>
          </p:nvGrpSpPr>
          <p:grpSpPr bwMode="auto">
            <a:xfrm flipH="1">
              <a:off x="4544" y="13064"/>
              <a:ext cx="285" cy="1562"/>
              <a:chOff x="5537" y="13064"/>
              <a:chExt cx="285" cy="1562"/>
            </a:xfrm>
          </p:grpSpPr>
          <p:sp>
            <p:nvSpPr>
              <p:cNvPr id="39118" name="Arc 129"/>
              <p:cNvSpPr>
                <a:spLocks/>
              </p:cNvSpPr>
              <p:nvPr/>
            </p:nvSpPr>
            <p:spPr bwMode="auto">
              <a:xfrm rot="10800000">
                <a:off x="5537" y="13489"/>
                <a:ext cx="284" cy="569"/>
              </a:xfrm>
              <a:custGeom>
                <a:avLst/>
                <a:gdLst>
                  <a:gd name="T0" fmla="*/ 0 w 23283"/>
                  <a:gd name="T1" fmla="*/ 0 h 43200"/>
                  <a:gd name="T2" fmla="*/ 0 w 23283"/>
                  <a:gd name="T3" fmla="*/ 0 h 43200"/>
                  <a:gd name="T4" fmla="*/ 0 w 23283"/>
                  <a:gd name="T5" fmla="*/ 0 h 43200"/>
                  <a:gd name="T6" fmla="*/ 0 60000 65536"/>
                  <a:gd name="T7" fmla="*/ 0 60000 65536"/>
                  <a:gd name="T8" fmla="*/ 0 60000 65536"/>
                </a:gdLst>
                <a:ahLst/>
                <a:cxnLst>
                  <a:cxn ang="T6">
                    <a:pos x="T0" y="T1"/>
                  </a:cxn>
                  <a:cxn ang="T7">
                    <a:pos x="T2" y="T3"/>
                  </a:cxn>
                  <a:cxn ang="T8">
                    <a:pos x="T4" y="T5"/>
                  </a:cxn>
                </a:cxnLst>
                <a:rect l="0" t="0" r="r" b="b"/>
                <a:pathLst>
                  <a:path w="23283" h="43200" fill="none" extrusionOk="0">
                    <a:moveTo>
                      <a:pt x="1682" y="0"/>
                    </a:moveTo>
                    <a:cubicBezTo>
                      <a:pt x="13612" y="0"/>
                      <a:pt x="23283" y="9670"/>
                      <a:pt x="23283" y="21600"/>
                    </a:cubicBezTo>
                    <a:cubicBezTo>
                      <a:pt x="23283" y="33529"/>
                      <a:pt x="13612" y="43200"/>
                      <a:pt x="1683" y="43200"/>
                    </a:cubicBezTo>
                    <a:cubicBezTo>
                      <a:pt x="1121" y="43200"/>
                      <a:pt x="559" y="43178"/>
                      <a:pt x="-1" y="43134"/>
                    </a:cubicBezTo>
                  </a:path>
                  <a:path w="23283" h="43200" stroke="0" extrusionOk="0">
                    <a:moveTo>
                      <a:pt x="1682" y="0"/>
                    </a:moveTo>
                    <a:cubicBezTo>
                      <a:pt x="13612" y="0"/>
                      <a:pt x="23283" y="9670"/>
                      <a:pt x="23283" y="21600"/>
                    </a:cubicBezTo>
                    <a:cubicBezTo>
                      <a:pt x="23283" y="33529"/>
                      <a:pt x="13612" y="43200"/>
                      <a:pt x="1683" y="43200"/>
                    </a:cubicBezTo>
                    <a:cubicBezTo>
                      <a:pt x="1121" y="43200"/>
                      <a:pt x="559" y="43178"/>
                      <a:pt x="-1" y="43134"/>
                    </a:cubicBezTo>
                    <a:lnTo>
                      <a:pt x="1683" y="21600"/>
                    </a:lnTo>
                    <a:lnTo>
                      <a:pt x="1682" y="0"/>
                    </a:lnTo>
                    <a:close/>
                  </a:path>
                </a:pathLst>
              </a:custGeom>
              <a:noFill/>
              <a:ln w="158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9119" name="Line 130"/>
              <p:cNvSpPr>
                <a:spLocks noChangeShapeType="1"/>
              </p:cNvSpPr>
              <p:nvPr/>
            </p:nvSpPr>
            <p:spPr bwMode="auto">
              <a:xfrm rot="16200000" flipH="1">
                <a:off x="5537" y="14341"/>
                <a:ext cx="569"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9120" name="Line 131"/>
              <p:cNvSpPr>
                <a:spLocks noChangeShapeType="1"/>
              </p:cNvSpPr>
              <p:nvPr/>
            </p:nvSpPr>
            <p:spPr bwMode="auto">
              <a:xfrm rot="-5400000">
                <a:off x="5609" y="13276"/>
                <a:ext cx="425"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grpSp>
        <p:grpSp>
          <p:nvGrpSpPr>
            <p:cNvPr id="39114" name="Group 132"/>
            <p:cNvGrpSpPr>
              <a:grpSpLocks/>
            </p:cNvGrpSpPr>
            <p:nvPr/>
          </p:nvGrpSpPr>
          <p:grpSpPr bwMode="auto">
            <a:xfrm flipV="1">
              <a:off x="4544" y="14342"/>
              <a:ext cx="1278" cy="328"/>
              <a:chOff x="4544" y="13064"/>
              <a:chExt cx="1278" cy="328"/>
            </a:xfrm>
          </p:grpSpPr>
          <p:sp>
            <p:nvSpPr>
              <p:cNvPr id="39115" name="Arc 133"/>
              <p:cNvSpPr>
                <a:spLocks/>
              </p:cNvSpPr>
              <p:nvPr/>
            </p:nvSpPr>
            <p:spPr bwMode="auto">
              <a:xfrm rot="5400000">
                <a:off x="5020" y="12979"/>
                <a:ext cx="328" cy="497"/>
              </a:xfrm>
              <a:custGeom>
                <a:avLst/>
                <a:gdLst>
                  <a:gd name="T0" fmla="*/ 0 w 23283"/>
                  <a:gd name="T1" fmla="*/ 0 h 43200"/>
                  <a:gd name="T2" fmla="*/ 0 w 23283"/>
                  <a:gd name="T3" fmla="*/ 0 h 43200"/>
                  <a:gd name="T4" fmla="*/ 0 w 23283"/>
                  <a:gd name="T5" fmla="*/ 0 h 43200"/>
                  <a:gd name="T6" fmla="*/ 0 60000 65536"/>
                  <a:gd name="T7" fmla="*/ 0 60000 65536"/>
                  <a:gd name="T8" fmla="*/ 0 60000 65536"/>
                </a:gdLst>
                <a:ahLst/>
                <a:cxnLst>
                  <a:cxn ang="T6">
                    <a:pos x="T0" y="T1"/>
                  </a:cxn>
                  <a:cxn ang="T7">
                    <a:pos x="T2" y="T3"/>
                  </a:cxn>
                  <a:cxn ang="T8">
                    <a:pos x="T4" y="T5"/>
                  </a:cxn>
                </a:cxnLst>
                <a:rect l="0" t="0" r="r" b="b"/>
                <a:pathLst>
                  <a:path w="23283" h="43200" fill="none" extrusionOk="0">
                    <a:moveTo>
                      <a:pt x="1682" y="0"/>
                    </a:moveTo>
                    <a:cubicBezTo>
                      <a:pt x="13612" y="0"/>
                      <a:pt x="23283" y="9670"/>
                      <a:pt x="23283" y="21600"/>
                    </a:cubicBezTo>
                    <a:cubicBezTo>
                      <a:pt x="23283" y="33529"/>
                      <a:pt x="13612" y="43200"/>
                      <a:pt x="1683" y="43200"/>
                    </a:cubicBezTo>
                    <a:cubicBezTo>
                      <a:pt x="1121" y="43200"/>
                      <a:pt x="559" y="43178"/>
                      <a:pt x="-1" y="43134"/>
                    </a:cubicBezTo>
                  </a:path>
                  <a:path w="23283" h="43200" stroke="0" extrusionOk="0">
                    <a:moveTo>
                      <a:pt x="1682" y="0"/>
                    </a:moveTo>
                    <a:cubicBezTo>
                      <a:pt x="13612" y="0"/>
                      <a:pt x="23283" y="9670"/>
                      <a:pt x="23283" y="21600"/>
                    </a:cubicBezTo>
                    <a:cubicBezTo>
                      <a:pt x="23283" y="33529"/>
                      <a:pt x="13612" y="43200"/>
                      <a:pt x="1683" y="43200"/>
                    </a:cubicBezTo>
                    <a:cubicBezTo>
                      <a:pt x="1121" y="43200"/>
                      <a:pt x="559" y="43178"/>
                      <a:pt x="-1" y="43134"/>
                    </a:cubicBezTo>
                    <a:lnTo>
                      <a:pt x="1683" y="21600"/>
                    </a:lnTo>
                    <a:lnTo>
                      <a:pt x="1682" y="0"/>
                    </a:lnTo>
                    <a:close/>
                  </a:path>
                </a:pathLst>
              </a:custGeom>
              <a:noFill/>
              <a:ln w="158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9116" name="Line 134"/>
              <p:cNvSpPr>
                <a:spLocks noChangeShapeType="1"/>
              </p:cNvSpPr>
              <p:nvPr/>
            </p:nvSpPr>
            <p:spPr bwMode="auto">
              <a:xfrm flipH="1">
                <a:off x="4544" y="13064"/>
                <a:ext cx="391" cy="0"/>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9117" name="Line 135"/>
              <p:cNvSpPr>
                <a:spLocks noChangeShapeType="1"/>
              </p:cNvSpPr>
              <p:nvPr/>
            </p:nvSpPr>
            <p:spPr bwMode="auto">
              <a:xfrm>
                <a:off x="5432" y="13064"/>
                <a:ext cx="390" cy="0"/>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grpSp>
      </p:grpSp>
      <p:grpSp>
        <p:nvGrpSpPr>
          <p:cNvPr id="38924" name="Group 136"/>
          <p:cNvGrpSpPr>
            <a:grpSpLocks/>
          </p:cNvGrpSpPr>
          <p:nvPr/>
        </p:nvGrpSpPr>
        <p:grpSpPr bwMode="auto">
          <a:xfrm>
            <a:off x="3889375" y="4229100"/>
            <a:ext cx="1441450" cy="635000"/>
            <a:chOff x="6248" y="9656"/>
            <a:chExt cx="2580" cy="1562"/>
          </a:xfrm>
        </p:grpSpPr>
        <p:grpSp>
          <p:nvGrpSpPr>
            <p:cNvPr id="39081" name="Group 137"/>
            <p:cNvGrpSpPr>
              <a:grpSpLocks/>
            </p:cNvGrpSpPr>
            <p:nvPr/>
          </p:nvGrpSpPr>
          <p:grpSpPr bwMode="auto">
            <a:xfrm>
              <a:off x="6248" y="9940"/>
              <a:ext cx="1278" cy="1136"/>
              <a:chOff x="4544" y="13064"/>
              <a:chExt cx="1278" cy="1606"/>
            </a:xfrm>
          </p:grpSpPr>
          <p:grpSp>
            <p:nvGrpSpPr>
              <p:cNvPr id="39095" name="Group 138"/>
              <p:cNvGrpSpPr>
                <a:grpSpLocks/>
              </p:cNvGrpSpPr>
              <p:nvPr/>
            </p:nvGrpSpPr>
            <p:grpSpPr bwMode="auto">
              <a:xfrm>
                <a:off x="4544" y="13064"/>
                <a:ext cx="1278" cy="328"/>
                <a:chOff x="4544" y="13064"/>
                <a:chExt cx="1278" cy="328"/>
              </a:xfrm>
            </p:grpSpPr>
            <p:sp>
              <p:nvSpPr>
                <p:cNvPr id="39108" name="Arc 139"/>
                <p:cNvSpPr>
                  <a:spLocks/>
                </p:cNvSpPr>
                <p:nvPr/>
              </p:nvSpPr>
              <p:spPr bwMode="auto">
                <a:xfrm rot="5400000">
                  <a:off x="5020" y="12979"/>
                  <a:ext cx="328" cy="497"/>
                </a:xfrm>
                <a:custGeom>
                  <a:avLst/>
                  <a:gdLst>
                    <a:gd name="T0" fmla="*/ 0 w 23283"/>
                    <a:gd name="T1" fmla="*/ 0 h 43200"/>
                    <a:gd name="T2" fmla="*/ 0 w 23283"/>
                    <a:gd name="T3" fmla="*/ 0 h 43200"/>
                    <a:gd name="T4" fmla="*/ 0 w 23283"/>
                    <a:gd name="T5" fmla="*/ 0 h 43200"/>
                    <a:gd name="T6" fmla="*/ 0 60000 65536"/>
                    <a:gd name="T7" fmla="*/ 0 60000 65536"/>
                    <a:gd name="T8" fmla="*/ 0 60000 65536"/>
                  </a:gdLst>
                  <a:ahLst/>
                  <a:cxnLst>
                    <a:cxn ang="T6">
                      <a:pos x="T0" y="T1"/>
                    </a:cxn>
                    <a:cxn ang="T7">
                      <a:pos x="T2" y="T3"/>
                    </a:cxn>
                    <a:cxn ang="T8">
                      <a:pos x="T4" y="T5"/>
                    </a:cxn>
                  </a:cxnLst>
                  <a:rect l="0" t="0" r="r" b="b"/>
                  <a:pathLst>
                    <a:path w="23283" h="43200" fill="none" extrusionOk="0">
                      <a:moveTo>
                        <a:pt x="1682" y="0"/>
                      </a:moveTo>
                      <a:cubicBezTo>
                        <a:pt x="13612" y="0"/>
                        <a:pt x="23283" y="9670"/>
                        <a:pt x="23283" y="21600"/>
                      </a:cubicBezTo>
                      <a:cubicBezTo>
                        <a:pt x="23283" y="33529"/>
                        <a:pt x="13612" y="43200"/>
                        <a:pt x="1683" y="43200"/>
                      </a:cubicBezTo>
                      <a:cubicBezTo>
                        <a:pt x="1121" y="43200"/>
                        <a:pt x="559" y="43178"/>
                        <a:pt x="-1" y="43134"/>
                      </a:cubicBezTo>
                    </a:path>
                    <a:path w="23283" h="43200" stroke="0" extrusionOk="0">
                      <a:moveTo>
                        <a:pt x="1682" y="0"/>
                      </a:moveTo>
                      <a:cubicBezTo>
                        <a:pt x="13612" y="0"/>
                        <a:pt x="23283" y="9670"/>
                        <a:pt x="23283" y="21600"/>
                      </a:cubicBezTo>
                      <a:cubicBezTo>
                        <a:pt x="23283" y="33529"/>
                        <a:pt x="13612" y="43200"/>
                        <a:pt x="1683" y="43200"/>
                      </a:cubicBezTo>
                      <a:cubicBezTo>
                        <a:pt x="1121" y="43200"/>
                        <a:pt x="559" y="43178"/>
                        <a:pt x="-1" y="43134"/>
                      </a:cubicBezTo>
                      <a:lnTo>
                        <a:pt x="1683" y="21600"/>
                      </a:lnTo>
                      <a:lnTo>
                        <a:pt x="1682" y="0"/>
                      </a:lnTo>
                      <a:close/>
                    </a:path>
                  </a:pathLst>
                </a:custGeom>
                <a:noFill/>
                <a:ln w="158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9109" name="Line 140"/>
                <p:cNvSpPr>
                  <a:spLocks noChangeShapeType="1"/>
                </p:cNvSpPr>
                <p:nvPr/>
              </p:nvSpPr>
              <p:spPr bwMode="auto">
                <a:xfrm flipH="1">
                  <a:off x="4544" y="13064"/>
                  <a:ext cx="391" cy="0"/>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9110" name="Line 141"/>
                <p:cNvSpPr>
                  <a:spLocks noChangeShapeType="1"/>
                </p:cNvSpPr>
                <p:nvPr/>
              </p:nvSpPr>
              <p:spPr bwMode="auto">
                <a:xfrm>
                  <a:off x="5432" y="13064"/>
                  <a:ext cx="390" cy="0"/>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grpSp>
          <p:grpSp>
            <p:nvGrpSpPr>
              <p:cNvPr id="39096" name="Group 142"/>
              <p:cNvGrpSpPr>
                <a:grpSpLocks/>
              </p:cNvGrpSpPr>
              <p:nvPr/>
            </p:nvGrpSpPr>
            <p:grpSpPr bwMode="auto">
              <a:xfrm>
                <a:off x="5537" y="13064"/>
                <a:ext cx="285" cy="1562"/>
                <a:chOff x="5537" y="13064"/>
                <a:chExt cx="285" cy="1562"/>
              </a:xfrm>
            </p:grpSpPr>
            <p:sp>
              <p:nvSpPr>
                <p:cNvPr id="39105" name="Arc 143"/>
                <p:cNvSpPr>
                  <a:spLocks/>
                </p:cNvSpPr>
                <p:nvPr/>
              </p:nvSpPr>
              <p:spPr bwMode="auto">
                <a:xfrm rot="10800000">
                  <a:off x="5537" y="13489"/>
                  <a:ext cx="284" cy="569"/>
                </a:xfrm>
                <a:custGeom>
                  <a:avLst/>
                  <a:gdLst>
                    <a:gd name="T0" fmla="*/ 0 w 23283"/>
                    <a:gd name="T1" fmla="*/ 0 h 43200"/>
                    <a:gd name="T2" fmla="*/ 0 w 23283"/>
                    <a:gd name="T3" fmla="*/ 0 h 43200"/>
                    <a:gd name="T4" fmla="*/ 0 w 23283"/>
                    <a:gd name="T5" fmla="*/ 0 h 43200"/>
                    <a:gd name="T6" fmla="*/ 0 60000 65536"/>
                    <a:gd name="T7" fmla="*/ 0 60000 65536"/>
                    <a:gd name="T8" fmla="*/ 0 60000 65536"/>
                  </a:gdLst>
                  <a:ahLst/>
                  <a:cxnLst>
                    <a:cxn ang="T6">
                      <a:pos x="T0" y="T1"/>
                    </a:cxn>
                    <a:cxn ang="T7">
                      <a:pos x="T2" y="T3"/>
                    </a:cxn>
                    <a:cxn ang="T8">
                      <a:pos x="T4" y="T5"/>
                    </a:cxn>
                  </a:cxnLst>
                  <a:rect l="0" t="0" r="r" b="b"/>
                  <a:pathLst>
                    <a:path w="23283" h="43200" fill="none" extrusionOk="0">
                      <a:moveTo>
                        <a:pt x="1682" y="0"/>
                      </a:moveTo>
                      <a:cubicBezTo>
                        <a:pt x="13612" y="0"/>
                        <a:pt x="23283" y="9670"/>
                        <a:pt x="23283" y="21600"/>
                      </a:cubicBezTo>
                      <a:cubicBezTo>
                        <a:pt x="23283" y="33529"/>
                        <a:pt x="13612" y="43200"/>
                        <a:pt x="1683" y="43200"/>
                      </a:cubicBezTo>
                      <a:cubicBezTo>
                        <a:pt x="1121" y="43200"/>
                        <a:pt x="559" y="43178"/>
                        <a:pt x="-1" y="43134"/>
                      </a:cubicBezTo>
                    </a:path>
                    <a:path w="23283" h="43200" stroke="0" extrusionOk="0">
                      <a:moveTo>
                        <a:pt x="1682" y="0"/>
                      </a:moveTo>
                      <a:cubicBezTo>
                        <a:pt x="13612" y="0"/>
                        <a:pt x="23283" y="9670"/>
                        <a:pt x="23283" y="21600"/>
                      </a:cubicBezTo>
                      <a:cubicBezTo>
                        <a:pt x="23283" y="33529"/>
                        <a:pt x="13612" y="43200"/>
                        <a:pt x="1683" y="43200"/>
                      </a:cubicBezTo>
                      <a:cubicBezTo>
                        <a:pt x="1121" y="43200"/>
                        <a:pt x="559" y="43178"/>
                        <a:pt x="-1" y="43134"/>
                      </a:cubicBezTo>
                      <a:lnTo>
                        <a:pt x="1683" y="21600"/>
                      </a:lnTo>
                      <a:lnTo>
                        <a:pt x="1682" y="0"/>
                      </a:lnTo>
                      <a:close/>
                    </a:path>
                  </a:pathLst>
                </a:custGeom>
                <a:noFill/>
                <a:ln w="158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9106" name="Line 144"/>
                <p:cNvSpPr>
                  <a:spLocks noChangeShapeType="1"/>
                </p:cNvSpPr>
                <p:nvPr/>
              </p:nvSpPr>
              <p:spPr bwMode="auto">
                <a:xfrm rot="16200000" flipH="1">
                  <a:off x="5537" y="14341"/>
                  <a:ext cx="569"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9107" name="Line 145"/>
                <p:cNvSpPr>
                  <a:spLocks noChangeShapeType="1"/>
                </p:cNvSpPr>
                <p:nvPr/>
              </p:nvSpPr>
              <p:spPr bwMode="auto">
                <a:xfrm rot="-5400000">
                  <a:off x="5609" y="13276"/>
                  <a:ext cx="425"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grpSp>
          <p:grpSp>
            <p:nvGrpSpPr>
              <p:cNvPr id="39097" name="Group 146"/>
              <p:cNvGrpSpPr>
                <a:grpSpLocks/>
              </p:cNvGrpSpPr>
              <p:nvPr/>
            </p:nvGrpSpPr>
            <p:grpSpPr bwMode="auto">
              <a:xfrm flipH="1">
                <a:off x="4544" y="13064"/>
                <a:ext cx="285" cy="1562"/>
                <a:chOff x="5537" y="13064"/>
                <a:chExt cx="285" cy="1562"/>
              </a:xfrm>
            </p:grpSpPr>
            <p:sp>
              <p:nvSpPr>
                <p:cNvPr id="39102" name="Arc 147"/>
                <p:cNvSpPr>
                  <a:spLocks/>
                </p:cNvSpPr>
                <p:nvPr/>
              </p:nvSpPr>
              <p:spPr bwMode="auto">
                <a:xfrm rot="10800000">
                  <a:off x="5537" y="13489"/>
                  <a:ext cx="284" cy="569"/>
                </a:xfrm>
                <a:custGeom>
                  <a:avLst/>
                  <a:gdLst>
                    <a:gd name="T0" fmla="*/ 0 w 23283"/>
                    <a:gd name="T1" fmla="*/ 0 h 43200"/>
                    <a:gd name="T2" fmla="*/ 0 w 23283"/>
                    <a:gd name="T3" fmla="*/ 0 h 43200"/>
                    <a:gd name="T4" fmla="*/ 0 w 23283"/>
                    <a:gd name="T5" fmla="*/ 0 h 43200"/>
                    <a:gd name="T6" fmla="*/ 0 60000 65536"/>
                    <a:gd name="T7" fmla="*/ 0 60000 65536"/>
                    <a:gd name="T8" fmla="*/ 0 60000 65536"/>
                  </a:gdLst>
                  <a:ahLst/>
                  <a:cxnLst>
                    <a:cxn ang="T6">
                      <a:pos x="T0" y="T1"/>
                    </a:cxn>
                    <a:cxn ang="T7">
                      <a:pos x="T2" y="T3"/>
                    </a:cxn>
                    <a:cxn ang="T8">
                      <a:pos x="T4" y="T5"/>
                    </a:cxn>
                  </a:cxnLst>
                  <a:rect l="0" t="0" r="r" b="b"/>
                  <a:pathLst>
                    <a:path w="23283" h="43200" fill="none" extrusionOk="0">
                      <a:moveTo>
                        <a:pt x="1682" y="0"/>
                      </a:moveTo>
                      <a:cubicBezTo>
                        <a:pt x="13612" y="0"/>
                        <a:pt x="23283" y="9670"/>
                        <a:pt x="23283" y="21600"/>
                      </a:cubicBezTo>
                      <a:cubicBezTo>
                        <a:pt x="23283" y="33529"/>
                        <a:pt x="13612" y="43200"/>
                        <a:pt x="1683" y="43200"/>
                      </a:cubicBezTo>
                      <a:cubicBezTo>
                        <a:pt x="1121" y="43200"/>
                        <a:pt x="559" y="43178"/>
                        <a:pt x="-1" y="43134"/>
                      </a:cubicBezTo>
                    </a:path>
                    <a:path w="23283" h="43200" stroke="0" extrusionOk="0">
                      <a:moveTo>
                        <a:pt x="1682" y="0"/>
                      </a:moveTo>
                      <a:cubicBezTo>
                        <a:pt x="13612" y="0"/>
                        <a:pt x="23283" y="9670"/>
                        <a:pt x="23283" y="21600"/>
                      </a:cubicBezTo>
                      <a:cubicBezTo>
                        <a:pt x="23283" y="33529"/>
                        <a:pt x="13612" y="43200"/>
                        <a:pt x="1683" y="43200"/>
                      </a:cubicBezTo>
                      <a:cubicBezTo>
                        <a:pt x="1121" y="43200"/>
                        <a:pt x="559" y="43178"/>
                        <a:pt x="-1" y="43134"/>
                      </a:cubicBezTo>
                      <a:lnTo>
                        <a:pt x="1683" y="21600"/>
                      </a:lnTo>
                      <a:lnTo>
                        <a:pt x="1682" y="0"/>
                      </a:lnTo>
                      <a:close/>
                    </a:path>
                  </a:pathLst>
                </a:custGeom>
                <a:noFill/>
                <a:ln w="158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9103" name="Line 148"/>
                <p:cNvSpPr>
                  <a:spLocks noChangeShapeType="1"/>
                </p:cNvSpPr>
                <p:nvPr/>
              </p:nvSpPr>
              <p:spPr bwMode="auto">
                <a:xfrm rot="16200000" flipH="1">
                  <a:off x="5537" y="14341"/>
                  <a:ext cx="569"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9104" name="Line 149"/>
                <p:cNvSpPr>
                  <a:spLocks noChangeShapeType="1"/>
                </p:cNvSpPr>
                <p:nvPr/>
              </p:nvSpPr>
              <p:spPr bwMode="auto">
                <a:xfrm rot="-5400000">
                  <a:off x="5609" y="13276"/>
                  <a:ext cx="425"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grpSp>
          <p:grpSp>
            <p:nvGrpSpPr>
              <p:cNvPr id="39098" name="Group 150"/>
              <p:cNvGrpSpPr>
                <a:grpSpLocks/>
              </p:cNvGrpSpPr>
              <p:nvPr/>
            </p:nvGrpSpPr>
            <p:grpSpPr bwMode="auto">
              <a:xfrm flipV="1">
                <a:off x="4544" y="14342"/>
                <a:ext cx="1278" cy="328"/>
                <a:chOff x="4544" y="13064"/>
                <a:chExt cx="1278" cy="328"/>
              </a:xfrm>
            </p:grpSpPr>
            <p:sp>
              <p:nvSpPr>
                <p:cNvPr id="39099" name="Arc 151"/>
                <p:cNvSpPr>
                  <a:spLocks/>
                </p:cNvSpPr>
                <p:nvPr/>
              </p:nvSpPr>
              <p:spPr bwMode="auto">
                <a:xfrm rot="5400000">
                  <a:off x="5020" y="12979"/>
                  <a:ext cx="328" cy="497"/>
                </a:xfrm>
                <a:custGeom>
                  <a:avLst/>
                  <a:gdLst>
                    <a:gd name="T0" fmla="*/ 0 w 23283"/>
                    <a:gd name="T1" fmla="*/ 0 h 43200"/>
                    <a:gd name="T2" fmla="*/ 0 w 23283"/>
                    <a:gd name="T3" fmla="*/ 0 h 43200"/>
                    <a:gd name="T4" fmla="*/ 0 w 23283"/>
                    <a:gd name="T5" fmla="*/ 0 h 43200"/>
                    <a:gd name="T6" fmla="*/ 0 60000 65536"/>
                    <a:gd name="T7" fmla="*/ 0 60000 65536"/>
                    <a:gd name="T8" fmla="*/ 0 60000 65536"/>
                  </a:gdLst>
                  <a:ahLst/>
                  <a:cxnLst>
                    <a:cxn ang="T6">
                      <a:pos x="T0" y="T1"/>
                    </a:cxn>
                    <a:cxn ang="T7">
                      <a:pos x="T2" y="T3"/>
                    </a:cxn>
                    <a:cxn ang="T8">
                      <a:pos x="T4" y="T5"/>
                    </a:cxn>
                  </a:cxnLst>
                  <a:rect l="0" t="0" r="r" b="b"/>
                  <a:pathLst>
                    <a:path w="23283" h="43200" fill="none" extrusionOk="0">
                      <a:moveTo>
                        <a:pt x="1682" y="0"/>
                      </a:moveTo>
                      <a:cubicBezTo>
                        <a:pt x="13612" y="0"/>
                        <a:pt x="23283" y="9670"/>
                        <a:pt x="23283" y="21600"/>
                      </a:cubicBezTo>
                      <a:cubicBezTo>
                        <a:pt x="23283" y="33529"/>
                        <a:pt x="13612" y="43200"/>
                        <a:pt x="1683" y="43200"/>
                      </a:cubicBezTo>
                      <a:cubicBezTo>
                        <a:pt x="1121" y="43200"/>
                        <a:pt x="559" y="43178"/>
                        <a:pt x="-1" y="43134"/>
                      </a:cubicBezTo>
                    </a:path>
                    <a:path w="23283" h="43200" stroke="0" extrusionOk="0">
                      <a:moveTo>
                        <a:pt x="1682" y="0"/>
                      </a:moveTo>
                      <a:cubicBezTo>
                        <a:pt x="13612" y="0"/>
                        <a:pt x="23283" y="9670"/>
                        <a:pt x="23283" y="21600"/>
                      </a:cubicBezTo>
                      <a:cubicBezTo>
                        <a:pt x="23283" y="33529"/>
                        <a:pt x="13612" y="43200"/>
                        <a:pt x="1683" y="43200"/>
                      </a:cubicBezTo>
                      <a:cubicBezTo>
                        <a:pt x="1121" y="43200"/>
                        <a:pt x="559" y="43178"/>
                        <a:pt x="-1" y="43134"/>
                      </a:cubicBezTo>
                      <a:lnTo>
                        <a:pt x="1683" y="21600"/>
                      </a:lnTo>
                      <a:lnTo>
                        <a:pt x="1682" y="0"/>
                      </a:lnTo>
                      <a:close/>
                    </a:path>
                  </a:pathLst>
                </a:custGeom>
                <a:noFill/>
                <a:ln w="158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9100" name="Line 152"/>
                <p:cNvSpPr>
                  <a:spLocks noChangeShapeType="1"/>
                </p:cNvSpPr>
                <p:nvPr/>
              </p:nvSpPr>
              <p:spPr bwMode="auto">
                <a:xfrm flipH="1">
                  <a:off x="4544" y="13064"/>
                  <a:ext cx="391" cy="0"/>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9101" name="Line 153"/>
                <p:cNvSpPr>
                  <a:spLocks noChangeShapeType="1"/>
                </p:cNvSpPr>
                <p:nvPr/>
              </p:nvSpPr>
              <p:spPr bwMode="auto">
                <a:xfrm>
                  <a:off x="5432" y="13064"/>
                  <a:ext cx="390" cy="0"/>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grpSp>
        </p:grpSp>
        <p:grpSp>
          <p:nvGrpSpPr>
            <p:cNvPr id="39082" name="Group 154"/>
            <p:cNvGrpSpPr>
              <a:grpSpLocks/>
            </p:cNvGrpSpPr>
            <p:nvPr/>
          </p:nvGrpSpPr>
          <p:grpSpPr bwMode="auto">
            <a:xfrm>
              <a:off x="7526" y="9656"/>
              <a:ext cx="1302" cy="1562"/>
              <a:chOff x="7928" y="9656"/>
              <a:chExt cx="1302" cy="1562"/>
            </a:xfrm>
          </p:grpSpPr>
          <p:grpSp>
            <p:nvGrpSpPr>
              <p:cNvPr id="39083" name="Group 155"/>
              <p:cNvGrpSpPr>
                <a:grpSpLocks/>
              </p:cNvGrpSpPr>
              <p:nvPr/>
            </p:nvGrpSpPr>
            <p:grpSpPr bwMode="auto">
              <a:xfrm flipH="1">
                <a:off x="7928" y="10958"/>
                <a:ext cx="1082" cy="260"/>
                <a:chOff x="4544" y="13064"/>
                <a:chExt cx="1278" cy="328"/>
              </a:xfrm>
            </p:grpSpPr>
            <p:sp>
              <p:nvSpPr>
                <p:cNvPr id="39092" name="Arc 156"/>
                <p:cNvSpPr>
                  <a:spLocks/>
                </p:cNvSpPr>
                <p:nvPr/>
              </p:nvSpPr>
              <p:spPr bwMode="auto">
                <a:xfrm rot="5400000">
                  <a:off x="5020" y="12979"/>
                  <a:ext cx="328" cy="497"/>
                </a:xfrm>
                <a:custGeom>
                  <a:avLst/>
                  <a:gdLst>
                    <a:gd name="T0" fmla="*/ 0 w 23283"/>
                    <a:gd name="T1" fmla="*/ 0 h 43200"/>
                    <a:gd name="T2" fmla="*/ 0 w 23283"/>
                    <a:gd name="T3" fmla="*/ 0 h 43200"/>
                    <a:gd name="T4" fmla="*/ 0 w 23283"/>
                    <a:gd name="T5" fmla="*/ 0 h 43200"/>
                    <a:gd name="T6" fmla="*/ 0 60000 65536"/>
                    <a:gd name="T7" fmla="*/ 0 60000 65536"/>
                    <a:gd name="T8" fmla="*/ 0 60000 65536"/>
                  </a:gdLst>
                  <a:ahLst/>
                  <a:cxnLst>
                    <a:cxn ang="T6">
                      <a:pos x="T0" y="T1"/>
                    </a:cxn>
                    <a:cxn ang="T7">
                      <a:pos x="T2" y="T3"/>
                    </a:cxn>
                    <a:cxn ang="T8">
                      <a:pos x="T4" y="T5"/>
                    </a:cxn>
                  </a:cxnLst>
                  <a:rect l="0" t="0" r="r" b="b"/>
                  <a:pathLst>
                    <a:path w="23283" h="43200" fill="none" extrusionOk="0">
                      <a:moveTo>
                        <a:pt x="1682" y="0"/>
                      </a:moveTo>
                      <a:cubicBezTo>
                        <a:pt x="13612" y="0"/>
                        <a:pt x="23283" y="9670"/>
                        <a:pt x="23283" y="21600"/>
                      </a:cubicBezTo>
                      <a:cubicBezTo>
                        <a:pt x="23283" y="33529"/>
                        <a:pt x="13612" y="43200"/>
                        <a:pt x="1683" y="43200"/>
                      </a:cubicBezTo>
                      <a:cubicBezTo>
                        <a:pt x="1121" y="43200"/>
                        <a:pt x="559" y="43178"/>
                        <a:pt x="-1" y="43134"/>
                      </a:cubicBezTo>
                    </a:path>
                    <a:path w="23283" h="43200" stroke="0" extrusionOk="0">
                      <a:moveTo>
                        <a:pt x="1682" y="0"/>
                      </a:moveTo>
                      <a:cubicBezTo>
                        <a:pt x="13612" y="0"/>
                        <a:pt x="23283" y="9670"/>
                        <a:pt x="23283" y="21600"/>
                      </a:cubicBezTo>
                      <a:cubicBezTo>
                        <a:pt x="23283" y="33529"/>
                        <a:pt x="13612" y="43200"/>
                        <a:pt x="1683" y="43200"/>
                      </a:cubicBezTo>
                      <a:cubicBezTo>
                        <a:pt x="1121" y="43200"/>
                        <a:pt x="559" y="43178"/>
                        <a:pt x="-1" y="43134"/>
                      </a:cubicBezTo>
                      <a:lnTo>
                        <a:pt x="1683" y="21600"/>
                      </a:lnTo>
                      <a:lnTo>
                        <a:pt x="1682" y="0"/>
                      </a:lnTo>
                      <a:close/>
                    </a:path>
                  </a:pathLst>
                </a:custGeom>
                <a:noFill/>
                <a:ln w="158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9093" name="Line 157"/>
                <p:cNvSpPr>
                  <a:spLocks noChangeShapeType="1"/>
                </p:cNvSpPr>
                <p:nvPr/>
              </p:nvSpPr>
              <p:spPr bwMode="auto">
                <a:xfrm flipH="1">
                  <a:off x="4544" y="13064"/>
                  <a:ext cx="391" cy="0"/>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9094" name="Line 158"/>
                <p:cNvSpPr>
                  <a:spLocks noChangeShapeType="1"/>
                </p:cNvSpPr>
                <p:nvPr/>
              </p:nvSpPr>
              <p:spPr bwMode="auto">
                <a:xfrm>
                  <a:off x="5432" y="13064"/>
                  <a:ext cx="390" cy="0"/>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grpSp>
          <p:grpSp>
            <p:nvGrpSpPr>
              <p:cNvPr id="39084" name="Group 159"/>
              <p:cNvGrpSpPr>
                <a:grpSpLocks/>
              </p:cNvGrpSpPr>
              <p:nvPr/>
            </p:nvGrpSpPr>
            <p:grpSpPr bwMode="auto">
              <a:xfrm flipH="1">
                <a:off x="9009" y="9916"/>
                <a:ext cx="221" cy="1042"/>
                <a:chOff x="5537" y="13064"/>
                <a:chExt cx="285" cy="1562"/>
              </a:xfrm>
            </p:grpSpPr>
            <p:sp>
              <p:nvSpPr>
                <p:cNvPr id="39089" name="Arc 160"/>
                <p:cNvSpPr>
                  <a:spLocks/>
                </p:cNvSpPr>
                <p:nvPr/>
              </p:nvSpPr>
              <p:spPr bwMode="auto">
                <a:xfrm rot="10800000">
                  <a:off x="5537" y="13489"/>
                  <a:ext cx="284" cy="569"/>
                </a:xfrm>
                <a:custGeom>
                  <a:avLst/>
                  <a:gdLst>
                    <a:gd name="T0" fmla="*/ 0 w 23283"/>
                    <a:gd name="T1" fmla="*/ 0 h 43200"/>
                    <a:gd name="T2" fmla="*/ 0 w 23283"/>
                    <a:gd name="T3" fmla="*/ 0 h 43200"/>
                    <a:gd name="T4" fmla="*/ 0 w 23283"/>
                    <a:gd name="T5" fmla="*/ 0 h 43200"/>
                    <a:gd name="T6" fmla="*/ 0 60000 65536"/>
                    <a:gd name="T7" fmla="*/ 0 60000 65536"/>
                    <a:gd name="T8" fmla="*/ 0 60000 65536"/>
                  </a:gdLst>
                  <a:ahLst/>
                  <a:cxnLst>
                    <a:cxn ang="T6">
                      <a:pos x="T0" y="T1"/>
                    </a:cxn>
                    <a:cxn ang="T7">
                      <a:pos x="T2" y="T3"/>
                    </a:cxn>
                    <a:cxn ang="T8">
                      <a:pos x="T4" y="T5"/>
                    </a:cxn>
                  </a:cxnLst>
                  <a:rect l="0" t="0" r="r" b="b"/>
                  <a:pathLst>
                    <a:path w="23283" h="43200" fill="none" extrusionOk="0">
                      <a:moveTo>
                        <a:pt x="1682" y="0"/>
                      </a:moveTo>
                      <a:cubicBezTo>
                        <a:pt x="13612" y="0"/>
                        <a:pt x="23283" y="9670"/>
                        <a:pt x="23283" y="21600"/>
                      </a:cubicBezTo>
                      <a:cubicBezTo>
                        <a:pt x="23283" y="33529"/>
                        <a:pt x="13612" y="43200"/>
                        <a:pt x="1683" y="43200"/>
                      </a:cubicBezTo>
                      <a:cubicBezTo>
                        <a:pt x="1121" y="43200"/>
                        <a:pt x="559" y="43178"/>
                        <a:pt x="-1" y="43134"/>
                      </a:cubicBezTo>
                    </a:path>
                    <a:path w="23283" h="43200" stroke="0" extrusionOk="0">
                      <a:moveTo>
                        <a:pt x="1682" y="0"/>
                      </a:moveTo>
                      <a:cubicBezTo>
                        <a:pt x="13612" y="0"/>
                        <a:pt x="23283" y="9670"/>
                        <a:pt x="23283" y="21600"/>
                      </a:cubicBezTo>
                      <a:cubicBezTo>
                        <a:pt x="23283" y="33529"/>
                        <a:pt x="13612" y="43200"/>
                        <a:pt x="1683" y="43200"/>
                      </a:cubicBezTo>
                      <a:cubicBezTo>
                        <a:pt x="1121" y="43200"/>
                        <a:pt x="559" y="43178"/>
                        <a:pt x="-1" y="43134"/>
                      </a:cubicBezTo>
                      <a:lnTo>
                        <a:pt x="1683" y="21600"/>
                      </a:lnTo>
                      <a:lnTo>
                        <a:pt x="1682" y="0"/>
                      </a:lnTo>
                      <a:close/>
                    </a:path>
                  </a:pathLst>
                </a:custGeom>
                <a:noFill/>
                <a:ln w="158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9090" name="Line 161"/>
                <p:cNvSpPr>
                  <a:spLocks noChangeShapeType="1"/>
                </p:cNvSpPr>
                <p:nvPr/>
              </p:nvSpPr>
              <p:spPr bwMode="auto">
                <a:xfrm rot="16200000" flipH="1">
                  <a:off x="5537" y="14341"/>
                  <a:ext cx="569"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9091" name="Line 162"/>
                <p:cNvSpPr>
                  <a:spLocks noChangeShapeType="1"/>
                </p:cNvSpPr>
                <p:nvPr/>
              </p:nvSpPr>
              <p:spPr bwMode="auto">
                <a:xfrm rot="-5400000">
                  <a:off x="5609" y="13276"/>
                  <a:ext cx="425"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grpSp>
          <p:grpSp>
            <p:nvGrpSpPr>
              <p:cNvPr id="39085" name="Group 163"/>
              <p:cNvGrpSpPr>
                <a:grpSpLocks/>
              </p:cNvGrpSpPr>
              <p:nvPr/>
            </p:nvGrpSpPr>
            <p:grpSpPr bwMode="auto">
              <a:xfrm flipH="1" flipV="1">
                <a:off x="7928" y="9656"/>
                <a:ext cx="1042" cy="260"/>
                <a:chOff x="4544" y="13064"/>
                <a:chExt cx="1278" cy="328"/>
              </a:xfrm>
            </p:grpSpPr>
            <p:sp>
              <p:nvSpPr>
                <p:cNvPr id="39086" name="Arc 164"/>
                <p:cNvSpPr>
                  <a:spLocks/>
                </p:cNvSpPr>
                <p:nvPr/>
              </p:nvSpPr>
              <p:spPr bwMode="auto">
                <a:xfrm rot="5400000">
                  <a:off x="5020" y="12979"/>
                  <a:ext cx="328" cy="497"/>
                </a:xfrm>
                <a:custGeom>
                  <a:avLst/>
                  <a:gdLst>
                    <a:gd name="T0" fmla="*/ 0 w 23283"/>
                    <a:gd name="T1" fmla="*/ 0 h 43200"/>
                    <a:gd name="T2" fmla="*/ 0 w 23283"/>
                    <a:gd name="T3" fmla="*/ 0 h 43200"/>
                    <a:gd name="T4" fmla="*/ 0 w 23283"/>
                    <a:gd name="T5" fmla="*/ 0 h 43200"/>
                    <a:gd name="T6" fmla="*/ 0 60000 65536"/>
                    <a:gd name="T7" fmla="*/ 0 60000 65536"/>
                    <a:gd name="T8" fmla="*/ 0 60000 65536"/>
                  </a:gdLst>
                  <a:ahLst/>
                  <a:cxnLst>
                    <a:cxn ang="T6">
                      <a:pos x="T0" y="T1"/>
                    </a:cxn>
                    <a:cxn ang="T7">
                      <a:pos x="T2" y="T3"/>
                    </a:cxn>
                    <a:cxn ang="T8">
                      <a:pos x="T4" y="T5"/>
                    </a:cxn>
                  </a:cxnLst>
                  <a:rect l="0" t="0" r="r" b="b"/>
                  <a:pathLst>
                    <a:path w="23283" h="43200" fill="none" extrusionOk="0">
                      <a:moveTo>
                        <a:pt x="1682" y="0"/>
                      </a:moveTo>
                      <a:cubicBezTo>
                        <a:pt x="13612" y="0"/>
                        <a:pt x="23283" y="9670"/>
                        <a:pt x="23283" y="21600"/>
                      </a:cubicBezTo>
                      <a:cubicBezTo>
                        <a:pt x="23283" y="33529"/>
                        <a:pt x="13612" y="43200"/>
                        <a:pt x="1683" y="43200"/>
                      </a:cubicBezTo>
                      <a:cubicBezTo>
                        <a:pt x="1121" y="43200"/>
                        <a:pt x="559" y="43178"/>
                        <a:pt x="-1" y="43134"/>
                      </a:cubicBezTo>
                    </a:path>
                    <a:path w="23283" h="43200" stroke="0" extrusionOk="0">
                      <a:moveTo>
                        <a:pt x="1682" y="0"/>
                      </a:moveTo>
                      <a:cubicBezTo>
                        <a:pt x="13612" y="0"/>
                        <a:pt x="23283" y="9670"/>
                        <a:pt x="23283" y="21600"/>
                      </a:cubicBezTo>
                      <a:cubicBezTo>
                        <a:pt x="23283" y="33529"/>
                        <a:pt x="13612" y="43200"/>
                        <a:pt x="1683" y="43200"/>
                      </a:cubicBezTo>
                      <a:cubicBezTo>
                        <a:pt x="1121" y="43200"/>
                        <a:pt x="559" y="43178"/>
                        <a:pt x="-1" y="43134"/>
                      </a:cubicBezTo>
                      <a:lnTo>
                        <a:pt x="1683" y="21600"/>
                      </a:lnTo>
                      <a:lnTo>
                        <a:pt x="1682" y="0"/>
                      </a:lnTo>
                      <a:close/>
                    </a:path>
                  </a:pathLst>
                </a:custGeom>
                <a:noFill/>
                <a:ln w="158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9087" name="Line 165"/>
                <p:cNvSpPr>
                  <a:spLocks noChangeShapeType="1"/>
                </p:cNvSpPr>
                <p:nvPr/>
              </p:nvSpPr>
              <p:spPr bwMode="auto">
                <a:xfrm flipH="1">
                  <a:off x="4544" y="13064"/>
                  <a:ext cx="391" cy="0"/>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9088" name="Line 166"/>
                <p:cNvSpPr>
                  <a:spLocks noChangeShapeType="1"/>
                </p:cNvSpPr>
                <p:nvPr/>
              </p:nvSpPr>
              <p:spPr bwMode="auto">
                <a:xfrm>
                  <a:off x="5432" y="13064"/>
                  <a:ext cx="390" cy="0"/>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grpSp>
        </p:grpSp>
      </p:grpSp>
      <p:grpSp>
        <p:nvGrpSpPr>
          <p:cNvPr id="38925" name="Group 167"/>
          <p:cNvGrpSpPr>
            <a:grpSpLocks/>
          </p:cNvGrpSpPr>
          <p:nvPr/>
        </p:nvGrpSpPr>
        <p:grpSpPr bwMode="auto">
          <a:xfrm>
            <a:off x="2447925" y="2451100"/>
            <a:ext cx="3062288" cy="889000"/>
            <a:chOff x="3408" y="5396"/>
            <a:chExt cx="5680" cy="2414"/>
          </a:xfrm>
        </p:grpSpPr>
        <p:grpSp>
          <p:nvGrpSpPr>
            <p:cNvPr id="39026" name="Group 168"/>
            <p:cNvGrpSpPr>
              <a:grpSpLocks/>
            </p:cNvGrpSpPr>
            <p:nvPr/>
          </p:nvGrpSpPr>
          <p:grpSpPr bwMode="auto">
            <a:xfrm>
              <a:off x="3408" y="5396"/>
              <a:ext cx="2272" cy="2414"/>
              <a:chOff x="2840" y="5396"/>
              <a:chExt cx="2272" cy="2414"/>
            </a:xfrm>
          </p:grpSpPr>
          <p:sp>
            <p:nvSpPr>
              <p:cNvPr id="39055" name="Rectangle 169"/>
              <p:cNvSpPr>
                <a:spLocks noChangeArrowheads="1"/>
              </p:cNvSpPr>
              <p:nvPr/>
            </p:nvSpPr>
            <p:spPr bwMode="auto">
              <a:xfrm>
                <a:off x="2840" y="5396"/>
                <a:ext cx="2272" cy="2414"/>
              </a:xfrm>
              <a:prstGeom prst="rect">
                <a:avLst/>
              </a:prstGeom>
              <a:solidFill>
                <a:srgbClr val="FFFFFF"/>
              </a:solidFill>
              <a:ln w="19050">
                <a:solidFill>
                  <a:srgbClr val="000000"/>
                </a:solidFill>
                <a:miter lim="800000"/>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ru-RU" altLang="ru-RU" sz="2400"/>
              </a:p>
            </p:txBody>
          </p:sp>
          <p:grpSp>
            <p:nvGrpSpPr>
              <p:cNvPr id="39056" name="Group 170"/>
              <p:cNvGrpSpPr>
                <a:grpSpLocks/>
              </p:cNvGrpSpPr>
              <p:nvPr/>
            </p:nvGrpSpPr>
            <p:grpSpPr bwMode="auto">
              <a:xfrm>
                <a:off x="3833" y="6532"/>
                <a:ext cx="427" cy="1247"/>
                <a:chOff x="5537" y="13064"/>
                <a:chExt cx="285" cy="1562"/>
              </a:xfrm>
            </p:grpSpPr>
            <p:sp>
              <p:nvSpPr>
                <p:cNvPr id="39078" name="Arc 171"/>
                <p:cNvSpPr>
                  <a:spLocks/>
                </p:cNvSpPr>
                <p:nvPr/>
              </p:nvSpPr>
              <p:spPr bwMode="auto">
                <a:xfrm rot="10800000">
                  <a:off x="5537" y="13489"/>
                  <a:ext cx="284" cy="569"/>
                </a:xfrm>
                <a:custGeom>
                  <a:avLst/>
                  <a:gdLst>
                    <a:gd name="T0" fmla="*/ 0 w 23283"/>
                    <a:gd name="T1" fmla="*/ 0 h 43200"/>
                    <a:gd name="T2" fmla="*/ 0 w 23283"/>
                    <a:gd name="T3" fmla="*/ 0 h 43200"/>
                    <a:gd name="T4" fmla="*/ 0 w 23283"/>
                    <a:gd name="T5" fmla="*/ 0 h 43200"/>
                    <a:gd name="T6" fmla="*/ 0 60000 65536"/>
                    <a:gd name="T7" fmla="*/ 0 60000 65536"/>
                    <a:gd name="T8" fmla="*/ 0 60000 65536"/>
                  </a:gdLst>
                  <a:ahLst/>
                  <a:cxnLst>
                    <a:cxn ang="T6">
                      <a:pos x="T0" y="T1"/>
                    </a:cxn>
                    <a:cxn ang="T7">
                      <a:pos x="T2" y="T3"/>
                    </a:cxn>
                    <a:cxn ang="T8">
                      <a:pos x="T4" y="T5"/>
                    </a:cxn>
                  </a:cxnLst>
                  <a:rect l="0" t="0" r="r" b="b"/>
                  <a:pathLst>
                    <a:path w="23283" h="43200" fill="none" extrusionOk="0">
                      <a:moveTo>
                        <a:pt x="1682" y="0"/>
                      </a:moveTo>
                      <a:cubicBezTo>
                        <a:pt x="13612" y="0"/>
                        <a:pt x="23283" y="9670"/>
                        <a:pt x="23283" y="21600"/>
                      </a:cubicBezTo>
                      <a:cubicBezTo>
                        <a:pt x="23283" y="33529"/>
                        <a:pt x="13612" y="43200"/>
                        <a:pt x="1683" y="43200"/>
                      </a:cubicBezTo>
                      <a:cubicBezTo>
                        <a:pt x="1121" y="43200"/>
                        <a:pt x="559" y="43178"/>
                        <a:pt x="-1" y="43134"/>
                      </a:cubicBezTo>
                    </a:path>
                    <a:path w="23283" h="43200" stroke="0" extrusionOk="0">
                      <a:moveTo>
                        <a:pt x="1682" y="0"/>
                      </a:moveTo>
                      <a:cubicBezTo>
                        <a:pt x="13612" y="0"/>
                        <a:pt x="23283" y="9670"/>
                        <a:pt x="23283" y="21600"/>
                      </a:cubicBezTo>
                      <a:cubicBezTo>
                        <a:pt x="23283" y="33529"/>
                        <a:pt x="13612" y="43200"/>
                        <a:pt x="1683" y="43200"/>
                      </a:cubicBezTo>
                      <a:cubicBezTo>
                        <a:pt x="1121" y="43200"/>
                        <a:pt x="559" y="43178"/>
                        <a:pt x="-1" y="43134"/>
                      </a:cubicBezTo>
                      <a:lnTo>
                        <a:pt x="1683" y="21600"/>
                      </a:lnTo>
                      <a:lnTo>
                        <a:pt x="1682" y="0"/>
                      </a:lnTo>
                      <a:close/>
                    </a:path>
                  </a:pathLst>
                </a:custGeom>
                <a:noFill/>
                <a:ln w="158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9079" name="Line 172"/>
                <p:cNvSpPr>
                  <a:spLocks noChangeShapeType="1"/>
                </p:cNvSpPr>
                <p:nvPr/>
              </p:nvSpPr>
              <p:spPr bwMode="auto">
                <a:xfrm rot="16200000" flipH="1">
                  <a:off x="5537" y="14341"/>
                  <a:ext cx="569"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9080" name="Line 173"/>
                <p:cNvSpPr>
                  <a:spLocks noChangeShapeType="1"/>
                </p:cNvSpPr>
                <p:nvPr/>
              </p:nvSpPr>
              <p:spPr bwMode="auto">
                <a:xfrm rot="-5400000">
                  <a:off x="5609" y="13276"/>
                  <a:ext cx="425"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grpSp>
          <p:grpSp>
            <p:nvGrpSpPr>
              <p:cNvPr id="39057" name="Group 174"/>
              <p:cNvGrpSpPr>
                <a:grpSpLocks/>
              </p:cNvGrpSpPr>
              <p:nvPr/>
            </p:nvGrpSpPr>
            <p:grpSpPr bwMode="auto">
              <a:xfrm flipH="1">
                <a:off x="2840" y="6674"/>
                <a:ext cx="285" cy="1105"/>
                <a:chOff x="5537" y="13064"/>
                <a:chExt cx="285" cy="1562"/>
              </a:xfrm>
            </p:grpSpPr>
            <p:sp>
              <p:nvSpPr>
                <p:cNvPr id="39075" name="Arc 175"/>
                <p:cNvSpPr>
                  <a:spLocks/>
                </p:cNvSpPr>
                <p:nvPr/>
              </p:nvSpPr>
              <p:spPr bwMode="auto">
                <a:xfrm rot="10800000">
                  <a:off x="5537" y="13489"/>
                  <a:ext cx="284" cy="569"/>
                </a:xfrm>
                <a:custGeom>
                  <a:avLst/>
                  <a:gdLst>
                    <a:gd name="T0" fmla="*/ 0 w 23283"/>
                    <a:gd name="T1" fmla="*/ 0 h 43200"/>
                    <a:gd name="T2" fmla="*/ 0 w 23283"/>
                    <a:gd name="T3" fmla="*/ 0 h 43200"/>
                    <a:gd name="T4" fmla="*/ 0 w 23283"/>
                    <a:gd name="T5" fmla="*/ 0 h 43200"/>
                    <a:gd name="T6" fmla="*/ 0 60000 65536"/>
                    <a:gd name="T7" fmla="*/ 0 60000 65536"/>
                    <a:gd name="T8" fmla="*/ 0 60000 65536"/>
                  </a:gdLst>
                  <a:ahLst/>
                  <a:cxnLst>
                    <a:cxn ang="T6">
                      <a:pos x="T0" y="T1"/>
                    </a:cxn>
                    <a:cxn ang="T7">
                      <a:pos x="T2" y="T3"/>
                    </a:cxn>
                    <a:cxn ang="T8">
                      <a:pos x="T4" y="T5"/>
                    </a:cxn>
                  </a:cxnLst>
                  <a:rect l="0" t="0" r="r" b="b"/>
                  <a:pathLst>
                    <a:path w="23283" h="43200" fill="none" extrusionOk="0">
                      <a:moveTo>
                        <a:pt x="1682" y="0"/>
                      </a:moveTo>
                      <a:cubicBezTo>
                        <a:pt x="13612" y="0"/>
                        <a:pt x="23283" y="9670"/>
                        <a:pt x="23283" y="21600"/>
                      </a:cubicBezTo>
                      <a:cubicBezTo>
                        <a:pt x="23283" y="33529"/>
                        <a:pt x="13612" y="43200"/>
                        <a:pt x="1683" y="43200"/>
                      </a:cubicBezTo>
                      <a:cubicBezTo>
                        <a:pt x="1121" y="43200"/>
                        <a:pt x="559" y="43178"/>
                        <a:pt x="-1" y="43134"/>
                      </a:cubicBezTo>
                    </a:path>
                    <a:path w="23283" h="43200" stroke="0" extrusionOk="0">
                      <a:moveTo>
                        <a:pt x="1682" y="0"/>
                      </a:moveTo>
                      <a:cubicBezTo>
                        <a:pt x="13612" y="0"/>
                        <a:pt x="23283" y="9670"/>
                        <a:pt x="23283" y="21600"/>
                      </a:cubicBezTo>
                      <a:cubicBezTo>
                        <a:pt x="23283" y="33529"/>
                        <a:pt x="13612" y="43200"/>
                        <a:pt x="1683" y="43200"/>
                      </a:cubicBezTo>
                      <a:cubicBezTo>
                        <a:pt x="1121" y="43200"/>
                        <a:pt x="559" y="43178"/>
                        <a:pt x="-1" y="43134"/>
                      </a:cubicBezTo>
                      <a:lnTo>
                        <a:pt x="1683" y="21600"/>
                      </a:lnTo>
                      <a:lnTo>
                        <a:pt x="1682" y="0"/>
                      </a:lnTo>
                      <a:close/>
                    </a:path>
                  </a:pathLst>
                </a:custGeom>
                <a:noFill/>
                <a:ln w="158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9076" name="Line 176"/>
                <p:cNvSpPr>
                  <a:spLocks noChangeShapeType="1"/>
                </p:cNvSpPr>
                <p:nvPr/>
              </p:nvSpPr>
              <p:spPr bwMode="auto">
                <a:xfrm rot="16200000" flipH="1">
                  <a:off x="5537" y="14341"/>
                  <a:ext cx="569"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9077" name="Line 177"/>
                <p:cNvSpPr>
                  <a:spLocks noChangeShapeType="1"/>
                </p:cNvSpPr>
                <p:nvPr/>
              </p:nvSpPr>
              <p:spPr bwMode="auto">
                <a:xfrm rot="-5400000">
                  <a:off x="5609" y="13276"/>
                  <a:ext cx="425"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grpSp>
          <p:grpSp>
            <p:nvGrpSpPr>
              <p:cNvPr id="39058" name="Group 178"/>
              <p:cNvGrpSpPr>
                <a:grpSpLocks/>
              </p:cNvGrpSpPr>
              <p:nvPr/>
            </p:nvGrpSpPr>
            <p:grpSpPr bwMode="auto">
              <a:xfrm flipV="1">
                <a:off x="2840" y="7578"/>
                <a:ext cx="1278" cy="232"/>
                <a:chOff x="4544" y="13064"/>
                <a:chExt cx="1278" cy="328"/>
              </a:xfrm>
            </p:grpSpPr>
            <p:sp>
              <p:nvSpPr>
                <p:cNvPr id="39072" name="Arc 179"/>
                <p:cNvSpPr>
                  <a:spLocks/>
                </p:cNvSpPr>
                <p:nvPr/>
              </p:nvSpPr>
              <p:spPr bwMode="auto">
                <a:xfrm rot="5400000">
                  <a:off x="5020" y="12979"/>
                  <a:ext cx="328" cy="497"/>
                </a:xfrm>
                <a:custGeom>
                  <a:avLst/>
                  <a:gdLst>
                    <a:gd name="T0" fmla="*/ 0 w 23283"/>
                    <a:gd name="T1" fmla="*/ 0 h 43200"/>
                    <a:gd name="T2" fmla="*/ 0 w 23283"/>
                    <a:gd name="T3" fmla="*/ 0 h 43200"/>
                    <a:gd name="T4" fmla="*/ 0 w 23283"/>
                    <a:gd name="T5" fmla="*/ 0 h 43200"/>
                    <a:gd name="T6" fmla="*/ 0 60000 65536"/>
                    <a:gd name="T7" fmla="*/ 0 60000 65536"/>
                    <a:gd name="T8" fmla="*/ 0 60000 65536"/>
                  </a:gdLst>
                  <a:ahLst/>
                  <a:cxnLst>
                    <a:cxn ang="T6">
                      <a:pos x="T0" y="T1"/>
                    </a:cxn>
                    <a:cxn ang="T7">
                      <a:pos x="T2" y="T3"/>
                    </a:cxn>
                    <a:cxn ang="T8">
                      <a:pos x="T4" y="T5"/>
                    </a:cxn>
                  </a:cxnLst>
                  <a:rect l="0" t="0" r="r" b="b"/>
                  <a:pathLst>
                    <a:path w="23283" h="43200" fill="none" extrusionOk="0">
                      <a:moveTo>
                        <a:pt x="1682" y="0"/>
                      </a:moveTo>
                      <a:cubicBezTo>
                        <a:pt x="13612" y="0"/>
                        <a:pt x="23283" y="9670"/>
                        <a:pt x="23283" y="21600"/>
                      </a:cubicBezTo>
                      <a:cubicBezTo>
                        <a:pt x="23283" y="33529"/>
                        <a:pt x="13612" y="43200"/>
                        <a:pt x="1683" y="43200"/>
                      </a:cubicBezTo>
                      <a:cubicBezTo>
                        <a:pt x="1121" y="43200"/>
                        <a:pt x="559" y="43178"/>
                        <a:pt x="-1" y="43134"/>
                      </a:cubicBezTo>
                    </a:path>
                    <a:path w="23283" h="43200" stroke="0" extrusionOk="0">
                      <a:moveTo>
                        <a:pt x="1682" y="0"/>
                      </a:moveTo>
                      <a:cubicBezTo>
                        <a:pt x="13612" y="0"/>
                        <a:pt x="23283" y="9670"/>
                        <a:pt x="23283" y="21600"/>
                      </a:cubicBezTo>
                      <a:cubicBezTo>
                        <a:pt x="23283" y="33529"/>
                        <a:pt x="13612" y="43200"/>
                        <a:pt x="1683" y="43200"/>
                      </a:cubicBezTo>
                      <a:cubicBezTo>
                        <a:pt x="1121" y="43200"/>
                        <a:pt x="559" y="43178"/>
                        <a:pt x="-1" y="43134"/>
                      </a:cubicBezTo>
                      <a:lnTo>
                        <a:pt x="1683" y="21600"/>
                      </a:lnTo>
                      <a:lnTo>
                        <a:pt x="1682" y="0"/>
                      </a:lnTo>
                      <a:close/>
                    </a:path>
                  </a:pathLst>
                </a:custGeom>
                <a:noFill/>
                <a:ln w="158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9073" name="Line 180"/>
                <p:cNvSpPr>
                  <a:spLocks noChangeShapeType="1"/>
                </p:cNvSpPr>
                <p:nvPr/>
              </p:nvSpPr>
              <p:spPr bwMode="auto">
                <a:xfrm flipH="1">
                  <a:off x="4544" y="13064"/>
                  <a:ext cx="391" cy="0"/>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9074" name="Line 181"/>
                <p:cNvSpPr>
                  <a:spLocks noChangeShapeType="1"/>
                </p:cNvSpPr>
                <p:nvPr/>
              </p:nvSpPr>
              <p:spPr bwMode="auto">
                <a:xfrm>
                  <a:off x="5432" y="13064"/>
                  <a:ext cx="390" cy="0"/>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grpSp>
          <p:grpSp>
            <p:nvGrpSpPr>
              <p:cNvPr id="39059" name="Group 182"/>
              <p:cNvGrpSpPr>
                <a:grpSpLocks/>
              </p:cNvGrpSpPr>
              <p:nvPr/>
            </p:nvGrpSpPr>
            <p:grpSpPr bwMode="auto">
              <a:xfrm>
                <a:off x="3932" y="6580"/>
                <a:ext cx="1180" cy="236"/>
                <a:chOff x="4544" y="13064"/>
                <a:chExt cx="1278" cy="328"/>
              </a:xfrm>
            </p:grpSpPr>
            <p:sp>
              <p:nvSpPr>
                <p:cNvPr id="39069" name="Arc 183"/>
                <p:cNvSpPr>
                  <a:spLocks/>
                </p:cNvSpPr>
                <p:nvPr/>
              </p:nvSpPr>
              <p:spPr bwMode="auto">
                <a:xfrm rot="5400000">
                  <a:off x="5020" y="12979"/>
                  <a:ext cx="328" cy="497"/>
                </a:xfrm>
                <a:custGeom>
                  <a:avLst/>
                  <a:gdLst>
                    <a:gd name="T0" fmla="*/ 0 w 23283"/>
                    <a:gd name="T1" fmla="*/ 0 h 43200"/>
                    <a:gd name="T2" fmla="*/ 0 w 23283"/>
                    <a:gd name="T3" fmla="*/ 0 h 43200"/>
                    <a:gd name="T4" fmla="*/ 0 w 23283"/>
                    <a:gd name="T5" fmla="*/ 0 h 43200"/>
                    <a:gd name="T6" fmla="*/ 0 60000 65536"/>
                    <a:gd name="T7" fmla="*/ 0 60000 65536"/>
                    <a:gd name="T8" fmla="*/ 0 60000 65536"/>
                  </a:gdLst>
                  <a:ahLst/>
                  <a:cxnLst>
                    <a:cxn ang="T6">
                      <a:pos x="T0" y="T1"/>
                    </a:cxn>
                    <a:cxn ang="T7">
                      <a:pos x="T2" y="T3"/>
                    </a:cxn>
                    <a:cxn ang="T8">
                      <a:pos x="T4" y="T5"/>
                    </a:cxn>
                  </a:cxnLst>
                  <a:rect l="0" t="0" r="r" b="b"/>
                  <a:pathLst>
                    <a:path w="23283" h="43200" fill="none" extrusionOk="0">
                      <a:moveTo>
                        <a:pt x="1682" y="0"/>
                      </a:moveTo>
                      <a:cubicBezTo>
                        <a:pt x="13612" y="0"/>
                        <a:pt x="23283" y="9670"/>
                        <a:pt x="23283" y="21600"/>
                      </a:cubicBezTo>
                      <a:cubicBezTo>
                        <a:pt x="23283" y="33529"/>
                        <a:pt x="13612" y="43200"/>
                        <a:pt x="1683" y="43200"/>
                      </a:cubicBezTo>
                      <a:cubicBezTo>
                        <a:pt x="1121" y="43200"/>
                        <a:pt x="559" y="43178"/>
                        <a:pt x="-1" y="43134"/>
                      </a:cubicBezTo>
                    </a:path>
                    <a:path w="23283" h="43200" stroke="0" extrusionOk="0">
                      <a:moveTo>
                        <a:pt x="1682" y="0"/>
                      </a:moveTo>
                      <a:cubicBezTo>
                        <a:pt x="13612" y="0"/>
                        <a:pt x="23283" y="9670"/>
                        <a:pt x="23283" y="21600"/>
                      </a:cubicBezTo>
                      <a:cubicBezTo>
                        <a:pt x="23283" y="33529"/>
                        <a:pt x="13612" y="43200"/>
                        <a:pt x="1683" y="43200"/>
                      </a:cubicBezTo>
                      <a:cubicBezTo>
                        <a:pt x="1121" y="43200"/>
                        <a:pt x="559" y="43178"/>
                        <a:pt x="-1" y="43134"/>
                      </a:cubicBezTo>
                      <a:lnTo>
                        <a:pt x="1683" y="21600"/>
                      </a:lnTo>
                      <a:lnTo>
                        <a:pt x="1682" y="0"/>
                      </a:lnTo>
                      <a:close/>
                    </a:path>
                  </a:pathLst>
                </a:custGeom>
                <a:noFill/>
                <a:ln w="158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9070" name="Line 184"/>
                <p:cNvSpPr>
                  <a:spLocks noChangeShapeType="1"/>
                </p:cNvSpPr>
                <p:nvPr/>
              </p:nvSpPr>
              <p:spPr bwMode="auto">
                <a:xfrm flipH="1">
                  <a:off x="4544" y="13064"/>
                  <a:ext cx="391" cy="0"/>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9071" name="Line 185"/>
                <p:cNvSpPr>
                  <a:spLocks noChangeShapeType="1"/>
                </p:cNvSpPr>
                <p:nvPr/>
              </p:nvSpPr>
              <p:spPr bwMode="auto">
                <a:xfrm>
                  <a:off x="5432" y="13064"/>
                  <a:ext cx="390" cy="0"/>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grpSp>
          <p:grpSp>
            <p:nvGrpSpPr>
              <p:cNvPr id="39060" name="Group 186"/>
              <p:cNvGrpSpPr>
                <a:grpSpLocks/>
              </p:cNvGrpSpPr>
              <p:nvPr/>
            </p:nvGrpSpPr>
            <p:grpSpPr bwMode="auto">
              <a:xfrm>
                <a:off x="3692" y="5396"/>
                <a:ext cx="241" cy="1184"/>
                <a:chOff x="5537" y="13064"/>
                <a:chExt cx="285" cy="1562"/>
              </a:xfrm>
            </p:grpSpPr>
            <p:sp>
              <p:nvSpPr>
                <p:cNvPr id="39066" name="Arc 187"/>
                <p:cNvSpPr>
                  <a:spLocks/>
                </p:cNvSpPr>
                <p:nvPr/>
              </p:nvSpPr>
              <p:spPr bwMode="auto">
                <a:xfrm rot="10800000">
                  <a:off x="5537" y="13489"/>
                  <a:ext cx="284" cy="569"/>
                </a:xfrm>
                <a:custGeom>
                  <a:avLst/>
                  <a:gdLst>
                    <a:gd name="T0" fmla="*/ 0 w 23283"/>
                    <a:gd name="T1" fmla="*/ 0 h 43200"/>
                    <a:gd name="T2" fmla="*/ 0 w 23283"/>
                    <a:gd name="T3" fmla="*/ 0 h 43200"/>
                    <a:gd name="T4" fmla="*/ 0 w 23283"/>
                    <a:gd name="T5" fmla="*/ 0 h 43200"/>
                    <a:gd name="T6" fmla="*/ 0 60000 65536"/>
                    <a:gd name="T7" fmla="*/ 0 60000 65536"/>
                    <a:gd name="T8" fmla="*/ 0 60000 65536"/>
                  </a:gdLst>
                  <a:ahLst/>
                  <a:cxnLst>
                    <a:cxn ang="T6">
                      <a:pos x="T0" y="T1"/>
                    </a:cxn>
                    <a:cxn ang="T7">
                      <a:pos x="T2" y="T3"/>
                    </a:cxn>
                    <a:cxn ang="T8">
                      <a:pos x="T4" y="T5"/>
                    </a:cxn>
                  </a:cxnLst>
                  <a:rect l="0" t="0" r="r" b="b"/>
                  <a:pathLst>
                    <a:path w="23283" h="43200" fill="none" extrusionOk="0">
                      <a:moveTo>
                        <a:pt x="1682" y="0"/>
                      </a:moveTo>
                      <a:cubicBezTo>
                        <a:pt x="13612" y="0"/>
                        <a:pt x="23283" y="9670"/>
                        <a:pt x="23283" y="21600"/>
                      </a:cubicBezTo>
                      <a:cubicBezTo>
                        <a:pt x="23283" y="33529"/>
                        <a:pt x="13612" y="43200"/>
                        <a:pt x="1683" y="43200"/>
                      </a:cubicBezTo>
                      <a:cubicBezTo>
                        <a:pt x="1121" y="43200"/>
                        <a:pt x="559" y="43178"/>
                        <a:pt x="-1" y="43134"/>
                      </a:cubicBezTo>
                    </a:path>
                    <a:path w="23283" h="43200" stroke="0" extrusionOk="0">
                      <a:moveTo>
                        <a:pt x="1682" y="0"/>
                      </a:moveTo>
                      <a:cubicBezTo>
                        <a:pt x="13612" y="0"/>
                        <a:pt x="23283" y="9670"/>
                        <a:pt x="23283" y="21600"/>
                      </a:cubicBezTo>
                      <a:cubicBezTo>
                        <a:pt x="23283" y="33529"/>
                        <a:pt x="13612" y="43200"/>
                        <a:pt x="1683" y="43200"/>
                      </a:cubicBezTo>
                      <a:cubicBezTo>
                        <a:pt x="1121" y="43200"/>
                        <a:pt x="559" y="43178"/>
                        <a:pt x="-1" y="43134"/>
                      </a:cubicBezTo>
                      <a:lnTo>
                        <a:pt x="1683" y="21600"/>
                      </a:lnTo>
                      <a:lnTo>
                        <a:pt x="1682" y="0"/>
                      </a:lnTo>
                      <a:close/>
                    </a:path>
                  </a:pathLst>
                </a:custGeom>
                <a:noFill/>
                <a:ln w="158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9067" name="Line 188"/>
                <p:cNvSpPr>
                  <a:spLocks noChangeShapeType="1"/>
                </p:cNvSpPr>
                <p:nvPr/>
              </p:nvSpPr>
              <p:spPr bwMode="auto">
                <a:xfrm rot="16200000" flipH="1">
                  <a:off x="5537" y="14341"/>
                  <a:ext cx="569"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9068" name="Line 189"/>
                <p:cNvSpPr>
                  <a:spLocks noChangeShapeType="1"/>
                </p:cNvSpPr>
                <p:nvPr/>
              </p:nvSpPr>
              <p:spPr bwMode="auto">
                <a:xfrm rot="-5400000">
                  <a:off x="5609" y="13276"/>
                  <a:ext cx="425"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grpSp>
          <p:grpSp>
            <p:nvGrpSpPr>
              <p:cNvPr id="39061" name="Group 190"/>
              <p:cNvGrpSpPr>
                <a:grpSpLocks/>
              </p:cNvGrpSpPr>
              <p:nvPr/>
            </p:nvGrpSpPr>
            <p:grpSpPr bwMode="auto">
              <a:xfrm>
                <a:off x="3976" y="5396"/>
                <a:ext cx="1136" cy="236"/>
                <a:chOff x="4544" y="13064"/>
                <a:chExt cx="1278" cy="328"/>
              </a:xfrm>
            </p:grpSpPr>
            <p:sp>
              <p:nvSpPr>
                <p:cNvPr id="39063" name="Arc 191"/>
                <p:cNvSpPr>
                  <a:spLocks/>
                </p:cNvSpPr>
                <p:nvPr/>
              </p:nvSpPr>
              <p:spPr bwMode="auto">
                <a:xfrm rot="5400000">
                  <a:off x="5020" y="12979"/>
                  <a:ext cx="328" cy="497"/>
                </a:xfrm>
                <a:custGeom>
                  <a:avLst/>
                  <a:gdLst>
                    <a:gd name="T0" fmla="*/ 0 w 23283"/>
                    <a:gd name="T1" fmla="*/ 0 h 43200"/>
                    <a:gd name="T2" fmla="*/ 0 w 23283"/>
                    <a:gd name="T3" fmla="*/ 0 h 43200"/>
                    <a:gd name="T4" fmla="*/ 0 w 23283"/>
                    <a:gd name="T5" fmla="*/ 0 h 43200"/>
                    <a:gd name="T6" fmla="*/ 0 60000 65536"/>
                    <a:gd name="T7" fmla="*/ 0 60000 65536"/>
                    <a:gd name="T8" fmla="*/ 0 60000 65536"/>
                  </a:gdLst>
                  <a:ahLst/>
                  <a:cxnLst>
                    <a:cxn ang="T6">
                      <a:pos x="T0" y="T1"/>
                    </a:cxn>
                    <a:cxn ang="T7">
                      <a:pos x="T2" y="T3"/>
                    </a:cxn>
                    <a:cxn ang="T8">
                      <a:pos x="T4" y="T5"/>
                    </a:cxn>
                  </a:cxnLst>
                  <a:rect l="0" t="0" r="r" b="b"/>
                  <a:pathLst>
                    <a:path w="23283" h="43200" fill="none" extrusionOk="0">
                      <a:moveTo>
                        <a:pt x="1682" y="0"/>
                      </a:moveTo>
                      <a:cubicBezTo>
                        <a:pt x="13612" y="0"/>
                        <a:pt x="23283" y="9670"/>
                        <a:pt x="23283" y="21600"/>
                      </a:cubicBezTo>
                      <a:cubicBezTo>
                        <a:pt x="23283" y="33529"/>
                        <a:pt x="13612" y="43200"/>
                        <a:pt x="1683" y="43200"/>
                      </a:cubicBezTo>
                      <a:cubicBezTo>
                        <a:pt x="1121" y="43200"/>
                        <a:pt x="559" y="43178"/>
                        <a:pt x="-1" y="43134"/>
                      </a:cubicBezTo>
                    </a:path>
                    <a:path w="23283" h="43200" stroke="0" extrusionOk="0">
                      <a:moveTo>
                        <a:pt x="1682" y="0"/>
                      </a:moveTo>
                      <a:cubicBezTo>
                        <a:pt x="13612" y="0"/>
                        <a:pt x="23283" y="9670"/>
                        <a:pt x="23283" y="21600"/>
                      </a:cubicBezTo>
                      <a:cubicBezTo>
                        <a:pt x="23283" y="33529"/>
                        <a:pt x="13612" y="43200"/>
                        <a:pt x="1683" y="43200"/>
                      </a:cubicBezTo>
                      <a:cubicBezTo>
                        <a:pt x="1121" y="43200"/>
                        <a:pt x="559" y="43178"/>
                        <a:pt x="-1" y="43134"/>
                      </a:cubicBezTo>
                      <a:lnTo>
                        <a:pt x="1683" y="21600"/>
                      </a:lnTo>
                      <a:lnTo>
                        <a:pt x="1682" y="0"/>
                      </a:lnTo>
                      <a:close/>
                    </a:path>
                  </a:pathLst>
                </a:custGeom>
                <a:noFill/>
                <a:ln w="158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9064" name="Line 192"/>
                <p:cNvSpPr>
                  <a:spLocks noChangeShapeType="1"/>
                </p:cNvSpPr>
                <p:nvPr/>
              </p:nvSpPr>
              <p:spPr bwMode="auto">
                <a:xfrm flipH="1">
                  <a:off x="4544" y="13064"/>
                  <a:ext cx="391" cy="0"/>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9065" name="Line 193"/>
                <p:cNvSpPr>
                  <a:spLocks noChangeShapeType="1"/>
                </p:cNvSpPr>
                <p:nvPr/>
              </p:nvSpPr>
              <p:spPr bwMode="auto">
                <a:xfrm>
                  <a:off x="5432" y="13064"/>
                  <a:ext cx="390" cy="0"/>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grpSp>
          <p:sp>
            <p:nvSpPr>
              <p:cNvPr id="39062" name="Line 194"/>
              <p:cNvSpPr>
                <a:spLocks noChangeShapeType="1"/>
              </p:cNvSpPr>
              <p:nvPr/>
            </p:nvSpPr>
            <p:spPr bwMode="auto">
              <a:xfrm>
                <a:off x="2840" y="5964"/>
                <a:ext cx="852" cy="0"/>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grpSp>
        <p:grpSp>
          <p:nvGrpSpPr>
            <p:cNvPr id="39027" name="Group 195"/>
            <p:cNvGrpSpPr>
              <a:grpSpLocks/>
            </p:cNvGrpSpPr>
            <p:nvPr/>
          </p:nvGrpSpPr>
          <p:grpSpPr bwMode="auto">
            <a:xfrm>
              <a:off x="6816" y="5396"/>
              <a:ext cx="2272" cy="2414"/>
              <a:chOff x="6816" y="5396"/>
              <a:chExt cx="2272" cy="2414"/>
            </a:xfrm>
          </p:grpSpPr>
          <p:sp>
            <p:nvSpPr>
              <p:cNvPr id="39028" name="Rectangle 196"/>
              <p:cNvSpPr>
                <a:spLocks noChangeArrowheads="1"/>
              </p:cNvSpPr>
              <p:nvPr/>
            </p:nvSpPr>
            <p:spPr bwMode="auto">
              <a:xfrm>
                <a:off x="6816" y="5396"/>
                <a:ext cx="2272" cy="2414"/>
              </a:xfrm>
              <a:prstGeom prst="rect">
                <a:avLst/>
              </a:prstGeom>
              <a:solidFill>
                <a:srgbClr val="FFFFFF"/>
              </a:solidFill>
              <a:ln w="22225">
                <a:solidFill>
                  <a:srgbClr val="000000"/>
                </a:solidFill>
                <a:miter lim="800000"/>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ru-RU" altLang="ru-RU" sz="2400"/>
              </a:p>
            </p:txBody>
          </p:sp>
          <p:grpSp>
            <p:nvGrpSpPr>
              <p:cNvPr id="39029" name="Group 197"/>
              <p:cNvGrpSpPr>
                <a:grpSpLocks/>
              </p:cNvGrpSpPr>
              <p:nvPr/>
            </p:nvGrpSpPr>
            <p:grpSpPr bwMode="auto">
              <a:xfrm>
                <a:off x="6816" y="5964"/>
                <a:ext cx="1278" cy="1136"/>
                <a:chOff x="4544" y="13064"/>
                <a:chExt cx="1278" cy="1606"/>
              </a:xfrm>
            </p:grpSpPr>
            <p:grpSp>
              <p:nvGrpSpPr>
                <p:cNvPr id="39039" name="Group 198"/>
                <p:cNvGrpSpPr>
                  <a:grpSpLocks/>
                </p:cNvGrpSpPr>
                <p:nvPr/>
              </p:nvGrpSpPr>
              <p:grpSpPr bwMode="auto">
                <a:xfrm>
                  <a:off x="4544" y="13064"/>
                  <a:ext cx="1278" cy="328"/>
                  <a:chOff x="4544" y="13064"/>
                  <a:chExt cx="1278" cy="328"/>
                </a:xfrm>
              </p:grpSpPr>
              <p:sp>
                <p:nvSpPr>
                  <p:cNvPr id="39052" name="Arc 199"/>
                  <p:cNvSpPr>
                    <a:spLocks/>
                  </p:cNvSpPr>
                  <p:nvPr/>
                </p:nvSpPr>
                <p:spPr bwMode="auto">
                  <a:xfrm rot="5400000">
                    <a:off x="5020" y="12979"/>
                    <a:ext cx="328" cy="497"/>
                  </a:xfrm>
                  <a:custGeom>
                    <a:avLst/>
                    <a:gdLst>
                      <a:gd name="T0" fmla="*/ 0 w 23283"/>
                      <a:gd name="T1" fmla="*/ 0 h 43200"/>
                      <a:gd name="T2" fmla="*/ 0 w 23283"/>
                      <a:gd name="T3" fmla="*/ 0 h 43200"/>
                      <a:gd name="T4" fmla="*/ 0 w 23283"/>
                      <a:gd name="T5" fmla="*/ 0 h 43200"/>
                      <a:gd name="T6" fmla="*/ 0 60000 65536"/>
                      <a:gd name="T7" fmla="*/ 0 60000 65536"/>
                      <a:gd name="T8" fmla="*/ 0 60000 65536"/>
                    </a:gdLst>
                    <a:ahLst/>
                    <a:cxnLst>
                      <a:cxn ang="T6">
                        <a:pos x="T0" y="T1"/>
                      </a:cxn>
                      <a:cxn ang="T7">
                        <a:pos x="T2" y="T3"/>
                      </a:cxn>
                      <a:cxn ang="T8">
                        <a:pos x="T4" y="T5"/>
                      </a:cxn>
                    </a:cxnLst>
                    <a:rect l="0" t="0" r="r" b="b"/>
                    <a:pathLst>
                      <a:path w="23283" h="43200" fill="none" extrusionOk="0">
                        <a:moveTo>
                          <a:pt x="1682" y="0"/>
                        </a:moveTo>
                        <a:cubicBezTo>
                          <a:pt x="13612" y="0"/>
                          <a:pt x="23283" y="9670"/>
                          <a:pt x="23283" y="21600"/>
                        </a:cubicBezTo>
                        <a:cubicBezTo>
                          <a:pt x="23283" y="33529"/>
                          <a:pt x="13612" y="43200"/>
                          <a:pt x="1683" y="43200"/>
                        </a:cubicBezTo>
                        <a:cubicBezTo>
                          <a:pt x="1121" y="43200"/>
                          <a:pt x="559" y="43178"/>
                          <a:pt x="-1" y="43134"/>
                        </a:cubicBezTo>
                      </a:path>
                      <a:path w="23283" h="43200" stroke="0" extrusionOk="0">
                        <a:moveTo>
                          <a:pt x="1682" y="0"/>
                        </a:moveTo>
                        <a:cubicBezTo>
                          <a:pt x="13612" y="0"/>
                          <a:pt x="23283" y="9670"/>
                          <a:pt x="23283" y="21600"/>
                        </a:cubicBezTo>
                        <a:cubicBezTo>
                          <a:pt x="23283" y="33529"/>
                          <a:pt x="13612" y="43200"/>
                          <a:pt x="1683" y="43200"/>
                        </a:cubicBezTo>
                        <a:cubicBezTo>
                          <a:pt x="1121" y="43200"/>
                          <a:pt x="559" y="43178"/>
                          <a:pt x="-1" y="43134"/>
                        </a:cubicBezTo>
                        <a:lnTo>
                          <a:pt x="1683" y="21600"/>
                        </a:lnTo>
                        <a:lnTo>
                          <a:pt x="1682" y="0"/>
                        </a:lnTo>
                        <a:close/>
                      </a:path>
                    </a:pathLst>
                  </a:custGeom>
                  <a:noFill/>
                  <a:ln w="158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9053" name="Line 200"/>
                  <p:cNvSpPr>
                    <a:spLocks noChangeShapeType="1"/>
                  </p:cNvSpPr>
                  <p:nvPr/>
                </p:nvSpPr>
                <p:spPr bwMode="auto">
                  <a:xfrm flipH="1">
                    <a:off x="4544" y="13064"/>
                    <a:ext cx="391" cy="0"/>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9054" name="Line 201"/>
                  <p:cNvSpPr>
                    <a:spLocks noChangeShapeType="1"/>
                  </p:cNvSpPr>
                  <p:nvPr/>
                </p:nvSpPr>
                <p:spPr bwMode="auto">
                  <a:xfrm>
                    <a:off x="5432" y="13064"/>
                    <a:ext cx="390" cy="0"/>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grpSp>
            <p:grpSp>
              <p:nvGrpSpPr>
                <p:cNvPr id="39040" name="Group 202"/>
                <p:cNvGrpSpPr>
                  <a:grpSpLocks/>
                </p:cNvGrpSpPr>
                <p:nvPr/>
              </p:nvGrpSpPr>
              <p:grpSpPr bwMode="auto">
                <a:xfrm>
                  <a:off x="5537" y="13064"/>
                  <a:ext cx="285" cy="1562"/>
                  <a:chOff x="5537" y="13064"/>
                  <a:chExt cx="285" cy="1562"/>
                </a:xfrm>
              </p:grpSpPr>
              <p:sp>
                <p:nvSpPr>
                  <p:cNvPr id="39049" name="Arc 203"/>
                  <p:cNvSpPr>
                    <a:spLocks/>
                  </p:cNvSpPr>
                  <p:nvPr/>
                </p:nvSpPr>
                <p:spPr bwMode="auto">
                  <a:xfrm rot="10800000">
                    <a:off x="5537" y="13489"/>
                    <a:ext cx="284" cy="569"/>
                  </a:xfrm>
                  <a:custGeom>
                    <a:avLst/>
                    <a:gdLst>
                      <a:gd name="T0" fmla="*/ 0 w 23283"/>
                      <a:gd name="T1" fmla="*/ 0 h 43200"/>
                      <a:gd name="T2" fmla="*/ 0 w 23283"/>
                      <a:gd name="T3" fmla="*/ 0 h 43200"/>
                      <a:gd name="T4" fmla="*/ 0 w 23283"/>
                      <a:gd name="T5" fmla="*/ 0 h 43200"/>
                      <a:gd name="T6" fmla="*/ 0 60000 65536"/>
                      <a:gd name="T7" fmla="*/ 0 60000 65536"/>
                      <a:gd name="T8" fmla="*/ 0 60000 65536"/>
                    </a:gdLst>
                    <a:ahLst/>
                    <a:cxnLst>
                      <a:cxn ang="T6">
                        <a:pos x="T0" y="T1"/>
                      </a:cxn>
                      <a:cxn ang="T7">
                        <a:pos x="T2" y="T3"/>
                      </a:cxn>
                      <a:cxn ang="T8">
                        <a:pos x="T4" y="T5"/>
                      </a:cxn>
                    </a:cxnLst>
                    <a:rect l="0" t="0" r="r" b="b"/>
                    <a:pathLst>
                      <a:path w="23283" h="43200" fill="none" extrusionOk="0">
                        <a:moveTo>
                          <a:pt x="1682" y="0"/>
                        </a:moveTo>
                        <a:cubicBezTo>
                          <a:pt x="13612" y="0"/>
                          <a:pt x="23283" y="9670"/>
                          <a:pt x="23283" y="21600"/>
                        </a:cubicBezTo>
                        <a:cubicBezTo>
                          <a:pt x="23283" y="33529"/>
                          <a:pt x="13612" y="43200"/>
                          <a:pt x="1683" y="43200"/>
                        </a:cubicBezTo>
                        <a:cubicBezTo>
                          <a:pt x="1121" y="43200"/>
                          <a:pt x="559" y="43178"/>
                          <a:pt x="-1" y="43134"/>
                        </a:cubicBezTo>
                      </a:path>
                      <a:path w="23283" h="43200" stroke="0" extrusionOk="0">
                        <a:moveTo>
                          <a:pt x="1682" y="0"/>
                        </a:moveTo>
                        <a:cubicBezTo>
                          <a:pt x="13612" y="0"/>
                          <a:pt x="23283" y="9670"/>
                          <a:pt x="23283" y="21600"/>
                        </a:cubicBezTo>
                        <a:cubicBezTo>
                          <a:pt x="23283" y="33529"/>
                          <a:pt x="13612" y="43200"/>
                          <a:pt x="1683" y="43200"/>
                        </a:cubicBezTo>
                        <a:cubicBezTo>
                          <a:pt x="1121" y="43200"/>
                          <a:pt x="559" y="43178"/>
                          <a:pt x="-1" y="43134"/>
                        </a:cubicBezTo>
                        <a:lnTo>
                          <a:pt x="1683" y="21600"/>
                        </a:lnTo>
                        <a:lnTo>
                          <a:pt x="1682" y="0"/>
                        </a:lnTo>
                        <a:close/>
                      </a:path>
                    </a:pathLst>
                  </a:custGeom>
                  <a:noFill/>
                  <a:ln w="158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9050" name="Line 204"/>
                  <p:cNvSpPr>
                    <a:spLocks noChangeShapeType="1"/>
                  </p:cNvSpPr>
                  <p:nvPr/>
                </p:nvSpPr>
                <p:spPr bwMode="auto">
                  <a:xfrm rot="16200000" flipH="1">
                    <a:off x="5537" y="14341"/>
                    <a:ext cx="569"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9051" name="Line 205"/>
                  <p:cNvSpPr>
                    <a:spLocks noChangeShapeType="1"/>
                  </p:cNvSpPr>
                  <p:nvPr/>
                </p:nvSpPr>
                <p:spPr bwMode="auto">
                  <a:xfrm rot="-5400000">
                    <a:off x="5609" y="13276"/>
                    <a:ext cx="425"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grpSp>
            <p:grpSp>
              <p:nvGrpSpPr>
                <p:cNvPr id="39041" name="Group 206"/>
                <p:cNvGrpSpPr>
                  <a:grpSpLocks/>
                </p:cNvGrpSpPr>
                <p:nvPr/>
              </p:nvGrpSpPr>
              <p:grpSpPr bwMode="auto">
                <a:xfrm flipH="1">
                  <a:off x="4544" y="13064"/>
                  <a:ext cx="285" cy="1562"/>
                  <a:chOff x="5537" y="13064"/>
                  <a:chExt cx="285" cy="1562"/>
                </a:xfrm>
              </p:grpSpPr>
              <p:sp>
                <p:nvSpPr>
                  <p:cNvPr id="39046" name="Arc 207"/>
                  <p:cNvSpPr>
                    <a:spLocks/>
                  </p:cNvSpPr>
                  <p:nvPr/>
                </p:nvSpPr>
                <p:spPr bwMode="auto">
                  <a:xfrm rot="10800000">
                    <a:off x="5537" y="13489"/>
                    <a:ext cx="284" cy="569"/>
                  </a:xfrm>
                  <a:custGeom>
                    <a:avLst/>
                    <a:gdLst>
                      <a:gd name="T0" fmla="*/ 0 w 23283"/>
                      <a:gd name="T1" fmla="*/ 0 h 43200"/>
                      <a:gd name="T2" fmla="*/ 0 w 23283"/>
                      <a:gd name="T3" fmla="*/ 0 h 43200"/>
                      <a:gd name="T4" fmla="*/ 0 w 23283"/>
                      <a:gd name="T5" fmla="*/ 0 h 43200"/>
                      <a:gd name="T6" fmla="*/ 0 60000 65536"/>
                      <a:gd name="T7" fmla="*/ 0 60000 65536"/>
                      <a:gd name="T8" fmla="*/ 0 60000 65536"/>
                    </a:gdLst>
                    <a:ahLst/>
                    <a:cxnLst>
                      <a:cxn ang="T6">
                        <a:pos x="T0" y="T1"/>
                      </a:cxn>
                      <a:cxn ang="T7">
                        <a:pos x="T2" y="T3"/>
                      </a:cxn>
                      <a:cxn ang="T8">
                        <a:pos x="T4" y="T5"/>
                      </a:cxn>
                    </a:cxnLst>
                    <a:rect l="0" t="0" r="r" b="b"/>
                    <a:pathLst>
                      <a:path w="23283" h="43200" fill="none" extrusionOk="0">
                        <a:moveTo>
                          <a:pt x="1682" y="0"/>
                        </a:moveTo>
                        <a:cubicBezTo>
                          <a:pt x="13612" y="0"/>
                          <a:pt x="23283" y="9670"/>
                          <a:pt x="23283" y="21600"/>
                        </a:cubicBezTo>
                        <a:cubicBezTo>
                          <a:pt x="23283" y="33529"/>
                          <a:pt x="13612" y="43200"/>
                          <a:pt x="1683" y="43200"/>
                        </a:cubicBezTo>
                        <a:cubicBezTo>
                          <a:pt x="1121" y="43200"/>
                          <a:pt x="559" y="43178"/>
                          <a:pt x="-1" y="43134"/>
                        </a:cubicBezTo>
                      </a:path>
                      <a:path w="23283" h="43200" stroke="0" extrusionOk="0">
                        <a:moveTo>
                          <a:pt x="1682" y="0"/>
                        </a:moveTo>
                        <a:cubicBezTo>
                          <a:pt x="13612" y="0"/>
                          <a:pt x="23283" y="9670"/>
                          <a:pt x="23283" y="21600"/>
                        </a:cubicBezTo>
                        <a:cubicBezTo>
                          <a:pt x="23283" y="33529"/>
                          <a:pt x="13612" y="43200"/>
                          <a:pt x="1683" y="43200"/>
                        </a:cubicBezTo>
                        <a:cubicBezTo>
                          <a:pt x="1121" y="43200"/>
                          <a:pt x="559" y="43178"/>
                          <a:pt x="-1" y="43134"/>
                        </a:cubicBezTo>
                        <a:lnTo>
                          <a:pt x="1683" y="21600"/>
                        </a:lnTo>
                        <a:lnTo>
                          <a:pt x="1682" y="0"/>
                        </a:lnTo>
                        <a:close/>
                      </a:path>
                    </a:pathLst>
                  </a:custGeom>
                  <a:noFill/>
                  <a:ln w="158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9047" name="Line 208"/>
                  <p:cNvSpPr>
                    <a:spLocks noChangeShapeType="1"/>
                  </p:cNvSpPr>
                  <p:nvPr/>
                </p:nvSpPr>
                <p:spPr bwMode="auto">
                  <a:xfrm rot="16200000" flipH="1">
                    <a:off x="5537" y="14341"/>
                    <a:ext cx="569"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9048" name="Line 209"/>
                  <p:cNvSpPr>
                    <a:spLocks noChangeShapeType="1"/>
                  </p:cNvSpPr>
                  <p:nvPr/>
                </p:nvSpPr>
                <p:spPr bwMode="auto">
                  <a:xfrm rot="-5400000">
                    <a:off x="5609" y="13276"/>
                    <a:ext cx="425"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grpSp>
            <p:grpSp>
              <p:nvGrpSpPr>
                <p:cNvPr id="39042" name="Group 210"/>
                <p:cNvGrpSpPr>
                  <a:grpSpLocks/>
                </p:cNvGrpSpPr>
                <p:nvPr/>
              </p:nvGrpSpPr>
              <p:grpSpPr bwMode="auto">
                <a:xfrm flipV="1">
                  <a:off x="4544" y="14342"/>
                  <a:ext cx="1278" cy="328"/>
                  <a:chOff x="4544" y="13064"/>
                  <a:chExt cx="1278" cy="328"/>
                </a:xfrm>
              </p:grpSpPr>
              <p:sp>
                <p:nvSpPr>
                  <p:cNvPr id="39043" name="Arc 211"/>
                  <p:cNvSpPr>
                    <a:spLocks/>
                  </p:cNvSpPr>
                  <p:nvPr/>
                </p:nvSpPr>
                <p:spPr bwMode="auto">
                  <a:xfrm rot="5400000">
                    <a:off x="5020" y="12979"/>
                    <a:ext cx="328" cy="497"/>
                  </a:xfrm>
                  <a:custGeom>
                    <a:avLst/>
                    <a:gdLst>
                      <a:gd name="T0" fmla="*/ 0 w 23283"/>
                      <a:gd name="T1" fmla="*/ 0 h 43200"/>
                      <a:gd name="T2" fmla="*/ 0 w 23283"/>
                      <a:gd name="T3" fmla="*/ 0 h 43200"/>
                      <a:gd name="T4" fmla="*/ 0 w 23283"/>
                      <a:gd name="T5" fmla="*/ 0 h 43200"/>
                      <a:gd name="T6" fmla="*/ 0 60000 65536"/>
                      <a:gd name="T7" fmla="*/ 0 60000 65536"/>
                      <a:gd name="T8" fmla="*/ 0 60000 65536"/>
                    </a:gdLst>
                    <a:ahLst/>
                    <a:cxnLst>
                      <a:cxn ang="T6">
                        <a:pos x="T0" y="T1"/>
                      </a:cxn>
                      <a:cxn ang="T7">
                        <a:pos x="T2" y="T3"/>
                      </a:cxn>
                      <a:cxn ang="T8">
                        <a:pos x="T4" y="T5"/>
                      </a:cxn>
                    </a:cxnLst>
                    <a:rect l="0" t="0" r="r" b="b"/>
                    <a:pathLst>
                      <a:path w="23283" h="43200" fill="none" extrusionOk="0">
                        <a:moveTo>
                          <a:pt x="1682" y="0"/>
                        </a:moveTo>
                        <a:cubicBezTo>
                          <a:pt x="13612" y="0"/>
                          <a:pt x="23283" y="9670"/>
                          <a:pt x="23283" y="21600"/>
                        </a:cubicBezTo>
                        <a:cubicBezTo>
                          <a:pt x="23283" y="33529"/>
                          <a:pt x="13612" y="43200"/>
                          <a:pt x="1683" y="43200"/>
                        </a:cubicBezTo>
                        <a:cubicBezTo>
                          <a:pt x="1121" y="43200"/>
                          <a:pt x="559" y="43178"/>
                          <a:pt x="-1" y="43134"/>
                        </a:cubicBezTo>
                      </a:path>
                      <a:path w="23283" h="43200" stroke="0" extrusionOk="0">
                        <a:moveTo>
                          <a:pt x="1682" y="0"/>
                        </a:moveTo>
                        <a:cubicBezTo>
                          <a:pt x="13612" y="0"/>
                          <a:pt x="23283" y="9670"/>
                          <a:pt x="23283" y="21600"/>
                        </a:cubicBezTo>
                        <a:cubicBezTo>
                          <a:pt x="23283" y="33529"/>
                          <a:pt x="13612" y="43200"/>
                          <a:pt x="1683" y="43200"/>
                        </a:cubicBezTo>
                        <a:cubicBezTo>
                          <a:pt x="1121" y="43200"/>
                          <a:pt x="559" y="43178"/>
                          <a:pt x="-1" y="43134"/>
                        </a:cubicBezTo>
                        <a:lnTo>
                          <a:pt x="1683" y="21600"/>
                        </a:lnTo>
                        <a:lnTo>
                          <a:pt x="1682" y="0"/>
                        </a:lnTo>
                        <a:close/>
                      </a:path>
                    </a:pathLst>
                  </a:custGeom>
                  <a:noFill/>
                  <a:ln w="158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9044" name="Line 212"/>
                  <p:cNvSpPr>
                    <a:spLocks noChangeShapeType="1"/>
                  </p:cNvSpPr>
                  <p:nvPr/>
                </p:nvSpPr>
                <p:spPr bwMode="auto">
                  <a:xfrm flipH="1">
                    <a:off x="4544" y="13064"/>
                    <a:ext cx="391" cy="0"/>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9045" name="Line 213"/>
                  <p:cNvSpPr>
                    <a:spLocks noChangeShapeType="1"/>
                  </p:cNvSpPr>
                  <p:nvPr/>
                </p:nvSpPr>
                <p:spPr bwMode="auto">
                  <a:xfrm>
                    <a:off x="5432" y="13064"/>
                    <a:ext cx="390" cy="0"/>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grpSp>
          </p:grpSp>
          <p:grpSp>
            <p:nvGrpSpPr>
              <p:cNvPr id="39030" name="Group 214"/>
              <p:cNvGrpSpPr>
                <a:grpSpLocks/>
              </p:cNvGrpSpPr>
              <p:nvPr/>
            </p:nvGrpSpPr>
            <p:grpSpPr bwMode="auto">
              <a:xfrm flipH="1">
                <a:off x="8094" y="6982"/>
                <a:ext cx="994" cy="260"/>
                <a:chOff x="4544" y="13064"/>
                <a:chExt cx="1278" cy="328"/>
              </a:xfrm>
            </p:grpSpPr>
            <p:sp>
              <p:nvSpPr>
                <p:cNvPr id="39036" name="Arc 215"/>
                <p:cNvSpPr>
                  <a:spLocks/>
                </p:cNvSpPr>
                <p:nvPr/>
              </p:nvSpPr>
              <p:spPr bwMode="auto">
                <a:xfrm rot="5400000">
                  <a:off x="5020" y="12979"/>
                  <a:ext cx="328" cy="497"/>
                </a:xfrm>
                <a:custGeom>
                  <a:avLst/>
                  <a:gdLst>
                    <a:gd name="T0" fmla="*/ 0 w 23283"/>
                    <a:gd name="T1" fmla="*/ 0 h 43200"/>
                    <a:gd name="T2" fmla="*/ 0 w 23283"/>
                    <a:gd name="T3" fmla="*/ 0 h 43200"/>
                    <a:gd name="T4" fmla="*/ 0 w 23283"/>
                    <a:gd name="T5" fmla="*/ 0 h 43200"/>
                    <a:gd name="T6" fmla="*/ 0 60000 65536"/>
                    <a:gd name="T7" fmla="*/ 0 60000 65536"/>
                    <a:gd name="T8" fmla="*/ 0 60000 65536"/>
                  </a:gdLst>
                  <a:ahLst/>
                  <a:cxnLst>
                    <a:cxn ang="T6">
                      <a:pos x="T0" y="T1"/>
                    </a:cxn>
                    <a:cxn ang="T7">
                      <a:pos x="T2" y="T3"/>
                    </a:cxn>
                    <a:cxn ang="T8">
                      <a:pos x="T4" y="T5"/>
                    </a:cxn>
                  </a:cxnLst>
                  <a:rect l="0" t="0" r="r" b="b"/>
                  <a:pathLst>
                    <a:path w="23283" h="43200" fill="none" extrusionOk="0">
                      <a:moveTo>
                        <a:pt x="1682" y="0"/>
                      </a:moveTo>
                      <a:cubicBezTo>
                        <a:pt x="13612" y="0"/>
                        <a:pt x="23283" y="9670"/>
                        <a:pt x="23283" y="21600"/>
                      </a:cubicBezTo>
                      <a:cubicBezTo>
                        <a:pt x="23283" y="33529"/>
                        <a:pt x="13612" y="43200"/>
                        <a:pt x="1683" y="43200"/>
                      </a:cubicBezTo>
                      <a:cubicBezTo>
                        <a:pt x="1121" y="43200"/>
                        <a:pt x="559" y="43178"/>
                        <a:pt x="-1" y="43134"/>
                      </a:cubicBezTo>
                    </a:path>
                    <a:path w="23283" h="43200" stroke="0" extrusionOk="0">
                      <a:moveTo>
                        <a:pt x="1682" y="0"/>
                      </a:moveTo>
                      <a:cubicBezTo>
                        <a:pt x="13612" y="0"/>
                        <a:pt x="23283" y="9670"/>
                        <a:pt x="23283" y="21600"/>
                      </a:cubicBezTo>
                      <a:cubicBezTo>
                        <a:pt x="23283" y="33529"/>
                        <a:pt x="13612" y="43200"/>
                        <a:pt x="1683" y="43200"/>
                      </a:cubicBezTo>
                      <a:cubicBezTo>
                        <a:pt x="1121" y="43200"/>
                        <a:pt x="559" y="43178"/>
                        <a:pt x="-1" y="43134"/>
                      </a:cubicBezTo>
                      <a:lnTo>
                        <a:pt x="1683" y="21600"/>
                      </a:lnTo>
                      <a:lnTo>
                        <a:pt x="1682" y="0"/>
                      </a:lnTo>
                      <a:close/>
                    </a:path>
                  </a:pathLst>
                </a:custGeom>
                <a:noFill/>
                <a:ln w="158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9037" name="Line 216"/>
                <p:cNvSpPr>
                  <a:spLocks noChangeShapeType="1"/>
                </p:cNvSpPr>
                <p:nvPr/>
              </p:nvSpPr>
              <p:spPr bwMode="auto">
                <a:xfrm flipH="1">
                  <a:off x="4544" y="13064"/>
                  <a:ext cx="391" cy="0"/>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9038" name="Line 217"/>
                <p:cNvSpPr>
                  <a:spLocks noChangeShapeType="1"/>
                </p:cNvSpPr>
                <p:nvPr/>
              </p:nvSpPr>
              <p:spPr bwMode="auto">
                <a:xfrm>
                  <a:off x="5432" y="13064"/>
                  <a:ext cx="390" cy="0"/>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grpSp>
          <p:grpSp>
            <p:nvGrpSpPr>
              <p:cNvPr id="39031" name="Group 218"/>
              <p:cNvGrpSpPr>
                <a:grpSpLocks/>
              </p:cNvGrpSpPr>
              <p:nvPr/>
            </p:nvGrpSpPr>
            <p:grpSpPr bwMode="auto">
              <a:xfrm flipH="1" flipV="1">
                <a:off x="8094" y="5680"/>
                <a:ext cx="994" cy="260"/>
                <a:chOff x="4544" y="13064"/>
                <a:chExt cx="1278" cy="328"/>
              </a:xfrm>
            </p:grpSpPr>
            <p:sp>
              <p:nvSpPr>
                <p:cNvPr id="39033" name="Arc 219"/>
                <p:cNvSpPr>
                  <a:spLocks/>
                </p:cNvSpPr>
                <p:nvPr/>
              </p:nvSpPr>
              <p:spPr bwMode="auto">
                <a:xfrm rot="5400000">
                  <a:off x="5020" y="12979"/>
                  <a:ext cx="328" cy="497"/>
                </a:xfrm>
                <a:custGeom>
                  <a:avLst/>
                  <a:gdLst>
                    <a:gd name="T0" fmla="*/ 0 w 23283"/>
                    <a:gd name="T1" fmla="*/ 0 h 43200"/>
                    <a:gd name="T2" fmla="*/ 0 w 23283"/>
                    <a:gd name="T3" fmla="*/ 0 h 43200"/>
                    <a:gd name="T4" fmla="*/ 0 w 23283"/>
                    <a:gd name="T5" fmla="*/ 0 h 43200"/>
                    <a:gd name="T6" fmla="*/ 0 60000 65536"/>
                    <a:gd name="T7" fmla="*/ 0 60000 65536"/>
                    <a:gd name="T8" fmla="*/ 0 60000 65536"/>
                  </a:gdLst>
                  <a:ahLst/>
                  <a:cxnLst>
                    <a:cxn ang="T6">
                      <a:pos x="T0" y="T1"/>
                    </a:cxn>
                    <a:cxn ang="T7">
                      <a:pos x="T2" y="T3"/>
                    </a:cxn>
                    <a:cxn ang="T8">
                      <a:pos x="T4" y="T5"/>
                    </a:cxn>
                  </a:cxnLst>
                  <a:rect l="0" t="0" r="r" b="b"/>
                  <a:pathLst>
                    <a:path w="23283" h="43200" fill="none" extrusionOk="0">
                      <a:moveTo>
                        <a:pt x="1682" y="0"/>
                      </a:moveTo>
                      <a:cubicBezTo>
                        <a:pt x="13612" y="0"/>
                        <a:pt x="23283" y="9670"/>
                        <a:pt x="23283" y="21600"/>
                      </a:cubicBezTo>
                      <a:cubicBezTo>
                        <a:pt x="23283" y="33529"/>
                        <a:pt x="13612" y="43200"/>
                        <a:pt x="1683" y="43200"/>
                      </a:cubicBezTo>
                      <a:cubicBezTo>
                        <a:pt x="1121" y="43200"/>
                        <a:pt x="559" y="43178"/>
                        <a:pt x="-1" y="43134"/>
                      </a:cubicBezTo>
                    </a:path>
                    <a:path w="23283" h="43200" stroke="0" extrusionOk="0">
                      <a:moveTo>
                        <a:pt x="1682" y="0"/>
                      </a:moveTo>
                      <a:cubicBezTo>
                        <a:pt x="13612" y="0"/>
                        <a:pt x="23283" y="9670"/>
                        <a:pt x="23283" y="21600"/>
                      </a:cubicBezTo>
                      <a:cubicBezTo>
                        <a:pt x="23283" y="33529"/>
                        <a:pt x="13612" y="43200"/>
                        <a:pt x="1683" y="43200"/>
                      </a:cubicBezTo>
                      <a:cubicBezTo>
                        <a:pt x="1121" y="43200"/>
                        <a:pt x="559" y="43178"/>
                        <a:pt x="-1" y="43134"/>
                      </a:cubicBezTo>
                      <a:lnTo>
                        <a:pt x="1683" y="21600"/>
                      </a:lnTo>
                      <a:lnTo>
                        <a:pt x="1682" y="0"/>
                      </a:lnTo>
                      <a:close/>
                    </a:path>
                  </a:pathLst>
                </a:custGeom>
                <a:noFill/>
                <a:ln w="158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9034" name="Line 220"/>
                <p:cNvSpPr>
                  <a:spLocks noChangeShapeType="1"/>
                </p:cNvSpPr>
                <p:nvPr/>
              </p:nvSpPr>
              <p:spPr bwMode="auto">
                <a:xfrm flipH="1">
                  <a:off x="4544" y="13064"/>
                  <a:ext cx="391" cy="0"/>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9035" name="Line 221"/>
                <p:cNvSpPr>
                  <a:spLocks noChangeShapeType="1"/>
                </p:cNvSpPr>
                <p:nvPr/>
              </p:nvSpPr>
              <p:spPr bwMode="auto">
                <a:xfrm>
                  <a:off x="5432" y="13064"/>
                  <a:ext cx="390" cy="0"/>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grpSp>
          <p:sp>
            <p:nvSpPr>
              <p:cNvPr id="39032" name="Line 222"/>
              <p:cNvSpPr>
                <a:spLocks noChangeShapeType="1"/>
              </p:cNvSpPr>
              <p:nvPr/>
            </p:nvSpPr>
            <p:spPr bwMode="auto">
              <a:xfrm>
                <a:off x="8094" y="7100"/>
                <a:ext cx="0" cy="710"/>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grpSp>
      </p:grpSp>
      <p:grpSp>
        <p:nvGrpSpPr>
          <p:cNvPr id="38926" name="Group 223"/>
          <p:cNvGrpSpPr>
            <a:grpSpLocks/>
          </p:cNvGrpSpPr>
          <p:nvPr/>
        </p:nvGrpSpPr>
        <p:grpSpPr bwMode="auto">
          <a:xfrm>
            <a:off x="1906588" y="927100"/>
            <a:ext cx="4322762" cy="698500"/>
            <a:chOff x="2272" y="2272"/>
            <a:chExt cx="7384" cy="2130"/>
          </a:xfrm>
        </p:grpSpPr>
        <p:sp>
          <p:nvSpPr>
            <p:cNvPr id="38940" name="AutoShape 224"/>
            <p:cNvSpPr>
              <a:spLocks noChangeArrowheads="1"/>
            </p:cNvSpPr>
            <p:nvPr/>
          </p:nvSpPr>
          <p:spPr bwMode="auto">
            <a:xfrm>
              <a:off x="2272" y="4118"/>
              <a:ext cx="7384" cy="284"/>
            </a:xfrm>
            <a:prstGeom prst="leftRightArrow">
              <a:avLst>
                <a:gd name="adj1" fmla="val 50000"/>
                <a:gd name="adj2" fmla="val 520000"/>
              </a:avLst>
            </a:prstGeom>
            <a:solidFill>
              <a:srgbClr val="FFFFFF"/>
            </a:solidFill>
            <a:ln w="15875">
              <a:solidFill>
                <a:srgbClr val="000000"/>
              </a:solidFill>
              <a:miter lim="800000"/>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ru-RU" altLang="ru-RU" sz="2400"/>
            </a:p>
          </p:txBody>
        </p:sp>
        <p:grpSp>
          <p:nvGrpSpPr>
            <p:cNvPr id="38941" name="Group 225"/>
            <p:cNvGrpSpPr>
              <a:grpSpLocks/>
            </p:cNvGrpSpPr>
            <p:nvPr/>
          </p:nvGrpSpPr>
          <p:grpSpPr bwMode="auto">
            <a:xfrm>
              <a:off x="5538" y="2272"/>
              <a:ext cx="994" cy="1136"/>
              <a:chOff x="6816" y="5396"/>
              <a:chExt cx="2272" cy="2414"/>
            </a:xfrm>
          </p:grpSpPr>
          <p:sp>
            <p:nvSpPr>
              <p:cNvPr id="38999" name="Rectangle 226"/>
              <p:cNvSpPr>
                <a:spLocks noChangeArrowheads="1"/>
              </p:cNvSpPr>
              <p:nvPr/>
            </p:nvSpPr>
            <p:spPr bwMode="auto">
              <a:xfrm>
                <a:off x="6816" y="5396"/>
                <a:ext cx="2272" cy="2414"/>
              </a:xfrm>
              <a:prstGeom prst="rect">
                <a:avLst/>
              </a:prstGeom>
              <a:solidFill>
                <a:srgbClr val="FFFFFF"/>
              </a:solidFill>
              <a:ln w="22225">
                <a:solidFill>
                  <a:srgbClr val="000000"/>
                </a:solidFill>
                <a:miter lim="800000"/>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ru-RU" altLang="ru-RU" sz="2400"/>
              </a:p>
            </p:txBody>
          </p:sp>
          <p:grpSp>
            <p:nvGrpSpPr>
              <p:cNvPr id="39000" name="Group 227"/>
              <p:cNvGrpSpPr>
                <a:grpSpLocks/>
              </p:cNvGrpSpPr>
              <p:nvPr/>
            </p:nvGrpSpPr>
            <p:grpSpPr bwMode="auto">
              <a:xfrm>
                <a:off x="6816" y="5964"/>
                <a:ext cx="1278" cy="1136"/>
                <a:chOff x="4544" y="13064"/>
                <a:chExt cx="1278" cy="1606"/>
              </a:xfrm>
            </p:grpSpPr>
            <p:grpSp>
              <p:nvGrpSpPr>
                <p:cNvPr id="39010" name="Group 228"/>
                <p:cNvGrpSpPr>
                  <a:grpSpLocks/>
                </p:cNvGrpSpPr>
                <p:nvPr/>
              </p:nvGrpSpPr>
              <p:grpSpPr bwMode="auto">
                <a:xfrm>
                  <a:off x="4544" y="13064"/>
                  <a:ext cx="1278" cy="328"/>
                  <a:chOff x="4544" y="13064"/>
                  <a:chExt cx="1278" cy="328"/>
                </a:xfrm>
              </p:grpSpPr>
              <p:sp>
                <p:nvSpPr>
                  <p:cNvPr id="39023" name="Arc 229"/>
                  <p:cNvSpPr>
                    <a:spLocks/>
                  </p:cNvSpPr>
                  <p:nvPr/>
                </p:nvSpPr>
                <p:spPr bwMode="auto">
                  <a:xfrm rot="5400000">
                    <a:off x="5020" y="12979"/>
                    <a:ext cx="328" cy="497"/>
                  </a:xfrm>
                  <a:custGeom>
                    <a:avLst/>
                    <a:gdLst>
                      <a:gd name="T0" fmla="*/ 0 w 23283"/>
                      <a:gd name="T1" fmla="*/ 0 h 43200"/>
                      <a:gd name="T2" fmla="*/ 0 w 23283"/>
                      <a:gd name="T3" fmla="*/ 0 h 43200"/>
                      <a:gd name="T4" fmla="*/ 0 w 23283"/>
                      <a:gd name="T5" fmla="*/ 0 h 43200"/>
                      <a:gd name="T6" fmla="*/ 0 60000 65536"/>
                      <a:gd name="T7" fmla="*/ 0 60000 65536"/>
                      <a:gd name="T8" fmla="*/ 0 60000 65536"/>
                    </a:gdLst>
                    <a:ahLst/>
                    <a:cxnLst>
                      <a:cxn ang="T6">
                        <a:pos x="T0" y="T1"/>
                      </a:cxn>
                      <a:cxn ang="T7">
                        <a:pos x="T2" y="T3"/>
                      </a:cxn>
                      <a:cxn ang="T8">
                        <a:pos x="T4" y="T5"/>
                      </a:cxn>
                    </a:cxnLst>
                    <a:rect l="0" t="0" r="r" b="b"/>
                    <a:pathLst>
                      <a:path w="23283" h="43200" fill="none" extrusionOk="0">
                        <a:moveTo>
                          <a:pt x="1682" y="0"/>
                        </a:moveTo>
                        <a:cubicBezTo>
                          <a:pt x="13612" y="0"/>
                          <a:pt x="23283" y="9670"/>
                          <a:pt x="23283" y="21600"/>
                        </a:cubicBezTo>
                        <a:cubicBezTo>
                          <a:pt x="23283" y="33529"/>
                          <a:pt x="13612" y="43200"/>
                          <a:pt x="1683" y="43200"/>
                        </a:cubicBezTo>
                        <a:cubicBezTo>
                          <a:pt x="1121" y="43200"/>
                          <a:pt x="559" y="43178"/>
                          <a:pt x="-1" y="43134"/>
                        </a:cubicBezTo>
                      </a:path>
                      <a:path w="23283" h="43200" stroke="0" extrusionOk="0">
                        <a:moveTo>
                          <a:pt x="1682" y="0"/>
                        </a:moveTo>
                        <a:cubicBezTo>
                          <a:pt x="13612" y="0"/>
                          <a:pt x="23283" y="9670"/>
                          <a:pt x="23283" y="21600"/>
                        </a:cubicBezTo>
                        <a:cubicBezTo>
                          <a:pt x="23283" y="33529"/>
                          <a:pt x="13612" y="43200"/>
                          <a:pt x="1683" y="43200"/>
                        </a:cubicBezTo>
                        <a:cubicBezTo>
                          <a:pt x="1121" y="43200"/>
                          <a:pt x="559" y="43178"/>
                          <a:pt x="-1" y="43134"/>
                        </a:cubicBezTo>
                        <a:lnTo>
                          <a:pt x="1683" y="21600"/>
                        </a:lnTo>
                        <a:lnTo>
                          <a:pt x="1682" y="0"/>
                        </a:lnTo>
                        <a:close/>
                      </a:path>
                    </a:pathLst>
                  </a:custGeom>
                  <a:noFill/>
                  <a:ln w="158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9024" name="Line 230"/>
                  <p:cNvSpPr>
                    <a:spLocks noChangeShapeType="1"/>
                  </p:cNvSpPr>
                  <p:nvPr/>
                </p:nvSpPr>
                <p:spPr bwMode="auto">
                  <a:xfrm flipH="1">
                    <a:off x="4544" y="13064"/>
                    <a:ext cx="391" cy="0"/>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9025" name="Line 231"/>
                  <p:cNvSpPr>
                    <a:spLocks noChangeShapeType="1"/>
                  </p:cNvSpPr>
                  <p:nvPr/>
                </p:nvSpPr>
                <p:spPr bwMode="auto">
                  <a:xfrm>
                    <a:off x="5432" y="13064"/>
                    <a:ext cx="390" cy="0"/>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grpSp>
            <p:grpSp>
              <p:nvGrpSpPr>
                <p:cNvPr id="39011" name="Group 232"/>
                <p:cNvGrpSpPr>
                  <a:grpSpLocks/>
                </p:cNvGrpSpPr>
                <p:nvPr/>
              </p:nvGrpSpPr>
              <p:grpSpPr bwMode="auto">
                <a:xfrm>
                  <a:off x="5537" y="13064"/>
                  <a:ext cx="285" cy="1562"/>
                  <a:chOff x="5537" y="13064"/>
                  <a:chExt cx="285" cy="1562"/>
                </a:xfrm>
              </p:grpSpPr>
              <p:sp>
                <p:nvSpPr>
                  <p:cNvPr id="39020" name="Arc 233"/>
                  <p:cNvSpPr>
                    <a:spLocks/>
                  </p:cNvSpPr>
                  <p:nvPr/>
                </p:nvSpPr>
                <p:spPr bwMode="auto">
                  <a:xfrm rot="10800000">
                    <a:off x="5537" y="13489"/>
                    <a:ext cx="284" cy="569"/>
                  </a:xfrm>
                  <a:custGeom>
                    <a:avLst/>
                    <a:gdLst>
                      <a:gd name="T0" fmla="*/ 0 w 23283"/>
                      <a:gd name="T1" fmla="*/ 0 h 43200"/>
                      <a:gd name="T2" fmla="*/ 0 w 23283"/>
                      <a:gd name="T3" fmla="*/ 0 h 43200"/>
                      <a:gd name="T4" fmla="*/ 0 w 23283"/>
                      <a:gd name="T5" fmla="*/ 0 h 43200"/>
                      <a:gd name="T6" fmla="*/ 0 60000 65536"/>
                      <a:gd name="T7" fmla="*/ 0 60000 65536"/>
                      <a:gd name="T8" fmla="*/ 0 60000 65536"/>
                    </a:gdLst>
                    <a:ahLst/>
                    <a:cxnLst>
                      <a:cxn ang="T6">
                        <a:pos x="T0" y="T1"/>
                      </a:cxn>
                      <a:cxn ang="T7">
                        <a:pos x="T2" y="T3"/>
                      </a:cxn>
                      <a:cxn ang="T8">
                        <a:pos x="T4" y="T5"/>
                      </a:cxn>
                    </a:cxnLst>
                    <a:rect l="0" t="0" r="r" b="b"/>
                    <a:pathLst>
                      <a:path w="23283" h="43200" fill="none" extrusionOk="0">
                        <a:moveTo>
                          <a:pt x="1682" y="0"/>
                        </a:moveTo>
                        <a:cubicBezTo>
                          <a:pt x="13612" y="0"/>
                          <a:pt x="23283" y="9670"/>
                          <a:pt x="23283" y="21600"/>
                        </a:cubicBezTo>
                        <a:cubicBezTo>
                          <a:pt x="23283" y="33529"/>
                          <a:pt x="13612" y="43200"/>
                          <a:pt x="1683" y="43200"/>
                        </a:cubicBezTo>
                        <a:cubicBezTo>
                          <a:pt x="1121" y="43200"/>
                          <a:pt x="559" y="43178"/>
                          <a:pt x="-1" y="43134"/>
                        </a:cubicBezTo>
                      </a:path>
                      <a:path w="23283" h="43200" stroke="0" extrusionOk="0">
                        <a:moveTo>
                          <a:pt x="1682" y="0"/>
                        </a:moveTo>
                        <a:cubicBezTo>
                          <a:pt x="13612" y="0"/>
                          <a:pt x="23283" y="9670"/>
                          <a:pt x="23283" y="21600"/>
                        </a:cubicBezTo>
                        <a:cubicBezTo>
                          <a:pt x="23283" y="33529"/>
                          <a:pt x="13612" y="43200"/>
                          <a:pt x="1683" y="43200"/>
                        </a:cubicBezTo>
                        <a:cubicBezTo>
                          <a:pt x="1121" y="43200"/>
                          <a:pt x="559" y="43178"/>
                          <a:pt x="-1" y="43134"/>
                        </a:cubicBezTo>
                        <a:lnTo>
                          <a:pt x="1683" y="21600"/>
                        </a:lnTo>
                        <a:lnTo>
                          <a:pt x="1682" y="0"/>
                        </a:lnTo>
                        <a:close/>
                      </a:path>
                    </a:pathLst>
                  </a:custGeom>
                  <a:noFill/>
                  <a:ln w="158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9021" name="Line 234"/>
                  <p:cNvSpPr>
                    <a:spLocks noChangeShapeType="1"/>
                  </p:cNvSpPr>
                  <p:nvPr/>
                </p:nvSpPr>
                <p:spPr bwMode="auto">
                  <a:xfrm rot="16200000" flipH="1">
                    <a:off x="5537" y="14341"/>
                    <a:ext cx="569"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9022" name="Line 235"/>
                  <p:cNvSpPr>
                    <a:spLocks noChangeShapeType="1"/>
                  </p:cNvSpPr>
                  <p:nvPr/>
                </p:nvSpPr>
                <p:spPr bwMode="auto">
                  <a:xfrm rot="-5400000">
                    <a:off x="5609" y="13276"/>
                    <a:ext cx="425"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grpSp>
            <p:grpSp>
              <p:nvGrpSpPr>
                <p:cNvPr id="39012" name="Group 236"/>
                <p:cNvGrpSpPr>
                  <a:grpSpLocks/>
                </p:cNvGrpSpPr>
                <p:nvPr/>
              </p:nvGrpSpPr>
              <p:grpSpPr bwMode="auto">
                <a:xfrm flipH="1">
                  <a:off x="4544" y="13064"/>
                  <a:ext cx="285" cy="1562"/>
                  <a:chOff x="5537" y="13064"/>
                  <a:chExt cx="285" cy="1562"/>
                </a:xfrm>
              </p:grpSpPr>
              <p:sp>
                <p:nvSpPr>
                  <p:cNvPr id="39017" name="Arc 237"/>
                  <p:cNvSpPr>
                    <a:spLocks/>
                  </p:cNvSpPr>
                  <p:nvPr/>
                </p:nvSpPr>
                <p:spPr bwMode="auto">
                  <a:xfrm rot="10800000">
                    <a:off x="5537" y="13489"/>
                    <a:ext cx="284" cy="569"/>
                  </a:xfrm>
                  <a:custGeom>
                    <a:avLst/>
                    <a:gdLst>
                      <a:gd name="T0" fmla="*/ 0 w 23283"/>
                      <a:gd name="T1" fmla="*/ 0 h 43200"/>
                      <a:gd name="T2" fmla="*/ 0 w 23283"/>
                      <a:gd name="T3" fmla="*/ 0 h 43200"/>
                      <a:gd name="T4" fmla="*/ 0 w 23283"/>
                      <a:gd name="T5" fmla="*/ 0 h 43200"/>
                      <a:gd name="T6" fmla="*/ 0 60000 65536"/>
                      <a:gd name="T7" fmla="*/ 0 60000 65536"/>
                      <a:gd name="T8" fmla="*/ 0 60000 65536"/>
                    </a:gdLst>
                    <a:ahLst/>
                    <a:cxnLst>
                      <a:cxn ang="T6">
                        <a:pos x="T0" y="T1"/>
                      </a:cxn>
                      <a:cxn ang="T7">
                        <a:pos x="T2" y="T3"/>
                      </a:cxn>
                      <a:cxn ang="T8">
                        <a:pos x="T4" y="T5"/>
                      </a:cxn>
                    </a:cxnLst>
                    <a:rect l="0" t="0" r="r" b="b"/>
                    <a:pathLst>
                      <a:path w="23283" h="43200" fill="none" extrusionOk="0">
                        <a:moveTo>
                          <a:pt x="1682" y="0"/>
                        </a:moveTo>
                        <a:cubicBezTo>
                          <a:pt x="13612" y="0"/>
                          <a:pt x="23283" y="9670"/>
                          <a:pt x="23283" y="21600"/>
                        </a:cubicBezTo>
                        <a:cubicBezTo>
                          <a:pt x="23283" y="33529"/>
                          <a:pt x="13612" y="43200"/>
                          <a:pt x="1683" y="43200"/>
                        </a:cubicBezTo>
                        <a:cubicBezTo>
                          <a:pt x="1121" y="43200"/>
                          <a:pt x="559" y="43178"/>
                          <a:pt x="-1" y="43134"/>
                        </a:cubicBezTo>
                      </a:path>
                      <a:path w="23283" h="43200" stroke="0" extrusionOk="0">
                        <a:moveTo>
                          <a:pt x="1682" y="0"/>
                        </a:moveTo>
                        <a:cubicBezTo>
                          <a:pt x="13612" y="0"/>
                          <a:pt x="23283" y="9670"/>
                          <a:pt x="23283" y="21600"/>
                        </a:cubicBezTo>
                        <a:cubicBezTo>
                          <a:pt x="23283" y="33529"/>
                          <a:pt x="13612" y="43200"/>
                          <a:pt x="1683" y="43200"/>
                        </a:cubicBezTo>
                        <a:cubicBezTo>
                          <a:pt x="1121" y="43200"/>
                          <a:pt x="559" y="43178"/>
                          <a:pt x="-1" y="43134"/>
                        </a:cubicBezTo>
                        <a:lnTo>
                          <a:pt x="1683" y="21600"/>
                        </a:lnTo>
                        <a:lnTo>
                          <a:pt x="1682" y="0"/>
                        </a:lnTo>
                        <a:close/>
                      </a:path>
                    </a:pathLst>
                  </a:custGeom>
                  <a:noFill/>
                  <a:ln w="158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9018" name="Line 238"/>
                  <p:cNvSpPr>
                    <a:spLocks noChangeShapeType="1"/>
                  </p:cNvSpPr>
                  <p:nvPr/>
                </p:nvSpPr>
                <p:spPr bwMode="auto">
                  <a:xfrm rot="16200000" flipH="1">
                    <a:off x="5537" y="14341"/>
                    <a:ext cx="569"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9019" name="Line 239"/>
                  <p:cNvSpPr>
                    <a:spLocks noChangeShapeType="1"/>
                  </p:cNvSpPr>
                  <p:nvPr/>
                </p:nvSpPr>
                <p:spPr bwMode="auto">
                  <a:xfrm rot="-5400000">
                    <a:off x="5609" y="13276"/>
                    <a:ext cx="425"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grpSp>
            <p:grpSp>
              <p:nvGrpSpPr>
                <p:cNvPr id="39013" name="Group 240"/>
                <p:cNvGrpSpPr>
                  <a:grpSpLocks/>
                </p:cNvGrpSpPr>
                <p:nvPr/>
              </p:nvGrpSpPr>
              <p:grpSpPr bwMode="auto">
                <a:xfrm flipV="1">
                  <a:off x="4544" y="14342"/>
                  <a:ext cx="1278" cy="328"/>
                  <a:chOff x="4544" y="13064"/>
                  <a:chExt cx="1278" cy="328"/>
                </a:xfrm>
              </p:grpSpPr>
              <p:sp>
                <p:nvSpPr>
                  <p:cNvPr id="39014" name="Arc 241"/>
                  <p:cNvSpPr>
                    <a:spLocks/>
                  </p:cNvSpPr>
                  <p:nvPr/>
                </p:nvSpPr>
                <p:spPr bwMode="auto">
                  <a:xfrm rot="5400000">
                    <a:off x="5020" y="12979"/>
                    <a:ext cx="328" cy="497"/>
                  </a:xfrm>
                  <a:custGeom>
                    <a:avLst/>
                    <a:gdLst>
                      <a:gd name="T0" fmla="*/ 0 w 23283"/>
                      <a:gd name="T1" fmla="*/ 0 h 43200"/>
                      <a:gd name="T2" fmla="*/ 0 w 23283"/>
                      <a:gd name="T3" fmla="*/ 0 h 43200"/>
                      <a:gd name="T4" fmla="*/ 0 w 23283"/>
                      <a:gd name="T5" fmla="*/ 0 h 43200"/>
                      <a:gd name="T6" fmla="*/ 0 60000 65536"/>
                      <a:gd name="T7" fmla="*/ 0 60000 65536"/>
                      <a:gd name="T8" fmla="*/ 0 60000 65536"/>
                    </a:gdLst>
                    <a:ahLst/>
                    <a:cxnLst>
                      <a:cxn ang="T6">
                        <a:pos x="T0" y="T1"/>
                      </a:cxn>
                      <a:cxn ang="T7">
                        <a:pos x="T2" y="T3"/>
                      </a:cxn>
                      <a:cxn ang="T8">
                        <a:pos x="T4" y="T5"/>
                      </a:cxn>
                    </a:cxnLst>
                    <a:rect l="0" t="0" r="r" b="b"/>
                    <a:pathLst>
                      <a:path w="23283" h="43200" fill="none" extrusionOk="0">
                        <a:moveTo>
                          <a:pt x="1682" y="0"/>
                        </a:moveTo>
                        <a:cubicBezTo>
                          <a:pt x="13612" y="0"/>
                          <a:pt x="23283" y="9670"/>
                          <a:pt x="23283" y="21600"/>
                        </a:cubicBezTo>
                        <a:cubicBezTo>
                          <a:pt x="23283" y="33529"/>
                          <a:pt x="13612" y="43200"/>
                          <a:pt x="1683" y="43200"/>
                        </a:cubicBezTo>
                        <a:cubicBezTo>
                          <a:pt x="1121" y="43200"/>
                          <a:pt x="559" y="43178"/>
                          <a:pt x="-1" y="43134"/>
                        </a:cubicBezTo>
                      </a:path>
                      <a:path w="23283" h="43200" stroke="0" extrusionOk="0">
                        <a:moveTo>
                          <a:pt x="1682" y="0"/>
                        </a:moveTo>
                        <a:cubicBezTo>
                          <a:pt x="13612" y="0"/>
                          <a:pt x="23283" y="9670"/>
                          <a:pt x="23283" y="21600"/>
                        </a:cubicBezTo>
                        <a:cubicBezTo>
                          <a:pt x="23283" y="33529"/>
                          <a:pt x="13612" y="43200"/>
                          <a:pt x="1683" y="43200"/>
                        </a:cubicBezTo>
                        <a:cubicBezTo>
                          <a:pt x="1121" y="43200"/>
                          <a:pt x="559" y="43178"/>
                          <a:pt x="-1" y="43134"/>
                        </a:cubicBezTo>
                        <a:lnTo>
                          <a:pt x="1683" y="21600"/>
                        </a:lnTo>
                        <a:lnTo>
                          <a:pt x="1682" y="0"/>
                        </a:lnTo>
                        <a:close/>
                      </a:path>
                    </a:pathLst>
                  </a:custGeom>
                  <a:noFill/>
                  <a:ln w="158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9015" name="Line 242"/>
                  <p:cNvSpPr>
                    <a:spLocks noChangeShapeType="1"/>
                  </p:cNvSpPr>
                  <p:nvPr/>
                </p:nvSpPr>
                <p:spPr bwMode="auto">
                  <a:xfrm flipH="1">
                    <a:off x="4544" y="13064"/>
                    <a:ext cx="391" cy="0"/>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9016" name="Line 243"/>
                  <p:cNvSpPr>
                    <a:spLocks noChangeShapeType="1"/>
                  </p:cNvSpPr>
                  <p:nvPr/>
                </p:nvSpPr>
                <p:spPr bwMode="auto">
                  <a:xfrm>
                    <a:off x="5432" y="13064"/>
                    <a:ext cx="390" cy="0"/>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grpSp>
          </p:grpSp>
          <p:grpSp>
            <p:nvGrpSpPr>
              <p:cNvPr id="39001" name="Group 244"/>
              <p:cNvGrpSpPr>
                <a:grpSpLocks/>
              </p:cNvGrpSpPr>
              <p:nvPr/>
            </p:nvGrpSpPr>
            <p:grpSpPr bwMode="auto">
              <a:xfrm flipH="1">
                <a:off x="8094" y="6982"/>
                <a:ext cx="994" cy="260"/>
                <a:chOff x="4544" y="13064"/>
                <a:chExt cx="1278" cy="328"/>
              </a:xfrm>
            </p:grpSpPr>
            <p:sp>
              <p:nvSpPr>
                <p:cNvPr id="39007" name="Arc 245"/>
                <p:cNvSpPr>
                  <a:spLocks/>
                </p:cNvSpPr>
                <p:nvPr/>
              </p:nvSpPr>
              <p:spPr bwMode="auto">
                <a:xfrm rot="5400000">
                  <a:off x="5020" y="12979"/>
                  <a:ext cx="328" cy="497"/>
                </a:xfrm>
                <a:custGeom>
                  <a:avLst/>
                  <a:gdLst>
                    <a:gd name="T0" fmla="*/ 0 w 23283"/>
                    <a:gd name="T1" fmla="*/ 0 h 43200"/>
                    <a:gd name="T2" fmla="*/ 0 w 23283"/>
                    <a:gd name="T3" fmla="*/ 0 h 43200"/>
                    <a:gd name="T4" fmla="*/ 0 w 23283"/>
                    <a:gd name="T5" fmla="*/ 0 h 43200"/>
                    <a:gd name="T6" fmla="*/ 0 60000 65536"/>
                    <a:gd name="T7" fmla="*/ 0 60000 65536"/>
                    <a:gd name="T8" fmla="*/ 0 60000 65536"/>
                  </a:gdLst>
                  <a:ahLst/>
                  <a:cxnLst>
                    <a:cxn ang="T6">
                      <a:pos x="T0" y="T1"/>
                    </a:cxn>
                    <a:cxn ang="T7">
                      <a:pos x="T2" y="T3"/>
                    </a:cxn>
                    <a:cxn ang="T8">
                      <a:pos x="T4" y="T5"/>
                    </a:cxn>
                  </a:cxnLst>
                  <a:rect l="0" t="0" r="r" b="b"/>
                  <a:pathLst>
                    <a:path w="23283" h="43200" fill="none" extrusionOk="0">
                      <a:moveTo>
                        <a:pt x="1682" y="0"/>
                      </a:moveTo>
                      <a:cubicBezTo>
                        <a:pt x="13612" y="0"/>
                        <a:pt x="23283" y="9670"/>
                        <a:pt x="23283" y="21600"/>
                      </a:cubicBezTo>
                      <a:cubicBezTo>
                        <a:pt x="23283" y="33529"/>
                        <a:pt x="13612" y="43200"/>
                        <a:pt x="1683" y="43200"/>
                      </a:cubicBezTo>
                      <a:cubicBezTo>
                        <a:pt x="1121" y="43200"/>
                        <a:pt x="559" y="43178"/>
                        <a:pt x="-1" y="43134"/>
                      </a:cubicBezTo>
                    </a:path>
                    <a:path w="23283" h="43200" stroke="0" extrusionOk="0">
                      <a:moveTo>
                        <a:pt x="1682" y="0"/>
                      </a:moveTo>
                      <a:cubicBezTo>
                        <a:pt x="13612" y="0"/>
                        <a:pt x="23283" y="9670"/>
                        <a:pt x="23283" y="21600"/>
                      </a:cubicBezTo>
                      <a:cubicBezTo>
                        <a:pt x="23283" y="33529"/>
                        <a:pt x="13612" y="43200"/>
                        <a:pt x="1683" y="43200"/>
                      </a:cubicBezTo>
                      <a:cubicBezTo>
                        <a:pt x="1121" y="43200"/>
                        <a:pt x="559" y="43178"/>
                        <a:pt x="-1" y="43134"/>
                      </a:cubicBezTo>
                      <a:lnTo>
                        <a:pt x="1683" y="21600"/>
                      </a:lnTo>
                      <a:lnTo>
                        <a:pt x="1682" y="0"/>
                      </a:lnTo>
                      <a:close/>
                    </a:path>
                  </a:pathLst>
                </a:custGeom>
                <a:noFill/>
                <a:ln w="158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9008" name="Line 246"/>
                <p:cNvSpPr>
                  <a:spLocks noChangeShapeType="1"/>
                </p:cNvSpPr>
                <p:nvPr/>
              </p:nvSpPr>
              <p:spPr bwMode="auto">
                <a:xfrm flipH="1">
                  <a:off x="4544" y="13064"/>
                  <a:ext cx="391" cy="0"/>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9009" name="Line 247"/>
                <p:cNvSpPr>
                  <a:spLocks noChangeShapeType="1"/>
                </p:cNvSpPr>
                <p:nvPr/>
              </p:nvSpPr>
              <p:spPr bwMode="auto">
                <a:xfrm>
                  <a:off x="5432" y="13064"/>
                  <a:ext cx="390" cy="0"/>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grpSp>
          <p:grpSp>
            <p:nvGrpSpPr>
              <p:cNvPr id="39002" name="Group 248"/>
              <p:cNvGrpSpPr>
                <a:grpSpLocks/>
              </p:cNvGrpSpPr>
              <p:nvPr/>
            </p:nvGrpSpPr>
            <p:grpSpPr bwMode="auto">
              <a:xfrm flipH="1" flipV="1">
                <a:off x="8094" y="5680"/>
                <a:ext cx="994" cy="260"/>
                <a:chOff x="4544" y="13064"/>
                <a:chExt cx="1278" cy="328"/>
              </a:xfrm>
            </p:grpSpPr>
            <p:sp>
              <p:nvSpPr>
                <p:cNvPr id="39004" name="Arc 249"/>
                <p:cNvSpPr>
                  <a:spLocks/>
                </p:cNvSpPr>
                <p:nvPr/>
              </p:nvSpPr>
              <p:spPr bwMode="auto">
                <a:xfrm rot="5400000">
                  <a:off x="5020" y="12979"/>
                  <a:ext cx="328" cy="497"/>
                </a:xfrm>
                <a:custGeom>
                  <a:avLst/>
                  <a:gdLst>
                    <a:gd name="T0" fmla="*/ 0 w 23283"/>
                    <a:gd name="T1" fmla="*/ 0 h 43200"/>
                    <a:gd name="T2" fmla="*/ 0 w 23283"/>
                    <a:gd name="T3" fmla="*/ 0 h 43200"/>
                    <a:gd name="T4" fmla="*/ 0 w 23283"/>
                    <a:gd name="T5" fmla="*/ 0 h 43200"/>
                    <a:gd name="T6" fmla="*/ 0 60000 65536"/>
                    <a:gd name="T7" fmla="*/ 0 60000 65536"/>
                    <a:gd name="T8" fmla="*/ 0 60000 65536"/>
                  </a:gdLst>
                  <a:ahLst/>
                  <a:cxnLst>
                    <a:cxn ang="T6">
                      <a:pos x="T0" y="T1"/>
                    </a:cxn>
                    <a:cxn ang="T7">
                      <a:pos x="T2" y="T3"/>
                    </a:cxn>
                    <a:cxn ang="T8">
                      <a:pos x="T4" y="T5"/>
                    </a:cxn>
                  </a:cxnLst>
                  <a:rect l="0" t="0" r="r" b="b"/>
                  <a:pathLst>
                    <a:path w="23283" h="43200" fill="none" extrusionOk="0">
                      <a:moveTo>
                        <a:pt x="1682" y="0"/>
                      </a:moveTo>
                      <a:cubicBezTo>
                        <a:pt x="13612" y="0"/>
                        <a:pt x="23283" y="9670"/>
                        <a:pt x="23283" y="21600"/>
                      </a:cubicBezTo>
                      <a:cubicBezTo>
                        <a:pt x="23283" y="33529"/>
                        <a:pt x="13612" y="43200"/>
                        <a:pt x="1683" y="43200"/>
                      </a:cubicBezTo>
                      <a:cubicBezTo>
                        <a:pt x="1121" y="43200"/>
                        <a:pt x="559" y="43178"/>
                        <a:pt x="-1" y="43134"/>
                      </a:cubicBezTo>
                    </a:path>
                    <a:path w="23283" h="43200" stroke="0" extrusionOk="0">
                      <a:moveTo>
                        <a:pt x="1682" y="0"/>
                      </a:moveTo>
                      <a:cubicBezTo>
                        <a:pt x="13612" y="0"/>
                        <a:pt x="23283" y="9670"/>
                        <a:pt x="23283" y="21600"/>
                      </a:cubicBezTo>
                      <a:cubicBezTo>
                        <a:pt x="23283" y="33529"/>
                        <a:pt x="13612" y="43200"/>
                        <a:pt x="1683" y="43200"/>
                      </a:cubicBezTo>
                      <a:cubicBezTo>
                        <a:pt x="1121" y="43200"/>
                        <a:pt x="559" y="43178"/>
                        <a:pt x="-1" y="43134"/>
                      </a:cubicBezTo>
                      <a:lnTo>
                        <a:pt x="1683" y="21600"/>
                      </a:lnTo>
                      <a:lnTo>
                        <a:pt x="1682" y="0"/>
                      </a:lnTo>
                      <a:close/>
                    </a:path>
                  </a:pathLst>
                </a:custGeom>
                <a:noFill/>
                <a:ln w="158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9005" name="Line 250"/>
                <p:cNvSpPr>
                  <a:spLocks noChangeShapeType="1"/>
                </p:cNvSpPr>
                <p:nvPr/>
              </p:nvSpPr>
              <p:spPr bwMode="auto">
                <a:xfrm flipH="1">
                  <a:off x="4544" y="13064"/>
                  <a:ext cx="391" cy="0"/>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9006" name="Line 251"/>
                <p:cNvSpPr>
                  <a:spLocks noChangeShapeType="1"/>
                </p:cNvSpPr>
                <p:nvPr/>
              </p:nvSpPr>
              <p:spPr bwMode="auto">
                <a:xfrm>
                  <a:off x="5432" y="13064"/>
                  <a:ext cx="390" cy="0"/>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grpSp>
          <p:sp>
            <p:nvSpPr>
              <p:cNvPr id="39003" name="Line 252"/>
              <p:cNvSpPr>
                <a:spLocks noChangeShapeType="1"/>
              </p:cNvSpPr>
              <p:nvPr/>
            </p:nvSpPr>
            <p:spPr bwMode="auto">
              <a:xfrm>
                <a:off x="8094" y="7100"/>
                <a:ext cx="0" cy="710"/>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grpSp>
        <p:grpSp>
          <p:nvGrpSpPr>
            <p:cNvPr id="38942" name="Group 253"/>
            <p:cNvGrpSpPr>
              <a:grpSpLocks/>
            </p:cNvGrpSpPr>
            <p:nvPr/>
          </p:nvGrpSpPr>
          <p:grpSpPr bwMode="auto">
            <a:xfrm>
              <a:off x="3834" y="2272"/>
              <a:ext cx="994" cy="1136"/>
              <a:chOff x="2840" y="5396"/>
              <a:chExt cx="2272" cy="2414"/>
            </a:xfrm>
          </p:grpSpPr>
          <p:sp>
            <p:nvSpPr>
              <p:cNvPr id="38973" name="Rectangle 254"/>
              <p:cNvSpPr>
                <a:spLocks noChangeArrowheads="1"/>
              </p:cNvSpPr>
              <p:nvPr/>
            </p:nvSpPr>
            <p:spPr bwMode="auto">
              <a:xfrm>
                <a:off x="2840" y="5396"/>
                <a:ext cx="2272" cy="2414"/>
              </a:xfrm>
              <a:prstGeom prst="rect">
                <a:avLst/>
              </a:prstGeom>
              <a:solidFill>
                <a:srgbClr val="FFFFFF"/>
              </a:solidFill>
              <a:ln w="19050">
                <a:solidFill>
                  <a:srgbClr val="000000"/>
                </a:solidFill>
                <a:miter lim="800000"/>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ru-RU" altLang="ru-RU" sz="2400"/>
              </a:p>
            </p:txBody>
          </p:sp>
          <p:grpSp>
            <p:nvGrpSpPr>
              <p:cNvPr id="38974" name="Group 255"/>
              <p:cNvGrpSpPr>
                <a:grpSpLocks/>
              </p:cNvGrpSpPr>
              <p:nvPr/>
            </p:nvGrpSpPr>
            <p:grpSpPr bwMode="auto">
              <a:xfrm>
                <a:off x="3833" y="6532"/>
                <a:ext cx="427" cy="1247"/>
                <a:chOff x="5537" y="13064"/>
                <a:chExt cx="285" cy="1562"/>
              </a:xfrm>
            </p:grpSpPr>
            <p:sp>
              <p:nvSpPr>
                <p:cNvPr id="38996" name="Arc 256"/>
                <p:cNvSpPr>
                  <a:spLocks/>
                </p:cNvSpPr>
                <p:nvPr/>
              </p:nvSpPr>
              <p:spPr bwMode="auto">
                <a:xfrm rot="10800000">
                  <a:off x="5537" y="13489"/>
                  <a:ext cx="284" cy="569"/>
                </a:xfrm>
                <a:custGeom>
                  <a:avLst/>
                  <a:gdLst>
                    <a:gd name="T0" fmla="*/ 0 w 23283"/>
                    <a:gd name="T1" fmla="*/ 0 h 43200"/>
                    <a:gd name="T2" fmla="*/ 0 w 23283"/>
                    <a:gd name="T3" fmla="*/ 0 h 43200"/>
                    <a:gd name="T4" fmla="*/ 0 w 23283"/>
                    <a:gd name="T5" fmla="*/ 0 h 43200"/>
                    <a:gd name="T6" fmla="*/ 0 60000 65536"/>
                    <a:gd name="T7" fmla="*/ 0 60000 65536"/>
                    <a:gd name="T8" fmla="*/ 0 60000 65536"/>
                  </a:gdLst>
                  <a:ahLst/>
                  <a:cxnLst>
                    <a:cxn ang="T6">
                      <a:pos x="T0" y="T1"/>
                    </a:cxn>
                    <a:cxn ang="T7">
                      <a:pos x="T2" y="T3"/>
                    </a:cxn>
                    <a:cxn ang="T8">
                      <a:pos x="T4" y="T5"/>
                    </a:cxn>
                  </a:cxnLst>
                  <a:rect l="0" t="0" r="r" b="b"/>
                  <a:pathLst>
                    <a:path w="23283" h="43200" fill="none" extrusionOk="0">
                      <a:moveTo>
                        <a:pt x="1682" y="0"/>
                      </a:moveTo>
                      <a:cubicBezTo>
                        <a:pt x="13612" y="0"/>
                        <a:pt x="23283" y="9670"/>
                        <a:pt x="23283" y="21600"/>
                      </a:cubicBezTo>
                      <a:cubicBezTo>
                        <a:pt x="23283" y="33529"/>
                        <a:pt x="13612" y="43200"/>
                        <a:pt x="1683" y="43200"/>
                      </a:cubicBezTo>
                      <a:cubicBezTo>
                        <a:pt x="1121" y="43200"/>
                        <a:pt x="559" y="43178"/>
                        <a:pt x="-1" y="43134"/>
                      </a:cubicBezTo>
                    </a:path>
                    <a:path w="23283" h="43200" stroke="0" extrusionOk="0">
                      <a:moveTo>
                        <a:pt x="1682" y="0"/>
                      </a:moveTo>
                      <a:cubicBezTo>
                        <a:pt x="13612" y="0"/>
                        <a:pt x="23283" y="9670"/>
                        <a:pt x="23283" y="21600"/>
                      </a:cubicBezTo>
                      <a:cubicBezTo>
                        <a:pt x="23283" y="33529"/>
                        <a:pt x="13612" y="43200"/>
                        <a:pt x="1683" y="43200"/>
                      </a:cubicBezTo>
                      <a:cubicBezTo>
                        <a:pt x="1121" y="43200"/>
                        <a:pt x="559" y="43178"/>
                        <a:pt x="-1" y="43134"/>
                      </a:cubicBezTo>
                      <a:lnTo>
                        <a:pt x="1683" y="21600"/>
                      </a:lnTo>
                      <a:lnTo>
                        <a:pt x="1682" y="0"/>
                      </a:lnTo>
                      <a:close/>
                    </a:path>
                  </a:pathLst>
                </a:custGeom>
                <a:noFill/>
                <a:ln w="158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8997" name="Line 257"/>
                <p:cNvSpPr>
                  <a:spLocks noChangeShapeType="1"/>
                </p:cNvSpPr>
                <p:nvPr/>
              </p:nvSpPr>
              <p:spPr bwMode="auto">
                <a:xfrm rot="16200000" flipH="1">
                  <a:off x="5537" y="14341"/>
                  <a:ext cx="569"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8998" name="Line 258"/>
                <p:cNvSpPr>
                  <a:spLocks noChangeShapeType="1"/>
                </p:cNvSpPr>
                <p:nvPr/>
              </p:nvSpPr>
              <p:spPr bwMode="auto">
                <a:xfrm rot="-5400000">
                  <a:off x="5609" y="13276"/>
                  <a:ext cx="425"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grpSp>
          <p:grpSp>
            <p:nvGrpSpPr>
              <p:cNvPr id="38975" name="Group 259"/>
              <p:cNvGrpSpPr>
                <a:grpSpLocks/>
              </p:cNvGrpSpPr>
              <p:nvPr/>
            </p:nvGrpSpPr>
            <p:grpSpPr bwMode="auto">
              <a:xfrm flipH="1">
                <a:off x="2840" y="6674"/>
                <a:ext cx="285" cy="1105"/>
                <a:chOff x="5537" y="13064"/>
                <a:chExt cx="285" cy="1562"/>
              </a:xfrm>
            </p:grpSpPr>
            <p:sp>
              <p:nvSpPr>
                <p:cNvPr id="38993" name="Arc 260"/>
                <p:cNvSpPr>
                  <a:spLocks/>
                </p:cNvSpPr>
                <p:nvPr/>
              </p:nvSpPr>
              <p:spPr bwMode="auto">
                <a:xfrm rot="10800000">
                  <a:off x="5537" y="13489"/>
                  <a:ext cx="284" cy="569"/>
                </a:xfrm>
                <a:custGeom>
                  <a:avLst/>
                  <a:gdLst>
                    <a:gd name="T0" fmla="*/ 0 w 23283"/>
                    <a:gd name="T1" fmla="*/ 0 h 43200"/>
                    <a:gd name="T2" fmla="*/ 0 w 23283"/>
                    <a:gd name="T3" fmla="*/ 0 h 43200"/>
                    <a:gd name="T4" fmla="*/ 0 w 23283"/>
                    <a:gd name="T5" fmla="*/ 0 h 43200"/>
                    <a:gd name="T6" fmla="*/ 0 60000 65536"/>
                    <a:gd name="T7" fmla="*/ 0 60000 65536"/>
                    <a:gd name="T8" fmla="*/ 0 60000 65536"/>
                  </a:gdLst>
                  <a:ahLst/>
                  <a:cxnLst>
                    <a:cxn ang="T6">
                      <a:pos x="T0" y="T1"/>
                    </a:cxn>
                    <a:cxn ang="T7">
                      <a:pos x="T2" y="T3"/>
                    </a:cxn>
                    <a:cxn ang="T8">
                      <a:pos x="T4" y="T5"/>
                    </a:cxn>
                  </a:cxnLst>
                  <a:rect l="0" t="0" r="r" b="b"/>
                  <a:pathLst>
                    <a:path w="23283" h="43200" fill="none" extrusionOk="0">
                      <a:moveTo>
                        <a:pt x="1682" y="0"/>
                      </a:moveTo>
                      <a:cubicBezTo>
                        <a:pt x="13612" y="0"/>
                        <a:pt x="23283" y="9670"/>
                        <a:pt x="23283" y="21600"/>
                      </a:cubicBezTo>
                      <a:cubicBezTo>
                        <a:pt x="23283" y="33529"/>
                        <a:pt x="13612" y="43200"/>
                        <a:pt x="1683" y="43200"/>
                      </a:cubicBezTo>
                      <a:cubicBezTo>
                        <a:pt x="1121" y="43200"/>
                        <a:pt x="559" y="43178"/>
                        <a:pt x="-1" y="43134"/>
                      </a:cubicBezTo>
                    </a:path>
                    <a:path w="23283" h="43200" stroke="0" extrusionOk="0">
                      <a:moveTo>
                        <a:pt x="1682" y="0"/>
                      </a:moveTo>
                      <a:cubicBezTo>
                        <a:pt x="13612" y="0"/>
                        <a:pt x="23283" y="9670"/>
                        <a:pt x="23283" y="21600"/>
                      </a:cubicBezTo>
                      <a:cubicBezTo>
                        <a:pt x="23283" y="33529"/>
                        <a:pt x="13612" y="43200"/>
                        <a:pt x="1683" y="43200"/>
                      </a:cubicBezTo>
                      <a:cubicBezTo>
                        <a:pt x="1121" y="43200"/>
                        <a:pt x="559" y="43178"/>
                        <a:pt x="-1" y="43134"/>
                      </a:cubicBezTo>
                      <a:lnTo>
                        <a:pt x="1683" y="21600"/>
                      </a:lnTo>
                      <a:lnTo>
                        <a:pt x="1682" y="0"/>
                      </a:lnTo>
                      <a:close/>
                    </a:path>
                  </a:pathLst>
                </a:custGeom>
                <a:noFill/>
                <a:ln w="158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8994" name="Line 261"/>
                <p:cNvSpPr>
                  <a:spLocks noChangeShapeType="1"/>
                </p:cNvSpPr>
                <p:nvPr/>
              </p:nvSpPr>
              <p:spPr bwMode="auto">
                <a:xfrm rot="16200000" flipH="1">
                  <a:off x="5537" y="14341"/>
                  <a:ext cx="569"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8995" name="Line 262"/>
                <p:cNvSpPr>
                  <a:spLocks noChangeShapeType="1"/>
                </p:cNvSpPr>
                <p:nvPr/>
              </p:nvSpPr>
              <p:spPr bwMode="auto">
                <a:xfrm rot="-5400000">
                  <a:off x="5609" y="13276"/>
                  <a:ext cx="425"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grpSp>
          <p:grpSp>
            <p:nvGrpSpPr>
              <p:cNvPr id="38976" name="Group 263"/>
              <p:cNvGrpSpPr>
                <a:grpSpLocks/>
              </p:cNvGrpSpPr>
              <p:nvPr/>
            </p:nvGrpSpPr>
            <p:grpSpPr bwMode="auto">
              <a:xfrm flipV="1">
                <a:off x="2840" y="7578"/>
                <a:ext cx="1278" cy="232"/>
                <a:chOff x="4544" y="13064"/>
                <a:chExt cx="1278" cy="328"/>
              </a:xfrm>
            </p:grpSpPr>
            <p:sp>
              <p:nvSpPr>
                <p:cNvPr id="38990" name="Arc 264"/>
                <p:cNvSpPr>
                  <a:spLocks/>
                </p:cNvSpPr>
                <p:nvPr/>
              </p:nvSpPr>
              <p:spPr bwMode="auto">
                <a:xfrm rot="5400000">
                  <a:off x="5020" y="12979"/>
                  <a:ext cx="328" cy="497"/>
                </a:xfrm>
                <a:custGeom>
                  <a:avLst/>
                  <a:gdLst>
                    <a:gd name="T0" fmla="*/ 0 w 23283"/>
                    <a:gd name="T1" fmla="*/ 0 h 43200"/>
                    <a:gd name="T2" fmla="*/ 0 w 23283"/>
                    <a:gd name="T3" fmla="*/ 0 h 43200"/>
                    <a:gd name="T4" fmla="*/ 0 w 23283"/>
                    <a:gd name="T5" fmla="*/ 0 h 43200"/>
                    <a:gd name="T6" fmla="*/ 0 60000 65536"/>
                    <a:gd name="T7" fmla="*/ 0 60000 65536"/>
                    <a:gd name="T8" fmla="*/ 0 60000 65536"/>
                  </a:gdLst>
                  <a:ahLst/>
                  <a:cxnLst>
                    <a:cxn ang="T6">
                      <a:pos x="T0" y="T1"/>
                    </a:cxn>
                    <a:cxn ang="T7">
                      <a:pos x="T2" y="T3"/>
                    </a:cxn>
                    <a:cxn ang="T8">
                      <a:pos x="T4" y="T5"/>
                    </a:cxn>
                  </a:cxnLst>
                  <a:rect l="0" t="0" r="r" b="b"/>
                  <a:pathLst>
                    <a:path w="23283" h="43200" fill="none" extrusionOk="0">
                      <a:moveTo>
                        <a:pt x="1682" y="0"/>
                      </a:moveTo>
                      <a:cubicBezTo>
                        <a:pt x="13612" y="0"/>
                        <a:pt x="23283" y="9670"/>
                        <a:pt x="23283" y="21600"/>
                      </a:cubicBezTo>
                      <a:cubicBezTo>
                        <a:pt x="23283" y="33529"/>
                        <a:pt x="13612" y="43200"/>
                        <a:pt x="1683" y="43200"/>
                      </a:cubicBezTo>
                      <a:cubicBezTo>
                        <a:pt x="1121" y="43200"/>
                        <a:pt x="559" y="43178"/>
                        <a:pt x="-1" y="43134"/>
                      </a:cubicBezTo>
                    </a:path>
                    <a:path w="23283" h="43200" stroke="0" extrusionOk="0">
                      <a:moveTo>
                        <a:pt x="1682" y="0"/>
                      </a:moveTo>
                      <a:cubicBezTo>
                        <a:pt x="13612" y="0"/>
                        <a:pt x="23283" y="9670"/>
                        <a:pt x="23283" y="21600"/>
                      </a:cubicBezTo>
                      <a:cubicBezTo>
                        <a:pt x="23283" y="33529"/>
                        <a:pt x="13612" y="43200"/>
                        <a:pt x="1683" y="43200"/>
                      </a:cubicBezTo>
                      <a:cubicBezTo>
                        <a:pt x="1121" y="43200"/>
                        <a:pt x="559" y="43178"/>
                        <a:pt x="-1" y="43134"/>
                      </a:cubicBezTo>
                      <a:lnTo>
                        <a:pt x="1683" y="21600"/>
                      </a:lnTo>
                      <a:lnTo>
                        <a:pt x="1682" y="0"/>
                      </a:lnTo>
                      <a:close/>
                    </a:path>
                  </a:pathLst>
                </a:custGeom>
                <a:noFill/>
                <a:ln w="158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8991" name="Line 265"/>
                <p:cNvSpPr>
                  <a:spLocks noChangeShapeType="1"/>
                </p:cNvSpPr>
                <p:nvPr/>
              </p:nvSpPr>
              <p:spPr bwMode="auto">
                <a:xfrm flipH="1">
                  <a:off x="4544" y="13064"/>
                  <a:ext cx="391" cy="0"/>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8992" name="Line 266"/>
                <p:cNvSpPr>
                  <a:spLocks noChangeShapeType="1"/>
                </p:cNvSpPr>
                <p:nvPr/>
              </p:nvSpPr>
              <p:spPr bwMode="auto">
                <a:xfrm>
                  <a:off x="5432" y="13064"/>
                  <a:ext cx="390" cy="0"/>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grpSp>
          <p:grpSp>
            <p:nvGrpSpPr>
              <p:cNvPr id="38977" name="Group 267"/>
              <p:cNvGrpSpPr>
                <a:grpSpLocks/>
              </p:cNvGrpSpPr>
              <p:nvPr/>
            </p:nvGrpSpPr>
            <p:grpSpPr bwMode="auto">
              <a:xfrm>
                <a:off x="3932" y="6580"/>
                <a:ext cx="1180" cy="236"/>
                <a:chOff x="4544" y="13064"/>
                <a:chExt cx="1278" cy="328"/>
              </a:xfrm>
            </p:grpSpPr>
            <p:sp>
              <p:nvSpPr>
                <p:cNvPr id="38987" name="Arc 268"/>
                <p:cNvSpPr>
                  <a:spLocks/>
                </p:cNvSpPr>
                <p:nvPr/>
              </p:nvSpPr>
              <p:spPr bwMode="auto">
                <a:xfrm rot="5400000">
                  <a:off x="5020" y="12979"/>
                  <a:ext cx="328" cy="497"/>
                </a:xfrm>
                <a:custGeom>
                  <a:avLst/>
                  <a:gdLst>
                    <a:gd name="T0" fmla="*/ 0 w 23283"/>
                    <a:gd name="T1" fmla="*/ 0 h 43200"/>
                    <a:gd name="T2" fmla="*/ 0 w 23283"/>
                    <a:gd name="T3" fmla="*/ 0 h 43200"/>
                    <a:gd name="T4" fmla="*/ 0 w 23283"/>
                    <a:gd name="T5" fmla="*/ 0 h 43200"/>
                    <a:gd name="T6" fmla="*/ 0 60000 65536"/>
                    <a:gd name="T7" fmla="*/ 0 60000 65536"/>
                    <a:gd name="T8" fmla="*/ 0 60000 65536"/>
                  </a:gdLst>
                  <a:ahLst/>
                  <a:cxnLst>
                    <a:cxn ang="T6">
                      <a:pos x="T0" y="T1"/>
                    </a:cxn>
                    <a:cxn ang="T7">
                      <a:pos x="T2" y="T3"/>
                    </a:cxn>
                    <a:cxn ang="T8">
                      <a:pos x="T4" y="T5"/>
                    </a:cxn>
                  </a:cxnLst>
                  <a:rect l="0" t="0" r="r" b="b"/>
                  <a:pathLst>
                    <a:path w="23283" h="43200" fill="none" extrusionOk="0">
                      <a:moveTo>
                        <a:pt x="1682" y="0"/>
                      </a:moveTo>
                      <a:cubicBezTo>
                        <a:pt x="13612" y="0"/>
                        <a:pt x="23283" y="9670"/>
                        <a:pt x="23283" y="21600"/>
                      </a:cubicBezTo>
                      <a:cubicBezTo>
                        <a:pt x="23283" y="33529"/>
                        <a:pt x="13612" y="43200"/>
                        <a:pt x="1683" y="43200"/>
                      </a:cubicBezTo>
                      <a:cubicBezTo>
                        <a:pt x="1121" y="43200"/>
                        <a:pt x="559" y="43178"/>
                        <a:pt x="-1" y="43134"/>
                      </a:cubicBezTo>
                    </a:path>
                    <a:path w="23283" h="43200" stroke="0" extrusionOk="0">
                      <a:moveTo>
                        <a:pt x="1682" y="0"/>
                      </a:moveTo>
                      <a:cubicBezTo>
                        <a:pt x="13612" y="0"/>
                        <a:pt x="23283" y="9670"/>
                        <a:pt x="23283" y="21600"/>
                      </a:cubicBezTo>
                      <a:cubicBezTo>
                        <a:pt x="23283" y="33529"/>
                        <a:pt x="13612" y="43200"/>
                        <a:pt x="1683" y="43200"/>
                      </a:cubicBezTo>
                      <a:cubicBezTo>
                        <a:pt x="1121" y="43200"/>
                        <a:pt x="559" y="43178"/>
                        <a:pt x="-1" y="43134"/>
                      </a:cubicBezTo>
                      <a:lnTo>
                        <a:pt x="1683" y="21600"/>
                      </a:lnTo>
                      <a:lnTo>
                        <a:pt x="1682" y="0"/>
                      </a:lnTo>
                      <a:close/>
                    </a:path>
                  </a:pathLst>
                </a:custGeom>
                <a:noFill/>
                <a:ln w="158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8988" name="Line 269"/>
                <p:cNvSpPr>
                  <a:spLocks noChangeShapeType="1"/>
                </p:cNvSpPr>
                <p:nvPr/>
              </p:nvSpPr>
              <p:spPr bwMode="auto">
                <a:xfrm flipH="1">
                  <a:off x="4544" y="13064"/>
                  <a:ext cx="391" cy="0"/>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8989" name="Line 270"/>
                <p:cNvSpPr>
                  <a:spLocks noChangeShapeType="1"/>
                </p:cNvSpPr>
                <p:nvPr/>
              </p:nvSpPr>
              <p:spPr bwMode="auto">
                <a:xfrm>
                  <a:off x="5432" y="13064"/>
                  <a:ext cx="390" cy="0"/>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grpSp>
          <p:grpSp>
            <p:nvGrpSpPr>
              <p:cNvPr id="38978" name="Group 271"/>
              <p:cNvGrpSpPr>
                <a:grpSpLocks/>
              </p:cNvGrpSpPr>
              <p:nvPr/>
            </p:nvGrpSpPr>
            <p:grpSpPr bwMode="auto">
              <a:xfrm>
                <a:off x="3692" y="5396"/>
                <a:ext cx="241" cy="1184"/>
                <a:chOff x="5537" y="13064"/>
                <a:chExt cx="285" cy="1562"/>
              </a:xfrm>
            </p:grpSpPr>
            <p:sp>
              <p:nvSpPr>
                <p:cNvPr id="38984" name="Arc 272"/>
                <p:cNvSpPr>
                  <a:spLocks/>
                </p:cNvSpPr>
                <p:nvPr/>
              </p:nvSpPr>
              <p:spPr bwMode="auto">
                <a:xfrm rot="10800000">
                  <a:off x="5537" y="13489"/>
                  <a:ext cx="284" cy="569"/>
                </a:xfrm>
                <a:custGeom>
                  <a:avLst/>
                  <a:gdLst>
                    <a:gd name="T0" fmla="*/ 0 w 23283"/>
                    <a:gd name="T1" fmla="*/ 0 h 43200"/>
                    <a:gd name="T2" fmla="*/ 0 w 23283"/>
                    <a:gd name="T3" fmla="*/ 0 h 43200"/>
                    <a:gd name="T4" fmla="*/ 0 w 23283"/>
                    <a:gd name="T5" fmla="*/ 0 h 43200"/>
                    <a:gd name="T6" fmla="*/ 0 60000 65536"/>
                    <a:gd name="T7" fmla="*/ 0 60000 65536"/>
                    <a:gd name="T8" fmla="*/ 0 60000 65536"/>
                  </a:gdLst>
                  <a:ahLst/>
                  <a:cxnLst>
                    <a:cxn ang="T6">
                      <a:pos x="T0" y="T1"/>
                    </a:cxn>
                    <a:cxn ang="T7">
                      <a:pos x="T2" y="T3"/>
                    </a:cxn>
                    <a:cxn ang="T8">
                      <a:pos x="T4" y="T5"/>
                    </a:cxn>
                  </a:cxnLst>
                  <a:rect l="0" t="0" r="r" b="b"/>
                  <a:pathLst>
                    <a:path w="23283" h="43200" fill="none" extrusionOk="0">
                      <a:moveTo>
                        <a:pt x="1682" y="0"/>
                      </a:moveTo>
                      <a:cubicBezTo>
                        <a:pt x="13612" y="0"/>
                        <a:pt x="23283" y="9670"/>
                        <a:pt x="23283" y="21600"/>
                      </a:cubicBezTo>
                      <a:cubicBezTo>
                        <a:pt x="23283" y="33529"/>
                        <a:pt x="13612" y="43200"/>
                        <a:pt x="1683" y="43200"/>
                      </a:cubicBezTo>
                      <a:cubicBezTo>
                        <a:pt x="1121" y="43200"/>
                        <a:pt x="559" y="43178"/>
                        <a:pt x="-1" y="43134"/>
                      </a:cubicBezTo>
                    </a:path>
                    <a:path w="23283" h="43200" stroke="0" extrusionOk="0">
                      <a:moveTo>
                        <a:pt x="1682" y="0"/>
                      </a:moveTo>
                      <a:cubicBezTo>
                        <a:pt x="13612" y="0"/>
                        <a:pt x="23283" y="9670"/>
                        <a:pt x="23283" y="21600"/>
                      </a:cubicBezTo>
                      <a:cubicBezTo>
                        <a:pt x="23283" y="33529"/>
                        <a:pt x="13612" y="43200"/>
                        <a:pt x="1683" y="43200"/>
                      </a:cubicBezTo>
                      <a:cubicBezTo>
                        <a:pt x="1121" y="43200"/>
                        <a:pt x="559" y="43178"/>
                        <a:pt x="-1" y="43134"/>
                      </a:cubicBezTo>
                      <a:lnTo>
                        <a:pt x="1683" y="21600"/>
                      </a:lnTo>
                      <a:lnTo>
                        <a:pt x="1682" y="0"/>
                      </a:lnTo>
                      <a:close/>
                    </a:path>
                  </a:pathLst>
                </a:custGeom>
                <a:noFill/>
                <a:ln w="158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8985" name="Line 273"/>
                <p:cNvSpPr>
                  <a:spLocks noChangeShapeType="1"/>
                </p:cNvSpPr>
                <p:nvPr/>
              </p:nvSpPr>
              <p:spPr bwMode="auto">
                <a:xfrm rot="16200000" flipH="1">
                  <a:off x="5537" y="14341"/>
                  <a:ext cx="569"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8986" name="Line 274"/>
                <p:cNvSpPr>
                  <a:spLocks noChangeShapeType="1"/>
                </p:cNvSpPr>
                <p:nvPr/>
              </p:nvSpPr>
              <p:spPr bwMode="auto">
                <a:xfrm rot="-5400000">
                  <a:off x="5609" y="13276"/>
                  <a:ext cx="425"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grpSp>
          <p:grpSp>
            <p:nvGrpSpPr>
              <p:cNvPr id="38979" name="Group 275"/>
              <p:cNvGrpSpPr>
                <a:grpSpLocks/>
              </p:cNvGrpSpPr>
              <p:nvPr/>
            </p:nvGrpSpPr>
            <p:grpSpPr bwMode="auto">
              <a:xfrm>
                <a:off x="3976" y="5396"/>
                <a:ext cx="1136" cy="236"/>
                <a:chOff x="4544" y="13064"/>
                <a:chExt cx="1278" cy="328"/>
              </a:xfrm>
            </p:grpSpPr>
            <p:sp>
              <p:nvSpPr>
                <p:cNvPr id="38981" name="Arc 276"/>
                <p:cNvSpPr>
                  <a:spLocks/>
                </p:cNvSpPr>
                <p:nvPr/>
              </p:nvSpPr>
              <p:spPr bwMode="auto">
                <a:xfrm rot="5400000">
                  <a:off x="5020" y="12979"/>
                  <a:ext cx="328" cy="497"/>
                </a:xfrm>
                <a:custGeom>
                  <a:avLst/>
                  <a:gdLst>
                    <a:gd name="T0" fmla="*/ 0 w 23283"/>
                    <a:gd name="T1" fmla="*/ 0 h 43200"/>
                    <a:gd name="T2" fmla="*/ 0 w 23283"/>
                    <a:gd name="T3" fmla="*/ 0 h 43200"/>
                    <a:gd name="T4" fmla="*/ 0 w 23283"/>
                    <a:gd name="T5" fmla="*/ 0 h 43200"/>
                    <a:gd name="T6" fmla="*/ 0 60000 65536"/>
                    <a:gd name="T7" fmla="*/ 0 60000 65536"/>
                    <a:gd name="T8" fmla="*/ 0 60000 65536"/>
                  </a:gdLst>
                  <a:ahLst/>
                  <a:cxnLst>
                    <a:cxn ang="T6">
                      <a:pos x="T0" y="T1"/>
                    </a:cxn>
                    <a:cxn ang="T7">
                      <a:pos x="T2" y="T3"/>
                    </a:cxn>
                    <a:cxn ang="T8">
                      <a:pos x="T4" y="T5"/>
                    </a:cxn>
                  </a:cxnLst>
                  <a:rect l="0" t="0" r="r" b="b"/>
                  <a:pathLst>
                    <a:path w="23283" h="43200" fill="none" extrusionOk="0">
                      <a:moveTo>
                        <a:pt x="1682" y="0"/>
                      </a:moveTo>
                      <a:cubicBezTo>
                        <a:pt x="13612" y="0"/>
                        <a:pt x="23283" y="9670"/>
                        <a:pt x="23283" y="21600"/>
                      </a:cubicBezTo>
                      <a:cubicBezTo>
                        <a:pt x="23283" y="33529"/>
                        <a:pt x="13612" y="43200"/>
                        <a:pt x="1683" y="43200"/>
                      </a:cubicBezTo>
                      <a:cubicBezTo>
                        <a:pt x="1121" y="43200"/>
                        <a:pt x="559" y="43178"/>
                        <a:pt x="-1" y="43134"/>
                      </a:cubicBezTo>
                    </a:path>
                    <a:path w="23283" h="43200" stroke="0" extrusionOk="0">
                      <a:moveTo>
                        <a:pt x="1682" y="0"/>
                      </a:moveTo>
                      <a:cubicBezTo>
                        <a:pt x="13612" y="0"/>
                        <a:pt x="23283" y="9670"/>
                        <a:pt x="23283" y="21600"/>
                      </a:cubicBezTo>
                      <a:cubicBezTo>
                        <a:pt x="23283" y="33529"/>
                        <a:pt x="13612" y="43200"/>
                        <a:pt x="1683" y="43200"/>
                      </a:cubicBezTo>
                      <a:cubicBezTo>
                        <a:pt x="1121" y="43200"/>
                        <a:pt x="559" y="43178"/>
                        <a:pt x="-1" y="43134"/>
                      </a:cubicBezTo>
                      <a:lnTo>
                        <a:pt x="1683" y="21600"/>
                      </a:lnTo>
                      <a:lnTo>
                        <a:pt x="1682" y="0"/>
                      </a:lnTo>
                      <a:close/>
                    </a:path>
                  </a:pathLst>
                </a:custGeom>
                <a:noFill/>
                <a:ln w="158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8982" name="Line 277"/>
                <p:cNvSpPr>
                  <a:spLocks noChangeShapeType="1"/>
                </p:cNvSpPr>
                <p:nvPr/>
              </p:nvSpPr>
              <p:spPr bwMode="auto">
                <a:xfrm flipH="1">
                  <a:off x="4544" y="13064"/>
                  <a:ext cx="391" cy="0"/>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8983" name="Line 278"/>
                <p:cNvSpPr>
                  <a:spLocks noChangeShapeType="1"/>
                </p:cNvSpPr>
                <p:nvPr/>
              </p:nvSpPr>
              <p:spPr bwMode="auto">
                <a:xfrm>
                  <a:off x="5432" y="13064"/>
                  <a:ext cx="390" cy="0"/>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grpSp>
          <p:sp>
            <p:nvSpPr>
              <p:cNvPr id="38980" name="Line 279"/>
              <p:cNvSpPr>
                <a:spLocks noChangeShapeType="1"/>
              </p:cNvSpPr>
              <p:nvPr/>
            </p:nvSpPr>
            <p:spPr bwMode="auto">
              <a:xfrm>
                <a:off x="2840" y="5964"/>
                <a:ext cx="852" cy="0"/>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grpSp>
        <p:grpSp>
          <p:nvGrpSpPr>
            <p:cNvPr id="38943" name="Group 280"/>
            <p:cNvGrpSpPr>
              <a:grpSpLocks/>
            </p:cNvGrpSpPr>
            <p:nvPr/>
          </p:nvGrpSpPr>
          <p:grpSpPr bwMode="auto">
            <a:xfrm>
              <a:off x="7100" y="2272"/>
              <a:ext cx="994" cy="1136"/>
              <a:chOff x="2840" y="5396"/>
              <a:chExt cx="2272" cy="2414"/>
            </a:xfrm>
          </p:grpSpPr>
          <p:sp>
            <p:nvSpPr>
              <p:cNvPr id="38947" name="Rectangle 281"/>
              <p:cNvSpPr>
                <a:spLocks noChangeArrowheads="1"/>
              </p:cNvSpPr>
              <p:nvPr/>
            </p:nvSpPr>
            <p:spPr bwMode="auto">
              <a:xfrm>
                <a:off x="2840" y="5396"/>
                <a:ext cx="2272" cy="2414"/>
              </a:xfrm>
              <a:prstGeom prst="rect">
                <a:avLst/>
              </a:prstGeom>
              <a:solidFill>
                <a:srgbClr val="FFFFFF"/>
              </a:solidFill>
              <a:ln w="19050">
                <a:solidFill>
                  <a:srgbClr val="000000"/>
                </a:solidFill>
                <a:miter lim="800000"/>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ru-RU" altLang="ru-RU" sz="2400"/>
              </a:p>
            </p:txBody>
          </p:sp>
          <p:grpSp>
            <p:nvGrpSpPr>
              <p:cNvPr id="38948" name="Group 282"/>
              <p:cNvGrpSpPr>
                <a:grpSpLocks/>
              </p:cNvGrpSpPr>
              <p:nvPr/>
            </p:nvGrpSpPr>
            <p:grpSpPr bwMode="auto">
              <a:xfrm>
                <a:off x="3833" y="6532"/>
                <a:ext cx="427" cy="1247"/>
                <a:chOff x="5537" y="13064"/>
                <a:chExt cx="285" cy="1562"/>
              </a:xfrm>
            </p:grpSpPr>
            <p:sp>
              <p:nvSpPr>
                <p:cNvPr id="38970" name="Arc 283"/>
                <p:cNvSpPr>
                  <a:spLocks/>
                </p:cNvSpPr>
                <p:nvPr/>
              </p:nvSpPr>
              <p:spPr bwMode="auto">
                <a:xfrm rot="10800000">
                  <a:off x="5537" y="13489"/>
                  <a:ext cx="284" cy="569"/>
                </a:xfrm>
                <a:custGeom>
                  <a:avLst/>
                  <a:gdLst>
                    <a:gd name="T0" fmla="*/ 0 w 23283"/>
                    <a:gd name="T1" fmla="*/ 0 h 43200"/>
                    <a:gd name="T2" fmla="*/ 0 w 23283"/>
                    <a:gd name="T3" fmla="*/ 0 h 43200"/>
                    <a:gd name="T4" fmla="*/ 0 w 23283"/>
                    <a:gd name="T5" fmla="*/ 0 h 43200"/>
                    <a:gd name="T6" fmla="*/ 0 60000 65536"/>
                    <a:gd name="T7" fmla="*/ 0 60000 65536"/>
                    <a:gd name="T8" fmla="*/ 0 60000 65536"/>
                  </a:gdLst>
                  <a:ahLst/>
                  <a:cxnLst>
                    <a:cxn ang="T6">
                      <a:pos x="T0" y="T1"/>
                    </a:cxn>
                    <a:cxn ang="T7">
                      <a:pos x="T2" y="T3"/>
                    </a:cxn>
                    <a:cxn ang="T8">
                      <a:pos x="T4" y="T5"/>
                    </a:cxn>
                  </a:cxnLst>
                  <a:rect l="0" t="0" r="r" b="b"/>
                  <a:pathLst>
                    <a:path w="23283" h="43200" fill="none" extrusionOk="0">
                      <a:moveTo>
                        <a:pt x="1682" y="0"/>
                      </a:moveTo>
                      <a:cubicBezTo>
                        <a:pt x="13612" y="0"/>
                        <a:pt x="23283" y="9670"/>
                        <a:pt x="23283" y="21600"/>
                      </a:cubicBezTo>
                      <a:cubicBezTo>
                        <a:pt x="23283" y="33529"/>
                        <a:pt x="13612" y="43200"/>
                        <a:pt x="1683" y="43200"/>
                      </a:cubicBezTo>
                      <a:cubicBezTo>
                        <a:pt x="1121" y="43200"/>
                        <a:pt x="559" y="43178"/>
                        <a:pt x="-1" y="43134"/>
                      </a:cubicBezTo>
                    </a:path>
                    <a:path w="23283" h="43200" stroke="0" extrusionOk="0">
                      <a:moveTo>
                        <a:pt x="1682" y="0"/>
                      </a:moveTo>
                      <a:cubicBezTo>
                        <a:pt x="13612" y="0"/>
                        <a:pt x="23283" y="9670"/>
                        <a:pt x="23283" y="21600"/>
                      </a:cubicBezTo>
                      <a:cubicBezTo>
                        <a:pt x="23283" y="33529"/>
                        <a:pt x="13612" y="43200"/>
                        <a:pt x="1683" y="43200"/>
                      </a:cubicBezTo>
                      <a:cubicBezTo>
                        <a:pt x="1121" y="43200"/>
                        <a:pt x="559" y="43178"/>
                        <a:pt x="-1" y="43134"/>
                      </a:cubicBezTo>
                      <a:lnTo>
                        <a:pt x="1683" y="21600"/>
                      </a:lnTo>
                      <a:lnTo>
                        <a:pt x="1682" y="0"/>
                      </a:lnTo>
                      <a:close/>
                    </a:path>
                  </a:pathLst>
                </a:custGeom>
                <a:noFill/>
                <a:ln w="158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8971" name="Line 284"/>
                <p:cNvSpPr>
                  <a:spLocks noChangeShapeType="1"/>
                </p:cNvSpPr>
                <p:nvPr/>
              </p:nvSpPr>
              <p:spPr bwMode="auto">
                <a:xfrm rot="16200000" flipH="1">
                  <a:off x="5537" y="14341"/>
                  <a:ext cx="569"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8972" name="Line 285"/>
                <p:cNvSpPr>
                  <a:spLocks noChangeShapeType="1"/>
                </p:cNvSpPr>
                <p:nvPr/>
              </p:nvSpPr>
              <p:spPr bwMode="auto">
                <a:xfrm rot="-5400000">
                  <a:off x="5609" y="13276"/>
                  <a:ext cx="425"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grpSp>
          <p:grpSp>
            <p:nvGrpSpPr>
              <p:cNvPr id="38949" name="Group 286"/>
              <p:cNvGrpSpPr>
                <a:grpSpLocks/>
              </p:cNvGrpSpPr>
              <p:nvPr/>
            </p:nvGrpSpPr>
            <p:grpSpPr bwMode="auto">
              <a:xfrm flipH="1">
                <a:off x="2840" y="6674"/>
                <a:ext cx="285" cy="1105"/>
                <a:chOff x="5537" y="13064"/>
                <a:chExt cx="285" cy="1562"/>
              </a:xfrm>
            </p:grpSpPr>
            <p:sp>
              <p:nvSpPr>
                <p:cNvPr id="38967" name="Arc 287"/>
                <p:cNvSpPr>
                  <a:spLocks/>
                </p:cNvSpPr>
                <p:nvPr/>
              </p:nvSpPr>
              <p:spPr bwMode="auto">
                <a:xfrm rot="10800000">
                  <a:off x="5537" y="13489"/>
                  <a:ext cx="284" cy="569"/>
                </a:xfrm>
                <a:custGeom>
                  <a:avLst/>
                  <a:gdLst>
                    <a:gd name="T0" fmla="*/ 0 w 23283"/>
                    <a:gd name="T1" fmla="*/ 0 h 43200"/>
                    <a:gd name="T2" fmla="*/ 0 w 23283"/>
                    <a:gd name="T3" fmla="*/ 0 h 43200"/>
                    <a:gd name="T4" fmla="*/ 0 w 23283"/>
                    <a:gd name="T5" fmla="*/ 0 h 43200"/>
                    <a:gd name="T6" fmla="*/ 0 60000 65536"/>
                    <a:gd name="T7" fmla="*/ 0 60000 65536"/>
                    <a:gd name="T8" fmla="*/ 0 60000 65536"/>
                  </a:gdLst>
                  <a:ahLst/>
                  <a:cxnLst>
                    <a:cxn ang="T6">
                      <a:pos x="T0" y="T1"/>
                    </a:cxn>
                    <a:cxn ang="T7">
                      <a:pos x="T2" y="T3"/>
                    </a:cxn>
                    <a:cxn ang="T8">
                      <a:pos x="T4" y="T5"/>
                    </a:cxn>
                  </a:cxnLst>
                  <a:rect l="0" t="0" r="r" b="b"/>
                  <a:pathLst>
                    <a:path w="23283" h="43200" fill="none" extrusionOk="0">
                      <a:moveTo>
                        <a:pt x="1682" y="0"/>
                      </a:moveTo>
                      <a:cubicBezTo>
                        <a:pt x="13612" y="0"/>
                        <a:pt x="23283" y="9670"/>
                        <a:pt x="23283" y="21600"/>
                      </a:cubicBezTo>
                      <a:cubicBezTo>
                        <a:pt x="23283" y="33529"/>
                        <a:pt x="13612" y="43200"/>
                        <a:pt x="1683" y="43200"/>
                      </a:cubicBezTo>
                      <a:cubicBezTo>
                        <a:pt x="1121" y="43200"/>
                        <a:pt x="559" y="43178"/>
                        <a:pt x="-1" y="43134"/>
                      </a:cubicBezTo>
                    </a:path>
                    <a:path w="23283" h="43200" stroke="0" extrusionOk="0">
                      <a:moveTo>
                        <a:pt x="1682" y="0"/>
                      </a:moveTo>
                      <a:cubicBezTo>
                        <a:pt x="13612" y="0"/>
                        <a:pt x="23283" y="9670"/>
                        <a:pt x="23283" y="21600"/>
                      </a:cubicBezTo>
                      <a:cubicBezTo>
                        <a:pt x="23283" y="33529"/>
                        <a:pt x="13612" y="43200"/>
                        <a:pt x="1683" y="43200"/>
                      </a:cubicBezTo>
                      <a:cubicBezTo>
                        <a:pt x="1121" y="43200"/>
                        <a:pt x="559" y="43178"/>
                        <a:pt x="-1" y="43134"/>
                      </a:cubicBezTo>
                      <a:lnTo>
                        <a:pt x="1683" y="21600"/>
                      </a:lnTo>
                      <a:lnTo>
                        <a:pt x="1682" y="0"/>
                      </a:lnTo>
                      <a:close/>
                    </a:path>
                  </a:pathLst>
                </a:custGeom>
                <a:noFill/>
                <a:ln w="158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8968" name="Line 288"/>
                <p:cNvSpPr>
                  <a:spLocks noChangeShapeType="1"/>
                </p:cNvSpPr>
                <p:nvPr/>
              </p:nvSpPr>
              <p:spPr bwMode="auto">
                <a:xfrm rot="16200000" flipH="1">
                  <a:off x="5537" y="14341"/>
                  <a:ext cx="569"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8969" name="Line 289"/>
                <p:cNvSpPr>
                  <a:spLocks noChangeShapeType="1"/>
                </p:cNvSpPr>
                <p:nvPr/>
              </p:nvSpPr>
              <p:spPr bwMode="auto">
                <a:xfrm rot="-5400000">
                  <a:off x="5609" y="13276"/>
                  <a:ext cx="425"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grpSp>
          <p:grpSp>
            <p:nvGrpSpPr>
              <p:cNvPr id="38950" name="Group 290"/>
              <p:cNvGrpSpPr>
                <a:grpSpLocks/>
              </p:cNvGrpSpPr>
              <p:nvPr/>
            </p:nvGrpSpPr>
            <p:grpSpPr bwMode="auto">
              <a:xfrm flipV="1">
                <a:off x="2840" y="7578"/>
                <a:ext cx="1278" cy="232"/>
                <a:chOff x="4544" y="13064"/>
                <a:chExt cx="1278" cy="328"/>
              </a:xfrm>
            </p:grpSpPr>
            <p:sp>
              <p:nvSpPr>
                <p:cNvPr id="38964" name="Arc 291"/>
                <p:cNvSpPr>
                  <a:spLocks/>
                </p:cNvSpPr>
                <p:nvPr/>
              </p:nvSpPr>
              <p:spPr bwMode="auto">
                <a:xfrm rot="5400000">
                  <a:off x="5020" y="12979"/>
                  <a:ext cx="328" cy="497"/>
                </a:xfrm>
                <a:custGeom>
                  <a:avLst/>
                  <a:gdLst>
                    <a:gd name="T0" fmla="*/ 0 w 23283"/>
                    <a:gd name="T1" fmla="*/ 0 h 43200"/>
                    <a:gd name="T2" fmla="*/ 0 w 23283"/>
                    <a:gd name="T3" fmla="*/ 0 h 43200"/>
                    <a:gd name="T4" fmla="*/ 0 w 23283"/>
                    <a:gd name="T5" fmla="*/ 0 h 43200"/>
                    <a:gd name="T6" fmla="*/ 0 60000 65536"/>
                    <a:gd name="T7" fmla="*/ 0 60000 65536"/>
                    <a:gd name="T8" fmla="*/ 0 60000 65536"/>
                  </a:gdLst>
                  <a:ahLst/>
                  <a:cxnLst>
                    <a:cxn ang="T6">
                      <a:pos x="T0" y="T1"/>
                    </a:cxn>
                    <a:cxn ang="T7">
                      <a:pos x="T2" y="T3"/>
                    </a:cxn>
                    <a:cxn ang="T8">
                      <a:pos x="T4" y="T5"/>
                    </a:cxn>
                  </a:cxnLst>
                  <a:rect l="0" t="0" r="r" b="b"/>
                  <a:pathLst>
                    <a:path w="23283" h="43200" fill="none" extrusionOk="0">
                      <a:moveTo>
                        <a:pt x="1682" y="0"/>
                      </a:moveTo>
                      <a:cubicBezTo>
                        <a:pt x="13612" y="0"/>
                        <a:pt x="23283" y="9670"/>
                        <a:pt x="23283" y="21600"/>
                      </a:cubicBezTo>
                      <a:cubicBezTo>
                        <a:pt x="23283" y="33529"/>
                        <a:pt x="13612" y="43200"/>
                        <a:pt x="1683" y="43200"/>
                      </a:cubicBezTo>
                      <a:cubicBezTo>
                        <a:pt x="1121" y="43200"/>
                        <a:pt x="559" y="43178"/>
                        <a:pt x="-1" y="43134"/>
                      </a:cubicBezTo>
                    </a:path>
                    <a:path w="23283" h="43200" stroke="0" extrusionOk="0">
                      <a:moveTo>
                        <a:pt x="1682" y="0"/>
                      </a:moveTo>
                      <a:cubicBezTo>
                        <a:pt x="13612" y="0"/>
                        <a:pt x="23283" y="9670"/>
                        <a:pt x="23283" y="21600"/>
                      </a:cubicBezTo>
                      <a:cubicBezTo>
                        <a:pt x="23283" y="33529"/>
                        <a:pt x="13612" y="43200"/>
                        <a:pt x="1683" y="43200"/>
                      </a:cubicBezTo>
                      <a:cubicBezTo>
                        <a:pt x="1121" y="43200"/>
                        <a:pt x="559" y="43178"/>
                        <a:pt x="-1" y="43134"/>
                      </a:cubicBezTo>
                      <a:lnTo>
                        <a:pt x="1683" y="21600"/>
                      </a:lnTo>
                      <a:lnTo>
                        <a:pt x="1682" y="0"/>
                      </a:lnTo>
                      <a:close/>
                    </a:path>
                  </a:pathLst>
                </a:custGeom>
                <a:noFill/>
                <a:ln w="158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8965" name="Line 292"/>
                <p:cNvSpPr>
                  <a:spLocks noChangeShapeType="1"/>
                </p:cNvSpPr>
                <p:nvPr/>
              </p:nvSpPr>
              <p:spPr bwMode="auto">
                <a:xfrm flipH="1">
                  <a:off x="4544" y="13064"/>
                  <a:ext cx="391" cy="0"/>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8966" name="Line 293"/>
                <p:cNvSpPr>
                  <a:spLocks noChangeShapeType="1"/>
                </p:cNvSpPr>
                <p:nvPr/>
              </p:nvSpPr>
              <p:spPr bwMode="auto">
                <a:xfrm>
                  <a:off x="5432" y="13064"/>
                  <a:ext cx="390" cy="0"/>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grpSp>
          <p:grpSp>
            <p:nvGrpSpPr>
              <p:cNvPr id="38951" name="Group 294"/>
              <p:cNvGrpSpPr>
                <a:grpSpLocks/>
              </p:cNvGrpSpPr>
              <p:nvPr/>
            </p:nvGrpSpPr>
            <p:grpSpPr bwMode="auto">
              <a:xfrm>
                <a:off x="3932" y="6580"/>
                <a:ext cx="1180" cy="236"/>
                <a:chOff x="4544" y="13064"/>
                <a:chExt cx="1278" cy="328"/>
              </a:xfrm>
            </p:grpSpPr>
            <p:sp>
              <p:nvSpPr>
                <p:cNvPr id="38961" name="Arc 295"/>
                <p:cNvSpPr>
                  <a:spLocks/>
                </p:cNvSpPr>
                <p:nvPr/>
              </p:nvSpPr>
              <p:spPr bwMode="auto">
                <a:xfrm rot="5400000">
                  <a:off x="5020" y="12979"/>
                  <a:ext cx="328" cy="497"/>
                </a:xfrm>
                <a:custGeom>
                  <a:avLst/>
                  <a:gdLst>
                    <a:gd name="T0" fmla="*/ 0 w 23283"/>
                    <a:gd name="T1" fmla="*/ 0 h 43200"/>
                    <a:gd name="T2" fmla="*/ 0 w 23283"/>
                    <a:gd name="T3" fmla="*/ 0 h 43200"/>
                    <a:gd name="T4" fmla="*/ 0 w 23283"/>
                    <a:gd name="T5" fmla="*/ 0 h 43200"/>
                    <a:gd name="T6" fmla="*/ 0 60000 65536"/>
                    <a:gd name="T7" fmla="*/ 0 60000 65536"/>
                    <a:gd name="T8" fmla="*/ 0 60000 65536"/>
                  </a:gdLst>
                  <a:ahLst/>
                  <a:cxnLst>
                    <a:cxn ang="T6">
                      <a:pos x="T0" y="T1"/>
                    </a:cxn>
                    <a:cxn ang="T7">
                      <a:pos x="T2" y="T3"/>
                    </a:cxn>
                    <a:cxn ang="T8">
                      <a:pos x="T4" y="T5"/>
                    </a:cxn>
                  </a:cxnLst>
                  <a:rect l="0" t="0" r="r" b="b"/>
                  <a:pathLst>
                    <a:path w="23283" h="43200" fill="none" extrusionOk="0">
                      <a:moveTo>
                        <a:pt x="1682" y="0"/>
                      </a:moveTo>
                      <a:cubicBezTo>
                        <a:pt x="13612" y="0"/>
                        <a:pt x="23283" y="9670"/>
                        <a:pt x="23283" y="21600"/>
                      </a:cubicBezTo>
                      <a:cubicBezTo>
                        <a:pt x="23283" y="33529"/>
                        <a:pt x="13612" y="43200"/>
                        <a:pt x="1683" y="43200"/>
                      </a:cubicBezTo>
                      <a:cubicBezTo>
                        <a:pt x="1121" y="43200"/>
                        <a:pt x="559" y="43178"/>
                        <a:pt x="-1" y="43134"/>
                      </a:cubicBezTo>
                    </a:path>
                    <a:path w="23283" h="43200" stroke="0" extrusionOk="0">
                      <a:moveTo>
                        <a:pt x="1682" y="0"/>
                      </a:moveTo>
                      <a:cubicBezTo>
                        <a:pt x="13612" y="0"/>
                        <a:pt x="23283" y="9670"/>
                        <a:pt x="23283" y="21600"/>
                      </a:cubicBezTo>
                      <a:cubicBezTo>
                        <a:pt x="23283" y="33529"/>
                        <a:pt x="13612" y="43200"/>
                        <a:pt x="1683" y="43200"/>
                      </a:cubicBezTo>
                      <a:cubicBezTo>
                        <a:pt x="1121" y="43200"/>
                        <a:pt x="559" y="43178"/>
                        <a:pt x="-1" y="43134"/>
                      </a:cubicBezTo>
                      <a:lnTo>
                        <a:pt x="1683" y="21600"/>
                      </a:lnTo>
                      <a:lnTo>
                        <a:pt x="1682" y="0"/>
                      </a:lnTo>
                      <a:close/>
                    </a:path>
                  </a:pathLst>
                </a:custGeom>
                <a:noFill/>
                <a:ln w="158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8962" name="Line 296"/>
                <p:cNvSpPr>
                  <a:spLocks noChangeShapeType="1"/>
                </p:cNvSpPr>
                <p:nvPr/>
              </p:nvSpPr>
              <p:spPr bwMode="auto">
                <a:xfrm flipH="1">
                  <a:off x="4544" y="13064"/>
                  <a:ext cx="391" cy="0"/>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8963" name="Line 297"/>
                <p:cNvSpPr>
                  <a:spLocks noChangeShapeType="1"/>
                </p:cNvSpPr>
                <p:nvPr/>
              </p:nvSpPr>
              <p:spPr bwMode="auto">
                <a:xfrm>
                  <a:off x="5432" y="13064"/>
                  <a:ext cx="390" cy="0"/>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grpSp>
          <p:grpSp>
            <p:nvGrpSpPr>
              <p:cNvPr id="38952" name="Group 298"/>
              <p:cNvGrpSpPr>
                <a:grpSpLocks/>
              </p:cNvGrpSpPr>
              <p:nvPr/>
            </p:nvGrpSpPr>
            <p:grpSpPr bwMode="auto">
              <a:xfrm>
                <a:off x="3692" y="5396"/>
                <a:ext cx="241" cy="1184"/>
                <a:chOff x="5537" y="13064"/>
                <a:chExt cx="285" cy="1562"/>
              </a:xfrm>
            </p:grpSpPr>
            <p:sp>
              <p:nvSpPr>
                <p:cNvPr id="38958" name="Arc 299"/>
                <p:cNvSpPr>
                  <a:spLocks/>
                </p:cNvSpPr>
                <p:nvPr/>
              </p:nvSpPr>
              <p:spPr bwMode="auto">
                <a:xfrm rot="10800000">
                  <a:off x="5537" y="13489"/>
                  <a:ext cx="284" cy="569"/>
                </a:xfrm>
                <a:custGeom>
                  <a:avLst/>
                  <a:gdLst>
                    <a:gd name="T0" fmla="*/ 0 w 23283"/>
                    <a:gd name="T1" fmla="*/ 0 h 43200"/>
                    <a:gd name="T2" fmla="*/ 0 w 23283"/>
                    <a:gd name="T3" fmla="*/ 0 h 43200"/>
                    <a:gd name="T4" fmla="*/ 0 w 23283"/>
                    <a:gd name="T5" fmla="*/ 0 h 43200"/>
                    <a:gd name="T6" fmla="*/ 0 60000 65536"/>
                    <a:gd name="T7" fmla="*/ 0 60000 65536"/>
                    <a:gd name="T8" fmla="*/ 0 60000 65536"/>
                  </a:gdLst>
                  <a:ahLst/>
                  <a:cxnLst>
                    <a:cxn ang="T6">
                      <a:pos x="T0" y="T1"/>
                    </a:cxn>
                    <a:cxn ang="T7">
                      <a:pos x="T2" y="T3"/>
                    </a:cxn>
                    <a:cxn ang="T8">
                      <a:pos x="T4" y="T5"/>
                    </a:cxn>
                  </a:cxnLst>
                  <a:rect l="0" t="0" r="r" b="b"/>
                  <a:pathLst>
                    <a:path w="23283" h="43200" fill="none" extrusionOk="0">
                      <a:moveTo>
                        <a:pt x="1682" y="0"/>
                      </a:moveTo>
                      <a:cubicBezTo>
                        <a:pt x="13612" y="0"/>
                        <a:pt x="23283" y="9670"/>
                        <a:pt x="23283" y="21600"/>
                      </a:cubicBezTo>
                      <a:cubicBezTo>
                        <a:pt x="23283" y="33529"/>
                        <a:pt x="13612" y="43200"/>
                        <a:pt x="1683" y="43200"/>
                      </a:cubicBezTo>
                      <a:cubicBezTo>
                        <a:pt x="1121" y="43200"/>
                        <a:pt x="559" y="43178"/>
                        <a:pt x="-1" y="43134"/>
                      </a:cubicBezTo>
                    </a:path>
                    <a:path w="23283" h="43200" stroke="0" extrusionOk="0">
                      <a:moveTo>
                        <a:pt x="1682" y="0"/>
                      </a:moveTo>
                      <a:cubicBezTo>
                        <a:pt x="13612" y="0"/>
                        <a:pt x="23283" y="9670"/>
                        <a:pt x="23283" y="21600"/>
                      </a:cubicBezTo>
                      <a:cubicBezTo>
                        <a:pt x="23283" y="33529"/>
                        <a:pt x="13612" y="43200"/>
                        <a:pt x="1683" y="43200"/>
                      </a:cubicBezTo>
                      <a:cubicBezTo>
                        <a:pt x="1121" y="43200"/>
                        <a:pt x="559" y="43178"/>
                        <a:pt x="-1" y="43134"/>
                      </a:cubicBezTo>
                      <a:lnTo>
                        <a:pt x="1683" y="21600"/>
                      </a:lnTo>
                      <a:lnTo>
                        <a:pt x="1682" y="0"/>
                      </a:lnTo>
                      <a:close/>
                    </a:path>
                  </a:pathLst>
                </a:custGeom>
                <a:noFill/>
                <a:ln w="158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8959" name="Line 300"/>
                <p:cNvSpPr>
                  <a:spLocks noChangeShapeType="1"/>
                </p:cNvSpPr>
                <p:nvPr/>
              </p:nvSpPr>
              <p:spPr bwMode="auto">
                <a:xfrm rot="16200000" flipH="1">
                  <a:off x="5537" y="14341"/>
                  <a:ext cx="569"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8960" name="Line 301"/>
                <p:cNvSpPr>
                  <a:spLocks noChangeShapeType="1"/>
                </p:cNvSpPr>
                <p:nvPr/>
              </p:nvSpPr>
              <p:spPr bwMode="auto">
                <a:xfrm rot="-5400000">
                  <a:off x="5609" y="13276"/>
                  <a:ext cx="425"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grpSp>
          <p:grpSp>
            <p:nvGrpSpPr>
              <p:cNvPr id="38953" name="Group 302"/>
              <p:cNvGrpSpPr>
                <a:grpSpLocks/>
              </p:cNvGrpSpPr>
              <p:nvPr/>
            </p:nvGrpSpPr>
            <p:grpSpPr bwMode="auto">
              <a:xfrm>
                <a:off x="3976" y="5396"/>
                <a:ext cx="1136" cy="236"/>
                <a:chOff x="4544" y="13064"/>
                <a:chExt cx="1278" cy="328"/>
              </a:xfrm>
            </p:grpSpPr>
            <p:sp>
              <p:nvSpPr>
                <p:cNvPr id="38955" name="Arc 303"/>
                <p:cNvSpPr>
                  <a:spLocks/>
                </p:cNvSpPr>
                <p:nvPr/>
              </p:nvSpPr>
              <p:spPr bwMode="auto">
                <a:xfrm rot="5400000">
                  <a:off x="5020" y="12979"/>
                  <a:ext cx="328" cy="497"/>
                </a:xfrm>
                <a:custGeom>
                  <a:avLst/>
                  <a:gdLst>
                    <a:gd name="T0" fmla="*/ 0 w 23283"/>
                    <a:gd name="T1" fmla="*/ 0 h 43200"/>
                    <a:gd name="T2" fmla="*/ 0 w 23283"/>
                    <a:gd name="T3" fmla="*/ 0 h 43200"/>
                    <a:gd name="T4" fmla="*/ 0 w 23283"/>
                    <a:gd name="T5" fmla="*/ 0 h 43200"/>
                    <a:gd name="T6" fmla="*/ 0 60000 65536"/>
                    <a:gd name="T7" fmla="*/ 0 60000 65536"/>
                    <a:gd name="T8" fmla="*/ 0 60000 65536"/>
                  </a:gdLst>
                  <a:ahLst/>
                  <a:cxnLst>
                    <a:cxn ang="T6">
                      <a:pos x="T0" y="T1"/>
                    </a:cxn>
                    <a:cxn ang="T7">
                      <a:pos x="T2" y="T3"/>
                    </a:cxn>
                    <a:cxn ang="T8">
                      <a:pos x="T4" y="T5"/>
                    </a:cxn>
                  </a:cxnLst>
                  <a:rect l="0" t="0" r="r" b="b"/>
                  <a:pathLst>
                    <a:path w="23283" h="43200" fill="none" extrusionOk="0">
                      <a:moveTo>
                        <a:pt x="1682" y="0"/>
                      </a:moveTo>
                      <a:cubicBezTo>
                        <a:pt x="13612" y="0"/>
                        <a:pt x="23283" y="9670"/>
                        <a:pt x="23283" y="21600"/>
                      </a:cubicBezTo>
                      <a:cubicBezTo>
                        <a:pt x="23283" y="33529"/>
                        <a:pt x="13612" y="43200"/>
                        <a:pt x="1683" y="43200"/>
                      </a:cubicBezTo>
                      <a:cubicBezTo>
                        <a:pt x="1121" y="43200"/>
                        <a:pt x="559" y="43178"/>
                        <a:pt x="-1" y="43134"/>
                      </a:cubicBezTo>
                    </a:path>
                    <a:path w="23283" h="43200" stroke="0" extrusionOk="0">
                      <a:moveTo>
                        <a:pt x="1682" y="0"/>
                      </a:moveTo>
                      <a:cubicBezTo>
                        <a:pt x="13612" y="0"/>
                        <a:pt x="23283" y="9670"/>
                        <a:pt x="23283" y="21600"/>
                      </a:cubicBezTo>
                      <a:cubicBezTo>
                        <a:pt x="23283" y="33529"/>
                        <a:pt x="13612" y="43200"/>
                        <a:pt x="1683" y="43200"/>
                      </a:cubicBezTo>
                      <a:cubicBezTo>
                        <a:pt x="1121" y="43200"/>
                        <a:pt x="559" y="43178"/>
                        <a:pt x="-1" y="43134"/>
                      </a:cubicBezTo>
                      <a:lnTo>
                        <a:pt x="1683" y="21600"/>
                      </a:lnTo>
                      <a:lnTo>
                        <a:pt x="1682" y="0"/>
                      </a:lnTo>
                      <a:close/>
                    </a:path>
                  </a:pathLst>
                </a:custGeom>
                <a:noFill/>
                <a:ln w="158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8956" name="Line 304"/>
                <p:cNvSpPr>
                  <a:spLocks noChangeShapeType="1"/>
                </p:cNvSpPr>
                <p:nvPr/>
              </p:nvSpPr>
              <p:spPr bwMode="auto">
                <a:xfrm flipH="1">
                  <a:off x="4544" y="13064"/>
                  <a:ext cx="391" cy="0"/>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8957" name="Line 305"/>
                <p:cNvSpPr>
                  <a:spLocks noChangeShapeType="1"/>
                </p:cNvSpPr>
                <p:nvPr/>
              </p:nvSpPr>
              <p:spPr bwMode="auto">
                <a:xfrm>
                  <a:off x="5432" y="13064"/>
                  <a:ext cx="390" cy="0"/>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grpSp>
          <p:sp>
            <p:nvSpPr>
              <p:cNvPr id="38954" name="Line 306"/>
              <p:cNvSpPr>
                <a:spLocks noChangeShapeType="1"/>
              </p:cNvSpPr>
              <p:nvPr/>
            </p:nvSpPr>
            <p:spPr bwMode="auto">
              <a:xfrm>
                <a:off x="2840" y="5964"/>
                <a:ext cx="852" cy="0"/>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grpSp>
        <p:sp>
          <p:nvSpPr>
            <p:cNvPr id="38944" name="Line 307"/>
            <p:cNvSpPr>
              <a:spLocks noChangeShapeType="1"/>
            </p:cNvSpPr>
            <p:nvPr/>
          </p:nvSpPr>
          <p:spPr bwMode="auto">
            <a:xfrm>
              <a:off x="4260" y="3550"/>
              <a:ext cx="0" cy="568"/>
            </a:xfrm>
            <a:prstGeom prst="line">
              <a:avLst/>
            </a:prstGeom>
            <a:noFill/>
            <a:ln w="15875">
              <a:solidFill>
                <a:srgbClr val="0000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ru-RU"/>
            </a:p>
          </p:txBody>
        </p:sp>
        <p:sp>
          <p:nvSpPr>
            <p:cNvPr id="38945" name="Line 308"/>
            <p:cNvSpPr>
              <a:spLocks noChangeShapeType="1"/>
            </p:cNvSpPr>
            <p:nvPr/>
          </p:nvSpPr>
          <p:spPr bwMode="auto">
            <a:xfrm>
              <a:off x="5964" y="3550"/>
              <a:ext cx="0" cy="568"/>
            </a:xfrm>
            <a:prstGeom prst="line">
              <a:avLst/>
            </a:prstGeom>
            <a:noFill/>
            <a:ln w="15875">
              <a:solidFill>
                <a:srgbClr val="0000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ru-RU"/>
            </a:p>
          </p:txBody>
        </p:sp>
        <p:sp>
          <p:nvSpPr>
            <p:cNvPr id="38946" name="Line 309"/>
            <p:cNvSpPr>
              <a:spLocks noChangeShapeType="1"/>
            </p:cNvSpPr>
            <p:nvPr/>
          </p:nvSpPr>
          <p:spPr bwMode="auto">
            <a:xfrm>
              <a:off x="7526" y="3550"/>
              <a:ext cx="0" cy="568"/>
            </a:xfrm>
            <a:prstGeom prst="line">
              <a:avLst/>
            </a:prstGeom>
            <a:noFill/>
            <a:ln w="15875">
              <a:solidFill>
                <a:srgbClr val="0000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ru-RU"/>
            </a:p>
          </p:txBody>
        </p:sp>
      </p:grpSp>
      <p:sp>
        <p:nvSpPr>
          <p:cNvPr id="38927" name="Text Box 310"/>
          <p:cNvSpPr txBox="1">
            <a:spLocks noChangeArrowheads="1"/>
          </p:cNvSpPr>
          <p:nvPr/>
        </p:nvSpPr>
        <p:spPr bwMode="auto">
          <a:xfrm>
            <a:off x="1365250" y="3657600"/>
            <a:ext cx="2971800" cy="317500"/>
          </a:xfrm>
          <a:prstGeom prst="rect">
            <a:avLst/>
          </a:prstGeom>
          <a:solidFill>
            <a:srgbClr val="00FFFF"/>
          </a:solidFill>
          <a:ln w="1587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ru-RU" altLang="ru-RU" sz="1400" b="1"/>
              <a:t>II – мехатронные модули</a:t>
            </a:r>
          </a:p>
        </p:txBody>
      </p:sp>
      <p:sp>
        <p:nvSpPr>
          <p:cNvPr id="38928" name="Text Box 311"/>
          <p:cNvSpPr txBox="1">
            <a:spLocks noChangeArrowheads="1"/>
          </p:cNvSpPr>
          <p:nvPr/>
        </p:nvSpPr>
        <p:spPr bwMode="auto">
          <a:xfrm>
            <a:off x="1365250" y="5372100"/>
            <a:ext cx="3871913" cy="317500"/>
          </a:xfrm>
          <a:prstGeom prst="rect">
            <a:avLst/>
          </a:prstGeom>
          <a:solidFill>
            <a:srgbClr val="00FFFF"/>
          </a:solidFill>
          <a:ln w="1587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ru-RU" altLang="ru-RU" sz="1400" b="1"/>
              <a:t>I – элементы мехатронных модулей </a:t>
            </a:r>
          </a:p>
        </p:txBody>
      </p:sp>
      <p:sp>
        <p:nvSpPr>
          <p:cNvPr id="38929" name="Line 312"/>
          <p:cNvSpPr>
            <a:spLocks noChangeShapeType="1"/>
          </p:cNvSpPr>
          <p:nvPr/>
        </p:nvSpPr>
        <p:spPr bwMode="auto">
          <a:xfrm>
            <a:off x="914400" y="6451600"/>
            <a:ext cx="6122988" cy="15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8930" name="Text Box 313"/>
          <p:cNvSpPr txBox="1">
            <a:spLocks noChangeArrowheads="1"/>
          </p:cNvSpPr>
          <p:nvPr/>
        </p:nvSpPr>
        <p:spPr bwMode="auto">
          <a:xfrm>
            <a:off x="1365250" y="1943100"/>
            <a:ext cx="3740150" cy="317500"/>
          </a:xfrm>
          <a:prstGeom prst="rect">
            <a:avLst/>
          </a:prstGeom>
          <a:solidFill>
            <a:srgbClr val="00FFFF"/>
          </a:solidFill>
          <a:ln w="1587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ru-RU" altLang="ru-RU" sz="1400" b="1"/>
              <a:t>Ш – мехатронные системы</a:t>
            </a:r>
            <a:r>
              <a:rPr lang="en-US" altLang="ru-RU" sz="1400" b="1"/>
              <a:t>  </a:t>
            </a:r>
            <a:r>
              <a:rPr lang="ru-RU" altLang="ru-RU" sz="1400" b="1"/>
              <a:t>и машины</a:t>
            </a:r>
          </a:p>
        </p:txBody>
      </p:sp>
      <p:sp>
        <p:nvSpPr>
          <p:cNvPr id="38931" name="Text Box 314"/>
          <p:cNvSpPr txBox="1">
            <a:spLocks noChangeArrowheads="1"/>
          </p:cNvSpPr>
          <p:nvPr/>
        </p:nvSpPr>
        <p:spPr bwMode="auto">
          <a:xfrm>
            <a:off x="1365250" y="482600"/>
            <a:ext cx="3421063" cy="317500"/>
          </a:xfrm>
          <a:prstGeom prst="rect">
            <a:avLst/>
          </a:prstGeom>
          <a:solidFill>
            <a:srgbClr val="00FFFF"/>
          </a:solidFill>
          <a:ln w="1587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ru-RU" altLang="ru-RU" sz="1400" b="1"/>
              <a:t>IV –мехатронные комплексы машин</a:t>
            </a:r>
          </a:p>
        </p:txBody>
      </p:sp>
      <p:sp>
        <p:nvSpPr>
          <p:cNvPr id="38932" name="Line 315"/>
          <p:cNvSpPr>
            <a:spLocks noChangeShapeType="1"/>
          </p:cNvSpPr>
          <p:nvPr/>
        </p:nvSpPr>
        <p:spPr bwMode="auto">
          <a:xfrm flipV="1">
            <a:off x="2174875" y="5943600"/>
            <a:ext cx="630238" cy="1588"/>
          </a:xfrm>
          <a:prstGeom prst="line">
            <a:avLst/>
          </a:prstGeom>
          <a:noFill/>
          <a:ln w="12700">
            <a:solidFill>
              <a:srgbClr val="00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ru-RU"/>
          </a:p>
        </p:txBody>
      </p:sp>
      <p:sp>
        <p:nvSpPr>
          <p:cNvPr id="38933" name="Line 316"/>
          <p:cNvSpPr>
            <a:spLocks noChangeShapeType="1"/>
          </p:cNvSpPr>
          <p:nvPr/>
        </p:nvSpPr>
        <p:spPr bwMode="auto">
          <a:xfrm>
            <a:off x="2176463" y="6134100"/>
            <a:ext cx="630237" cy="1588"/>
          </a:xfrm>
          <a:prstGeom prst="line">
            <a:avLst/>
          </a:prstGeom>
          <a:noFill/>
          <a:ln w="12700">
            <a:solidFill>
              <a:srgbClr val="00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ru-RU"/>
          </a:p>
        </p:txBody>
      </p:sp>
      <p:sp>
        <p:nvSpPr>
          <p:cNvPr id="38934" name="Line 317"/>
          <p:cNvSpPr>
            <a:spLocks noChangeShapeType="1"/>
          </p:cNvSpPr>
          <p:nvPr/>
        </p:nvSpPr>
        <p:spPr bwMode="auto">
          <a:xfrm>
            <a:off x="3709988" y="5880100"/>
            <a:ext cx="1587" cy="317500"/>
          </a:xfrm>
          <a:prstGeom prst="line">
            <a:avLst/>
          </a:prstGeom>
          <a:noFill/>
          <a:ln w="12700">
            <a:solidFill>
              <a:srgbClr val="00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ru-RU"/>
          </a:p>
        </p:txBody>
      </p:sp>
      <p:sp>
        <p:nvSpPr>
          <p:cNvPr id="38935" name="Line 318"/>
          <p:cNvSpPr>
            <a:spLocks noChangeShapeType="1"/>
          </p:cNvSpPr>
          <p:nvPr/>
        </p:nvSpPr>
        <p:spPr bwMode="auto">
          <a:xfrm>
            <a:off x="3529013" y="6007100"/>
            <a:ext cx="360362" cy="1588"/>
          </a:xfrm>
          <a:prstGeom prst="line">
            <a:avLst/>
          </a:prstGeom>
          <a:noFill/>
          <a:ln w="12700">
            <a:solidFill>
              <a:srgbClr val="00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ru-RU"/>
          </a:p>
        </p:txBody>
      </p:sp>
      <p:sp>
        <p:nvSpPr>
          <p:cNvPr id="38936" name="Line 319"/>
          <p:cNvSpPr>
            <a:spLocks noChangeShapeType="1"/>
          </p:cNvSpPr>
          <p:nvPr/>
        </p:nvSpPr>
        <p:spPr bwMode="auto">
          <a:xfrm flipH="1">
            <a:off x="4611688" y="5816600"/>
            <a:ext cx="630237" cy="444500"/>
          </a:xfrm>
          <a:prstGeom prst="line">
            <a:avLst/>
          </a:prstGeom>
          <a:noFill/>
          <a:ln w="12700">
            <a:solidFill>
              <a:srgbClr val="00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ru-RU"/>
          </a:p>
        </p:txBody>
      </p:sp>
      <p:sp>
        <p:nvSpPr>
          <p:cNvPr id="38937" name="Line 320"/>
          <p:cNvSpPr>
            <a:spLocks noChangeShapeType="1"/>
          </p:cNvSpPr>
          <p:nvPr/>
        </p:nvSpPr>
        <p:spPr bwMode="auto">
          <a:xfrm>
            <a:off x="4611688" y="5816600"/>
            <a:ext cx="630237" cy="444500"/>
          </a:xfrm>
          <a:prstGeom prst="line">
            <a:avLst/>
          </a:prstGeom>
          <a:noFill/>
          <a:ln w="12700">
            <a:solidFill>
              <a:srgbClr val="00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ru-RU"/>
          </a:p>
        </p:txBody>
      </p:sp>
      <p:sp>
        <p:nvSpPr>
          <p:cNvPr id="38938" name="Line 321"/>
          <p:cNvSpPr>
            <a:spLocks noChangeShapeType="1"/>
          </p:cNvSpPr>
          <p:nvPr/>
        </p:nvSpPr>
        <p:spPr bwMode="auto">
          <a:xfrm>
            <a:off x="5873750" y="5816600"/>
            <a:ext cx="1588" cy="444500"/>
          </a:xfrm>
          <a:prstGeom prst="line">
            <a:avLst/>
          </a:prstGeom>
          <a:noFill/>
          <a:ln w="12700">
            <a:solidFill>
              <a:srgbClr val="00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ru-RU"/>
          </a:p>
        </p:txBody>
      </p:sp>
      <p:sp>
        <p:nvSpPr>
          <p:cNvPr id="38939" name="Line 322"/>
          <p:cNvSpPr>
            <a:spLocks noChangeShapeType="1"/>
          </p:cNvSpPr>
          <p:nvPr/>
        </p:nvSpPr>
        <p:spPr bwMode="auto">
          <a:xfrm>
            <a:off x="6234113" y="5816600"/>
            <a:ext cx="1587" cy="444500"/>
          </a:xfrm>
          <a:prstGeom prst="line">
            <a:avLst/>
          </a:prstGeom>
          <a:noFill/>
          <a:ln w="12700">
            <a:solidFill>
              <a:srgbClr val="00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ru-RU"/>
          </a:p>
        </p:txBody>
      </p:sp>
    </p:spTree>
    <p:extLst>
      <p:ext uri="{BB962C8B-B14F-4D97-AF65-F5344CB8AC3E}">
        <p14:creationId xmlns:p14="http://schemas.microsoft.com/office/powerpoint/2010/main" val="2035005079"/>
      </p:ext>
    </p:extLst>
  </p:cSld>
  <p:clrMapOvr>
    <a:masterClrMapping/>
  </p:clrMapOvr>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5298" name="Rectangle 2"/>
          <p:cNvSpPr>
            <a:spLocks noGrp="1" noChangeArrowheads="1"/>
          </p:cNvSpPr>
          <p:nvPr>
            <p:ph type="title"/>
          </p:nvPr>
        </p:nvSpPr>
        <p:spPr>
          <a:xfrm>
            <a:off x="685800" y="152400"/>
            <a:ext cx="7772400" cy="609600"/>
          </a:xfrm>
        </p:spPr>
        <p:txBody>
          <a:bodyPr/>
          <a:lstStyle/>
          <a:p>
            <a:pPr eaLnBrk="1" hangingPunct="1">
              <a:defRPr/>
            </a:pPr>
            <a:r>
              <a:rPr lang="ru-RU" altLang="ru-RU" sz="3600" smtClean="0">
                <a:effectLst>
                  <a:outerShdw blurRad="38100" dist="38100" dir="2700000" algn="tl">
                    <a:srgbClr val="C0C0C0"/>
                  </a:outerShdw>
                </a:effectLst>
              </a:rPr>
              <a:t>Адаптивное управление</a:t>
            </a:r>
          </a:p>
        </p:txBody>
      </p:sp>
      <p:sp>
        <p:nvSpPr>
          <p:cNvPr id="110595" name="Rectangle 3"/>
          <p:cNvSpPr>
            <a:spLocks noGrp="1" noChangeArrowheads="1"/>
          </p:cNvSpPr>
          <p:nvPr>
            <p:ph type="body" idx="1"/>
          </p:nvPr>
        </p:nvSpPr>
        <p:spPr>
          <a:xfrm>
            <a:off x="685800" y="1066800"/>
            <a:ext cx="7772400" cy="5257800"/>
          </a:xfrm>
        </p:spPr>
        <p:txBody>
          <a:bodyPr/>
          <a:lstStyle/>
          <a:p>
            <a:pPr eaLnBrk="1" hangingPunct="1">
              <a:buFontTx/>
              <a:buNone/>
            </a:pPr>
            <a:r>
              <a:rPr lang="en-US" altLang="ru-RU" smtClean="0"/>
              <a:t> </a:t>
            </a:r>
            <a:endParaRPr lang="ru-RU" altLang="ru-RU" smtClean="0"/>
          </a:p>
        </p:txBody>
      </p:sp>
      <p:sp>
        <p:nvSpPr>
          <p:cNvPr id="110596" name="Oval 4"/>
          <p:cNvSpPr>
            <a:spLocks noChangeArrowheads="1"/>
          </p:cNvSpPr>
          <p:nvPr/>
        </p:nvSpPr>
        <p:spPr bwMode="auto">
          <a:xfrm>
            <a:off x="6934200" y="1371600"/>
            <a:ext cx="1828800" cy="1143000"/>
          </a:xfrm>
          <a:prstGeom prst="ellipse">
            <a:avLst/>
          </a:prstGeom>
          <a:solidFill>
            <a:schemeClr val="bg1"/>
          </a:solidFill>
          <a:ln w="508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ru-RU" altLang="ru-RU" sz="2400"/>
              <a:t>Внешняя </a:t>
            </a:r>
          </a:p>
          <a:p>
            <a:pPr algn="ctr" eaLnBrk="1" hangingPunct="1">
              <a:spcBef>
                <a:spcPct val="0"/>
              </a:spcBef>
              <a:buFontTx/>
              <a:buNone/>
            </a:pPr>
            <a:r>
              <a:rPr lang="ru-RU" altLang="ru-RU" sz="2400"/>
              <a:t>среда</a:t>
            </a:r>
          </a:p>
        </p:txBody>
      </p:sp>
      <p:sp>
        <p:nvSpPr>
          <p:cNvPr id="110597" name="Rectangle 5"/>
          <p:cNvSpPr>
            <a:spLocks noChangeArrowheads="1"/>
          </p:cNvSpPr>
          <p:nvPr/>
        </p:nvSpPr>
        <p:spPr bwMode="auto">
          <a:xfrm>
            <a:off x="1143000" y="1447800"/>
            <a:ext cx="1752600" cy="990600"/>
          </a:xfrm>
          <a:prstGeom prst="rect">
            <a:avLst/>
          </a:prstGeom>
          <a:solidFill>
            <a:schemeClr val="bg1"/>
          </a:solid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ru-RU" altLang="ru-RU" sz="2000"/>
              <a:t>Управляющее</a:t>
            </a:r>
          </a:p>
          <a:p>
            <a:pPr algn="ctr" eaLnBrk="1" hangingPunct="1">
              <a:spcBef>
                <a:spcPct val="0"/>
              </a:spcBef>
              <a:buFontTx/>
              <a:buNone/>
            </a:pPr>
            <a:r>
              <a:rPr lang="ru-RU" altLang="ru-RU" sz="2000"/>
              <a:t>устройство</a:t>
            </a:r>
          </a:p>
        </p:txBody>
      </p:sp>
      <p:sp>
        <p:nvSpPr>
          <p:cNvPr id="110598" name="Rectangle 6"/>
          <p:cNvSpPr>
            <a:spLocks noChangeArrowheads="1"/>
          </p:cNvSpPr>
          <p:nvPr/>
        </p:nvSpPr>
        <p:spPr bwMode="auto">
          <a:xfrm>
            <a:off x="4114800" y="1447800"/>
            <a:ext cx="1752600" cy="990600"/>
          </a:xfrm>
          <a:prstGeom prst="rect">
            <a:avLst/>
          </a:prstGeom>
          <a:solidFill>
            <a:schemeClr val="bg1"/>
          </a:solid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ru-RU" altLang="ru-RU" sz="2000"/>
              <a:t>Объект </a:t>
            </a:r>
          </a:p>
          <a:p>
            <a:pPr algn="ctr" eaLnBrk="1" hangingPunct="1">
              <a:spcBef>
                <a:spcPct val="0"/>
              </a:spcBef>
              <a:buFontTx/>
              <a:buNone/>
            </a:pPr>
            <a:r>
              <a:rPr lang="ru-RU" altLang="ru-RU" sz="2000"/>
              <a:t>управления</a:t>
            </a:r>
          </a:p>
        </p:txBody>
      </p:sp>
      <p:sp>
        <p:nvSpPr>
          <p:cNvPr id="110599" name="AutoShape 7"/>
          <p:cNvSpPr>
            <a:spLocks noChangeArrowheads="1"/>
          </p:cNvSpPr>
          <p:nvPr/>
        </p:nvSpPr>
        <p:spPr bwMode="auto">
          <a:xfrm>
            <a:off x="381000" y="1752600"/>
            <a:ext cx="763588" cy="230188"/>
          </a:xfrm>
          <a:prstGeom prst="rightArrow">
            <a:avLst>
              <a:gd name="adj1" fmla="val 50000"/>
              <a:gd name="adj2" fmla="val 82931"/>
            </a:avLst>
          </a:prstGeom>
          <a:solidFill>
            <a:schemeClr val="bg1"/>
          </a:solid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en-GB" altLang="ru-RU" sz="2400"/>
          </a:p>
        </p:txBody>
      </p:sp>
      <p:sp>
        <p:nvSpPr>
          <p:cNvPr id="110600" name="AutoShape 8"/>
          <p:cNvSpPr>
            <a:spLocks noChangeArrowheads="1"/>
          </p:cNvSpPr>
          <p:nvPr/>
        </p:nvSpPr>
        <p:spPr bwMode="auto">
          <a:xfrm>
            <a:off x="2895600" y="1752600"/>
            <a:ext cx="1219200" cy="230188"/>
          </a:xfrm>
          <a:prstGeom prst="rightArrow">
            <a:avLst>
              <a:gd name="adj1" fmla="val 50000"/>
              <a:gd name="adj2" fmla="val 132414"/>
            </a:avLst>
          </a:prstGeom>
          <a:solidFill>
            <a:schemeClr val="bg1"/>
          </a:solid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ru-RU" altLang="ru-RU" sz="2400"/>
          </a:p>
        </p:txBody>
      </p:sp>
      <p:sp>
        <p:nvSpPr>
          <p:cNvPr id="110601" name="AutoShape 9"/>
          <p:cNvSpPr>
            <a:spLocks noChangeArrowheads="1"/>
          </p:cNvSpPr>
          <p:nvPr/>
        </p:nvSpPr>
        <p:spPr bwMode="auto">
          <a:xfrm>
            <a:off x="5867400" y="2057400"/>
            <a:ext cx="1143000" cy="230188"/>
          </a:xfrm>
          <a:prstGeom prst="rightArrow">
            <a:avLst>
              <a:gd name="adj1" fmla="val 50000"/>
              <a:gd name="adj2" fmla="val 124138"/>
            </a:avLst>
          </a:prstGeom>
          <a:solidFill>
            <a:schemeClr val="bg1"/>
          </a:solid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ru-RU" altLang="ru-RU" sz="2400"/>
          </a:p>
        </p:txBody>
      </p:sp>
      <p:sp>
        <p:nvSpPr>
          <p:cNvPr id="110602" name="AutoShape 10"/>
          <p:cNvSpPr>
            <a:spLocks noChangeArrowheads="1"/>
          </p:cNvSpPr>
          <p:nvPr/>
        </p:nvSpPr>
        <p:spPr bwMode="auto">
          <a:xfrm rot="10800000">
            <a:off x="5867400" y="1600200"/>
            <a:ext cx="1143000" cy="230188"/>
          </a:xfrm>
          <a:prstGeom prst="rightArrow">
            <a:avLst>
              <a:gd name="adj1" fmla="val 50000"/>
              <a:gd name="adj2" fmla="val 124138"/>
            </a:avLst>
          </a:prstGeom>
          <a:solidFill>
            <a:schemeClr val="bg1"/>
          </a:solid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ru-RU" altLang="ru-RU" sz="2400"/>
          </a:p>
        </p:txBody>
      </p:sp>
      <p:sp>
        <p:nvSpPr>
          <p:cNvPr id="110603" name="AutoShape 11"/>
          <p:cNvSpPr>
            <a:spLocks noChangeArrowheads="1"/>
          </p:cNvSpPr>
          <p:nvPr/>
        </p:nvSpPr>
        <p:spPr bwMode="auto">
          <a:xfrm>
            <a:off x="838200" y="2525713"/>
            <a:ext cx="1981200" cy="3800475"/>
          </a:xfrm>
          <a:prstGeom prst="upArrowCallout">
            <a:avLst>
              <a:gd name="adj1" fmla="val 25000"/>
              <a:gd name="adj2" fmla="val 25000"/>
              <a:gd name="adj3" fmla="val 31971"/>
              <a:gd name="adj4" fmla="val 66667"/>
            </a:avLst>
          </a:prstGeom>
          <a:solidFill>
            <a:schemeClr val="hlink"/>
          </a:solid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marL="457200" indent="-457200">
              <a:spcBef>
                <a:spcPct val="20000"/>
              </a:spcBef>
              <a:buChar char="•"/>
              <a:defRPr sz="3200">
                <a:solidFill>
                  <a:schemeClr val="tx1"/>
                </a:solidFill>
                <a:latin typeface="Times New Roman" panose="02020603050405020304" pitchFamily="18" charset="0"/>
              </a:defRPr>
            </a:lvl1pPr>
            <a:lvl2pPr marL="914400" indent="-457200">
              <a:spcBef>
                <a:spcPct val="20000"/>
              </a:spcBef>
              <a:buChar char="–"/>
              <a:defRPr sz="2800">
                <a:solidFill>
                  <a:schemeClr val="tx1"/>
                </a:solidFill>
                <a:latin typeface="Times New Roman" panose="02020603050405020304" pitchFamily="18" charset="0"/>
              </a:defRPr>
            </a:lvl2pPr>
            <a:lvl3pPr marL="1371600" indent="-457200">
              <a:spcBef>
                <a:spcPct val="20000"/>
              </a:spcBef>
              <a:buChar char="•"/>
              <a:defRPr sz="2400">
                <a:solidFill>
                  <a:schemeClr val="tx1"/>
                </a:solidFill>
                <a:latin typeface="Times New Roman" panose="02020603050405020304" pitchFamily="18" charset="0"/>
              </a:defRPr>
            </a:lvl3pPr>
            <a:lvl4pPr marL="1828800" indent="-457200">
              <a:spcBef>
                <a:spcPct val="20000"/>
              </a:spcBef>
              <a:buChar char="–"/>
              <a:defRPr sz="2000">
                <a:solidFill>
                  <a:schemeClr val="tx1"/>
                </a:solidFill>
                <a:latin typeface="Times New Roman" panose="02020603050405020304" pitchFamily="18" charset="0"/>
              </a:defRPr>
            </a:lvl4pPr>
            <a:lvl5pPr marL="2286000" indent="-457200">
              <a:spcBef>
                <a:spcPct val="20000"/>
              </a:spcBef>
              <a:buChar char="»"/>
              <a:defRPr sz="2000">
                <a:solidFill>
                  <a:schemeClr val="tx1"/>
                </a:solidFill>
                <a:latin typeface="Times New Roman" panose="02020603050405020304" pitchFamily="18" charset="0"/>
              </a:defRPr>
            </a:lvl5pPr>
            <a:lvl6pPr marL="2743200" indent="-4572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3200400" indent="-4572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657600" indent="-4572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4114800" indent="-4572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ru-RU" altLang="ru-RU" sz="2000" b="1" u="sng"/>
              <a:t>Изменения</a:t>
            </a:r>
            <a:r>
              <a:rPr lang="en-US" altLang="ru-RU" sz="2000" b="1" u="sng"/>
              <a:t>:</a:t>
            </a:r>
          </a:p>
          <a:p>
            <a:pPr eaLnBrk="1" hangingPunct="1">
              <a:spcBef>
                <a:spcPct val="0"/>
              </a:spcBef>
              <a:buFontTx/>
              <a:buNone/>
            </a:pPr>
            <a:r>
              <a:rPr lang="ru-RU" altLang="ru-RU" sz="2000"/>
              <a:t>1.Параметры</a:t>
            </a:r>
          </a:p>
          <a:p>
            <a:pPr eaLnBrk="1" hangingPunct="1">
              <a:spcBef>
                <a:spcPct val="0"/>
              </a:spcBef>
              <a:buFontTx/>
              <a:buNone/>
            </a:pPr>
            <a:r>
              <a:rPr lang="ru-RU" altLang="ru-RU" sz="2000"/>
              <a:t>  регулятора</a:t>
            </a:r>
          </a:p>
          <a:p>
            <a:pPr eaLnBrk="1" hangingPunct="1">
              <a:spcBef>
                <a:spcPct val="0"/>
              </a:spcBef>
              <a:buFontTx/>
              <a:buNone/>
            </a:pPr>
            <a:r>
              <a:rPr lang="ru-RU" altLang="ru-RU" sz="2000"/>
              <a:t>  </a:t>
            </a:r>
            <a:r>
              <a:rPr lang="en-US" altLang="ru-RU" sz="2000"/>
              <a:t>(</a:t>
            </a:r>
            <a:r>
              <a:rPr lang="en-US" altLang="ru-RU" sz="2000" i="1">
                <a:solidFill>
                  <a:srgbClr val="000000"/>
                </a:solidFill>
                <a:cs typeface="Times New Roman" panose="02020603050405020304" pitchFamily="18" charset="0"/>
              </a:rPr>
              <a:t>K</a:t>
            </a:r>
            <a:r>
              <a:rPr lang="en-US" altLang="ru-RU" sz="2000" i="1" baseline="-30000">
                <a:solidFill>
                  <a:srgbClr val="000000"/>
                </a:solidFill>
                <a:cs typeface="Times New Roman" panose="02020603050405020304" pitchFamily="18" charset="0"/>
              </a:rPr>
              <a:t>p </a:t>
            </a:r>
            <a:r>
              <a:rPr lang="en-US" altLang="ru-RU" sz="2000">
                <a:solidFill>
                  <a:srgbClr val="000000"/>
                </a:solidFill>
                <a:cs typeface="Times New Roman" panose="02020603050405020304" pitchFamily="18" charset="0"/>
              </a:rPr>
              <a:t>,</a:t>
            </a:r>
            <a:r>
              <a:rPr lang="en-US" altLang="ru-RU" sz="2000" i="1" baseline="-30000">
                <a:solidFill>
                  <a:srgbClr val="000000"/>
                </a:solidFill>
                <a:cs typeface="Times New Roman" panose="02020603050405020304" pitchFamily="18" charset="0"/>
              </a:rPr>
              <a:t> </a:t>
            </a:r>
            <a:r>
              <a:rPr lang="en-US" altLang="ru-RU" sz="2000" i="1">
                <a:solidFill>
                  <a:srgbClr val="000000"/>
                </a:solidFill>
                <a:cs typeface="Times New Roman" panose="02020603050405020304" pitchFamily="18" charset="0"/>
              </a:rPr>
              <a:t>K</a:t>
            </a:r>
            <a:r>
              <a:rPr lang="en-US" altLang="ru-RU" sz="2000" i="1" baseline="-30000">
                <a:solidFill>
                  <a:srgbClr val="000000"/>
                </a:solidFill>
                <a:cs typeface="Times New Roman" panose="02020603050405020304" pitchFamily="18" charset="0"/>
              </a:rPr>
              <a:t>i </a:t>
            </a:r>
            <a:r>
              <a:rPr lang="en-US" altLang="ru-RU" sz="2000">
                <a:solidFill>
                  <a:srgbClr val="000000"/>
                </a:solidFill>
                <a:cs typeface="Times New Roman" panose="02020603050405020304" pitchFamily="18" charset="0"/>
              </a:rPr>
              <a:t>, </a:t>
            </a:r>
            <a:r>
              <a:rPr lang="en-US" altLang="ru-RU" sz="2000" i="1">
                <a:solidFill>
                  <a:srgbClr val="000000"/>
                </a:solidFill>
                <a:latin typeface="Times" panose="02020603050405020304" pitchFamily="18" charset="0"/>
                <a:cs typeface="Times New Roman" panose="02020603050405020304" pitchFamily="18" charset="0"/>
              </a:rPr>
              <a:t>K</a:t>
            </a:r>
            <a:r>
              <a:rPr lang="en-US" altLang="ru-RU" sz="2000" i="1" baseline="-30000">
                <a:solidFill>
                  <a:srgbClr val="000000"/>
                </a:solidFill>
                <a:latin typeface="Times" panose="02020603050405020304" pitchFamily="18" charset="0"/>
                <a:cs typeface="Times New Roman" panose="02020603050405020304" pitchFamily="18" charset="0"/>
              </a:rPr>
              <a:t>d</a:t>
            </a:r>
            <a:r>
              <a:rPr lang="en-US" altLang="ru-RU" sz="2000">
                <a:solidFill>
                  <a:srgbClr val="000000"/>
                </a:solidFill>
                <a:latin typeface="Times" panose="02020603050405020304" pitchFamily="18" charset="0"/>
                <a:cs typeface="Times New Roman" panose="02020603050405020304" pitchFamily="18" charset="0"/>
              </a:rPr>
              <a:t> )</a:t>
            </a:r>
            <a:endParaRPr lang="ru-RU" altLang="ru-RU" sz="2000">
              <a:solidFill>
                <a:srgbClr val="000000"/>
              </a:solidFill>
            </a:endParaRPr>
          </a:p>
          <a:p>
            <a:pPr eaLnBrk="1" hangingPunct="1">
              <a:spcBef>
                <a:spcPct val="0"/>
              </a:spcBef>
              <a:buFontTx/>
              <a:buNone/>
            </a:pPr>
            <a:endParaRPr lang="en-US" altLang="ru-RU" sz="2000"/>
          </a:p>
          <a:p>
            <a:pPr eaLnBrk="1" hangingPunct="1">
              <a:spcBef>
                <a:spcPct val="0"/>
              </a:spcBef>
              <a:buFontTx/>
              <a:buNone/>
            </a:pPr>
            <a:r>
              <a:rPr lang="ru-RU" altLang="ru-RU" sz="2000"/>
              <a:t>2. Структура</a:t>
            </a:r>
          </a:p>
          <a:p>
            <a:pPr eaLnBrk="1" hangingPunct="1">
              <a:spcBef>
                <a:spcPct val="0"/>
              </a:spcBef>
              <a:buFontTx/>
              <a:buNone/>
            </a:pPr>
            <a:r>
              <a:rPr lang="ru-RU" altLang="ru-RU" sz="2000"/>
              <a:t>    регулятора</a:t>
            </a:r>
            <a:endParaRPr lang="en-US" altLang="ru-RU" sz="2000"/>
          </a:p>
          <a:p>
            <a:pPr eaLnBrk="1" hangingPunct="1">
              <a:spcBef>
                <a:spcPct val="0"/>
              </a:spcBef>
              <a:buFontTx/>
              <a:buNone/>
            </a:pPr>
            <a:r>
              <a:rPr lang="en-US" altLang="ru-RU" sz="2000"/>
              <a:t>    (P,PI,PID)</a:t>
            </a:r>
            <a:endParaRPr lang="ru-RU" altLang="ru-RU" sz="3600"/>
          </a:p>
        </p:txBody>
      </p:sp>
      <p:grpSp>
        <p:nvGrpSpPr>
          <p:cNvPr id="110604" name="Group 12"/>
          <p:cNvGrpSpPr>
            <a:grpSpLocks/>
          </p:cNvGrpSpPr>
          <p:nvPr/>
        </p:nvGrpSpPr>
        <p:grpSpPr bwMode="auto">
          <a:xfrm>
            <a:off x="2895600" y="2438400"/>
            <a:ext cx="2133600" cy="1296988"/>
            <a:chOff x="1824" y="1536"/>
            <a:chExt cx="1344" cy="817"/>
          </a:xfrm>
        </p:grpSpPr>
        <p:sp>
          <p:nvSpPr>
            <p:cNvPr id="110613" name="AutoShape 13"/>
            <p:cNvSpPr>
              <a:spLocks noChangeArrowheads="1"/>
            </p:cNvSpPr>
            <p:nvPr/>
          </p:nvSpPr>
          <p:spPr bwMode="auto">
            <a:xfrm rot="10800000">
              <a:off x="1824" y="2208"/>
              <a:ext cx="1248" cy="145"/>
            </a:xfrm>
            <a:prstGeom prst="rightArrow">
              <a:avLst>
                <a:gd name="adj1" fmla="val 50000"/>
                <a:gd name="adj2" fmla="val 215172"/>
              </a:avLst>
            </a:prstGeom>
            <a:solidFill>
              <a:schemeClr val="bg1"/>
            </a:solid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ru-RU" altLang="ru-RU" sz="2400"/>
            </a:p>
          </p:txBody>
        </p:sp>
        <p:sp>
          <p:nvSpPr>
            <p:cNvPr id="110614" name="Rectangle 14"/>
            <p:cNvSpPr>
              <a:spLocks noChangeArrowheads="1"/>
            </p:cNvSpPr>
            <p:nvPr/>
          </p:nvSpPr>
          <p:spPr bwMode="auto">
            <a:xfrm rot="-5400000">
              <a:off x="2736" y="1872"/>
              <a:ext cx="768" cy="96"/>
            </a:xfrm>
            <a:prstGeom prst="rect">
              <a:avLst/>
            </a:prstGeom>
            <a:solidFill>
              <a:schemeClr val="bg1"/>
            </a:solid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ru-RU" altLang="ru-RU" sz="2400"/>
            </a:p>
          </p:txBody>
        </p:sp>
      </p:grpSp>
      <p:sp>
        <p:nvSpPr>
          <p:cNvPr id="110605" name="AutoShape 15"/>
          <p:cNvSpPr>
            <a:spLocks noChangeArrowheads="1"/>
          </p:cNvSpPr>
          <p:nvPr/>
        </p:nvSpPr>
        <p:spPr bwMode="auto">
          <a:xfrm rot="10800000">
            <a:off x="2971800" y="5105400"/>
            <a:ext cx="5105400" cy="304800"/>
          </a:xfrm>
          <a:prstGeom prst="rightArrow">
            <a:avLst>
              <a:gd name="adj1" fmla="val 50000"/>
              <a:gd name="adj2" fmla="val 418750"/>
            </a:avLst>
          </a:prstGeom>
          <a:solidFill>
            <a:schemeClr val="bg1"/>
          </a:solid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ru-RU" altLang="ru-RU" sz="2400"/>
          </a:p>
        </p:txBody>
      </p:sp>
      <p:sp>
        <p:nvSpPr>
          <p:cNvPr id="110606" name="Rectangle 16"/>
          <p:cNvSpPr>
            <a:spLocks noChangeArrowheads="1"/>
          </p:cNvSpPr>
          <p:nvPr/>
        </p:nvSpPr>
        <p:spPr bwMode="auto">
          <a:xfrm rot="-5400000">
            <a:off x="6657181" y="3782219"/>
            <a:ext cx="2687638" cy="152400"/>
          </a:xfrm>
          <a:prstGeom prst="rect">
            <a:avLst/>
          </a:prstGeom>
          <a:solidFill>
            <a:schemeClr val="bg1"/>
          </a:solid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ru-RU" altLang="ru-RU" sz="2400"/>
          </a:p>
        </p:txBody>
      </p:sp>
      <p:sp>
        <p:nvSpPr>
          <p:cNvPr id="110607" name="Text Box 17"/>
          <p:cNvSpPr txBox="1">
            <a:spLocks noChangeArrowheads="1"/>
          </p:cNvSpPr>
          <p:nvPr/>
        </p:nvSpPr>
        <p:spPr bwMode="auto">
          <a:xfrm>
            <a:off x="0" y="1143000"/>
            <a:ext cx="1065213" cy="39687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508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ru-RU" altLang="ru-RU" sz="2000"/>
              <a:t>Ошибка</a:t>
            </a:r>
          </a:p>
        </p:txBody>
      </p:sp>
      <p:sp>
        <p:nvSpPr>
          <p:cNvPr id="110608" name="Text Box 18"/>
          <p:cNvSpPr txBox="1">
            <a:spLocks noChangeArrowheads="1"/>
          </p:cNvSpPr>
          <p:nvPr/>
        </p:nvSpPr>
        <p:spPr bwMode="auto">
          <a:xfrm>
            <a:off x="2743200" y="838200"/>
            <a:ext cx="1582738" cy="94615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508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ru-RU" altLang="ru-RU" sz="1800"/>
              <a:t>Управляющие</a:t>
            </a:r>
          </a:p>
          <a:p>
            <a:pPr algn="ctr" eaLnBrk="1" hangingPunct="1">
              <a:spcBef>
                <a:spcPct val="0"/>
              </a:spcBef>
              <a:buFontTx/>
              <a:buNone/>
            </a:pPr>
            <a:r>
              <a:rPr lang="ru-RU" altLang="ru-RU" sz="1800"/>
              <a:t>сигналы</a:t>
            </a:r>
          </a:p>
          <a:p>
            <a:pPr algn="ctr" eaLnBrk="1" hangingPunct="1">
              <a:spcBef>
                <a:spcPct val="0"/>
              </a:spcBef>
              <a:buFontTx/>
              <a:buNone/>
            </a:pPr>
            <a:endParaRPr lang="ru-RU" altLang="ru-RU" sz="2000"/>
          </a:p>
        </p:txBody>
      </p:sp>
      <p:sp>
        <p:nvSpPr>
          <p:cNvPr id="110609" name="Text Box 19"/>
          <p:cNvSpPr txBox="1">
            <a:spLocks noChangeArrowheads="1"/>
          </p:cNvSpPr>
          <p:nvPr/>
        </p:nvSpPr>
        <p:spPr bwMode="auto">
          <a:xfrm>
            <a:off x="5867400" y="762000"/>
            <a:ext cx="1787525" cy="70167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508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ru-RU" altLang="ru-RU" sz="2000"/>
              <a:t>Возмущающее</a:t>
            </a:r>
          </a:p>
          <a:p>
            <a:pPr eaLnBrk="1" hangingPunct="1">
              <a:spcBef>
                <a:spcPct val="0"/>
              </a:spcBef>
              <a:buFontTx/>
              <a:buNone/>
            </a:pPr>
            <a:r>
              <a:rPr lang="ru-RU" altLang="ru-RU" sz="2000"/>
              <a:t>воздействие</a:t>
            </a:r>
          </a:p>
        </p:txBody>
      </p:sp>
      <p:sp>
        <p:nvSpPr>
          <p:cNvPr id="110610" name="Text Box 20"/>
          <p:cNvSpPr txBox="1">
            <a:spLocks noChangeArrowheads="1"/>
          </p:cNvSpPr>
          <p:nvPr/>
        </p:nvSpPr>
        <p:spPr bwMode="auto">
          <a:xfrm>
            <a:off x="6019800" y="2487613"/>
            <a:ext cx="1449388" cy="70167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508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ru-RU" altLang="ru-RU" sz="2000"/>
              <a:t>Выходная </a:t>
            </a:r>
          </a:p>
          <a:p>
            <a:pPr eaLnBrk="1" hangingPunct="1">
              <a:spcBef>
                <a:spcPct val="0"/>
              </a:spcBef>
              <a:buFontTx/>
              <a:buNone/>
            </a:pPr>
            <a:r>
              <a:rPr lang="ru-RU" altLang="ru-RU" sz="2000"/>
              <a:t>переменная</a:t>
            </a:r>
          </a:p>
        </p:txBody>
      </p:sp>
      <p:sp>
        <p:nvSpPr>
          <p:cNvPr id="110611" name="Text Box 21"/>
          <p:cNvSpPr txBox="1">
            <a:spLocks noChangeArrowheads="1"/>
          </p:cNvSpPr>
          <p:nvPr/>
        </p:nvSpPr>
        <p:spPr bwMode="auto">
          <a:xfrm>
            <a:off x="3429000" y="3959225"/>
            <a:ext cx="3219450" cy="36671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508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ru-RU" altLang="ru-RU" sz="1800"/>
              <a:t>Состояние объекта управления</a:t>
            </a:r>
          </a:p>
        </p:txBody>
      </p:sp>
      <p:sp>
        <p:nvSpPr>
          <p:cNvPr id="110612" name="Text Box 22"/>
          <p:cNvSpPr txBox="1">
            <a:spLocks noChangeArrowheads="1"/>
          </p:cNvSpPr>
          <p:nvPr/>
        </p:nvSpPr>
        <p:spPr bwMode="auto">
          <a:xfrm>
            <a:off x="3505200" y="4492625"/>
            <a:ext cx="2773363" cy="36671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508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ru-RU" altLang="ru-RU" sz="1800"/>
              <a:t>Состояние внешней среды</a:t>
            </a:r>
          </a:p>
        </p:txBody>
      </p:sp>
    </p:spTree>
    <p:extLst>
      <p:ext uri="{BB962C8B-B14F-4D97-AF65-F5344CB8AC3E}">
        <p14:creationId xmlns:p14="http://schemas.microsoft.com/office/powerpoint/2010/main" val="1070836348"/>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1778" name="Rectangle 2"/>
          <p:cNvSpPr>
            <a:spLocks noGrp="1" noChangeArrowheads="1"/>
          </p:cNvSpPr>
          <p:nvPr>
            <p:ph type="title"/>
          </p:nvPr>
        </p:nvSpPr>
        <p:spPr/>
        <p:txBody>
          <a:bodyPr/>
          <a:lstStyle/>
          <a:p>
            <a:r>
              <a:rPr lang="ru-RU" altLang="ru-RU" sz="4000" b="1">
                <a:solidFill>
                  <a:schemeClr val="tx1"/>
                </a:solidFill>
              </a:rPr>
              <a:t>Структура нервной системы</a:t>
            </a:r>
            <a:br>
              <a:rPr lang="ru-RU" altLang="ru-RU" sz="4000" b="1">
                <a:solidFill>
                  <a:schemeClr val="tx1"/>
                </a:solidFill>
              </a:rPr>
            </a:br>
            <a:endParaRPr lang="ru-RU" altLang="ru-RU" sz="4000" b="1">
              <a:solidFill>
                <a:schemeClr val="tx1"/>
              </a:solidFill>
            </a:endParaRPr>
          </a:p>
        </p:txBody>
      </p:sp>
      <p:pic>
        <p:nvPicPr>
          <p:cNvPr id="1611779" name="Picture 3"/>
          <p:cNvPicPr>
            <a:picLocks noGrp="1" noChangeAspect="1" noChangeArrowheads="1"/>
          </p:cNvPicPr>
          <p:nvPr>
            <p:ph type="body" idx="1"/>
          </p:nvPr>
        </p:nvPicPr>
        <p:blipFill>
          <a:blip r:embed="rId2" cstate="print">
            <a:extLst>
              <a:ext uri="{28A0092B-C50C-407E-A947-70E740481C1C}">
                <a14:useLocalDpi xmlns:a14="http://schemas.microsoft.com/office/drawing/2010/main" val="0"/>
              </a:ext>
            </a:extLst>
          </a:blip>
          <a:srcRect/>
          <a:stretch>
            <a:fillRect/>
          </a:stretch>
        </p:blipFill>
        <p:spPr>
          <a:xfrm>
            <a:off x="323850" y="1981200"/>
            <a:ext cx="8569325" cy="3968750"/>
          </a:xfrm>
        </p:spPr>
      </p:pic>
      <p:sp>
        <p:nvSpPr>
          <p:cNvPr id="1611780" name="Rectangle 4"/>
          <p:cNvSpPr>
            <a:spLocks noChangeArrowheads="1"/>
          </p:cNvSpPr>
          <p:nvPr/>
        </p:nvSpPr>
        <p:spPr bwMode="auto">
          <a:xfrm>
            <a:off x="468313" y="2060575"/>
            <a:ext cx="790575" cy="504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1611781" name="Rectangle 5"/>
          <p:cNvSpPr>
            <a:spLocks noChangeArrowheads="1"/>
          </p:cNvSpPr>
          <p:nvPr/>
        </p:nvSpPr>
        <p:spPr bwMode="auto">
          <a:xfrm>
            <a:off x="468313" y="2060575"/>
            <a:ext cx="790575" cy="504825"/>
          </a:xfrm>
          <a:prstGeom prst="rect">
            <a:avLst/>
          </a:prstGeom>
          <a:solidFill>
            <a:schemeClr val="bg1"/>
          </a:solidFill>
          <a:ln>
            <a:noFill/>
          </a:ln>
          <a:effectLst/>
          <a:extLs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1611782" name="Rectangle 6"/>
          <p:cNvSpPr>
            <a:spLocks noChangeArrowheads="1"/>
          </p:cNvSpPr>
          <p:nvPr/>
        </p:nvSpPr>
        <p:spPr bwMode="auto">
          <a:xfrm>
            <a:off x="7451725" y="4724400"/>
            <a:ext cx="1223963" cy="504825"/>
          </a:xfrm>
          <a:prstGeom prst="rect">
            <a:avLst/>
          </a:prstGeom>
          <a:solidFill>
            <a:schemeClr val="bg1"/>
          </a:solidFill>
          <a:ln>
            <a:noFill/>
          </a:ln>
          <a:effectLst/>
          <a:extLs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Tree>
    <p:extLst>
      <p:ext uri="{BB962C8B-B14F-4D97-AF65-F5344CB8AC3E}">
        <p14:creationId xmlns:p14="http://schemas.microsoft.com/office/powerpoint/2010/main" val="774630934"/>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6514" name="Rectangle 2"/>
          <p:cNvSpPr>
            <a:spLocks noChangeArrowheads="1"/>
          </p:cNvSpPr>
          <p:nvPr/>
        </p:nvSpPr>
        <p:spPr bwMode="auto">
          <a:xfrm>
            <a:off x="467544" y="14077"/>
            <a:ext cx="8243887" cy="954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marL="457200" indent="-457200" algn="l">
              <a:defRPr sz="2400">
                <a:solidFill>
                  <a:schemeClr val="tx1"/>
                </a:solidFill>
                <a:latin typeface="Times New Roman" panose="02020603050405020304" pitchFamily="18" charset="0"/>
              </a:defRPr>
            </a:lvl1pPr>
            <a:lvl2pPr marL="914400" indent="-457200" algn="l">
              <a:defRPr sz="2400">
                <a:solidFill>
                  <a:schemeClr val="tx1"/>
                </a:solidFill>
                <a:latin typeface="Times New Roman" panose="02020603050405020304" pitchFamily="18" charset="0"/>
              </a:defRPr>
            </a:lvl2pPr>
            <a:lvl3pPr marL="1371600" indent="-457200" algn="l">
              <a:defRPr sz="2400">
                <a:solidFill>
                  <a:schemeClr val="tx1"/>
                </a:solidFill>
                <a:latin typeface="Times New Roman" panose="02020603050405020304" pitchFamily="18" charset="0"/>
              </a:defRPr>
            </a:lvl3pPr>
            <a:lvl4pPr marL="1828800" indent="-457200" algn="l">
              <a:defRPr sz="2400">
                <a:solidFill>
                  <a:schemeClr val="tx1"/>
                </a:solidFill>
                <a:latin typeface="Times New Roman" panose="02020603050405020304" pitchFamily="18" charset="0"/>
              </a:defRPr>
            </a:lvl4pPr>
            <a:lvl5pPr marL="2286000" indent="-457200" algn="l">
              <a:defRPr sz="2400">
                <a:solidFill>
                  <a:schemeClr val="tx1"/>
                </a:solidFill>
                <a:latin typeface="Times New Roman" panose="02020603050405020304" pitchFamily="18" charset="0"/>
              </a:defRPr>
            </a:lvl5pPr>
            <a:lvl6pPr marL="2743200" indent="-457200" fontAlgn="base">
              <a:spcBef>
                <a:spcPct val="0"/>
              </a:spcBef>
              <a:spcAft>
                <a:spcPct val="0"/>
              </a:spcAft>
              <a:defRPr sz="2400">
                <a:solidFill>
                  <a:schemeClr val="tx1"/>
                </a:solidFill>
                <a:latin typeface="Times New Roman" panose="02020603050405020304" pitchFamily="18" charset="0"/>
              </a:defRPr>
            </a:lvl6pPr>
            <a:lvl7pPr marL="3200400" indent="-457200" fontAlgn="base">
              <a:spcBef>
                <a:spcPct val="0"/>
              </a:spcBef>
              <a:spcAft>
                <a:spcPct val="0"/>
              </a:spcAft>
              <a:defRPr sz="2400">
                <a:solidFill>
                  <a:schemeClr val="tx1"/>
                </a:solidFill>
                <a:latin typeface="Times New Roman" panose="02020603050405020304" pitchFamily="18" charset="0"/>
              </a:defRPr>
            </a:lvl7pPr>
            <a:lvl8pPr marL="3657600" indent="-457200" fontAlgn="base">
              <a:spcBef>
                <a:spcPct val="0"/>
              </a:spcBef>
              <a:spcAft>
                <a:spcPct val="0"/>
              </a:spcAft>
              <a:defRPr sz="2400">
                <a:solidFill>
                  <a:schemeClr val="tx1"/>
                </a:solidFill>
                <a:latin typeface="Times New Roman" panose="02020603050405020304" pitchFamily="18" charset="0"/>
              </a:defRPr>
            </a:lvl8pPr>
            <a:lvl9pPr marL="4114800" indent="-457200" fontAlgn="base">
              <a:spcBef>
                <a:spcPct val="0"/>
              </a:spcBef>
              <a:spcAft>
                <a:spcPct val="0"/>
              </a:spcAft>
              <a:defRPr sz="2400">
                <a:solidFill>
                  <a:schemeClr val="tx1"/>
                </a:solidFill>
                <a:latin typeface="Times New Roman" panose="02020603050405020304" pitchFamily="18" charset="0"/>
              </a:defRPr>
            </a:lvl9pPr>
          </a:lstStyle>
          <a:p>
            <a:pPr algn="ctr">
              <a:defRPr/>
            </a:pPr>
            <a:r>
              <a:rPr lang="ru-RU" altLang="ru-RU" sz="2800" u="sng" dirty="0" smtClean="0">
                <a:solidFill>
                  <a:srgbClr val="0000FF"/>
                </a:solidFill>
                <a:effectLst>
                  <a:outerShdw blurRad="38100" dist="38100" dir="2700000" algn="tl">
                    <a:srgbClr val="C0C0C0"/>
                  </a:outerShdw>
                </a:effectLst>
                <a:latin typeface="Arial" panose="020B0604020202020204" pitchFamily="34" charset="0"/>
                <a:cs typeface="Arial" panose="020B0604020202020204" pitchFamily="34" charset="0"/>
              </a:rPr>
              <a:t>Актуальные документы и нормативные акты по развитию отечественной робототехники</a:t>
            </a:r>
          </a:p>
        </p:txBody>
      </p:sp>
      <p:sp>
        <p:nvSpPr>
          <p:cNvPr id="2" name="Прямоугольник 1"/>
          <p:cNvSpPr/>
          <p:nvPr/>
        </p:nvSpPr>
        <p:spPr>
          <a:xfrm>
            <a:off x="467544" y="1196752"/>
            <a:ext cx="8135938" cy="2215991"/>
          </a:xfrm>
          <a:prstGeom prst="rect">
            <a:avLst/>
          </a:prstGeom>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nSpc>
                <a:spcPct val="115000"/>
              </a:lnSpc>
            </a:pPr>
            <a:r>
              <a:rPr lang="ru-RU" altLang="ru-RU" b="1" dirty="0">
                <a:solidFill>
                  <a:srgbClr val="505050"/>
                </a:solidFill>
                <a:cs typeface="Times New Roman" panose="02020603050405020304" pitchFamily="18" charset="0"/>
              </a:rPr>
              <a:t>1. </a:t>
            </a:r>
            <a:r>
              <a:rPr lang="ru-RU" b="1" dirty="0">
                <a:solidFill>
                  <a:srgbClr val="505050"/>
                </a:solidFill>
                <a:cs typeface="Times New Roman" panose="02020603050405020304" pitchFamily="18" charset="0"/>
              </a:rPr>
              <a:t>Стратегия научно-технологического развития Российской </a:t>
            </a:r>
            <a:r>
              <a:rPr lang="ru-RU" b="1" dirty="0" smtClean="0">
                <a:solidFill>
                  <a:srgbClr val="505050"/>
                </a:solidFill>
                <a:cs typeface="Times New Roman" panose="02020603050405020304" pitchFamily="18" charset="0"/>
              </a:rPr>
              <a:t>Федерации </a:t>
            </a:r>
            <a:r>
              <a:rPr lang="ru-RU" dirty="0">
                <a:latin typeface="Calibri" panose="020F0502020204030204" pitchFamily="34" charset="0"/>
                <a:ea typeface="Calibri" panose="020F0502020204030204" pitchFamily="34" charset="0"/>
                <a:cs typeface="Times New Roman" panose="02020603050405020304" pitchFamily="18" charset="0"/>
              </a:rPr>
              <a:t>(утверждена Указом Президента Российской Федерации от 1 декабря 2016 г. № 642</a:t>
            </a:r>
            <a:r>
              <a:rPr lang="ru-RU" dirty="0" smtClean="0">
                <a:latin typeface="Calibri" panose="020F0502020204030204" pitchFamily="34" charset="0"/>
                <a:ea typeface="Calibri" panose="020F0502020204030204" pitchFamily="34" charset="0"/>
                <a:cs typeface="Times New Roman" panose="02020603050405020304" pitchFamily="18" charset="0"/>
              </a:rPr>
              <a:t>)</a:t>
            </a:r>
            <a:endParaRPr lang="ru-RU" altLang="ru-RU" b="1" dirty="0" smtClean="0">
              <a:solidFill>
                <a:srgbClr val="505050"/>
              </a:solidFill>
              <a:cs typeface="Times New Roman" panose="02020603050405020304" pitchFamily="18" charset="0"/>
            </a:endParaRPr>
          </a:p>
          <a:p>
            <a:pPr>
              <a:lnSpc>
                <a:spcPct val="115000"/>
              </a:lnSpc>
            </a:pPr>
            <a:r>
              <a:rPr lang="ru-RU" altLang="ru-RU" b="1" dirty="0" smtClean="0">
                <a:solidFill>
                  <a:srgbClr val="505050"/>
                </a:solidFill>
                <a:cs typeface="Times New Roman" panose="02020603050405020304" pitchFamily="18" charset="0"/>
              </a:rPr>
              <a:t>2. Указ </a:t>
            </a:r>
            <a:r>
              <a:rPr lang="ru-RU" altLang="ru-RU" b="1" dirty="0">
                <a:solidFill>
                  <a:srgbClr val="505050"/>
                </a:solidFill>
                <a:cs typeface="Times New Roman" panose="02020603050405020304" pitchFamily="18" charset="0"/>
              </a:rPr>
              <a:t>Президента Российской Федерации от 16.12.2015 </a:t>
            </a:r>
          </a:p>
          <a:p>
            <a:pPr>
              <a:lnSpc>
                <a:spcPct val="115000"/>
              </a:lnSpc>
            </a:pPr>
            <a:r>
              <a:rPr lang="ru-RU" altLang="ru-RU" b="1" dirty="0">
                <a:solidFill>
                  <a:srgbClr val="505050"/>
                </a:solidFill>
                <a:cs typeface="Times New Roman" panose="02020603050405020304" pitchFamily="18" charset="0"/>
              </a:rPr>
              <a:t>№ </a:t>
            </a:r>
            <a:r>
              <a:rPr lang="ru-RU" altLang="ru-RU" b="1" dirty="0" smtClean="0">
                <a:solidFill>
                  <a:srgbClr val="505050"/>
                </a:solidFill>
                <a:cs typeface="Times New Roman" panose="02020603050405020304" pitchFamily="18" charset="0"/>
              </a:rPr>
              <a:t>623</a:t>
            </a:r>
            <a:endParaRPr lang="ru-RU" altLang="ru-RU" dirty="0">
              <a:solidFill>
                <a:srgbClr val="505050"/>
              </a:solidFill>
              <a:cs typeface="Times New Roman" panose="02020603050405020304" pitchFamily="18" charset="0"/>
            </a:endParaRPr>
          </a:p>
        </p:txBody>
      </p:sp>
    </p:spTree>
    <p:extLst>
      <p:ext uri="{BB962C8B-B14F-4D97-AF65-F5344CB8AC3E}">
        <p14:creationId xmlns:p14="http://schemas.microsoft.com/office/powerpoint/2010/main" val="1239375328"/>
      </p:ext>
    </p:extLst>
  </p:cSld>
  <p:clrMapOvr>
    <a:masterClrMapping/>
  </p:clrMapOvr>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79512" y="116632"/>
            <a:ext cx="8856984" cy="7104509"/>
          </a:xfrm>
          <a:prstGeom prst="rect">
            <a:avLst/>
          </a:prstGeom>
        </p:spPr>
        <p:txBody>
          <a:bodyPr wrap="square">
            <a:spAutoFit/>
          </a:bodyPr>
          <a:lstStyle/>
          <a:p>
            <a:pPr algn="ctr">
              <a:lnSpc>
                <a:spcPct val="115000"/>
              </a:lnSpc>
              <a:spcAft>
                <a:spcPts val="1000"/>
              </a:spcAft>
            </a:pPr>
            <a:r>
              <a:rPr lang="ru-RU" b="1" u="sng" dirty="0">
                <a:latin typeface="Calibri" panose="020F0502020204030204" pitchFamily="34" charset="0"/>
                <a:ea typeface="Calibri" panose="020F0502020204030204" pitchFamily="34" charset="0"/>
                <a:cs typeface="Times New Roman" panose="02020603050405020304" pitchFamily="18" charset="0"/>
              </a:rPr>
              <a:t>Стратегия научно-технологического развития Российской Федерации</a:t>
            </a:r>
            <a:endParaRPr lang="ru-RU"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ru-RU" dirty="0">
                <a:latin typeface="Calibri" panose="020F0502020204030204" pitchFamily="34" charset="0"/>
                <a:ea typeface="Calibri" panose="020F0502020204030204" pitchFamily="34" charset="0"/>
                <a:cs typeface="Times New Roman" panose="02020603050405020304" pitchFamily="18" charset="0"/>
              </a:rPr>
              <a:t>(утверждена Указом Президента Российской Федерации </a:t>
            </a:r>
            <a:r>
              <a:rPr lang="ru-RU" dirty="0" smtClean="0">
                <a:latin typeface="Calibri" panose="020F0502020204030204" pitchFamily="34" charset="0"/>
                <a:ea typeface="Calibri" panose="020F0502020204030204" pitchFamily="34" charset="0"/>
                <a:cs typeface="Times New Roman" panose="02020603050405020304" pitchFamily="18" charset="0"/>
              </a:rPr>
              <a:t>от </a:t>
            </a:r>
            <a:r>
              <a:rPr lang="ru-RU" dirty="0">
                <a:latin typeface="Calibri" panose="020F0502020204030204" pitchFamily="34" charset="0"/>
                <a:ea typeface="Calibri" panose="020F0502020204030204" pitchFamily="34" charset="0"/>
                <a:cs typeface="Times New Roman" panose="02020603050405020304" pitchFamily="18" charset="0"/>
              </a:rPr>
              <a:t>1 декабря 2016 г. № </a:t>
            </a:r>
            <a:r>
              <a:rPr lang="ru-RU" dirty="0" smtClean="0">
                <a:latin typeface="Calibri" panose="020F0502020204030204" pitchFamily="34" charset="0"/>
                <a:ea typeface="Calibri" panose="020F0502020204030204" pitchFamily="34" charset="0"/>
                <a:cs typeface="Times New Roman" panose="02020603050405020304" pitchFamily="18" charset="0"/>
              </a:rPr>
              <a:t>642)</a:t>
            </a:r>
          </a:p>
          <a:p>
            <a:pPr>
              <a:lnSpc>
                <a:spcPct val="115000"/>
              </a:lnSpc>
              <a:spcAft>
                <a:spcPts val="1000"/>
              </a:spcAft>
            </a:pPr>
            <a:r>
              <a:rPr lang="ru-RU" dirty="0" smtClean="0"/>
              <a:t>Перечень направлений, </a:t>
            </a:r>
            <a:r>
              <a:rPr lang="ru-RU" dirty="0"/>
              <a:t>которые позволят получить научные и научно- технические результаты и создать технологии, являющиеся основой инновационного развития внутреннего рынка продуктов и услуг, устойчивого положения России на внешнем рынке, и </a:t>
            </a:r>
            <a:r>
              <a:rPr lang="ru-RU" dirty="0" smtClean="0"/>
              <a:t>обеспечат:</a:t>
            </a:r>
          </a:p>
          <a:p>
            <a:pPr>
              <a:lnSpc>
                <a:spcPct val="115000"/>
              </a:lnSpc>
              <a:spcAft>
                <a:spcPts val="1000"/>
              </a:spcAft>
            </a:pPr>
            <a:r>
              <a:rPr lang="ru-RU" dirty="0"/>
              <a:t>Н1. Переход к </a:t>
            </a:r>
            <a:r>
              <a:rPr lang="ru-RU" b="1" dirty="0"/>
              <a:t>передовым цифровым, интеллектуальным производственным технологиям,</a:t>
            </a:r>
            <a:r>
              <a:rPr lang="ru-RU" dirty="0"/>
              <a:t> </a:t>
            </a:r>
            <a:r>
              <a:rPr lang="ru-RU" b="1" u="sng" dirty="0"/>
              <a:t>роботизированным системам,</a:t>
            </a:r>
            <a:r>
              <a:rPr lang="ru-RU" dirty="0"/>
              <a:t> новым материалам и </a:t>
            </a:r>
            <a:r>
              <a:rPr lang="ru-RU" b="1" u="sng" dirty="0"/>
              <a:t>способам конструирования</a:t>
            </a:r>
            <a:r>
              <a:rPr lang="ru-RU" dirty="0"/>
              <a:t>, создание систем обработки больших объемов данных, </a:t>
            </a:r>
            <a:r>
              <a:rPr lang="ru-RU" b="1" u="sng" dirty="0"/>
              <a:t>машинного обучения</a:t>
            </a:r>
            <a:r>
              <a:rPr lang="ru-RU" dirty="0"/>
              <a:t> и искусственного интеллекта. </a:t>
            </a:r>
          </a:p>
          <a:p>
            <a:pPr>
              <a:lnSpc>
                <a:spcPct val="115000"/>
              </a:lnSpc>
              <a:spcAft>
                <a:spcPts val="1000"/>
              </a:spcAft>
            </a:pPr>
            <a:endParaRPr lang="ru-RU"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311453932"/>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611188" y="2060575"/>
            <a:ext cx="7848600" cy="3889375"/>
          </a:xfrm>
        </p:spPr>
        <p:txBody>
          <a:bodyPr/>
          <a:lstStyle/>
          <a:p>
            <a:pPr algn="l"/>
            <a:r>
              <a:rPr lang="ru-RU" altLang="ru-RU" sz="2400" b="1" dirty="0" smtClean="0">
                <a:solidFill>
                  <a:srgbClr val="FF0000"/>
                </a:solidFill>
              </a:rPr>
              <a:t/>
            </a:r>
            <a:br>
              <a:rPr lang="ru-RU" altLang="ru-RU" sz="2400" b="1" dirty="0" smtClean="0">
                <a:solidFill>
                  <a:srgbClr val="FF0000"/>
                </a:solidFill>
              </a:rPr>
            </a:br>
            <a:r>
              <a:rPr lang="ru-RU" altLang="ru-RU" sz="2400" b="1" dirty="0" smtClean="0">
                <a:solidFill>
                  <a:schemeClr val="accent2"/>
                </a:solidFill>
              </a:rPr>
              <a:t>Внести   в   приоритетные   направления   развития   науки, технологий и техники в Российской Федерации,  </a:t>
            </a:r>
            <a:r>
              <a:rPr lang="ru-RU" altLang="ru-RU" sz="2000" b="1" dirty="0" smtClean="0"/>
              <a:t/>
            </a:r>
            <a:br>
              <a:rPr lang="ru-RU" altLang="ru-RU" sz="2000" b="1" dirty="0" smtClean="0"/>
            </a:br>
            <a:r>
              <a:rPr lang="ru-RU" altLang="ru-RU" sz="2000" b="1" dirty="0" smtClean="0"/>
              <a:t/>
            </a:r>
            <a:br>
              <a:rPr lang="ru-RU" altLang="ru-RU" sz="2000" b="1" dirty="0" smtClean="0"/>
            </a:br>
            <a:r>
              <a:rPr lang="ru-RU" altLang="ru-RU" sz="2000" b="1" dirty="0" smtClean="0"/>
              <a:t>утвержденные  Указом</a:t>
            </a:r>
            <a:r>
              <a:rPr lang="ru-RU" altLang="ru-RU" sz="2000" dirty="0" smtClean="0"/>
              <a:t> </a:t>
            </a:r>
            <a:r>
              <a:rPr lang="ru-RU" altLang="ru-RU" sz="2000" b="1" dirty="0" smtClean="0"/>
              <a:t>Президента   Российской   Федерации   от   7 июля   2011 г.   N 899</a:t>
            </a:r>
            <a:r>
              <a:rPr lang="ru-RU" altLang="ru-RU" sz="4000" dirty="0" smtClean="0"/>
              <a:t/>
            </a:r>
            <a:br>
              <a:rPr lang="ru-RU" altLang="ru-RU" sz="4000" dirty="0" smtClean="0"/>
            </a:br>
            <a:r>
              <a:rPr lang="ru-RU" altLang="ru-RU" sz="2000" b="1" dirty="0" smtClean="0"/>
              <a:t>"Об утверждении приоритетных направлений развития науки, технологий и техники в Российской Федерации и перечня  критических  технологий Российской   Федерации"   (Собрание   законодательства   Российской Федерации, 2011, N 28, ст. 4168), </a:t>
            </a:r>
            <a:br>
              <a:rPr lang="ru-RU" altLang="ru-RU" sz="2000" b="1" dirty="0" smtClean="0"/>
            </a:br>
            <a:r>
              <a:rPr lang="ru-RU" altLang="ru-RU" sz="2000" b="1" dirty="0" smtClean="0"/>
              <a:t/>
            </a:r>
            <a:br>
              <a:rPr lang="ru-RU" altLang="ru-RU" sz="2000" b="1" dirty="0" smtClean="0"/>
            </a:br>
            <a:r>
              <a:rPr lang="ru-RU" altLang="ru-RU" sz="2000" b="1" dirty="0" smtClean="0"/>
              <a:t>изменение,  дополнив  их  пунктом 6-1 следующего содержания:</a:t>
            </a:r>
            <a:br>
              <a:rPr lang="ru-RU" altLang="ru-RU" sz="2000" b="1" dirty="0" smtClean="0"/>
            </a:br>
            <a:r>
              <a:rPr lang="ru-RU" altLang="ru-RU" sz="2000" b="1" dirty="0" smtClean="0"/>
              <a:t/>
            </a:r>
            <a:br>
              <a:rPr lang="ru-RU" altLang="ru-RU" sz="2000" b="1" dirty="0" smtClean="0"/>
            </a:br>
            <a:r>
              <a:rPr lang="ru-RU" altLang="ru-RU" sz="2400" b="1" dirty="0" smtClean="0">
                <a:solidFill>
                  <a:schemeClr val="accent2"/>
                </a:solidFill>
              </a:rPr>
              <a:t>6-1. Робототехнические    комплексы    (системы)    военного, специального и двойного назначения."</a:t>
            </a:r>
          </a:p>
        </p:txBody>
      </p:sp>
      <p:sp>
        <p:nvSpPr>
          <p:cNvPr id="1858563" name="Text Box 3"/>
          <p:cNvSpPr txBox="1">
            <a:spLocks noChangeArrowheads="1"/>
          </p:cNvSpPr>
          <p:nvPr/>
        </p:nvSpPr>
        <p:spPr bwMode="auto">
          <a:xfrm>
            <a:off x="1042988" y="476250"/>
            <a:ext cx="7562850" cy="1077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defRPr/>
            </a:pPr>
            <a:r>
              <a:rPr lang="ru-RU" sz="3200" b="1" i="1" dirty="0">
                <a:solidFill>
                  <a:schemeClr val="accent2"/>
                </a:solidFill>
                <a:latin typeface="+mj-lt"/>
                <a:ea typeface="+mj-ea"/>
                <a:cs typeface="+mj-cs"/>
              </a:rPr>
              <a:t>Указ Президента Российской Федерации </a:t>
            </a:r>
          </a:p>
          <a:p>
            <a:pPr algn="ctr">
              <a:defRPr/>
            </a:pPr>
            <a:r>
              <a:rPr lang="ru-RU" sz="3200" b="1" i="1" dirty="0">
                <a:solidFill>
                  <a:schemeClr val="accent2"/>
                </a:solidFill>
                <a:latin typeface="+mj-lt"/>
                <a:ea typeface="+mj-ea"/>
                <a:cs typeface="+mj-cs"/>
              </a:rPr>
              <a:t>от 16.12.2015 № 623</a:t>
            </a:r>
          </a:p>
        </p:txBody>
      </p:sp>
    </p:spTree>
    <p:extLst>
      <p:ext uri="{BB962C8B-B14F-4D97-AF65-F5344CB8AC3E}">
        <p14:creationId xmlns:p14="http://schemas.microsoft.com/office/powerpoint/2010/main" val="969802546"/>
      </p:ext>
    </p:extLst>
  </p:cSld>
  <p:clrMapOvr>
    <a:masterClrMapping/>
  </p:clrMapOvr>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611188" y="404813"/>
            <a:ext cx="7772400" cy="1143000"/>
          </a:xfrm>
        </p:spPr>
        <p:txBody>
          <a:bodyPr/>
          <a:lstStyle/>
          <a:p>
            <a:pPr algn="l" eaLnBrk="1" hangingPunct="1"/>
            <a:r>
              <a:rPr lang="ru-RU" altLang="ru-RU" sz="4000" b="1" i="1" dirty="0" smtClean="0">
                <a:solidFill>
                  <a:schemeClr val="accent2"/>
                </a:solidFill>
              </a:rPr>
              <a:t>Робототехника –перспективное профессия на ближайшие годы</a:t>
            </a:r>
          </a:p>
        </p:txBody>
      </p:sp>
      <p:sp>
        <p:nvSpPr>
          <p:cNvPr id="25603" name="Rectangle 3"/>
          <p:cNvSpPr>
            <a:spLocks noGrp="1" noChangeArrowheads="1"/>
          </p:cNvSpPr>
          <p:nvPr>
            <p:ph type="body" idx="1"/>
          </p:nvPr>
        </p:nvSpPr>
        <p:spPr>
          <a:xfrm>
            <a:off x="611560" y="2204864"/>
            <a:ext cx="7920880" cy="4114800"/>
          </a:xfrm>
        </p:spPr>
        <p:txBody>
          <a:bodyPr/>
          <a:lstStyle/>
          <a:p>
            <a:pPr marL="0" indent="0" eaLnBrk="1" hangingPunct="1">
              <a:lnSpc>
                <a:spcPct val="80000"/>
              </a:lnSpc>
              <a:buNone/>
            </a:pPr>
            <a:r>
              <a:rPr lang="ru-RU" altLang="ru-RU" b="1" dirty="0" smtClean="0"/>
              <a:t>Атлас новых профессий, подготовленный экспертами Московской школы управления «Сколково»:</a:t>
            </a:r>
          </a:p>
          <a:p>
            <a:pPr marL="0" indent="0" eaLnBrk="1" hangingPunct="1">
              <a:lnSpc>
                <a:spcPct val="80000"/>
              </a:lnSpc>
              <a:buNone/>
            </a:pPr>
            <a:endParaRPr lang="ru-RU" altLang="ru-RU" sz="2400" b="1" dirty="0"/>
          </a:p>
          <a:p>
            <a:pPr marL="0" indent="0" eaLnBrk="1" hangingPunct="1">
              <a:lnSpc>
                <a:spcPct val="80000"/>
              </a:lnSpc>
              <a:buNone/>
            </a:pPr>
            <a:r>
              <a:rPr lang="en-US" altLang="ru-RU" sz="2400" b="1" dirty="0" smtClean="0"/>
              <a:t>http://www.skolkovo.ru/public/media/documents/research/sedec/SKOLKOVO_SEDeC_Atlas.pdf</a:t>
            </a:r>
            <a:endParaRPr lang="ru-RU" altLang="ru-RU" sz="2400" dirty="0" smtClean="0"/>
          </a:p>
        </p:txBody>
      </p:sp>
    </p:spTree>
    <p:extLst>
      <p:ext uri="{BB962C8B-B14F-4D97-AF65-F5344CB8AC3E}">
        <p14:creationId xmlns:p14="http://schemas.microsoft.com/office/powerpoint/2010/main" val="38770387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83568" y="-22820"/>
            <a:ext cx="8280920" cy="1143000"/>
          </a:xfrm>
        </p:spPr>
        <p:txBody>
          <a:bodyPr/>
          <a:lstStyle/>
          <a:p>
            <a:r>
              <a:rPr lang="ru-RU" b="1" dirty="0" smtClean="0">
                <a:solidFill>
                  <a:srgbClr val="0070C0"/>
                </a:solidFill>
              </a:rPr>
              <a:t>РТК высокоскоростной съемки</a:t>
            </a:r>
            <a:endParaRPr lang="ru-RU" b="1" dirty="0">
              <a:solidFill>
                <a:srgbClr val="0070C0"/>
              </a:solidFill>
            </a:endParaRPr>
          </a:p>
        </p:txBody>
      </p:sp>
      <p:sp>
        <p:nvSpPr>
          <p:cNvPr id="3" name="Объект 2"/>
          <p:cNvSpPr>
            <a:spLocks noGrp="1"/>
          </p:cNvSpPr>
          <p:nvPr>
            <p:ph sz="quarter" idx="1"/>
          </p:nvPr>
        </p:nvSpPr>
        <p:spPr>
          <a:xfrm>
            <a:off x="251520" y="1124744"/>
            <a:ext cx="7772400" cy="4114800"/>
          </a:xfrm>
        </p:spPr>
        <p:txBody>
          <a:bodyPr/>
          <a:lstStyle/>
          <a:p>
            <a:r>
              <a:rPr lang="ru-RU" dirty="0" smtClean="0"/>
              <a:t>Промышленный робот </a:t>
            </a:r>
            <a:r>
              <a:rPr lang="en-US" dirty="0" smtClean="0">
                <a:latin typeface="Calibri" panose="020F0502020204030204" pitchFamily="34" charset="0"/>
              </a:rPr>
              <a:t>ABB IRB 140</a:t>
            </a:r>
            <a:endParaRPr lang="ru-RU" dirty="0" smtClean="0">
              <a:latin typeface="Calibri" panose="020F0502020204030204" pitchFamily="34" charset="0"/>
            </a:endParaRPr>
          </a:p>
          <a:p>
            <a:r>
              <a:rPr lang="ru-RU" dirty="0" smtClean="0">
                <a:latin typeface="Calibri" panose="020F0502020204030204" pitchFamily="34" charset="0"/>
              </a:rPr>
              <a:t>Высокоскоростная камера </a:t>
            </a:r>
            <a:r>
              <a:rPr lang="en-US" dirty="0" err="1" smtClean="0">
                <a:latin typeface="Calibri" panose="020F0502020204030204" pitchFamily="34" charset="0"/>
              </a:rPr>
              <a:t>Miro</a:t>
            </a:r>
            <a:r>
              <a:rPr lang="en-US" dirty="0" smtClean="0">
                <a:latin typeface="Calibri" panose="020F0502020204030204" pitchFamily="34" charset="0"/>
              </a:rPr>
              <a:t> 320</a:t>
            </a:r>
            <a:endParaRPr lang="ru-RU" dirty="0" smtClean="0">
              <a:latin typeface="Calibri" panose="020F0502020204030204" pitchFamily="34" charset="0"/>
            </a:endParaRPr>
          </a:p>
          <a:p>
            <a:r>
              <a:rPr lang="ru-RU" dirty="0">
                <a:latin typeface="Calibri" panose="020F0502020204030204" pitchFamily="34" charset="0"/>
              </a:rPr>
              <a:t>Устройство </a:t>
            </a:r>
            <a:r>
              <a:rPr lang="ru-RU" dirty="0" smtClean="0">
                <a:latin typeface="Calibri" panose="020F0502020204030204" pitchFamily="34" charset="0"/>
              </a:rPr>
              <a:t>синхронизации</a:t>
            </a:r>
            <a:endParaRPr lang="en-US" dirty="0" smtClean="0">
              <a:latin typeface="Calibri" panose="020F0502020204030204" pitchFamily="34" charset="0"/>
            </a:endParaRPr>
          </a:p>
          <a:p>
            <a:r>
              <a:rPr lang="ru-RU" dirty="0" smtClean="0">
                <a:latin typeface="Calibri" panose="020F0502020204030204" pitchFamily="34" charset="0"/>
              </a:rPr>
              <a:t>Периферийное оборудование</a:t>
            </a:r>
          </a:p>
          <a:p>
            <a:pPr marL="0" indent="0">
              <a:buNone/>
            </a:pPr>
            <a:endParaRPr lang="en-US" dirty="0" smtClean="0">
              <a:latin typeface="Calibri" panose="020F0502020204030204" pitchFamily="34" charset="0"/>
            </a:endParaRPr>
          </a:p>
        </p:txBody>
      </p:sp>
      <p:pic>
        <p:nvPicPr>
          <p:cNvPr id="4098" name="Picture 2" descr="E:\HighSpeedCam\Pictures\Вид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04048" y="4417467"/>
            <a:ext cx="3763128" cy="2440533"/>
          </a:xfrm>
          <a:prstGeom prst="rect">
            <a:avLst/>
          </a:prstGeom>
          <a:noFill/>
          <a:extLst>
            <a:ext uri="{909E8E84-426E-40DD-AFC4-6F175D3DCCD1}">
              <a14:hiddenFill xmlns:a14="http://schemas.microsoft.com/office/drawing/2010/main">
                <a:solidFill>
                  <a:srgbClr val="FFFFFF"/>
                </a:solidFill>
              </a14:hiddenFill>
            </a:ext>
          </a:extLst>
        </p:spPr>
      </p:pic>
      <p:pic>
        <p:nvPicPr>
          <p:cNvPr id="5" name="Рисунок 4"/>
          <p:cNvPicPr/>
          <p:nvPr/>
        </p:nvPicPr>
        <p:blipFill>
          <a:blip r:embed="rId3" cstate="print">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bwMode="auto">
          <a:xfrm>
            <a:off x="395536" y="4293096"/>
            <a:ext cx="4214356" cy="2440533"/>
          </a:xfrm>
          <a:prstGeom prst="rect">
            <a:avLst/>
          </a:prstGeom>
          <a:noFill/>
          <a:ln>
            <a:noFill/>
          </a:ln>
        </p:spPr>
      </p:pic>
      <p:pic>
        <p:nvPicPr>
          <p:cNvPr id="1026" name="Picture 2" descr="http://www.highspeedimaging.ru/files/foto/M320S-EOS_1.jpg"/>
          <p:cNvPicPr>
            <a:picLocks noChangeAspect="1" noChangeArrowheads="1"/>
          </p:cNvPicPr>
          <p:nvPr/>
        </p:nvPicPr>
        <p:blipFill>
          <a:blip r:embed="rId5" cstate="print">
            <a:extLst>
              <a:ext uri="{BEBA8EAE-BF5A-486C-A8C5-ECC9F3942E4B}">
                <a14:imgProps xmlns:a14="http://schemas.microsoft.com/office/drawing/2010/main">
                  <a14:imgLayer r:embed="rId6">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7020272" y="3284984"/>
            <a:ext cx="1709391" cy="110241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www.bktronic.fr/images/irb_140_s4cplus.jpg"/>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6813604" y="904084"/>
            <a:ext cx="2314883" cy="26998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4913328"/>
      </p:ext>
    </p:extLst>
  </p:cSld>
  <p:clrMapOvr>
    <a:masterClrMapping/>
  </p:clrMapOvr>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1634" name="Rectangle 2"/>
          <p:cNvSpPr>
            <a:spLocks noChangeArrowheads="1"/>
          </p:cNvSpPr>
          <p:nvPr/>
        </p:nvSpPr>
        <p:spPr bwMode="auto">
          <a:xfrm>
            <a:off x="609600" y="1412776"/>
            <a:ext cx="8534400" cy="28469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marL="571500" indent="-571500">
              <a:buFont typeface="Wingdings" panose="05000000000000000000" pitchFamily="2" charset="2"/>
              <a:buChar char="Ø"/>
            </a:pPr>
            <a:endParaRPr lang="ru-RU" sz="3600" b="1" dirty="0" smtClean="0"/>
          </a:p>
          <a:p>
            <a:pPr marL="571500" indent="-571500">
              <a:buFont typeface="Wingdings" panose="05000000000000000000" pitchFamily="2" charset="2"/>
              <a:buChar char="Ø"/>
            </a:pPr>
            <a:r>
              <a:rPr lang="ru-RU" sz="3600" b="1" dirty="0" smtClean="0"/>
              <a:t>Проектировщик промышленной</a:t>
            </a:r>
          </a:p>
          <a:p>
            <a:r>
              <a:rPr lang="ru-RU" sz="3600" b="1" dirty="0"/>
              <a:t> </a:t>
            </a:r>
            <a:r>
              <a:rPr lang="ru-RU" sz="3600" b="1" dirty="0" smtClean="0"/>
              <a:t>     робототехники</a:t>
            </a:r>
          </a:p>
          <a:p>
            <a:endParaRPr lang="ru-RU" sz="2800" dirty="0" smtClean="0"/>
          </a:p>
          <a:p>
            <a:endParaRPr lang="en-US" altLang="ru-RU" sz="2800" b="1" i="1" dirty="0">
              <a:solidFill>
                <a:srgbClr val="0000FF"/>
              </a:solidFill>
              <a:effectLst>
                <a:outerShdw blurRad="38100" dist="38100" dir="2700000" algn="tl">
                  <a:srgbClr val="C0C0C0"/>
                </a:outerShdw>
              </a:effectLst>
              <a:latin typeface="Arial" panose="020B0604020202020204" pitchFamily="34" charset="0"/>
              <a:cs typeface="Arial" panose="020B0604020202020204" pitchFamily="34" charset="0"/>
            </a:endParaRPr>
          </a:p>
          <a:p>
            <a:pPr>
              <a:defRPr/>
            </a:pPr>
            <a:endParaRPr lang="ru-RU" altLang="ru-RU" sz="1500" i="1" dirty="0"/>
          </a:p>
        </p:txBody>
      </p:sp>
      <p:sp>
        <p:nvSpPr>
          <p:cNvPr id="3" name="Rectangle 2"/>
          <p:cNvSpPr txBox="1">
            <a:spLocks noChangeArrowheads="1"/>
          </p:cNvSpPr>
          <p:nvPr/>
        </p:nvSpPr>
        <p:spPr>
          <a:xfrm>
            <a:off x="611188" y="260350"/>
            <a:ext cx="7772400" cy="1152426"/>
          </a:xfrm>
          <a:prstGeom prst="rect">
            <a:avLst/>
          </a:prstGeom>
        </p:spPr>
        <p:txBody>
          <a:bodyPr/>
          <a:lst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anose="02020603050405020304" pitchFamily="18" charset="0"/>
              </a:defRPr>
            </a:lvl2pPr>
            <a:lvl3pPr algn="ctr" rtl="0" eaLnBrk="0" fontAlgn="base" hangingPunct="0">
              <a:spcBef>
                <a:spcPct val="0"/>
              </a:spcBef>
              <a:spcAft>
                <a:spcPct val="0"/>
              </a:spcAft>
              <a:defRPr sz="4400">
                <a:solidFill>
                  <a:schemeClr val="tx2"/>
                </a:solidFill>
                <a:latin typeface="Times New Roman" panose="02020603050405020304" pitchFamily="18" charset="0"/>
              </a:defRPr>
            </a:lvl3pPr>
            <a:lvl4pPr algn="ctr" rtl="0" eaLnBrk="0" fontAlgn="base" hangingPunct="0">
              <a:spcBef>
                <a:spcPct val="0"/>
              </a:spcBef>
              <a:spcAft>
                <a:spcPct val="0"/>
              </a:spcAft>
              <a:defRPr sz="4400">
                <a:solidFill>
                  <a:schemeClr val="tx2"/>
                </a:solidFill>
                <a:latin typeface="Times New Roman" panose="02020603050405020304" pitchFamily="18" charset="0"/>
              </a:defRPr>
            </a:lvl4pPr>
            <a:lvl5pPr algn="ctr" rtl="0" eaLnBrk="0" fontAlgn="base" hangingPunct="0">
              <a:spcBef>
                <a:spcPct val="0"/>
              </a:spcBef>
              <a:spcAft>
                <a:spcPct val="0"/>
              </a:spcAft>
              <a:defRPr sz="4400">
                <a:solidFill>
                  <a:schemeClr val="tx2"/>
                </a:solidFill>
                <a:latin typeface="Times New Roman" panose="02020603050405020304" pitchFamily="18" charset="0"/>
              </a:defRPr>
            </a:lvl5pPr>
            <a:lvl6pPr marL="457200" algn="ctr" rtl="0" fontAlgn="base">
              <a:spcBef>
                <a:spcPct val="0"/>
              </a:spcBef>
              <a:spcAft>
                <a:spcPct val="0"/>
              </a:spcAft>
              <a:defRPr sz="4400">
                <a:solidFill>
                  <a:schemeClr val="tx2"/>
                </a:solidFill>
                <a:latin typeface="Times New Roman" panose="02020603050405020304" pitchFamily="18" charset="0"/>
              </a:defRPr>
            </a:lvl6pPr>
            <a:lvl7pPr marL="914400" algn="ctr" rtl="0" fontAlgn="base">
              <a:spcBef>
                <a:spcPct val="0"/>
              </a:spcBef>
              <a:spcAft>
                <a:spcPct val="0"/>
              </a:spcAft>
              <a:defRPr sz="4400">
                <a:solidFill>
                  <a:schemeClr val="tx2"/>
                </a:solidFill>
                <a:latin typeface="Times New Roman" panose="02020603050405020304" pitchFamily="18" charset="0"/>
              </a:defRPr>
            </a:lvl7pPr>
            <a:lvl8pPr marL="1371600" algn="ctr" rtl="0" fontAlgn="base">
              <a:spcBef>
                <a:spcPct val="0"/>
              </a:spcBef>
              <a:spcAft>
                <a:spcPct val="0"/>
              </a:spcAft>
              <a:defRPr sz="4400">
                <a:solidFill>
                  <a:schemeClr val="tx2"/>
                </a:solidFill>
                <a:latin typeface="Times New Roman" panose="02020603050405020304" pitchFamily="18" charset="0"/>
              </a:defRPr>
            </a:lvl8pPr>
            <a:lvl9pPr marL="1828800" algn="ctr" rtl="0" fontAlgn="base">
              <a:spcBef>
                <a:spcPct val="0"/>
              </a:spcBef>
              <a:spcAft>
                <a:spcPct val="0"/>
              </a:spcAft>
              <a:defRPr sz="4400">
                <a:solidFill>
                  <a:schemeClr val="tx2"/>
                </a:solidFill>
                <a:latin typeface="Times New Roman" panose="02020603050405020304" pitchFamily="18" charset="0"/>
              </a:defRPr>
            </a:lvl9pPr>
          </a:lstStyle>
          <a:p>
            <a:pPr eaLnBrk="1" hangingPunct="1">
              <a:defRPr/>
            </a:pPr>
            <a:r>
              <a:rPr lang="ru-RU" altLang="ru-RU" sz="3200" b="1" i="1" dirty="0" smtClean="0">
                <a:solidFill>
                  <a:schemeClr val="accent2"/>
                </a:solidFill>
                <a:effectLst>
                  <a:outerShdw blurRad="38100" dist="38100" dir="2700000" algn="tl">
                    <a:srgbClr val="C0C0C0"/>
                  </a:outerShdw>
                </a:effectLst>
              </a:rPr>
              <a:t>РОБОТОТЕХНИКА. </a:t>
            </a:r>
          </a:p>
          <a:p>
            <a:pPr eaLnBrk="1" hangingPunct="1">
              <a:defRPr/>
            </a:pPr>
            <a:r>
              <a:rPr lang="ru-RU" altLang="ru-RU" sz="3200" b="1" i="1" dirty="0" smtClean="0">
                <a:solidFill>
                  <a:schemeClr val="accent2"/>
                </a:solidFill>
                <a:effectLst>
                  <a:outerShdw blurRad="38100" dist="38100" dir="2700000" algn="tl">
                    <a:srgbClr val="C0C0C0"/>
                  </a:outerShdw>
                </a:effectLst>
              </a:rPr>
              <a:t>АТЛАС НОВЫХ ПРОФЕССИЙ</a:t>
            </a:r>
            <a:r>
              <a:rPr lang="ru-RU" altLang="ru-RU" sz="2800" b="1" i="1" dirty="0" smtClean="0">
                <a:solidFill>
                  <a:schemeClr val="accent2"/>
                </a:solidFill>
                <a:effectLst>
                  <a:outerShdw blurRad="38100" dist="38100" dir="2700000" algn="tl">
                    <a:srgbClr val="C0C0C0"/>
                  </a:outerShdw>
                </a:effectLst>
              </a:rPr>
              <a:t/>
            </a:r>
            <a:br>
              <a:rPr lang="ru-RU" altLang="ru-RU" sz="2800" b="1" i="1" dirty="0" smtClean="0">
                <a:solidFill>
                  <a:schemeClr val="accent2"/>
                </a:solidFill>
                <a:effectLst>
                  <a:outerShdw blurRad="38100" dist="38100" dir="2700000" algn="tl">
                    <a:srgbClr val="C0C0C0"/>
                  </a:outerShdw>
                </a:effectLst>
              </a:rPr>
            </a:br>
            <a:endParaRPr lang="ru-RU" altLang="ru-RU" sz="2800" b="1" i="1" dirty="0" smtClean="0">
              <a:solidFill>
                <a:schemeClr val="accent2"/>
              </a:solidFill>
              <a:effectLst>
                <a:outerShdw blurRad="38100" dist="38100" dir="2700000" algn="tl">
                  <a:srgbClr val="C0C0C0"/>
                </a:outerShdw>
              </a:effectLst>
            </a:endParaRPr>
          </a:p>
        </p:txBody>
      </p:sp>
      <p:pic>
        <p:nvPicPr>
          <p:cNvPr id="2" name="Рисунок 1"/>
          <p:cNvPicPr>
            <a:picLocks noChangeAspect="1"/>
          </p:cNvPicPr>
          <p:nvPr/>
        </p:nvPicPr>
        <p:blipFill>
          <a:blip r:embed="rId2" cstate="print"/>
          <a:stretch>
            <a:fillRect/>
          </a:stretch>
        </p:blipFill>
        <p:spPr>
          <a:xfrm>
            <a:off x="4932040" y="2492896"/>
            <a:ext cx="2794612" cy="2743875"/>
          </a:xfrm>
          <a:prstGeom prst="rect">
            <a:avLst/>
          </a:prstGeom>
        </p:spPr>
      </p:pic>
      <p:pic>
        <p:nvPicPr>
          <p:cNvPr id="4" name="Рисунок 3"/>
          <p:cNvPicPr>
            <a:picLocks noChangeAspect="1"/>
          </p:cNvPicPr>
          <p:nvPr/>
        </p:nvPicPr>
        <p:blipFill>
          <a:blip r:embed="rId3" cstate="print"/>
          <a:stretch>
            <a:fillRect/>
          </a:stretch>
        </p:blipFill>
        <p:spPr>
          <a:xfrm>
            <a:off x="971600" y="5085184"/>
            <a:ext cx="7664371" cy="1537078"/>
          </a:xfrm>
          <a:prstGeom prst="rect">
            <a:avLst/>
          </a:prstGeom>
        </p:spPr>
      </p:pic>
    </p:spTree>
    <p:extLst>
      <p:ext uri="{BB962C8B-B14F-4D97-AF65-F5344CB8AC3E}">
        <p14:creationId xmlns:p14="http://schemas.microsoft.com/office/powerpoint/2010/main" val="4294534631"/>
      </p:ext>
    </p:extLst>
  </p:cSld>
  <p:clrMapOvr>
    <a:masterClrMapping/>
  </p:clrMapOvr>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1634" name="Rectangle 2"/>
          <p:cNvSpPr>
            <a:spLocks noChangeArrowheads="1"/>
          </p:cNvSpPr>
          <p:nvPr/>
        </p:nvSpPr>
        <p:spPr bwMode="auto">
          <a:xfrm>
            <a:off x="609600" y="1340768"/>
            <a:ext cx="8534400" cy="28469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marL="571500" indent="-571500">
              <a:buFont typeface="Wingdings" panose="05000000000000000000" pitchFamily="2" charset="2"/>
              <a:buChar char="Ø"/>
            </a:pPr>
            <a:endParaRPr lang="ru-RU" sz="3600" b="1" dirty="0" smtClean="0"/>
          </a:p>
          <a:p>
            <a:pPr marL="571500" indent="-571500">
              <a:buFont typeface="Wingdings" panose="05000000000000000000" pitchFamily="2" charset="2"/>
              <a:buChar char="Ø"/>
            </a:pPr>
            <a:r>
              <a:rPr lang="ru-RU" sz="3600" b="1" dirty="0" smtClean="0"/>
              <a:t>Оператор многофункциональных робототехнических комплексов </a:t>
            </a:r>
          </a:p>
          <a:p>
            <a:endParaRPr lang="ru-RU" sz="2800" dirty="0" smtClean="0"/>
          </a:p>
          <a:p>
            <a:endParaRPr lang="en-US" altLang="ru-RU" sz="2800" b="1" i="1" dirty="0">
              <a:solidFill>
                <a:srgbClr val="0000FF"/>
              </a:solidFill>
              <a:effectLst>
                <a:outerShdw blurRad="38100" dist="38100" dir="2700000" algn="tl">
                  <a:srgbClr val="C0C0C0"/>
                </a:outerShdw>
              </a:effectLst>
              <a:latin typeface="Arial" panose="020B0604020202020204" pitchFamily="34" charset="0"/>
              <a:cs typeface="Arial" panose="020B0604020202020204" pitchFamily="34" charset="0"/>
            </a:endParaRPr>
          </a:p>
          <a:p>
            <a:pPr>
              <a:defRPr/>
            </a:pPr>
            <a:endParaRPr lang="ru-RU" altLang="ru-RU" sz="1500" i="1" dirty="0"/>
          </a:p>
        </p:txBody>
      </p:sp>
      <p:sp>
        <p:nvSpPr>
          <p:cNvPr id="3" name="Rectangle 2"/>
          <p:cNvSpPr txBox="1">
            <a:spLocks noChangeArrowheads="1"/>
          </p:cNvSpPr>
          <p:nvPr/>
        </p:nvSpPr>
        <p:spPr>
          <a:xfrm>
            <a:off x="611188" y="260350"/>
            <a:ext cx="7772400" cy="1152426"/>
          </a:xfrm>
          <a:prstGeom prst="rect">
            <a:avLst/>
          </a:prstGeom>
        </p:spPr>
        <p:txBody>
          <a:bodyPr/>
          <a:lst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anose="02020603050405020304" pitchFamily="18" charset="0"/>
              </a:defRPr>
            </a:lvl2pPr>
            <a:lvl3pPr algn="ctr" rtl="0" eaLnBrk="0" fontAlgn="base" hangingPunct="0">
              <a:spcBef>
                <a:spcPct val="0"/>
              </a:spcBef>
              <a:spcAft>
                <a:spcPct val="0"/>
              </a:spcAft>
              <a:defRPr sz="4400">
                <a:solidFill>
                  <a:schemeClr val="tx2"/>
                </a:solidFill>
                <a:latin typeface="Times New Roman" panose="02020603050405020304" pitchFamily="18" charset="0"/>
              </a:defRPr>
            </a:lvl3pPr>
            <a:lvl4pPr algn="ctr" rtl="0" eaLnBrk="0" fontAlgn="base" hangingPunct="0">
              <a:spcBef>
                <a:spcPct val="0"/>
              </a:spcBef>
              <a:spcAft>
                <a:spcPct val="0"/>
              </a:spcAft>
              <a:defRPr sz="4400">
                <a:solidFill>
                  <a:schemeClr val="tx2"/>
                </a:solidFill>
                <a:latin typeface="Times New Roman" panose="02020603050405020304" pitchFamily="18" charset="0"/>
              </a:defRPr>
            </a:lvl4pPr>
            <a:lvl5pPr algn="ctr" rtl="0" eaLnBrk="0" fontAlgn="base" hangingPunct="0">
              <a:spcBef>
                <a:spcPct val="0"/>
              </a:spcBef>
              <a:spcAft>
                <a:spcPct val="0"/>
              </a:spcAft>
              <a:defRPr sz="4400">
                <a:solidFill>
                  <a:schemeClr val="tx2"/>
                </a:solidFill>
                <a:latin typeface="Times New Roman" panose="02020603050405020304" pitchFamily="18" charset="0"/>
              </a:defRPr>
            </a:lvl5pPr>
            <a:lvl6pPr marL="457200" algn="ctr" rtl="0" fontAlgn="base">
              <a:spcBef>
                <a:spcPct val="0"/>
              </a:spcBef>
              <a:spcAft>
                <a:spcPct val="0"/>
              </a:spcAft>
              <a:defRPr sz="4400">
                <a:solidFill>
                  <a:schemeClr val="tx2"/>
                </a:solidFill>
                <a:latin typeface="Times New Roman" panose="02020603050405020304" pitchFamily="18" charset="0"/>
              </a:defRPr>
            </a:lvl6pPr>
            <a:lvl7pPr marL="914400" algn="ctr" rtl="0" fontAlgn="base">
              <a:spcBef>
                <a:spcPct val="0"/>
              </a:spcBef>
              <a:spcAft>
                <a:spcPct val="0"/>
              </a:spcAft>
              <a:defRPr sz="4400">
                <a:solidFill>
                  <a:schemeClr val="tx2"/>
                </a:solidFill>
                <a:latin typeface="Times New Roman" panose="02020603050405020304" pitchFamily="18" charset="0"/>
              </a:defRPr>
            </a:lvl7pPr>
            <a:lvl8pPr marL="1371600" algn="ctr" rtl="0" fontAlgn="base">
              <a:spcBef>
                <a:spcPct val="0"/>
              </a:spcBef>
              <a:spcAft>
                <a:spcPct val="0"/>
              </a:spcAft>
              <a:defRPr sz="4400">
                <a:solidFill>
                  <a:schemeClr val="tx2"/>
                </a:solidFill>
                <a:latin typeface="Times New Roman" panose="02020603050405020304" pitchFamily="18" charset="0"/>
              </a:defRPr>
            </a:lvl8pPr>
            <a:lvl9pPr marL="1828800" algn="ctr" rtl="0" fontAlgn="base">
              <a:spcBef>
                <a:spcPct val="0"/>
              </a:spcBef>
              <a:spcAft>
                <a:spcPct val="0"/>
              </a:spcAft>
              <a:defRPr sz="4400">
                <a:solidFill>
                  <a:schemeClr val="tx2"/>
                </a:solidFill>
                <a:latin typeface="Times New Roman" panose="02020603050405020304" pitchFamily="18" charset="0"/>
              </a:defRPr>
            </a:lvl9pPr>
          </a:lstStyle>
          <a:p>
            <a:pPr eaLnBrk="1" hangingPunct="1">
              <a:defRPr/>
            </a:pPr>
            <a:r>
              <a:rPr lang="ru-RU" altLang="ru-RU" sz="3200" b="1" i="1" dirty="0" smtClean="0">
                <a:solidFill>
                  <a:schemeClr val="accent2"/>
                </a:solidFill>
                <a:effectLst>
                  <a:outerShdw blurRad="38100" dist="38100" dir="2700000" algn="tl">
                    <a:srgbClr val="C0C0C0"/>
                  </a:outerShdw>
                </a:effectLst>
              </a:rPr>
              <a:t>РОБОТОТЕХНИКА. </a:t>
            </a:r>
          </a:p>
          <a:p>
            <a:pPr eaLnBrk="1" hangingPunct="1">
              <a:defRPr/>
            </a:pPr>
            <a:r>
              <a:rPr lang="ru-RU" altLang="ru-RU" sz="3200" b="1" i="1" dirty="0" smtClean="0">
                <a:solidFill>
                  <a:schemeClr val="accent2"/>
                </a:solidFill>
                <a:effectLst>
                  <a:outerShdw blurRad="38100" dist="38100" dir="2700000" algn="tl">
                    <a:srgbClr val="C0C0C0"/>
                  </a:outerShdw>
                </a:effectLst>
              </a:rPr>
              <a:t>АТЛАС НОВЫХ ПРОФЕССИЙ</a:t>
            </a:r>
            <a:r>
              <a:rPr lang="ru-RU" altLang="ru-RU" sz="2800" b="1" i="1" dirty="0" smtClean="0">
                <a:solidFill>
                  <a:schemeClr val="accent2"/>
                </a:solidFill>
                <a:effectLst>
                  <a:outerShdw blurRad="38100" dist="38100" dir="2700000" algn="tl">
                    <a:srgbClr val="C0C0C0"/>
                  </a:outerShdw>
                </a:effectLst>
              </a:rPr>
              <a:t/>
            </a:r>
            <a:br>
              <a:rPr lang="ru-RU" altLang="ru-RU" sz="2800" b="1" i="1" dirty="0" smtClean="0">
                <a:solidFill>
                  <a:schemeClr val="accent2"/>
                </a:solidFill>
                <a:effectLst>
                  <a:outerShdw blurRad="38100" dist="38100" dir="2700000" algn="tl">
                    <a:srgbClr val="C0C0C0"/>
                  </a:outerShdw>
                </a:effectLst>
              </a:rPr>
            </a:br>
            <a:endParaRPr lang="ru-RU" altLang="ru-RU" sz="2800" b="1" i="1" dirty="0" smtClean="0">
              <a:solidFill>
                <a:schemeClr val="accent2"/>
              </a:solidFill>
              <a:effectLst>
                <a:outerShdw blurRad="38100" dist="38100" dir="2700000" algn="tl">
                  <a:srgbClr val="C0C0C0"/>
                </a:outerShdw>
              </a:effectLst>
            </a:endParaRPr>
          </a:p>
        </p:txBody>
      </p:sp>
      <p:pic>
        <p:nvPicPr>
          <p:cNvPr id="5" name="Рисунок 4"/>
          <p:cNvPicPr>
            <a:picLocks noChangeAspect="1"/>
          </p:cNvPicPr>
          <p:nvPr/>
        </p:nvPicPr>
        <p:blipFill>
          <a:blip r:embed="rId2" cstate="print"/>
          <a:stretch>
            <a:fillRect/>
          </a:stretch>
        </p:blipFill>
        <p:spPr>
          <a:xfrm>
            <a:off x="179512" y="3573016"/>
            <a:ext cx="2591368" cy="2718469"/>
          </a:xfrm>
          <a:prstGeom prst="rect">
            <a:avLst/>
          </a:prstGeom>
        </p:spPr>
      </p:pic>
      <p:pic>
        <p:nvPicPr>
          <p:cNvPr id="6" name="Рисунок 5"/>
          <p:cNvPicPr>
            <a:picLocks noChangeAspect="1"/>
          </p:cNvPicPr>
          <p:nvPr/>
        </p:nvPicPr>
        <p:blipFill>
          <a:blip r:embed="rId3" cstate="print"/>
          <a:stretch>
            <a:fillRect/>
          </a:stretch>
        </p:blipFill>
        <p:spPr>
          <a:xfrm>
            <a:off x="2987824" y="3501008"/>
            <a:ext cx="6048672" cy="1656184"/>
          </a:xfrm>
          <a:prstGeom prst="rect">
            <a:avLst/>
          </a:prstGeom>
        </p:spPr>
      </p:pic>
    </p:spTree>
    <p:extLst>
      <p:ext uri="{BB962C8B-B14F-4D97-AF65-F5344CB8AC3E}">
        <p14:creationId xmlns:p14="http://schemas.microsoft.com/office/powerpoint/2010/main" val="2960911628"/>
      </p:ext>
    </p:extLst>
  </p:cSld>
  <p:clrMapOvr>
    <a:masterClrMapping/>
  </p:clrMapOvr>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1634" name="Rectangle 2"/>
          <p:cNvSpPr>
            <a:spLocks noChangeArrowheads="1"/>
          </p:cNvSpPr>
          <p:nvPr/>
        </p:nvSpPr>
        <p:spPr bwMode="auto">
          <a:xfrm>
            <a:off x="467544" y="1412776"/>
            <a:ext cx="8534400" cy="14311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endParaRPr lang="ru-RU" sz="3600" b="1" dirty="0" smtClean="0"/>
          </a:p>
          <a:p>
            <a:pPr marL="571500" indent="-571500">
              <a:buFont typeface="Wingdings" panose="05000000000000000000" pitchFamily="2" charset="2"/>
              <a:buChar char="Ø"/>
            </a:pPr>
            <a:r>
              <a:rPr lang="ru-RU" sz="3600" b="1" dirty="0" smtClean="0"/>
              <a:t>Проектировщик домашних роботов</a:t>
            </a:r>
            <a:endParaRPr lang="en-US" altLang="ru-RU" sz="2800" b="1" i="1" dirty="0">
              <a:solidFill>
                <a:srgbClr val="0000FF"/>
              </a:solidFill>
              <a:effectLst>
                <a:outerShdw blurRad="38100" dist="38100" dir="2700000" algn="tl">
                  <a:srgbClr val="C0C0C0"/>
                </a:outerShdw>
              </a:effectLst>
              <a:latin typeface="Arial" panose="020B0604020202020204" pitchFamily="34" charset="0"/>
              <a:cs typeface="Arial" panose="020B0604020202020204" pitchFamily="34" charset="0"/>
            </a:endParaRPr>
          </a:p>
          <a:p>
            <a:pPr>
              <a:defRPr/>
            </a:pPr>
            <a:endParaRPr lang="ru-RU" altLang="ru-RU" sz="1500" i="1" dirty="0"/>
          </a:p>
        </p:txBody>
      </p:sp>
      <p:sp>
        <p:nvSpPr>
          <p:cNvPr id="3" name="Rectangle 2"/>
          <p:cNvSpPr txBox="1">
            <a:spLocks noChangeArrowheads="1"/>
          </p:cNvSpPr>
          <p:nvPr/>
        </p:nvSpPr>
        <p:spPr>
          <a:xfrm>
            <a:off x="611188" y="260350"/>
            <a:ext cx="7772400" cy="1152426"/>
          </a:xfrm>
          <a:prstGeom prst="rect">
            <a:avLst/>
          </a:prstGeom>
        </p:spPr>
        <p:txBody>
          <a:bodyPr/>
          <a:lst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anose="02020603050405020304" pitchFamily="18" charset="0"/>
              </a:defRPr>
            </a:lvl2pPr>
            <a:lvl3pPr algn="ctr" rtl="0" eaLnBrk="0" fontAlgn="base" hangingPunct="0">
              <a:spcBef>
                <a:spcPct val="0"/>
              </a:spcBef>
              <a:spcAft>
                <a:spcPct val="0"/>
              </a:spcAft>
              <a:defRPr sz="4400">
                <a:solidFill>
                  <a:schemeClr val="tx2"/>
                </a:solidFill>
                <a:latin typeface="Times New Roman" panose="02020603050405020304" pitchFamily="18" charset="0"/>
              </a:defRPr>
            </a:lvl3pPr>
            <a:lvl4pPr algn="ctr" rtl="0" eaLnBrk="0" fontAlgn="base" hangingPunct="0">
              <a:spcBef>
                <a:spcPct val="0"/>
              </a:spcBef>
              <a:spcAft>
                <a:spcPct val="0"/>
              </a:spcAft>
              <a:defRPr sz="4400">
                <a:solidFill>
                  <a:schemeClr val="tx2"/>
                </a:solidFill>
                <a:latin typeface="Times New Roman" panose="02020603050405020304" pitchFamily="18" charset="0"/>
              </a:defRPr>
            </a:lvl4pPr>
            <a:lvl5pPr algn="ctr" rtl="0" eaLnBrk="0" fontAlgn="base" hangingPunct="0">
              <a:spcBef>
                <a:spcPct val="0"/>
              </a:spcBef>
              <a:spcAft>
                <a:spcPct val="0"/>
              </a:spcAft>
              <a:defRPr sz="4400">
                <a:solidFill>
                  <a:schemeClr val="tx2"/>
                </a:solidFill>
                <a:latin typeface="Times New Roman" panose="02020603050405020304" pitchFamily="18" charset="0"/>
              </a:defRPr>
            </a:lvl5pPr>
            <a:lvl6pPr marL="457200" algn="ctr" rtl="0" fontAlgn="base">
              <a:spcBef>
                <a:spcPct val="0"/>
              </a:spcBef>
              <a:spcAft>
                <a:spcPct val="0"/>
              </a:spcAft>
              <a:defRPr sz="4400">
                <a:solidFill>
                  <a:schemeClr val="tx2"/>
                </a:solidFill>
                <a:latin typeface="Times New Roman" panose="02020603050405020304" pitchFamily="18" charset="0"/>
              </a:defRPr>
            </a:lvl6pPr>
            <a:lvl7pPr marL="914400" algn="ctr" rtl="0" fontAlgn="base">
              <a:spcBef>
                <a:spcPct val="0"/>
              </a:spcBef>
              <a:spcAft>
                <a:spcPct val="0"/>
              </a:spcAft>
              <a:defRPr sz="4400">
                <a:solidFill>
                  <a:schemeClr val="tx2"/>
                </a:solidFill>
                <a:latin typeface="Times New Roman" panose="02020603050405020304" pitchFamily="18" charset="0"/>
              </a:defRPr>
            </a:lvl7pPr>
            <a:lvl8pPr marL="1371600" algn="ctr" rtl="0" fontAlgn="base">
              <a:spcBef>
                <a:spcPct val="0"/>
              </a:spcBef>
              <a:spcAft>
                <a:spcPct val="0"/>
              </a:spcAft>
              <a:defRPr sz="4400">
                <a:solidFill>
                  <a:schemeClr val="tx2"/>
                </a:solidFill>
                <a:latin typeface="Times New Roman" panose="02020603050405020304" pitchFamily="18" charset="0"/>
              </a:defRPr>
            </a:lvl8pPr>
            <a:lvl9pPr marL="1828800" algn="ctr" rtl="0" fontAlgn="base">
              <a:spcBef>
                <a:spcPct val="0"/>
              </a:spcBef>
              <a:spcAft>
                <a:spcPct val="0"/>
              </a:spcAft>
              <a:defRPr sz="4400">
                <a:solidFill>
                  <a:schemeClr val="tx2"/>
                </a:solidFill>
                <a:latin typeface="Times New Roman" panose="02020603050405020304" pitchFamily="18" charset="0"/>
              </a:defRPr>
            </a:lvl9pPr>
          </a:lstStyle>
          <a:p>
            <a:pPr eaLnBrk="1" hangingPunct="1">
              <a:defRPr/>
            </a:pPr>
            <a:r>
              <a:rPr lang="ru-RU" altLang="ru-RU" sz="3200" b="1" i="1" dirty="0" smtClean="0">
                <a:solidFill>
                  <a:schemeClr val="accent2"/>
                </a:solidFill>
                <a:effectLst>
                  <a:outerShdw blurRad="38100" dist="38100" dir="2700000" algn="tl">
                    <a:srgbClr val="C0C0C0"/>
                  </a:outerShdw>
                </a:effectLst>
              </a:rPr>
              <a:t>РОБОТОТЕХНИКА. </a:t>
            </a:r>
          </a:p>
          <a:p>
            <a:pPr eaLnBrk="1" hangingPunct="1">
              <a:defRPr/>
            </a:pPr>
            <a:r>
              <a:rPr lang="ru-RU" altLang="ru-RU" sz="3200" b="1" i="1" dirty="0" smtClean="0">
                <a:solidFill>
                  <a:schemeClr val="accent2"/>
                </a:solidFill>
                <a:effectLst>
                  <a:outerShdw blurRad="38100" dist="38100" dir="2700000" algn="tl">
                    <a:srgbClr val="C0C0C0"/>
                  </a:outerShdw>
                </a:effectLst>
              </a:rPr>
              <a:t>АТЛАС НОВЫХ ПРОФЕССИЙ</a:t>
            </a:r>
            <a:r>
              <a:rPr lang="ru-RU" altLang="ru-RU" sz="2800" b="1" i="1" dirty="0" smtClean="0">
                <a:solidFill>
                  <a:schemeClr val="accent2"/>
                </a:solidFill>
                <a:effectLst>
                  <a:outerShdw blurRad="38100" dist="38100" dir="2700000" algn="tl">
                    <a:srgbClr val="C0C0C0"/>
                  </a:outerShdw>
                </a:effectLst>
              </a:rPr>
              <a:t/>
            </a:r>
            <a:br>
              <a:rPr lang="ru-RU" altLang="ru-RU" sz="2800" b="1" i="1" dirty="0" smtClean="0">
                <a:solidFill>
                  <a:schemeClr val="accent2"/>
                </a:solidFill>
                <a:effectLst>
                  <a:outerShdw blurRad="38100" dist="38100" dir="2700000" algn="tl">
                    <a:srgbClr val="C0C0C0"/>
                  </a:outerShdw>
                </a:effectLst>
              </a:rPr>
            </a:br>
            <a:endParaRPr lang="ru-RU" altLang="ru-RU" sz="2800" b="1" i="1" dirty="0" smtClean="0">
              <a:solidFill>
                <a:schemeClr val="accent2"/>
              </a:solidFill>
              <a:effectLst>
                <a:outerShdw blurRad="38100" dist="38100" dir="2700000" algn="tl">
                  <a:srgbClr val="C0C0C0"/>
                </a:outerShdw>
              </a:effectLst>
            </a:endParaRPr>
          </a:p>
        </p:txBody>
      </p:sp>
      <p:pic>
        <p:nvPicPr>
          <p:cNvPr id="2" name="Рисунок 1"/>
          <p:cNvPicPr>
            <a:picLocks noChangeAspect="1"/>
          </p:cNvPicPr>
          <p:nvPr/>
        </p:nvPicPr>
        <p:blipFill>
          <a:blip r:embed="rId2" cstate="print"/>
          <a:stretch>
            <a:fillRect/>
          </a:stretch>
        </p:blipFill>
        <p:spPr>
          <a:xfrm>
            <a:off x="2367217" y="3356992"/>
            <a:ext cx="6757881" cy="2304256"/>
          </a:xfrm>
          <a:prstGeom prst="rect">
            <a:avLst/>
          </a:prstGeom>
        </p:spPr>
      </p:pic>
      <p:pic>
        <p:nvPicPr>
          <p:cNvPr id="5" name="Рисунок 4"/>
          <p:cNvPicPr>
            <a:picLocks noChangeAspect="1"/>
          </p:cNvPicPr>
          <p:nvPr/>
        </p:nvPicPr>
        <p:blipFill>
          <a:blip r:embed="rId3" cstate="print"/>
          <a:stretch>
            <a:fillRect/>
          </a:stretch>
        </p:blipFill>
        <p:spPr>
          <a:xfrm>
            <a:off x="32568" y="2996952"/>
            <a:ext cx="2337312" cy="2553329"/>
          </a:xfrm>
          <a:prstGeom prst="rect">
            <a:avLst/>
          </a:prstGeom>
        </p:spPr>
      </p:pic>
    </p:spTree>
    <p:extLst>
      <p:ext uri="{BB962C8B-B14F-4D97-AF65-F5344CB8AC3E}">
        <p14:creationId xmlns:p14="http://schemas.microsoft.com/office/powerpoint/2010/main" val="1295890415"/>
      </p:ext>
    </p:extLst>
  </p:cSld>
  <p:clrMapOvr>
    <a:masterClrMapping/>
  </p:clrMapOvr>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1634" name="Rectangle 2"/>
          <p:cNvSpPr>
            <a:spLocks noChangeArrowheads="1"/>
          </p:cNvSpPr>
          <p:nvPr/>
        </p:nvSpPr>
        <p:spPr bwMode="auto">
          <a:xfrm>
            <a:off x="467544" y="1412776"/>
            <a:ext cx="8534400" cy="19851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endParaRPr lang="ru-RU" sz="3600" b="1" dirty="0" smtClean="0"/>
          </a:p>
          <a:p>
            <a:pPr marL="571500" indent="-571500">
              <a:buFont typeface="Wingdings" panose="05000000000000000000" pitchFamily="2" charset="2"/>
              <a:buChar char="Ø"/>
            </a:pPr>
            <a:r>
              <a:rPr lang="ru-RU" sz="3600" b="1" dirty="0" smtClean="0"/>
              <a:t>Проектировщик медицинских роботов</a:t>
            </a:r>
            <a:endParaRPr lang="en-US" altLang="ru-RU" sz="2800" b="1" i="1" dirty="0">
              <a:solidFill>
                <a:srgbClr val="0000FF"/>
              </a:solidFill>
              <a:effectLst>
                <a:outerShdw blurRad="38100" dist="38100" dir="2700000" algn="tl">
                  <a:srgbClr val="C0C0C0"/>
                </a:outerShdw>
              </a:effectLst>
              <a:latin typeface="Arial" panose="020B0604020202020204" pitchFamily="34" charset="0"/>
              <a:cs typeface="Arial" panose="020B0604020202020204" pitchFamily="34" charset="0"/>
            </a:endParaRPr>
          </a:p>
          <a:p>
            <a:pPr>
              <a:defRPr/>
            </a:pPr>
            <a:endParaRPr lang="ru-RU" altLang="ru-RU" sz="1500" i="1" dirty="0"/>
          </a:p>
        </p:txBody>
      </p:sp>
      <p:sp>
        <p:nvSpPr>
          <p:cNvPr id="3" name="Rectangle 2"/>
          <p:cNvSpPr txBox="1">
            <a:spLocks noChangeArrowheads="1"/>
          </p:cNvSpPr>
          <p:nvPr/>
        </p:nvSpPr>
        <p:spPr>
          <a:xfrm>
            <a:off x="611188" y="260350"/>
            <a:ext cx="7772400" cy="1152426"/>
          </a:xfrm>
          <a:prstGeom prst="rect">
            <a:avLst/>
          </a:prstGeom>
        </p:spPr>
        <p:txBody>
          <a:bodyPr/>
          <a:lst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anose="02020603050405020304" pitchFamily="18" charset="0"/>
              </a:defRPr>
            </a:lvl2pPr>
            <a:lvl3pPr algn="ctr" rtl="0" eaLnBrk="0" fontAlgn="base" hangingPunct="0">
              <a:spcBef>
                <a:spcPct val="0"/>
              </a:spcBef>
              <a:spcAft>
                <a:spcPct val="0"/>
              </a:spcAft>
              <a:defRPr sz="4400">
                <a:solidFill>
                  <a:schemeClr val="tx2"/>
                </a:solidFill>
                <a:latin typeface="Times New Roman" panose="02020603050405020304" pitchFamily="18" charset="0"/>
              </a:defRPr>
            </a:lvl3pPr>
            <a:lvl4pPr algn="ctr" rtl="0" eaLnBrk="0" fontAlgn="base" hangingPunct="0">
              <a:spcBef>
                <a:spcPct val="0"/>
              </a:spcBef>
              <a:spcAft>
                <a:spcPct val="0"/>
              </a:spcAft>
              <a:defRPr sz="4400">
                <a:solidFill>
                  <a:schemeClr val="tx2"/>
                </a:solidFill>
                <a:latin typeface="Times New Roman" panose="02020603050405020304" pitchFamily="18" charset="0"/>
              </a:defRPr>
            </a:lvl4pPr>
            <a:lvl5pPr algn="ctr" rtl="0" eaLnBrk="0" fontAlgn="base" hangingPunct="0">
              <a:spcBef>
                <a:spcPct val="0"/>
              </a:spcBef>
              <a:spcAft>
                <a:spcPct val="0"/>
              </a:spcAft>
              <a:defRPr sz="4400">
                <a:solidFill>
                  <a:schemeClr val="tx2"/>
                </a:solidFill>
                <a:latin typeface="Times New Roman" panose="02020603050405020304" pitchFamily="18" charset="0"/>
              </a:defRPr>
            </a:lvl5pPr>
            <a:lvl6pPr marL="457200" algn="ctr" rtl="0" fontAlgn="base">
              <a:spcBef>
                <a:spcPct val="0"/>
              </a:spcBef>
              <a:spcAft>
                <a:spcPct val="0"/>
              </a:spcAft>
              <a:defRPr sz="4400">
                <a:solidFill>
                  <a:schemeClr val="tx2"/>
                </a:solidFill>
                <a:latin typeface="Times New Roman" panose="02020603050405020304" pitchFamily="18" charset="0"/>
              </a:defRPr>
            </a:lvl6pPr>
            <a:lvl7pPr marL="914400" algn="ctr" rtl="0" fontAlgn="base">
              <a:spcBef>
                <a:spcPct val="0"/>
              </a:spcBef>
              <a:spcAft>
                <a:spcPct val="0"/>
              </a:spcAft>
              <a:defRPr sz="4400">
                <a:solidFill>
                  <a:schemeClr val="tx2"/>
                </a:solidFill>
                <a:latin typeface="Times New Roman" panose="02020603050405020304" pitchFamily="18" charset="0"/>
              </a:defRPr>
            </a:lvl7pPr>
            <a:lvl8pPr marL="1371600" algn="ctr" rtl="0" fontAlgn="base">
              <a:spcBef>
                <a:spcPct val="0"/>
              </a:spcBef>
              <a:spcAft>
                <a:spcPct val="0"/>
              </a:spcAft>
              <a:defRPr sz="4400">
                <a:solidFill>
                  <a:schemeClr val="tx2"/>
                </a:solidFill>
                <a:latin typeface="Times New Roman" panose="02020603050405020304" pitchFamily="18" charset="0"/>
              </a:defRPr>
            </a:lvl8pPr>
            <a:lvl9pPr marL="1828800" algn="ctr" rtl="0" fontAlgn="base">
              <a:spcBef>
                <a:spcPct val="0"/>
              </a:spcBef>
              <a:spcAft>
                <a:spcPct val="0"/>
              </a:spcAft>
              <a:defRPr sz="4400">
                <a:solidFill>
                  <a:schemeClr val="tx2"/>
                </a:solidFill>
                <a:latin typeface="Times New Roman" panose="02020603050405020304" pitchFamily="18" charset="0"/>
              </a:defRPr>
            </a:lvl9pPr>
          </a:lstStyle>
          <a:p>
            <a:pPr eaLnBrk="1" hangingPunct="1">
              <a:defRPr/>
            </a:pPr>
            <a:r>
              <a:rPr lang="ru-RU" altLang="ru-RU" sz="3200" b="1" i="1" dirty="0" smtClean="0">
                <a:solidFill>
                  <a:schemeClr val="accent2"/>
                </a:solidFill>
                <a:effectLst>
                  <a:outerShdw blurRad="38100" dist="38100" dir="2700000" algn="tl">
                    <a:srgbClr val="C0C0C0"/>
                  </a:outerShdw>
                </a:effectLst>
              </a:rPr>
              <a:t>РОБОТОТЕХНИКА. </a:t>
            </a:r>
          </a:p>
          <a:p>
            <a:pPr eaLnBrk="1" hangingPunct="1">
              <a:defRPr/>
            </a:pPr>
            <a:r>
              <a:rPr lang="ru-RU" altLang="ru-RU" sz="3200" b="1" i="1" dirty="0" smtClean="0">
                <a:solidFill>
                  <a:schemeClr val="accent2"/>
                </a:solidFill>
                <a:effectLst>
                  <a:outerShdw blurRad="38100" dist="38100" dir="2700000" algn="tl">
                    <a:srgbClr val="C0C0C0"/>
                  </a:outerShdw>
                </a:effectLst>
              </a:rPr>
              <a:t>АТЛАС НОВЫХ ПРОФЕССИЙ</a:t>
            </a:r>
            <a:r>
              <a:rPr lang="ru-RU" altLang="ru-RU" sz="2800" b="1" i="1" dirty="0" smtClean="0">
                <a:solidFill>
                  <a:schemeClr val="accent2"/>
                </a:solidFill>
                <a:effectLst>
                  <a:outerShdw blurRad="38100" dist="38100" dir="2700000" algn="tl">
                    <a:srgbClr val="C0C0C0"/>
                  </a:outerShdw>
                </a:effectLst>
              </a:rPr>
              <a:t/>
            </a:r>
            <a:br>
              <a:rPr lang="ru-RU" altLang="ru-RU" sz="2800" b="1" i="1" dirty="0" smtClean="0">
                <a:solidFill>
                  <a:schemeClr val="accent2"/>
                </a:solidFill>
                <a:effectLst>
                  <a:outerShdw blurRad="38100" dist="38100" dir="2700000" algn="tl">
                    <a:srgbClr val="C0C0C0"/>
                  </a:outerShdw>
                </a:effectLst>
              </a:rPr>
            </a:br>
            <a:endParaRPr lang="ru-RU" altLang="ru-RU" sz="2800" b="1" i="1" dirty="0" smtClean="0">
              <a:solidFill>
                <a:schemeClr val="accent2"/>
              </a:solidFill>
              <a:effectLst>
                <a:outerShdw blurRad="38100" dist="38100" dir="2700000" algn="tl">
                  <a:srgbClr val="C0C0C0"/>
                </a:outerShdw>
              </a:effectLst>
            </a:endParaRPr>
          </a:p>
        </p:txBody>
      </p:sp>
      <p:pic>
        <p:nvPicPr>
          <p:cNvPr id="4" name="Рисунок 3"/>
          <p:cNvPicPr>
            <a:picLocks noChangeAspect="1"/>
          </p:cNvPicPr>
          <p:nvPr/>
        </p:nvPicPr>
        <p:blipFill>
          <a:blip r:embed="rId2" cstate="print"/>
          <a:stretch>
            <a:fillRect/>
          </a:stretch>
        </p:blipFill>
        <p:spPr>
          <a:xfrm>
            <a:off x="3845083" y="3212976"/>
            <a:ext cx="5297751" cy="2390896"/>
          </a:xfrm>
          <a:prstGeom prst="rect">
            <a:avLst/>
          </a:prstGeom>
        </p:spPr>
      </p:pic>
      <p:pic>
        <p:nvPicPr>
          <p:cNvPr id="6" name="Рисунок 5"/>
          <p:cNvPicPr>
            <a:picLocks noChangeAspect="1"/>
          </p:cNvPicPr>
          <p:nvPr/>
        </p:nvPicPr>
        <p:blipFill>
          <a:blip r:embed="rId3" cstate="print"/>
          <a:stretch>
            <a:fillRect/>
          </a:stretch>
        </p:blipFill>
        <p:spPr>
          <a:xfrm>
            <a:off x="1043608" y="3284984"/>
            <a:ext cx="2540557" cy="2566032"/>
          </a:xfrm>
          <a:prstGeom prst="rect">
            <a:avLst/>
          </a:prstGeom>
        </p:spPr>
      </p:pic>
    </p:spTree>
    <p:extLst>
      <p:ext uri="{BB962C8B-B14F-4D97-AF65-F5344CB8AC3E}">
        <p14:creationId xmlns:p14="http://schemas.microsoft.com/office/powerpoint/2010/main" val="2458924320"/>
      </p:ext>
    </p:extLst>
  </p:cSld>
  <p:clrMapOvr>
    <a:masterClrMapping/>
  </p:clrMapOvr>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2"/>
          <p:cNvSpPr>
            <a:spLocks noGrp="1" noChangeArrowheads="1"/>
          </p:cNvSpPr>
          <p:nvPr>
            <p:ph type="title"/>
          </p:nvPr>
        </p:nvSpPr>
        <p:spPr>
          <a:xfrm>
            <a:off x="684213" y="333375"/>
            <a:ext cx="7772400" cy="1143000"/>
          </a:xfrm>
        </p:spPr>
        <p:txBody>
          <a:bodyPr/>
          <a:lstStyle/>
          <a:p>
            <a:pPr eaLnBrk="1" hangingPunct="1"/>
            <a:r>
              <a:rPr lang="ru-RU" altLang="ru-RU" sz="3200" b="1" smtClean="0">
                <a:solidFill>
                  <a:srgbClr val="000000"/>
                </a:solidFill>
              </a:rPr>
              <a:t>Электромагнитная система</a:t>
            </a:r>
            <a:endParaRPr lang="en-GB" altLang="ru-RU" sz="3200" b="1" smtClean="0">
              <a:solidFill>
                <a:srgbClr val="000000"/>
              </a:solidFill>
              <a:ea typeface="Batang" panose="02030600000101010101" pitchFamily="18" charset="-127"/>
            </a:endParaRPr>
          </a:p>
        </p:txBody>
      </p:sp>
      <p:pic>
        <p:nvPicPr>
          <p:cNvPr id="138243" name="Picture 3" descr="article_sereb_0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76375" y="1468438"/>
            <a:ext cx="6119813" cy="4224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8996056"/>
      </p:ext>
    </p:extLst>
  </p:cSld>
  <p:clrMapOvr>
    <a:masterClrMapping/>
  </p:clrMapOvr>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2"/>
          <p:cNvSpPr>
            <a:spLocks noGrp="1" noChangeArrowheads="1"/>
          </p:cNvSpPr>
          <p:nvPr>
            <p:ph type="title"/>
          </p:nvPr>
        </p:nvSpPr>
        <p:spPr>
          <a:xfrm>
            <a:off x="684213" y="333375"/>
            <a:ext cx="7772400" cy="792163"/>
          </a:xfrm>
        </p:spPr>
        <p:txBody>
          <a:bodyPr/>
          <a:lstStyle/>
          <a:p>
            <a:pPr eaLnBrk="1" hangingPunct="1"/>
            <a:r>
              <a:rPr lang="ru-RU" altLang="ru-RU" sz="3200" b="1" smtClean="0">
                <a:solidFill>
                  <a:srgbClr val="000000"/>
                </a:solidFill>
              </a:rPr>
              <a:t>Линейный электродвигатель</a:t>
            </a:r>
            <a:endParaRPr lang="en-GB" altLang="ru-RU" sz="3200" b="1" smtClean="0">
              <a:solidFill>
                <a:srgbClr val="000000"/>
              </a:solidFill>
              <a:ea typeface="Batang" panose="02030600000101010101" pitchFamily="18" charset="-127"/>
            </a:endParaRPr>
          </a:p>
        </p:txBody>
      </p:sp>
      <p:pic>
        <p:nvPicPr>
          <p:cNvPr id="139267" name="Picture 3" descr="article_sereb_0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03350" y="1412875"/>
            <a:ext cx="6191250" cy="494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7577505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55576" y="34900"/>
            <a:ext cx="7772400" cy="1143000"/>
          </a:xfrm>
        </p:spPr>
        <p:txBody>
          <a:bodyPr/>
          <a:lstStyle/>
          <a:p>
            <a:r>
              <a:rPr lang="ru-RU" b="1" dirty="0" smtClean="0">
                <a:solidFill>
                  <a:srgbClr val="0070C0"/>
                </a:solidFill>
              </a:rPr>
              <a:t>РАБОЧИЕ ОРГАНЫ</a:t>
            </a:r>
            <a:endParaRPr lang="ru-RU" b="1" dirty="0">
              <a:solidFill>
                <a:srgbClr val="0070C0"/>
              </a:solidFill>
            </a:endParaRPr>
          </a:p>
        </p:txBody>
      </p:sp>
      <p:sp>
        <p:nvSpPr>
          <p:cNvPr id="3" name="Объект 2"/>
          <p:cNvSpPr>
            <a:spLocks noGrp="1"/>
          </p:cNvSpPr>
          <p:nvPr>
            <p:ph sz="quarter" idx="1"/>
          </p:nvPr>
        </p:nvSpPr>
        <p:spPr>
          <a:xfrm>
            <a:off x="179512" y="980728"/>
            <a:ext cx="7772400" cy="4114800"/>
          </a:xfrm>
        </p:spPr>
        <p:txBody>
          <a:bodyPr/>
          <a:lstStyle/>
          <a:p>
            <a:r>
              <a:rPr lang="ru-RU" dirty="0" smtClean="0"/>
              <a:t>Захватное устройство для сброса объектов</a:t>
            </a:r>
          </a:p>
          <a:p>
            <a:r>
              <a:rPr lang="ru-RU" dirty="0" smtClean="0"/>
              <a:t>Устройство высыпания мелких</a:t>
            </a:r>
          </a:p>
          <a:p>
            <a:pPr marL="0" indent="0">
              <a:buNone/>
            </a:pPr>
            <a:r>
              <a:rPr lang="ru-RU" dirty="0"/>
              <a:t> </a:t>
            </a:r>
            <a:r>
              <a:rPr lang="ru-RU" dirty="0" smtClean="0"/>
              <a:t>   объектов</a:t>
            </a:r>
          </a:p>
          <a:p>
            <a:r>
              <a:rPr lang="ru-RU" dirty="0" smtClean="0"/>
              <a:t>Выливное устройство для жидкостей</a:t>
            </a:r>
            <a:endParaRPr lang="ru-RU" dirty="0"/>
          </a:p>
        </p:txBody>
      </p:sp>
      <p:pic>
        <p:nvPicPr>
          <p:cNvPr id="5122" name="Picture 2" descr="E:\HighSpeedCam\УстройствоСинхронизации\УстрВысыпания.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08104" y="4221088"/>
            <a:ext cx="3312368" cy="2427729"/>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descr="E:\HighSpeedCam\УстройствоСинхронизации\Захват.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3528" y="4293096"/>
            <a:ext cx="4644218" cy="2419518"/>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88224" y="1124744"/>
            <a:ext cx="2312789" cy="21706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4005142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39552" y="548680"/>
            <a:ext cx="7886700" cy="994172"/>
          </a:xfrm>
        </p:spPr>
        <p:txBody>
          <a:bodyPr>
            <a:normAutofit/>
          </a:bodyPr>
          <a:lstStyle/>
          <a:p>
            <a:pPr algn="ctr"/>
            <a:r>
              <a:rPr lang="ru-RU" dirty="0" smtClean="0"/>
              <a:t> </a:t>
            </a:r>
            <a:r>
              <a:rPr lang="ru-RU" sz="4000" b="1" dirty="0" smtClean="0">
                <a:solidFill>
                  <a:srgbClr val="0070C0"/>
                </a:solidFill>
              </a:rPr>
              <a:t>Термин «Робот»</a:t>
            </a:r>
            <a:endParaRPr lang="ru-RU" sz="4000" b="1" dirty="0">
              <a:solidFill>
                <a:srgbClr val="0070C0"/>
              </a:solidFill>
            </a:endParaRPr>
          </a:p>
        </p:txBody>
      </p:sp>
      <p:sp>
        <p:nvSpPr>
          <p:cNvPr id="3" name="Объект 2"/>
          <p:cNvSpPr>
            <a:spLocks noGrp="1"/>
          </p:cNvSpPr>
          <p:nvPr>
            <p:ph idx="1"/>
          </p:nvPr>
        </p:nvSpPr>
        <p:spPr>
          <a:xfrm>
            <a:off x="539552" y="1700808"/>
            <a:ext cx="5846008" cy="4380459"/>
          </a:xfrm>
        </p:spPr>
        <p:txBody>
          <a:bodyPr>
            <a:normAutofit/>
          </a:bodyPr>
          <a:lstStyle/>
          <a:p>
            <a:pPr marL="0" indent="0">
              <a:buNone/>
            </a:pPr>
            <a:r>
              <a:rPr lang="ru-RU" dirty="0">
                <a:solidFill>
                  <a:srgbClr val="0070C0"/>
                </a:solidFill>
              </a:rPr>
              <a:t>Карел Чапек «</a:t>
            </a:r>
            <a:r>
              <a:rPr lang="en-US" dirty="0">
                <a:solidFill>
                  <a:srgbClr val="0070C0"/>
                </a:solidFill>
              </a:rPr>
              <a:t>RUR</a:t>
            </a:r>
            <a:r>
              <a:rPr lang="ru-RU" dirty="0">
                <a:solidFill>
                  <a:srgbClr val="0070C0"/>
                </a:solidFill>
              </a:rPr>
              <a:t>» </a:t>
            </a:r>
            <a:r>
              <a:rPr lang="en-US" dirty="0">
                <a:solidFill>
                  <a:srgbClr val="0070C0"/>
                </a:solidFill>
              </a:rPr>
              <a:t>(</a:t>
            </a:r>
            <a:r>
              <a:rPr lang="ru-RU" dirty="0">
                <a:solidFill>
                  <a:srgbClr val="0070C0"/>
                </a:solidFill>
              </a:rPr>
              <a:t>Россумовские универсальные роботы), 1921</a:t>
            </a:r>
          </a:p>
          <a:p>
            <a:pPr marL="0" indent="0">
              <a:buNone/>
            </a:pPr>
            <a:endParaRPr lang="ru-RU" sz="1800" b="1" dirty="0"/>
          </a:p>
          <a:p>
            <a:pPr marL="0" indent="0">
              <a:buNone/>
            </a:pPr>
            <a:r>
              <a:rPr lang="ru-RU" altLang="ru-RU" dirty="0"/>
              <a:t>А</a:t>
            </a:r>
            <a:r>
              <a:rPr lang="ru-RU" altLang="ko-KR" dirty="0"/>
              <a:t>налоги:  «Работа», «Раб», «Рабочий» </a:t>
            </a:r>
            <a:endParaRPr lang="ru-RU" i="1" dirty="0"/>
          </a:p>
        </p:txBody>
      </p:sp>
      <p:pic>
        <p:nvPicPr>
          <p:cNvPr id="1026" name="Picture 2" descr="https://go1.imgsmail.ru/imgpreview?key=4d553fff179b573e&amp;mb=imgdb_preview_1838"/>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76256" y="1484784"/>
            <a:ext cx="1962152" cy="286733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7236296" y="4581128"/>
            <a:ext cx="1714500" cy="369332"/>
          </a:xfrm>
          <a:prstGeom prst="rect">
            <a:avLst/>
          </a:prstGeom>
          <a:noFill/>
        </p:spPr>
        <p:txBody>
          <a:bodyPr wrap="square" rtlCol="0">
            <a:spAutoFit/>
          </a:bodyPr>
          <a:lstStyle/>
          <a:p>
            <a:r>
              <a:rPr lang="ru-RU" sz="1800" b="1" dirty="0"/>
              <a:t>1890 - 1938</a:t>
            </a:r>
          </a:p>
        </p:txBody>
      </p:sp>
    </p:spTree>
    <p:extLst>
      <p:ext uri="{BB962C8B-B14F-4D97-AF65-F5344CB8AC3E}">
        <p14:creationId xmlns:p14="http://schemas.microsoft.com/office/powerpoint/2010/main" val="141917868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59832" y="2348880"/>
            <a:ext cx="2736304" cy="27363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Заголовок 1"/>
          <p:cNvSpPr>
            <a:spLocks noGrp="1"/>
          </p:cNvSpPr>
          <p:nvPr>
            <p:ph type="title"/>
          </p:nvPr>
        </p:nvSpPr>
        <p:spPr>
          <a:xfrm>
            <a:off x="539552" y="-25673"/>
            <a:ext cx="7772400" cy="1143000"/>
          </a:xfrm>
        </p:spPr>
        <p:txBody>
          <a:bodyPr>
            <a:normAutofit/>
          </a:bodyPr>
          <a:lstStyle/>
          <a:p>
            <a:r>
              <a:rPr lang="ru-RU" sz="3200" b="1" dirty="0" smtClean="0">
                <a:solidFill>
                  <a:srgbClr val="0070C0"/>
                </a:solidFill>
              </a:rPr>
              <a:t>Особенность РТК</a:t>
            </a:r>
            <a:endParaRPr lang="ru-RU" sz="3200" b="1" dirty="0">
              <a:solidFill>
                <a:srgbClr val="0070C0"/>
              </a:solidFill>
            </a:endParaRPr>
          </a:p>
        </p:txBody>
      </p:sp>
      <p:sp>
        <p:nvSpPr>
          <p:cNvPr id="3" name="Объект 2"/>
          <p:cNvSpPr>
            <a:spLocks noGrp="1"/>
          </p:cNvSpPr>
          <p:nvPr>
            <p:ph sz="quarter" idx="1"/>
          </p:nvPr>
        </p:nvSpPr>
        <p:spPr>
          <a:xfrm>
            <a:off x="395536" y="980728"/>
            <a:ext cx="8568952" cy="5616624"/>
          </a:xfrm>
        </p:spPr>
        <p:txBody>
          <a:bodyPr/>
          <a:lstStyle/>
          <a:p>
            <a:pPr marL="0" indent="0">
              <a:buNone/>
            </a:pPr>
            <a:r>
              <a:rPr lang="ru-RU" dirty="0"/>
              <a:t>В</a:t>
            </a:r>
            <a:r>
              <a:rPr lang="ru-RU" dirty="0" smtClean="0"/>
              <a:t>озможность </a:t>
            </a:r>
            <a:r>
              <a:rPr lang="ru-RU" dirty="0"/>
              <a:t>движения камеры с ускорением свободного падения, как по линейным, так и по </a:t>
            </a:r>
            <a:r>
              <a:rPr lang="ru-RU" dirty="0" smtClean="0"/>
              <a:t>сложным </a:t>
            </a:r>
          </a:p>
          <a:p>
            <a:pPr marL="0" indent="0">
              <a:buNone/>
            </a:pPr>
            <a:r>
              <a:rPr lang="ru-RU" dirty="0" smtClean="0"/>
              <a:t>траекториям</a:t>
            </a:r>
            <a:r>
              <a:rPr lang="ru-RU" dirty="0"/>
              <a:t>.</a:t>
            </a:r>
            <a:endParaRPr lang="ru-RU" dirty="0" smtClean="0"/>
          </a:p>
          <a:p>
            <a:endParaRPr lang="ru-RU" dirty="0"/>
          </a:p>
        </p:txBody>
      </p:sp>
      <p:pic>
        <p:nvPicPr>
          <p:cNvPr id="6"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44208" y="2204864"/>
            <a:ext cx="2154208" cy="29856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2411760" y="5805264"/>
            <a:ext cx="3744416" cy="461665"/>
          </a:xfrm>
          <a:prstGeom prst="rect">
            <a:avLst/>
          </a:prstGeom>
          <a:noFill/>
        </p:spPr>
        <p:txBody>
          <a:bodyPr wrap="square" rtlCol="0">
            <a:spAutoFit/>
          </a:bodyPr>
          <a:lstStyle/>
          <a:p>
            <a:r>
              <a:rPr lang="ru-RU" dirty="0" smtClean="0"/>
              <a:t>ВИДЕО!!!</a:t>
            </a:r>
            <a:endParaRPr lang="ru-RU" dirty="0"/>
          </a:p>
        </p:txBody>
      </p:sp>
    </p:spTree>
    <p:extLst>
      <p:ext uri="{BB962C8B-B14F-4D97-AF65-F5344CB8AC3E}">
        <p14:creationId xmlns:p14="http://schemas.microsoft.com/office/powerpoint/2010/main" val="209773872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6754" name="Rectangle 2"/>
          <p:cNvSpPr>
            <a:spLocks noGrp="1" noChangeArrowheads="1"/>
          </p:cNvSpPr>
          <p:nvPr>
            <p:ph type="title"/>
          </p:nvPr>
        </p:nvSpPr>
        <p:spPr>
          <a:xfrm>
            <a:off x="900113" y="333375"/>
            <a:ext cx="7761287" cy="6119961"/>
          </a:xfrm>
        </p:spPr>
        <p:txBody>
          <a:bodyPr/>
          <a:lstStyle/>
          <a:p>
            <a:pPr algn="l">
              <a:defRPr/>
            </a:pPr>
            <a:r>
              <a:rPr lang="ru-RU" sz="3600" b="1" i="1" dirty="0" smtClean="0">
                <a:solidFill>
                  <a:schemeClr val="accent2"/>
                </a:solidFill>
                <a:effectLst>
                  <a:outerShdw blurRad="38100" dist="38100" dir="2700000" algn="tl">
                    <a:srgbClr val="C0C0C0"/>
                  </a:outerShdw>
                </a:effectLst>
              </a:rPr>
              <a:t> </a:t>
            </a:r>
            <a:br>
              <a:rPr lang="ru-RU" sz="3600" b="1" i="1" dirty="0" smtClean="0">
                <a:solidFill>
                  <a:schemeClr val="accent2"/>
                </a:solidFill>
                <a:effectLst>
                  <a:outerShdw blurRad="38100" dist="38100" dir="2700000" algn="tl">
                    <a:srgbClr val="C0C0C0"/>
                  </a:outerShdw>
                </a:effectLst>
              </a:rPr>
            </a:br>
            <a:r>
              <a:rPr lang="ru-RU" sz="3600" b="1" i="1" dirty="0" smtClean="0">
                <a:solidFill>
                  <a:schemeClr val="accent2"/>
                </a:solidFill>
                <a:effectLst>
                  <a:outerShdw blurRad="38100" dist="38100" dir="2700000" algn="tl">
                    <a:srgbClr val="C0C0C0"/>
                  </a:outerShdw>
                </a:effectLst>
              </a:rPr>
              <a:t/>
            </a:r>
            <a:br>
              <a:rPr lang="ru-RU" sz="3600" b="1" i="1" dirty="0" smtClean="0">
                <a:solidFill>
                  <a:schemeClr val="accent2"/>
                </a:solidFill>
                <a:effectLst>
                  <a:outerShdw blurRad="38100" dist="38100" dir="2700000" algn="tl">
                    <a:srgbClr val="C0C0C0"/>
                  </a:outerShdw>
                </a:effectLst>
              </a:rPr>
            </a:br>
            <a:r>
              <a:rPr lang="ru-RU" sz="2800" b="1" dirty="0"/>
              <a:t>С</a:t>
            </a:r>
            <a:r>
              <a:rPr lang="ru-RU" sz="2800" b="1" dirty="0" smtClean="0"/>
              <a:t>тепень </a:t>
            </a:r>
            <a:r>
              <a:rPr lang="ru-RU" sz="2800" b="1" dirty="0"/>
              <a:t>свободы </a:t>
            </a:r>
            <a:r>
              <a:rPr lang="ru-RU" sz="2800" dirty="0"/>
              <a:t>(</a:t>
            </a:r>
            <a:r>
              <a:rPr lang="ru-RU" sz="2800" dirty="0" err="1"/>
              <a:t>degree</a:t>
            </a:r>
            <a:r>
              <a:rPr lang="ru-RU" sz="2800" dirty="0"/>
              <a:t> </a:t>
            </a:r>
            <a:r>
              <a:rPr lang="ru-RU" sz="2800" dirty="0" err="1"/>
              <a:t>of</a:t>
            </a:r>
            <a:r>
              <a:rPr lang="ru-RU" sz="2800" dirty="0"/>
              <a:t> </a:t>
            </a:r>
            <a:r>
              <a:rPr lang="ru-RU" sz="2800" dirty="0" err="1"/>
              <a:t>freedom</a:t>
            </a:r>
            <a:r>
              <a:rPr lang="ru-RU" sz="2800" dirty="0"/>
              <a:t>, DOF): </a:t>
            </a:r>
            <a:r>
              <a:rPr lang="ru-RU" sz="2800" dirty="0" smtClean="0"/>
              <a:t/>
            </a:r>
            <a:br>
              <a:rPr lang="ru-RU" sz="2800" dirty="0" smtClean="0"/>
            </a:br>
            <a:r>
              <a:rPr lang="ru-RU" sz="2800" dirty="0" smtClean="0"/>
              <a:t>Одна </a:t>
            </a:r>
            <a:r>
              <a:rPr lang="ru-RU" sz="2800" dirty="0"/>
              <a:t>из переменных (максимальное число которых равно шести), необходимых для определения движения тела в пространстве. </a:t>
            </a:r>
            <a:r>
              <a:rPr lang="ru-RU" sz="2800" dirty="0" smtClean="0"/>
              <a:t/>
            </a:r>
            <a:br>
              <a:rPr lang="ru-RU" sz="2800" dirty="0" smtClean="0"/>
            </a:br>
            <a:r>
              <a:rPr lang="ru-RU" sz="2800" dirty="0"/>
              <a:t/>
            </a:r>
            <a:br>
              <a:rPr lang="ru-RU" sz="2800" dirty="0"/>
            </a:br>
            <a:r>
              <a:rPr lang="en-US" sz="3200" dirty="0"/>
              <a:t/>
            </a:r>
            <a:br>
              <a:rPr lang="en-US" sz="3200" dirty="0"/>
            </a:br>
            <a:r>
              <a:rPr lang="ru-RU" sz="2800" dirty="0"/>
              <a:t/>
            </a:r>
            <a:br>
              <a:rPr lang="ru-RU" sz="2800" dirty="0"/>
            </a:br>
            <a:r>
              <a:rPr lang="ru-RU" sz="2800" dirty="0"/>
              <a:t> </a:t>
            </a:r>
            <a:br>
              <a:rPr lang="ru-RU" sz="2800" dirty="0"/>
            </a:br>
            <a:endParaRPr lang="ru-RU" sz="2400" dirty="0"/>
          </a:p>
        </p:txBody>
      </p:sp>
      <p:sp>
        <p:nvSpPr>
          <p:cNvPr id="3" name="Заголовок 1"/>
          <p:cNvSpPr txBox="1">
            <a:spLocks/>
          </p:cNvSpPr>
          <p:nvPr/>
        </p:nvSpPr>
        <p:spPr bwMode="auto">
          <a:xfrm>
            <a:off x="683568" y="404664"/>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anose="02020603050405020304" pitchFamily="18" charset="0"/>
              </a:defRPr>
            </a:lvl2pPr>
            <a:lvl3pPr algn="ctr" rtl="0" eaLnBrk="0" fontAlgn="base" hangingPunct="0">
              <a:spcBef>
                <a:spcPct val="0"/>
              </a:spcBef>
              <a:spcAft>
                <a:spcPct val="0"/>
              </a:spcAft>
              <a:defRPr sz="4400">
                <a:solidFill>
                  <a:schemeClr val="tx2"/>
                </a:solidFill>
                <a:latin typeface="Times New Roman" panose="02020603050405020304" pitchFamily="18" charset="0"/>
              </a:defRPr>
            </a:lvl3pPr>
            <a:lvl4pPr algn="ctr" rtl="0" eaLnBrk="0" fontAlgn="base" hangingPunct="0">
              <a:spcBef>
                <a:spcPct val="0"/>
              </a:spcBef>
              <a:spcAft>
                <a:spcPct val="0"/>
              </a:spcAft>
              <a:defRPr sz="4400">
                <a:solidFill>
                  <a:schemeClr val="tx2"/>
                </a:solidFill>
                <a:latin typeface="Times New Roman" panose="02020603050405020304" pitchFamily="18" charset="0"/>
              </a:defRPr>
            </a:lvl4pPr>
            <a:lvl5pPr algn="ctr" rtl="0" eaLnBrk="0" fontAlgn="base" hangingPunct="0">
              <a:spcBef>
                <a:spcPct val="0"/>
              </a:spcBef>
              <a:spcAft>
                <a:spcPct val="0"/>
              </a:spcAft>
              <a:defRPr sz="4400">
                <a:solidFill>
                  <a:schemeClr val="tx2"/>
                </a:solidFill>
                <a:latin typeface="Times New Roman" panose="02020603050405020304" pitchFamily="18" charset="0"/>
              </a:defRPr>
            </a:lvl5pPr>
            <a:lvl6pPr marL="457200" algn="ctr" rtl="0" fontAlgn="base">
              <a:spcBef>
                <a:spcPct val="0"/>
              </a:spcBef>
              <a:spcAft>
                <a:spcPct val="0"/>
              </a:spcAft>
              <a:defRPr sz="4400">
                <a:solidFill>
                  <a:schemeClr val="tx2"/>
                </a:solidFill>
                <a:latin typeface="Times New Roman" panose="02020603050405020304" pitchFamily="18" charset="0"/>
              </a:defRPr>
            </a:lvl6pPr>
            <a:lvl7pPr marL="914400" algn="ctr" rtl="0" fontAlgn="base">
              <a:spcBef>
                <a:spcPct val="0"/>
              </a:spcBef>
              <a:spcAft>
                <a:spcPct val="0"/>
              </a:spcAft>
              <a:defRPr sz="4400">
                <a:solidFill>
                  <a:schemeClr val="tx2"/>
                </a:solidFill>
                <a:latin typeface="Times New Roman" panose="02020603050405020304" pitchFamily="18" charset="0"/>
              </a:defRPr>
            </a:lvl7pPr>
            <a:lvl8pPr marL="1371600" algn="ctr" rtl="0" fontAlgn="base">
              <a:spcBef>
                <a:spcPct val="0"/>
              </a:spcBef>
              <a:spcAft>
                <a:spcPct val="0"/>
              </a:spcAft>
              <a:defRPr sz="4400">
                <a:solidFill>
                  <a:schemeClr val="tx2"/>
                </a:solidFill>
                <a:latin typeface="Times New Roman" panose="02020603050405020304" pitchFamily="18" charset="0"/>
              </a:defRPr>
            </a:lvl8pPr>
            <a:lvl9pPr marL="1828800" algn="ctr" rtl="0" fontAlgn="base">
              <a:spcBef>
                <a:spcPct val="0"/>
              </a:spcBef>
              <a:spcAft>
                <a:spcPct val="0"/>
              </a:spcAft>
              <a:defRPr sz="4400">
                <a:solidFill>
                  <a:schemeClr val="tx2"/>
                </a:solidFill>
                <a:latin typeface="Times New Roman" panose="02020603050405020304" pitchFamily="18" charset="0"/>
              </a:defRPr>
            </a:lvl9pPr>
          </a:lstStyle>
          <a:p>
            <a:r>
              <a:rPr lang="ru-RU" sz="4000" b="1" dirty="0" smtClean="0">
                <a:solidFill>
                  <a:srgbClr val="0070C0"/>
                </a:solidFill>
              </a:rPr>
              <a:t>Общие термины: </a:t>
            </a:r>
            <a:br>
              <a:rPr lang="ru-RU" sz="4000" b="1" dirty="0" smtClean="0">
                <a:solidFill>
                  <a:srgbClr val="0070C0"/>
                </a:solidFill>
              </a:rPr>
            </a:br>
            <a:r>
              <a:rPr lang="ru-RU" sz="4000" b="1" dirty="0" smtClean="0">
                <a:solidFill>
                  <a:srgbClr val="0070C0"/>
                </a:solidFill>
              </a:rPr>
              <a:t>СТЕПЕНЬ СВОБОДЫ</a:t>
            </a:r>
            <a:endParaRPr lang="ru-RU" sz="4000" dirty="0">
              <a:solidFill>
                <a:srgbClr val="0070C0"/>
              </a:solidFill>
            </a:endParaRPr>
          </a:p>
        </p:txBody>
      </p:sp>
    </p:spTree>
    <p:extLst>
      <p:ext uri="{BB962C8B-B14F-4D97-AF65-F5344CB8AC3E}">
        <p14:creationId xmlns:p14="http://schemas.microsoft.com/office/powerpoint/2010/main" val="87159471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a:xfrm>
            <a:off x="685800" y="304800"/>
            <a:ext cx="7772400" cy="1143000"/>
          </a:xfrm>
        </p:spPr>
        <p:txBody>
          <a:bodyPr/>
          <a:lstStyle/>
          <a:p>
            <a:pPr eaLnBrk="1" hangingPunct="1"/>
            <a:r>
              <a:rPr lang="ru-RU" altLang="ru-RU" sz="2800" b="1" dirty="0" smtClean="0"/>
              <a:t>Степени свободы рабочего органа робота</a:t>
            </a:r>
            <a:endParaRPr lang="en-GB" altLang="ru-RU" sz="2800" b="1" dirty="0" smtClean="0"/>
          </a:p>
        </p:txBody>
      </p:sp>
      <p:grpSp>
        <p:nvGrpSpPr>
          <p:cNvPr id="72707" name="Group 3"/>
          <p:cNvGrpSpPr>
            <a:grpSpLocks/>
          </p:cNvGrpSpPr>
          <p:nvPr/>
        </p:nvGrpSpPr>
        <p:grpSpPr bwMode="auto">
          <a:xfrm>
            <a:off x="1403648" y="1556792"/>
            <a:ext cx="6907430" cy="5077544"/>
            <a:chOff x="2698" y="568"/>
            <a:chExt cx="7299" cy="6106"/>
          </a:xfrm>
        </p:grpSpPr>
        <p:sp>
          <p:nvSpPr>
            <p:cNvPr id="72708" name="AutoShape 4"/>
            <p:cNvSpPr>
              <a:spLocks noChangeArrowheads="1"/>
            </p:cNvSpPr>
            <p:nvPr/>
          </p:nvSpPr>
          <p:spPr bwMode="auto">
            <a:xfrm rot="8049748">
              <a:off x="3525" y="5418"/>
              <a:ext cx="710" cy="781"/>
            </a:xfrm>
            <a:prstGeom prst="curvedUpArrow">
              <a:avLst>
                <a:gd name="adj1" fmla="val 20000"/>
                <a:gd name="adj2" fmla="val 40000"/>
                <a:gd name="adj3" fmla="val 36667"/>
              </a:avLst>
            </a:prstGeom>
            <a:solidFill>
              <a:srgbClr val="FFFFFF"/>
            </a:solidFill>
            <a:ln w="9525">
              <a:solidFill>
                <a:srgbClr val="000000"/>
              </a:solidFill>
              <a:miter lim="800000"/>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ru-RU" altLang="ru-RU" sz="2400"/>
            </a:p>
          </p:txBody>
        </p:sp>
        <p:sp>
          <p:nvSpPr>
            <p:cNvPr id="72710" name="Line 6"/>
            <p:cNvSpPr>
              <a:spLocks noChangeShapeType="1"/>
            </p:cNvSpPr>
            <p:nvPr/>
          </p:nvSpPr>
          <p:spPr bwMode="auto">
            <a:xfrm>
              <a:off x="5254" y="4402"/>
              <a:ext cx="4544" cy="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ru-RU"/>
            </a:p>
          </p:txBody>
        </p:sp>
        <p:sp>
          <p:nvSpPr>
            <p:cNvPr id="72711" name="Line 7"/>
            <p:cNvSpPr>
              <a:spLocks noChangeShapeType="1"/>
            </p:cNvSpPr>
            <p:nvPr/>
          </p:nvSpPr>
          <p:spPr bwMode="auto">
            <a:xfrm flipH="1">
              <a:off x="2982" y="4402"/>
              <a:ext cx="2272" cy="2272"/>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ru-RU"/>
            </a:p>
          </p:txBody>
        </p:sp>
        <p:sp>
          <p:nvSpPr>
            <p:cNvPr id="72712" name="Line 8"/>
            <p:cNvSpPr>
              <a:spLocks noChangeShapeType="1"/>
            </p:cNvSpPr>
            <p:nvPr/>
          </p:nvSpPr>
          <p:spPr bwMode="auto">
            <a:xfrm flipV="1">
              <a:off x="5254" y="852"/>
              <a:ext cx="0" cy="355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ru-RU"/>
            </a:p>
          </p:txBody>
        </p:sp>
        <p:grpSp>
          <p:nvGrpSpPr>
            <p:cNvPr id="72721" name="Group 17"/>
            <p:cNvGrpSpPr>
              <a:grpSpLocks/>
            </p:cNvGrpSpPr>
            <p:nvPr/>
          </p:nvGrpSpPr>
          <p:grpSpPr bwMode="auto">
            <a:xfrm>
              <a:off x="8662" y="4402"/>
              <a:ext cx="426" cy="142"/>
              <a:chOff x="8662" y="4402"/>
              <a:chExt cx="426" cy="142"/>
            </a:xfrm>
          </p:grpSpPr>
          <p:sp>
            <p:nvSpPr>
              <p:cNvPr id="72751" name="Line 18"/>
              <p:cNvSpPr>
                <a:spLocks noChangeShapeType="1"/>
              </p:cNvSpPr>
              <p:nvPr/>
            </p:nvSpPr>
            <p:spPr bwMode="auto">
              <a:xfrm flipH="1">
                <a:off x="8662" y="4402"/>
                <a:ext cx="142" cy="14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72752" name="Line 19"/>
              <p:cNvSpPr>
                <a:spLocks noChangeShapeType="1"/>
              </p:cNvSpPr>
              <p:nvPr/>
            </p:nvSpPr>
            <p:spPr bwMode="auto">
              <a:xfrm flipH="1">
                <a:off x="8804" y="4402"/>
                <a:ext cx="142" cy="14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72753" name="Line 20"/>
              <p:cNvSpPr>
                <a:spLocks noChangeShapeType="1"/>
              </p:cNvSpPr>
              <p:nvPr/>
            </p:nvSpPr>
            <p:spPr bwMode="auto">
              <a:xfrm flipH="1">
                <a:off x="8946" y="4402"/>
                <a:ext cx="142" cy="14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grpSp>
        <p:sp>
          <p:nvSpPr>
            <p:cNvPr id="72722" name="Text Box 21"/>
            <p:cNvSpPr txBox="1">
              <a:spLocks noChangeArrowheads="1"/>
            </p:cNvSpPr>
            <p:nvPr/>
          </p:nvSpPr>
          <p:spPr bwMode="auto">
            <a:xfrm>
              <a:off x="2698" y="5822"/>
              <a:ext cx="568" cy="426"/>
            </a:xfrm>
            <a:prstGeom prst="rect">
              <a:avLst/>
            </a:prstGeom>
            <a:solidFill>
              <a:srgbClr val="FFFFFF"/>
            </a:solidFill>
            <a:ln w="9525">
              <a:solidFill>
                <a:srgbClr val="FFFFFF"/>
              </a:solidFill>
              <a:miter lim="800000"/>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ru-RU" altLang="ru-RU" sz="1200"/>
                <a:t>X</a:t>
              </a:r>
              <a:r>
                <a:rPr lang="ru-RU" altLang="ru-RU" sz="1200" baseline="-25000"/>
                <a:t>0</a:t>
              </a:r>
              <a:endParaRPr lang="ru-RU" altLang="ru-RU" sz="1200"/>
            </a:p>
          </p:txBody>
        </p:sp>
        <p:sp>
          <p:nvSpPr>
            <p:cNvPr id="72723" name="Text Box 22"/>
            <p:cNvSpPr txBox="1">
              <a:spLocks noChangeArrowheads="1"/>
            </p:cNvSpPr>
            <p:nvPr/>
          </p:nvSpPr>
          <p:spPr bwMode="auto">
            <a:xfrm>
              <a:off x="9230" y="3834"/>
              <a:ext cx="568" cy="426"/>
            </a:xfrm>
            <a:prstGeom prst="rect">
              <a:avLst/>
            </a:prstGeom>
            <a:solidFill>
              <a:srgbClr val="FFFFFF"/>
            </a:solidFill>
            <a:ln w="9525">
              <a:solidFill>
                <a:srgbClr val="FFFFFF"/>
              </a:solidFill>
              <a:miter lim="800000"/>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ru-RU" altLang="ru-RU" sz="1200"/>
                <a:t>Y</a:t>
              </a:r>
              <a:r>
                <a:rPr lang="ru-RU" altLang="ru-RU" sz="1200" baseline="-25000"/>
                <a:t>0</a:t>
              </a:r>
              <a:endParaRPr lang="ru-RU" altLang="ru-RU" sz="1200"/>
            </a:p>
          </p:txBody>
        </p:sp>
        <p:sp>
          <p:nvSpPr>
            <p:cNvPr id="72724" name="Text Box 23"/>
            <p:cNvSpPr txBox="1">
              <a:spLocks noChangeArrowheads="1"/>
            </p:cNvSpPr>
            <p:nvPr/>
          </p:nvSpPr>
          <p:spPr bwMode="auto">
            <a:xfrm>
              <a:off x="5396" y="568"/>
              <a:ext cx="568" cy="426"/>
            </a:xfrm>
            <a:prstGeom prst="rect">
              <a:avLst/>
            </a:prstGeom>
            <a:solidFill>
              <a:srgbClr val="FFFFFF"/>
            </a:solidFill>
            <a:ln w="9525">
              <a:solidFill>
                <a:srgbClr val="FFFFFF"/>
              </a:solidFill>
              <a:miter lim="800000"/>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ru-RU" altLang="ru-RU" sz="1200"/>
                <a:t>Z</a:t>
              </a:r>
              <a:r>
                <a:rPr lang="ru-RU" altLang="ru-RU" sz="1200" baseline="-25000"/>
                <a:t>0</a:t>
              </a:r>
              <a:endParaRPr lang="ru-RU" altLang="ru-RU" sz="1200"/>
            </a:p>
          </p:txBody>
        </p:sp>
        <p:sp>
          <p:nvSpPr>
            <p:cNvPr id="72742" name="AutoShape 44"/>
            <p:cNvSpPr>
              <a:spLocks/>
            </p:cNvSpPr>
            <p:nvPr/>
          </p:nvSpPr>
          <p:spPr bwMode="auto">
            <a:xfrm>
              <a:off x="8557" y="2473"/>
              <a:ext cx="1440" cy="960"/>
            </a:xfrm>
            <a:prstGeom prst="accentCallout1">
              <a:avLst>
                <a:gd name="adj1" fmla="val 18750"/>
                <a:gd name="adj2" fmla="val -8333"/>
                <a:gd name="adj3" fmla="val -42637"/>
                <a:gd name="adj4" fmla="val -69097"/>
              </a:avLst>
            </a:prstGeom>
            <a:solidFill>
              <a:srgbClr val="FFCC99"/>
            </a:solidFill>
            <a:ln w="9525">
              <a:solidFill>
                <a:srgbClr val="000000"/>
              </a:solidFill>
              <a:miter lim="800000"/>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ru-RU" altLang="ru-RU" sz="1200" dirty="0"/>
                <a:t>Рабочий</a:t>
              </a:r>
            </a:p>
            <a:p>
              <a:pPr>
                <a:spcBef>
                  <a:spcPct val="0"/>
                </a:spcBef>
                <a:buFontTx/>
                <a:buNone/>
              </a:pPr>
              <a:r>
                <a:rPr lang="ru-RU" altLang="ru-RU" sz="1200" dirty="0"/>
                <a:t>орган</a:t>
              </a:r>
            </a:p>
            <a:p>
              <a:pPr>
                <a:spcBef>
                  <a:spcPct val="0"/>
                </a:spcBef>
                <a:buFontTx/>
                <a:buNone/>
              </a:pPr>
              <a:r>
                <a:rPr lang="ru-RU" altLang="ru-RU" sz="1200" dirty="0" smtClean="0"/>
                <a:t>робота</a:t>
              </a:r>
              <a:endParaRPr lang="ru-RU" altLang="ru-RU" sz="1200" dirty="0"/>
            </a:p>
          </p:txBody>
        </p:sp>
        <p:sp>
          <p:nvSpPr>
            <p:cNvPr id="72743" name="AutoShape 45"/>
            <p:cNvSpPr>
              <a:spLocks noChangeArrowheads="1"/>
            </p:cNvSpPr>
            <p:nvPr/>
          </p:nvSpPr>
          <p:spPr bwMode="auto">
            <a:xfrm>
              <a:off x="4828" y="1278"/>
              <a:ext cx="852" cy="426"/>
            </a:xfrm>
            <a:prstGeom prst="curvedRightArrow">
              <a:avLst>
                <a:gd name="adj1" fmla="val 20000"/>
                <a:gd name="adj2" fmla="val 40000"/>
                <a:gd name="adj3" fmla="val 66667"/>
              </a:avLst>
            </a:prstGeom>
            <a:solidFill>
              <a:srgbClr val="FFFFFF"/>
            </a:solidFill>
            <a:ln w="9525">
              <a:solidFill>
                <a:srgbClr val="000000"/>
              </a:solidFill>
              <a:miter lim="800000"/>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ru-RU" altLang="ru-RU" sz="2400"/>
            </a:p>
          </p:txBody>
        </p:sp>
        <p:sp>
          <p:nvSpPr>
            <p:cNvPr id="72744" name="AutoShape 46"/>
            <p:cNvSpPr>
              <a:spLocks noChangeArrowheads="1"/>
            </p:cNvSpPr>
            <p:nvPr/>
          </p:nvSpPr>
          <p:spPr bwMode="auto">
            <a:xfrm>
              <a:off x="6816" y="3976"/>
              <a:ext cx="710" cy="710"/>
            </a:xfrm>
            <a:prstGeom prst="curvedDownArrow">
              <a:avLst>
                <a:gd name="adj1" fmla="val 20000"/>
                <a:gd name="adj2" fmla="val 40000"/>
                <a:gd name="adj3" fmla="val 33333"/>
              </a:avLst>
            </a:prstGeom>
            <a:solidFill>
              <a:srgbClr val="FFFFFF"/>
            </a:solidFill>
            <a:ln w="9525">
              <a:solidFill>
                <a:srgbClr val="000000"/>
              </a:solidFill>
              <a:miter lim="800000"/>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ru-RU" altLang="ru-RU" sz="2400"/>
            </a:p>
          </p:txBody>
        </p:sp>
        <p:sp>
          <p:nvSpPr>
            <p:cNvPr id="72745" name="Text Box 47"/>
            <p:cNvSpPr txBox="1">
              <a:spLocks noChangeArrowheads="1"/>
            </p:cNvSpPr>
            <p:nvPr/>
          </p:nvSpPr>
          <p:spPr bwMode="auto">
            <a:xfrm>
              <a:off x="7526" y="3692"/>
              <a:ext cx="710" cy="568"/>
            </a:xfrm>
            <a:prstGeom prst="rect">
              <a:avLst/>
            </a:prstGeom>
            <a:solidFill>
              <a:srgbClr val="FFFFFF"/>
            </a:solidFill>
            <a:ln w="9525">
              <a:solidFill>
                <a:srgbClr val="FFFFFF"/>
              </a:solidFill>
              <a:miter lim="800000"/>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ru-RU" altLang="ru-RU" sz="1600"/>
                <a:t>α</a:t>
              </a:r>
              <a:r>
                <a:rPr lang="ru-RU" altLang="ru-RU" sz="1600" baseline="-25000"/>
                <a:t>y</a:t>
              </a:r>
              <a:endParaRPr lang="ru-RU" altLang="ru-RU" sz="1600"/>
            </a:p>
          </p:txBody>
        </p:sp>
        <p:sp>
          <p:nvSpPr>
            <p:cNvPr id="72746" name="Text Box 48"/>
            <p:cNvSpPr txBox="1">
              <a:spLocks noChangeArrowheads="1"/>
            </p:cNvSpPr>
            <p:nvPr/>
          </p:nvSpPr>
          <p:spPr bwMode="auto">
            <a:xfrm>
              <a:off x="2982" y="4828"/>
              <a:ext cx="710" cy="568"/>
            </a:xfrm>
            <a:prstGeom prst="rect">
              <a:avLst/>
            </a:prstGeom>
            <a:solidFill>
              <a:srgbClr val="FFFFFF"/>
            </a:solidFill>
            <a:ln w="9525">
              <a:solidFill>
                <a:srgbClr val="FFFFFF"/>
              </a:solidFill>
              <a:miter lim="800000"/>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ru-RU" altLang="ru-RU" sz="1600"/>
                <a:t>α</a:t>
              </a:r>
              <a:r>
                <a:rPr lang="ru-RU" altLang="ru-RU" sz="1600" baseline="-25000"/>
                <a:t>x</a:t>
              </a:r>
              <a:endParaRPr lang="ru-RU" altLang="ru-RU" sz="1600"/>
            </a:p>
          </p:txBody>
        </p:sp>
        <p:sp>
          <p:nvSpPr>
            <p:cNvPr id="72747" name="Text Box 49"/>
            <p:cNvSpPr txBox="1">
              <a:spLocks noChangeArrowheads="1"/>
            </p:cNvSpPr>
            <p:nvPr/>
          </p:nvSpPr>
          <p:spPr bwMode="auto">
            <a:xfrm>
              <a:off x="5822" y="1136"/>
              <a:ext cx="710" cy="568"/>
            </a:xfrm>
            <a:prstGeom prst="rect">
              <a:avLst/>
            </a:prstGeom>
            <a:solidFill>
              <a:srgbClr val="FFFFFF"/>
            </a:solidFill>
            <a:ln w="9525">
              <a:solidFill>
                <a:srgbClr val="FFFFFF"/>
              </a:solidFill>
              <a:miter lim="800000"/>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ru-RU" altLang="ru-RU" sz="1600"/>
                <a:t>α</a:t>
              </a:r>
              <a:r>
                <a:rPr lang="ru-RU" altLang="ru-RU" sz="1600" baseline="-25000"/>
                <a:t>z</a:t>
              </a:r>
              <a:endParaRPr lang="ru-RU" altLang="ru-RU" sz="1600"/>
            </a:p>
          </p:txBody>
        </p:sp>
      </p:grpSp>
      <p:grpSp>
        <p:nvGrpSpPr>
          <p:cNvPr id="51" name="Группа 50"/>
          <p:cNvGrpSpPr/>
          <p:nvPr/>
        </p:nvGrpSpPr>
        <p:grpSpPr>
          <a:xfrm rot="1999046">
            <a:off x="5021007" y="2178000"/>
            <a:ext cx="1150938" cy="668337"/>
            <a:chOff x="5302250" y="2332038"/>
            <a:chExt cx="1150938" cy="668337"/>
          </a:xfrm>
        </p:grpSpPr>
        <p:sp>
          <p:nvSpPr>
            <p:cNvPr id="52" name="Line 12"/>
            <p:cNvSpPr>
              <a:spLocks noChangeShapeType="1"/>
            </p:cNvSpPr>
            <p:nvPr/>
          </p:nvSpPr>
          <p:spPr bwMode="auto">
            <a:xfrm>
              <a:off x="5414963" y="2665413"/>
              <a:ext cx="338137" cy="334962"/>
            </a:xfrm>
            <a:prstGeom prst="line">
              <a:avLst/>
            </a:prstGeom>
            <a:noFill/>
            <a:ln w="57150">
              <a:solidFill>
                <a:srgbClr val="0033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53" name="Rectangle 13"/>
            <p:cNvSpPr>
              <a:spLocks noChangeArrowheads="1"/>
            </p:cNvSpPr>
            <p:nvPr/>
          </p:nvSpPr>
          <p:spPr bwMode="auto">
            <a:xfrm rot="19191925" flipV="1">
              <a:off x="5665788" y="2736850"/>
              <a:ext cx="787400" cy="111125"/>
            </a:xfrm>
            <a:prstGeom prst="rect">
              <a:avLst/>
            </a:prstGeom>
            <a:solidFill>
              <a:srgbClr val="FFFF00"/>
            </a:solidFill>
            <a:ln w="9525">
              <a:solidFill>
                <a:srgbClr val="000000"/>
              </a:solidFill>
              <a:miter lim="800000"/>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ru-RU" altLang="ru-RU" sz="2400"/>
            </a:p>
          </p:txBody>
        </p:sp>
        <p:sp>
          <p:nvSpPr>
            <p:cNvPr id="54" name="Rectangle 14"/>
            <p:cNvSpPr>
              <a:spLocks noChangeArrowheads="1"/>
            </p:cNvSpPr>
            <p:nvPr/>
          </p:nvSpPr>
          <p:spPr bwMode="auto">
            <a:xfrm rot="19191925" flipV="1">
              <a:off x="5302250" y="2332038"/>
              <a:ext cx="787400" cy="111125"/>
            </a:xfrm>
            <a:prstGeom prst="rect">
              <a:avLst/>
            </a:prstGeom>
            <a:solidFill>
              <a:srgbClr val="FFFF00"/>
            </a:solidFill>
            <a:ln w="9525">
              <a:solidFill>
                <a:srgbClr val="000000"/>
              </a:solidFill>
              <a:miter lim="800000"/>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ru-RU" altLang="ru-RU" sz="2400"/>
            </a:p>
          </p:txBody>
        </p:sp>
      </p:grpSp>
      <p:sp>
        <p:nvSpPr>
          <p:cNvPr id="55" name="Text Box 4"/>
          <p:cNvSpPr txBox="1">
            <a:spLocks noChangeArrowheads="1"/>
          </p:cNvSpPr>
          <p:nvPr/>
        </p:nvSpPr>
        <p:spPr bwMode="auto">
          <a:xfrm>
            <a:off x="6156176" y="2060848"/>
            <a:ext cx="450850" cy="555625"/>
          </a:xfrm>
          <a:prstGeom prst="rect">
            <a:avLst/>
          </a:prstGeom>
          <a:solidFill>
            <a:srgbClr val="FFFFFF"/>
          </a:solidFill>
          <a:ln w="9525">
            <a:solidFill>
              <a:srgbClr val="FFFFFF"/>
            </a:solidFill>
            <a:miter lim="800000"/>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GB" altLang="ru-RU" sz="2400" b="1" dirty="0"/>
              <a:t>P</a:t>
            </a:r>
          </a:p>
        </p:txBody>
      </p:sp>
      <p:sp>
        <p:nvSpPr>
          <p:cNvPr id="2" name="Овал 1"/>
          <p:cNvSpPr/>
          <p:nvPr/>
        </p:nvSpPr>
        <p:spPr bwMode="auto">
          <a:xfrm>
            <a:off x="5652120" y="2420888"/>
            <a:ext cx="72008" cy="72008"/>
          </a:xfrm>
          <a:prstGeom prst="ellipse">
            <a:avLst/>
          </a:prstGeom>
          <a:solidFill>
            <a:schemeClr val="accent1"/>
          </a:solidFill>
          <a:ln w="38100" cap="flat" cmpd="sng" algn="ctr">
            <a:solidFill>
              <a:schemeClr val="tx1"/>
            </a:solidFill>
            <a:prstDash val="solid"/>
            <a:round/>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ru-RU" sz="2400" b="0" i="0" u="none" strike="noStrike" cap="none" normalizeH="0" baseline="0" smtClean="0">
              <a:ln>
                <a:noFill/>
              </a:ln>
              <a:solidFill>
                <a:schemeClr val="tx1"/>
              </a:solidFill>
              <a:effectLst/>
              <a:latin typeface="Times New Roman" panose="02020603050405020304" pitchFamily="18" charset="0"/>
            </a:endParaRPr>
          </a:p>
        </p:txBody>
      </p:sp>
      <p:sp>
        <p:nvSpPr>
          <p:cNvPr id="3" name="Стрелка вправо 2"/>
          <p:cNvSpPr/>
          <p:nvPr/>
        </p:nvSpPr>
        <p:spPr bwMode="auto">
          <a:xfrm rot="18636001" flipV="1">
            <a:off x="3315901" y="3566095"/>
            <a:ext cx="2872410" cy="98904"/>
          </a:xfrm>
          <a:prstGeom prst="rightArrow">
            <a:avLst/>
          </a:prstGeom>
          <a:noFill/>
          <a:ln w="38100" cap="flat" cmpd="sng" algn="ctr">
            <a:solidFill>
              <a:schemeClr val="tx1"/>
            </a:solidFill>
            <a:prstDash val="solid"/>
            <a:round/>
            <a:headEnd type="none" w="med" len="med"/>
            <a:tailEnd type="triangl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ru-RU" sz="2400" b="0" i="0" u="none" strike="noStrike" cap="none" normalizeH="0" baseline="0" smtClean="0">
              <a:ln>
                <a:noFill/>
              </a:ln>
              <a:solidFill>
                <a:schemeClr val="tx1"/>
              </a:solidFill>
              <a:effectLst/>
              <a:latin typeface="Times New Roman" panose="02020603050405020304" pitchFamily="18" charset="0"/>
            </a:endParaRPr>
          </a:p>
        </p:txBody>
      </p:sp>
      <p:graphicFrame>
        <p:nvGraphicFramePr>
          <p:cNvPr id="4" name="Объект 3"/>
          <p:cNvGraphicFramePr>
            <a:graphicFrameLocks noChangeAspect="1"/>
          </p:cNvGraphicFramePr>
          <p:nvPr>
            <p:extLst/>
          </p:nvPr>
        </p:nvGraphicFramePr>
        <p:xfrm>
          <a:off x="3886200" y="5661025"/>
          <a:ext cx="4829175" cy="984250"/>
        </p:xfrm>
        <a:graphic>
          <a:graphicData uri="http://schemas.openxmlformats.org/presentationml/2006/ole">
            <mc:AlternateContent xmlns:mc="http://schemas.openxmlformats.org/markup-compatibility/2006">
              <mc:Choice xmlns:v="urn:schemas-microsoft-com:vml" Requires="v">
                <p:oleObj spid="_x0000_s1059" name="Уравнение" r:id="rId3" imgW="1307532" imgH="266584" progId="">
                  <p:embed/>
                </p:oleObj>
              </mc:Choice>
              <mc:Fallback>
                <p:oleObj name="Уравнение" r:id="rId3" imgW="1307532" imgH="266584" progId="">
                  <p:embed/>
                  <p:pic>
                    <p:nvPicPr>
                      <p:cNvPr id="0" name="Picture 3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86200" y="5661025"/>
                        <a:ext cx="4829175" cy="9842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37635477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cstate="print"/>
          <a:stretch>
            <a:fillRect/>
          </a:stretch>
        </p:blipFill>
        <p:spPr>
          <a:xfrm>
            <a:off x="6849264" y="5893552"/>
            <a:ext cx="2304256" cy="964448"/>
          </a:xfrm>
          <a:prstGeom prst="rect">
            <a:avLst/>
          </a:prstGeom>
        </p:spPr>
      </p:pic>
      <p:sp>
        <p:nvSpPr>
          <p:cNvPr id="5" name="TextBox 4"/>
          <p:cNvSpPr txBox="1"/>
          <p:nvPr/>
        </p:nvSpPr>
        <p:spPr>
          <a:xfrm>
            <a:off x="4067944" y="2276872"/>
            <a:ext cx="4752528" cy="2862322"/>
          </a:xfrm>
          <a:prstGeom prst="rect">
            <a:avLst/>
          </a:prstGeom>
          <a:noFill/>
        </p:spPr>
        <p:txBody>
          <a:bodyPr wrap="square" rtlCol="0">
            <a:spAutoFit/>
          </a:bodyPr>
          <a:lstStyle/>
          <a:p>
            <a:r>
              <a:rPr lang="ru-RU" sz="3600" dirty="0" smtClean="0"/>
              <a:t>Робот </a:t>
            </a:r>
            <a:r>
              <a:rPr lang="en-US" sz="3600" dirty="0" smtClean="0"/>
              <a:t>LBR </a:t>
            </a:r>
            <a:r>
              <a:rPr lang="ru-RU" sz="3600" dirty="0" smtClean="0"/>
              <a:t>4+ </a:t>
            </a:r>
            <a:r>
              <a:rPr lang="en-US" sz="3600" dirty="0" smtClean="0"/>
              <a:t>(</a:t>
            </a:r>
            <a:r>
              <a:rPr lang="ru-RU" sz="3600" dirty="0" smtClean="0"/>
              <a:t>фирма </a:t>
            </a:r>
            <a:r>
              <a:rPr lang="en-US" sz="3600" dirty="0" smtClean="0"/>
              <a:t>KUKA</a:t>
            </a:r>
            <a:r>
              <a:rPr lang="ru-RU" sz="3600" dirty="0" smtClean="0"/>
              <a:t>)</a:t>
            </a:r>
            <a:endParaRPr lang="en-US" sz="3600" dirty="0" smtClean="0"/>
          </a:p>
          <a:p>
            <a:r>
              <a:rPr lang="ru-RU" sz="3600" dirty="0" smtClean="0"/>
              <a:t>Видео!!</a:t>
            </a:r>
            <a:endParaRPr lang="en-US" sz="3600" dirty="0"/>
          </a:p>
          <a:p>
            <a:endParaRPr lang="en-US" sz="3600" dirty="0" smtClean="0"/>
          </a:p>
          <a:p>
            <a:r>
              <a:rPr lang="en-US" sz="3600" dirty="0" smtClean="0"/>
              <a:t>n =</a:t>
            </a:r>
            <a:r>
              <a:rPr lang="ru-RU" sz="3600" dirty="0" smtClean="0"/>
              <a:t> ?</a:t>
            </a:r>
          </a:p>
        </p:txBody>
      </p:sp>
      <p:sp>
        <p:nvSpPr>
          <p:cNvPr id="2" name="TextBox 1"/>
          <p:cNvSpPr txBox="1"/>
          <p:nvPr/>
        </p:nvSpPr>
        <p:spPr>
          <a:xfrm>
            <a:off x="828800" y="260648"/>
            <a:ext cx="8280920" cy="523220"/>
          </a:xfrm>
          <a:prstGeom prst="rect">
            <a:avLst/>
          </a:prstGeom>
          <a:noFill/>
        </p:spPr>
        <p:txBody>
          <a:bodyPr wrap="square" rtlCol="0">
            <a:spAutoFit/>
          </a:bodyPr>
          <a:lstStyle/>
          <a:p>
            <a:r>
              <a:rPr lang="ru-RU" sz="2800" b="1" dirty="0" smtClean="0">
                <a:solidFill>
                  <a:srgbClr val="7030A0"/>
                </a:solidFill>
              </a:rPr>
              <a:t>Роботы с избыточными степенями подвижности</a:t>
            </a:r>
            <a:endParaRPr lang="ru-RU" sz="2800" b="1" dirty="0">
              <a:solidFill>
                <a:srgbClr val="7030A0"/>
              </a:solidFill>
            </a:endParaRPr>
          </a:p>
        </p:txBody>
      </p:sp>
      <p:pic>
        <p:nvPicPr>
          <p:cNvPr id="6" name="Рисунок 5" descr="C:\Users\2BA0~1\AppData\Local\Temp\FineReader11\media\image4.jpeg"/>
          <p:cNvPicPr/>
          <p:nvPr/>
        </p:nvPicPr>
        <p:blipFill rotWithShape="1">
          <a:blip r:embed="rId3" cstate="print">
            <a:extLst>
              <a:ext uri="{28A0092B-C50C-407E-A947-70E740481C1C}">
                <a14:useLocalDpi xmlns:a14="http://schemas.microsoft.com/office/drawing/2010/main" val="0"/>
              </a:ext>
            </a:extLst>
          </a:blip>
          <a:srcRect l="64646"/>
          <a:stretch/>
        </p:blipFill>
        <p:spPr bwMode="auto">
          <a:xfrm>
            <a:off x="611560" y="1196752"/>
            <a:ext cx="2304256" cy="5256584"/>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16739697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cstate="print"/>
          <a:stretch>
            <a:fillRect/>
          </a:stretch>
        </p:blipFill>
        <p:spPr>
          <a:xfrm>
            <a:off x="6849264" y="5893552"/>
            <a:ext cx="2304256" cy="964448"/>
          </a:xfrm>
          <a:prstGeom prst="rect">
            <a:avLst/>
          </a:prstGeom>
        </p:spPr>
      </p:pic>
      <p:sp>
        <p:nvSpPr>
          <p:cNvPr id="5" name="TextBox 4"/>
          <p:cNvSpPr txBox="1"/>
          <p:nvPr/>
        </p:nvSpPr>
        <p:spPr>
          <a:xfrm>
            <a:off x="4067944" y="2276872"/>
            <a:ext cx="4752528" cy="2862322"/>
          </a:xfrm>
          <a:prstGeom prst="rect">
            <a:avLst/>
          </a:prstGeom>
          <a:noFill/>
        </p:spPr>
        <p:txBody>
          <a:bodyPr wrap="square" rtlCol="0">
            <a:spAutoFit/>
          </a:bodyPr>
          <a:lstStyle/>
          <a:p>
            <a:r>
              <a:rPr lang="ru-RU" sz="3600" dirty="0" smtClean="0"/>
              <a:t>Робот </a:t>
            </a:r>
            <a:r>
              <a:rPr lang="en-US" sz="3600" dirty="0" smtClean="0"/>
              <a:t>LBR </a:t>
            </a:r>
            <a:r>
              <a:rPr lang="ru-RU" sz="3600" dirty="0" smtClean="0"/>
              <a:t>4+ </a:t>
            </a:r>
            <a:r>
              <a:rPr lang="en-US" sz="3600" dirty="0" smtClean="0"/>
              <a:t>(</a:t>
            </a:r>
            <a:r>
              <a:rPr lang="ru-RU" sz="3600" dirty="0" smtClean="0"/>
              <a:t>фирма </a:t>
            </a:r>
            <a:r>
              <a:rPr lang="en-US" sz="3600" dirty="0" smtClean="0"/>
              <a:t>KUKA</a:t>
            </a:r>
            <a:r>
              <a:rPr lang="ru-RU" sz="3600" dirty="0" smtClean="0"/>
              <a:t>)</a:t>
            </a:r>
            <a:endParaRPr lang="en-US" sz="3600" dirty="0" smtClean="0"/>
          </a:p>
          <a:p>
            <a:endParaRPr lang="en-US" sz="3600" dirty="0" smtClean="0"/>
          </a:p>
          <a:p>
            <a:r>
              <a:rPr lang="en-US" sz="3600" dirty="0" smtClean="0"/>
              <a:t>n =</a:t>
            </a:r>
            <a:r>
              <a:rPr lang="ru-RU" sz="3600" dirty="0" smtClean="0"/>
              <a:t>7 степеней подвижности</a:t>
            </a:r>
          </a:p>
        </p:txBody>
      </p:sp>
      <p:sp>
        <p:nvSpPr>
          <p:cNvPr id="2" name="TextBox 1"/>
          <p:cNvSpPr txBox="1"/>
          <p:nvPr/>
        </p:nvSpPr>
        <p:spPr>
          <a:xfrm>
            <a:off x="539552" y="476672"/>
            <a:ext cx="8280920" cy="523220"/>
          </a:xfrm>
          <a:prstGeom prst="rect">
            <a:avLst/>
          </a:prstGeom>
          <a:noFill/>
        </p:spPr>
        <p:txBody>
          <a:bodyPr wrap="square" rtlCol="0">
            <a:spAutoFit/>
          </a:bodyPr>
          <a:lstStyle/>
          <a:p>
            <a:r>
              <a:rPr lang="ru-RU" sz="2800" b="1" dirty="0" smtClean="0">
                <a:solidFill>
                  <a:srgbClr val="7030A0"/>
                </a:solidFill>
              </a:rPr>
              <a:t>Роботы с избыточными степенями подвижности</a:t>
            </a:r>
            <a:endParaRPr lang="ru-RU" sz="2800" b="1" dirty="0">
              <a:solidFill>
                <a:srgbClr val="7030A0"/>
              </a:solidFill>
            </a:endParaRPr>
          </a:p>
        </p:txBody>
      </p:sp>
      <p:pic>
        <p:nvPicPr>
          <p:cNvPr id="6" name="Рисунок 5" descr="C:\Users\2BA0~1\AppData\Local\Temp\FineReader11\media\image4.jpeg"/>
          <p:cNvPicPr/>
          <p:nvPr/>
        </p:nvPicPr>
        <p:blipFill rotWithShape="1">
          <a:blip r:embed="rId3" cstate="print">
            <a:extLst>
              <a:ext uri="{28A0092B-C50C-407E-A947-70E740481C1C}">
                <a14:useLocalDpi xmlns:a14="http://schemas.microsoft.com/office/drawing/2010/main" val="0"/>
              </a:ext>
            </a:extLst>
          </a:blip>
          <a:srcRect l="64646"/>
          <a:stretch/>
        </p:blipFill>
        <p:spPr bwMode="auto">
          <a:xfrm>
            <a:off x="611560" y="1556792"/>
            <a:ext cx="2304256" cy="4896544"/>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55184272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115616" y="5373216"/>
            <a:ext cx="7772400" cy="1143000"/>
          </a:xfrm>
        </p:spPr>
        <p:txBody>
          <a:bodyPr/>
          <a:lstStyle/>
          <a:p>
            <a:r>
              <a:rPr lang="ru-RU" sz="3600" dirty="0"/>
              <a:t>Экспериментальный стенд роботической биопечати эмали </a:t>
            </a:r>
            <a:r>
              <a:rPr lang="ru-RU" sz="3600" dirty="0" err="1"/>
              <a:t>in</a:t>
            </a:r>
            <a:r>
              <a:rPr lang="ru-RU" sz="3600" dirty="0"/>
              <a:t> </a:t>
            </a:r>
            <a:r>
              <a:rPr lang="ru-RU" sz="3600" dirty="0" err="1"/>
              <a:t>situ</a:t>
            </a:r>
            <a:endParaRPr lang="ru-RU" sz="3600" dirty="0"/>
          </a:p>
        </p:txBody>
      </p:sp>
      <p:pic>
        <p:nvPicPr>
          <p:cNvPr id="3" name="Рисунок 2" descr="C:\Users\Юрий\Downloads\IMG_20170512_180607CROP (1).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07704" y="116632"/>
            <a:ext cx="5400600" cy="5184576"/>
          </a:xfrm>
          <a:prstGeom prst="rect">
            <a:avLst/>
          </a:prstGeom>
          <a:noFill/>
          <a:ln>
            <a:noFill/>
          </a:ln>
        </p:spPr>
      </p:pic>
    </p:spTree>
    <p:extLst>
      <p:ext uri="{BB962C8B-B14F-4D97-AF65-F5344CB8AC3E}">
        <p14:creationId xmlns:p14="http://schemas.microsoft.com/office/powerpoint/2010/main" val="323027105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ChangeArrowheads="1"/>
          </p:cNvSpPr>
          <p:nvPr>
            <p:ph type="title"/>
          </p:nvPr>
        </p:nvSpPr>
        <p:spPr>
          <a:xfrm>
            <a:off x="755650" y="5734050"/>
            <a:ext cx="7772400" cy="782638"/>
          </a:xfrm>
        </p:spPr>
        <p:txBody>
          <a:bodyPr/>
          <a:lstStyle/>
          <a:p>
            <a:pPr eaLnBrk="1" hangingPunct="1"/>
            <a:r>
              <a:rPr lang="ru-RU" altLang="ru-RU" sz="2800" smtClean="0"/>
              <a:t>Скелет и кинематическая схема руки человека</a:t>
            </a:r>
          </a:p>
        </p:txBody>
      </p:sp>
      <p:pic>
        <p:nvPicPr>
          <p:cNvPr id="77827" name="Picture 3"/>
          <p:cNvPicPr>
            <a:picLocks noGrp="1" noChangeAspect="1" noChangeArrowheads="1"/>
          </p:cNvPicPr>
          <p:nvPr>
            <p:ph type="body" idx="1"/>
          </p:nvPr>
        </p:nvPicPr>
        <p:blipFill>
          <a:blip r:embed="rId2" cstate="print">
            <a:extLst>
              <a:ext uri="{28A0092B-C50C-407E-A947-70E740481C1C}">
                <a14:useLocalDpi xmlns:a14="http://schemas.microsoft.com/office/drawing/2010/main" val="0"/>
              </a:ext>
            </a:extLst>
          </a:blip>
          <a:srcRect/>
          <a:stretch>
            <a:fillRect/>
          </a:stretch>
        </p:blipFill>
        <p:spPr>
          <a:xfrm>
            <a:off x="2771775" y="188913"/>
            <a:ext cx="3251200" cy="5257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22291355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b="1" dirty="0">
                <a:solidFill>
                  <a:srgbClr val="0070C0"/>
                </a:solidFill>
              </a:rPr>
              <a:t>Общие </a:t>
            </a:r>
            <a:r>
              <a:rPr lang="ru-RU" b="1" dirty="0" smtClean="0">
                <a:solidFill>
                  <a:srgbClr val="0070C0"/>
                </a:solidFill>
              </a:rPr>
              <a:t>термины: СИСТЕМА УПРАВЛЕНИЯ </a:t>
            </a:r>
            <a:endParaRPr lang="ru-RU" dirty="0">
              <a:solidFill>
                <a:srgbClr val="0070C0"/>
              </a:solidFill>
            </a:endParaRPr>
          </a:p>
        </p:txBody>
      </p:sp>
      <p:sp>
        <p:nvSpPr>
          <p:cNvPr id="4" name="Прямоугольник 3"/>
          <p:cNvSpPr/>
          <p:nvPr/>
        </p:nvSpPr>
        <p:spPr>
          <a:xfrm>
            <a:off x="1619672" y="2780928"/>
            <a:ext cx="6696744" cy="2677656"/>
          </a:xfrm>
          <a:prstGeom prst="rect">
            <a:avLst/>
          </a:prstGeom>
        </p:spPr>
        <p:txBody>
          <a:bodyPr wrap="square">
            <a:spAutoFit/>
          </a:bodyPr>
          <a:lstStyle/>
          <a:p>
            <a:r>
              <a:rPr lang="ru-RU" b="1" dirty="0">
                <a:solidFill>
                  <a:srgbClr val="000000"/>
                </a:solidFill>
                <a:latin typeface="Arial" panose="020B0604020202020204" pitchFamily="34" charset="0"/>
              </a:rPr>
              <a:t>Система управления </a:t>
            </a:r>
            <a:r>
              <a:rPr lang="ru-RU" dirty="0">
                <a:solidFill>
                  <a:srgbClr val="000000"/>
                </a:solidFill>
                <a:latin typeface="Arial" panose="020B0604020202020204" pitchFamily="34" charset="0"/>
              </a:rPr>
              <a:t>(</a:t>
            </a:r>
            <a:r>
              <a:rPr lang="ru-RU" dirty="0" err="1">
                <a:solidFill>
                  <a:srgbClr val="000000"/>
                </a:solidFill>
                <a:latin typeface="Arial" panose="020B0604020202020204" pitchFamily="34" charset="0"/>
              </a:rPr>
              <a:t>control</a:t>
            </a:r>
            <a:r>
              <a:rPr lang="ru-RU" dirty="0">
                <a:solidFill>
                  <a:srgbClr val="000000"/>
                </a:solidFill>
                <a:latin typeface="Arial" panose="020B0604020202020204" pitchFamily="34" charset="0"/>
              </a:rPr>
              <a:t> </a:t>
            </a:r>
            <a:r>
              <a:rPr lang="ru-RU" dirty="0" err="1">
                <a:solidFill>
                  <a:srgbClr val="000000"/>
                </a:solidFill>
                <a:latin typeface="Arial" panose="020B0604020202020204" pitchFamily="34" charset="0"/>
              </a:rPr>
              <a:t>system</a:t>
            </a:r>
            <a:r>
              <a:rPr lang="ru-RU" dirty="0">
                <a:solidFill>
                  <a:srgbClr val="000000"/>
                </a:solidFill>
                <a:latin typeface="Arial" panose="020B0604020202020204" pitchFamily="34" charset="0"/>
              </a:rPr>
              <a:t>): Совокупность управляющей логики и силовых функций, позволяющих контролировать и управлять механической конструкцией </a:t>
            </a:r>
            <a:r>
              <a:rPr lang="ru-RU" b="1" dirty="0">
                <a:solidFill>
                  <a:srgbClr val="000000"/>
                </a:solidFill>
                <a:latin typeface="Arial" panose="020B0604020202020204" pitchFamily="34" charset="0"/>
              </a:rPr>
              <a:t>робота </a:t>
            </a:r>
            <a:r>
              <a:rPr lang="ru-RU" dirty="0">
                <a:solidFill>
                  <a:srgbClr val="000000"/>
                </a:solidFill>
                <a:latin typeface="Arial" panose="020B0604020202020204" pitchFamily="34" charset="0"/>
              </a:rPr>
              <a:t>(2.6), а также осуществлять взаимосвязь с внешней средой (оборудованием и пользователями). </a:t>
            </a:r>
            <a:endParaRPr lang="ru-RU" dirty="0"/>
          </a:p>
        </p:txBody>
      </p:sp>
    </p:spTree>
    <p:extLst>
      <p:ext uri="{BB962C8B-B14F-4D97-AF65-F5344CB8AC3E}">
        <p14:creationId xmlns:p14="http://schemas.microsoft.com/office/powerpoint/2010/main" val="398617388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39552" y="609600"/>
            <a:ext cx="8136904" cy="1143000"/>
          </a:xfrm>
        </p:spPr>
        <p:txBody>
          <a:bodyPr/>
          <a:lstStyle/>
          <a:p>
            <a:r>
              <a:rPr lang="ru-RU" sz="4000" b="1" dirty="0">
                <a:solidFill>
                  <a:srgbClr val="0070C0"/>
                </a:solidFill>
              </a:rPr>
              <a:t>Общие </a:t>
            </a:r>
            <a:r>
              <a:rPr lang="ru-RU" sz="4000" b="1" dirty="0" smtClean="0">
                <a:solidFill>
                  <a:srgbClr val="0070C0"/>
                </a:solidFill>
              </a:rPr>
              <a:t>термины: АВТОНОМНОСТЬ </a:t>
            </a:r>
            <a:endParaRPr lang="ru-RU" sz="4000" dirty="0">
              <a:solidFill>
                <a:srgbClr val="0070C0"/>
              </a:solidFill>
            </a:endParaRPr>
          </a:p>
        </p:txBody>
      </p:sp>
      <p:sp>
        <p:nvSpPr>
          <p:cNvPr id="3" name="Прямоугольник 2"/>
          <p:cNvSpPr/>
          <p:nvPr/>
        </p:nvSpPr>
        <p:spPr>
          <a:xfrm>
            <a:off x="1043608" y="2204864"/>
            <a:ext cx="7344816" cy="2246769"/>
          </a:xfrm>
          <a:prstGeom prst="rect">
            <a:avLst/>
          </a:prstGeom>
        </p:spPr>
        <p:txBody>
          <a:bodyPr wrap="square">
            <a:spAutoFit/>
          </a:bodyPr>
          <a:lstStyle/>
          <a:p>
            <a:pPr algn="just"/>
            <a:r>
              <a:rPr lang="ru-RU" sz="2800" b="1" dirty="0" smtClean="0">
                <a:solidFill>
                  <a:srgbClr val="000000"/>
                </a:solidFill>
                <a:latin typeface="Arial" panose="020B0604020202020204" pitchFamily="34" charset="0"/>
              </a:rPr>
              <a:t>Автономность </a:t>
            </a:r>
            <a:r>
              <a:rPr lang="ru-RU" sz="2800" dirty="0">
                <a:solidFill>
                  <a:srgbClr val="000000"/>
                </a:solidFill>
                <a:latin typeface="Arial" panose="020B0604020202020204" pitchFamily="34" charset="0"/>
              </a:rPr>
              <a:t>(</a:t>
            </a:r>
            <a:r>
              <a:rPr lang="ru-RU" sz="2800" dirty="0" err="1">
                <a:solidFill>
                  <a:srgbClr val="000000"/>
                </a:solidFill>
                <a:latin typeface="Arial" panose="020B0604020202020204" pitchFamily="34" charset="0"/>
              </a:rPr>
              <a:t>autonomy</a:t>
            </a:r>
            <a:r>
              <a:rPr lang="ru-RU" sz="2800" dirty="0">
                <a:solidFill>
                  <a:srgbClr val="000000"/>
                </a:solidFill>
                <a:latin typeface="Arial" panose="020B0604020202020204" pitchFamily="34" charset="0"/>
              </a:rPr>
              <a:t>): Способность выполнять поставленное задание без вмешательства человека с учетом своего текущего состояния и данных о внешней среде. </a:t>
            </a:r>
            <a:endParaRPr lang="ru-RU" sz="2800" dirty="0"/>
          </a:p>
        </p:txBody>
      </p:sp>
      <p:sp>
        <p:nvSpPr>
          <p:cNvPr id="5" name="TextBox 4"/>
          <p:cNvSpPr txBox="1"/>
          <p:nvPr/>
        </p:nvSpPr>
        <p:spPr>
          <a:xfrm>
            <a:off x="7020272" y="6021288"/>
            <a:ext cx="3168352" cy="461665"/>
          </a:xfrm>
          <a:prstGeom prst="rect">
            <a:avLst/>
          </a:prstGeom>
          <a:noFill/>
        </p:spPr>
        <p:txBody>
          <a:bodyPr wrap="square" rtlCol="0">
            <a:spAutoFit/>
          </a:bodyPr>
          <a:lstStyle/>
          <a:p>
            <a:r>
              <a:rPr lang="ru-RU" dirty="0" smtClean="0"/>
              <a:t>ВИДЕО!!!</a:t>
            </a:r>
            <a:endParaRPr lang="ru-RU" dirty="0"/>
          </a:p>
        </p:txBody>
      </p:sp>
    </p:spTree>
    <p:extLst>
      <p:ext uri="{BB962C8B-B14F-4D97-AF65-F5344CB8AC3E}">
        <p14:creationId xmlns:p14="http://schemas.microsoft.com/office/powerpoint/2010/main" val="223510649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7538" name="Rectangle 2"/>
          <p:cNvSpPr>
            <a:spLocks noGrp="1" noChangeArrowheads="1"/>
          </p:cNvSpPr>
          <p:nvPr>
            <p:ph type="title"/>
          </p:nvPr>
        </p:nvSpPr>
        <p:spPr>
          <a:xfrm>
            <a:off x="323528" y="404664"/>
            <a:ext cx="8280920" cy="6048672"/>
          </a:xfrm>
        </p:spPr>
        <p:txBody>
          <a:bodyPr/>
          <a:lstStyle/>
          <a:p>
            <a:pPr eaLnBrk="1" hangingPunct="1">
              <a:defRPr/>
            </a:pPr>
            <a:r>
              <a:rPr lang="ru-RU" altLang="ru-RU" sz="5400" b="1" i="1" dirty="0" smtClean="0">
                <a:solidFill>
                  <a:schemeClr val="accent2"/>
                </a:solidFill>
                <a:effectLst>
                  <a:outerShdw blurRad="38100" dist="38100" dir="2700000" algn="tl">
                    <a:srgbClr val="C0C0C0"/>
                  </a:outerShdw>
                </a:effectLst>
              </a:rPr>
              <a:t/>
            </a:r>
            <a:br>
              <a:rPr lang="ru-RU" altLang="ru-RU" sz="5400" b="1" i="1" dirty="0" smtClean="0">
                <a:solidFill>
                  <a:schemeClr val="accent2"/>
                </a:solidFill>
                <a:effectLst>
                  <a:outerShdw blurRad="38100" dist="38100" dir="2700000" algn="tl">
                    <a:srgbClr val="C0C0C0"/>
                  </a:outerShdw>
                </a:effectLst>
              </a:rPr>
            </a:br>
            <a:r>
              <a:rPr lang="en-US" altLang="ru-RU" sz="5400" b="1" i="1" dirty="0" smtClean="0">
                <a:solidFill>
                  <a:schemeClr val="accent2"/>
                </a:solidFill>
                <a:effectLst>
                  <a:outerShdw blurRad="38100" dist="38100" dir="2700000" algn="tl">
                    <a:srgbClr val="C0C0C0"/>
                  </a:outerShdw>
                </a:effectLst>
              </a:rPr>
              <a:t/>
            </a:r>
            <a:br>
              <a:rPr lang="en-US" altLang="ru-RU" sz="5400" b="1" i="1" dirty="0" smtClean="0">
                <a:solidFill>
                  <a:schemeClr val="accent2"/>
                </a:solidFill>
                <a:effectLst>
                  <a:outerShdw blurRad="38100" dist="38100" dir="2700000" algn="tl">
                    <a:srgbClr val="C0C0C0"/>
                  </a:outerShdw>
                </a:effectLst>
              </a:rPr>
            </a:br>
            <a:r>
              <a:rPr lang="ru-RU" altLang="ru-RU" sz="6000" b="1" i="1" dirty="0" smtClean="0">
                <a:solidFill>
                  <a:schemeClr val="accent2"/>
                </a:solidFill>
                <a:effectLst>
                  <a:outerShdw blurRad="38100" dist="38100" dir="2700000" algn="tl">
                    <a:srgbClr val="C0C0C0"/>
                  </a:outerShdw>
                </a:effectLst>
              </a:rPr>
              <a:t>Международная терминология робототехники</a:t>
            </a:r>
            <a:r>
              <a:rPr lang="ru-RU" altLang="ru-RU" sz="5400" b="1" i="1" dirty="0" smtClean="0">
                <a:solidFill>
                  <a:schemeClr val="accent2"/>
                </a:solidFill>
                <a:effectLst>
                  <a:outerShdw blurRad="38100" dist="38100" dir="2700000" algn="tl">
                    <a:srgbClr val="C0C0C0"/>
                  </a:outerShdw>
                </a:effectLst>
              </a:rPr>
              <a:t/>
            </a:r>
            <a:br>
              <a:rPr lang="ru-RU" altLang="ru-RU" sz="5400" b="1" i="1" dirty="0" smtClean="0">
                <a:solidFill>
                  <a:schemeClr val="accent2"/>
                </a:solidFill>
                <a:effectLst>
                  <a:outerShdw blurRad="38100" dist="38100" dir="2700000" algn="tl">
                    <a:srgbClr val="C0C0C0"/>
                  </a:outerShdw>
                </a:effectLst>
              </a:rPr>
            </a:br>
            <a:r>
              <a:rPr lang="ru-RU" altLang="ru-RU" sz="5400" b="1" i="1" dirty="0" smtClean="0">
                <a:solidFill>
                  <a:schemeClr val="accent2"/>
                </a:solidFill>
                <a:effectLst>
                  <a:outerShdw blurRad="38100" dist="38100" dir="2700000" algn="tl">
                    <a:srgbClr val="C0C0C0"/>
                  </a:outerShdw>
                </a:effectLst>
              </a:rPr>
              <a:t/>
            </a:r>
            <a:br>
              <a:rPr lang="ru-RU" altLang="ru-RU" sz="5400" b="1" i="1" dirty="0" smtClean="0">
                <a:solidFill>
                  <a:schemeClr val="accent2"/>
                </a:solidFill>
                <a:effectLst>
                  <a:outerShdw blurRad="38100" dist="38100" dir="2700000" algn="tl">
                    <a:srgbClr val="C0C0C0"/>
                  </a:outerShdw>
                </a:effectLst>
              </a:rPr>
            </a:br>
            <a:r>
              <a:rPr lang="ru-RU" b="1" dirty="0"/>
              <a:t>ГОСТ Р 60.0.0.4</a:t>
            </a:r>
            <a:r>
              <a:rPr lang="ru-RU" dirty="0"/>
              <a:t>−</a:t>
            </a:r>
            <a:r>
              <a:rPr lang="ru-RU" b="1" dirty="0"/>
              <a:t>2018</a:t>
            </a:r>
            <a:r>
              <a:rPr lang="ru-RU" b="1" dirty="0" smtClean="0"/>
              <a:t>/</a:t>
            </a:r>
            <a:br>
              <a:rPr lang="ru-RU" b="1" dirty="0" smtClean="0"/>
            </a:br>
            <a:r>
              <a:rPr lang="en-US" b="1" dirty="0" smtClean="0"/>
              <a:t>ISO</a:t>
            </a:r>
            <a:r>
              <a:rPr lang="ru-RU" b="1" dirty="0" smtClean="0"/>
              <a:t> </a:t>
            </a:r>
            <a:r>
              <a:rPr lang="ru-RU" b="1" dirty="0"/>
              <a:t>8373:2012 </a:t>
            </a:r>
            <a:r>
              <a:rPr lang="en-US" b="1" dirty="0" smtClean="0"/>
              <a:t/>
            </a:r>
            <a:br>
              <a:rPr lang="en-US" b="1" dirty="0" smtClean="0"/>
            </a:br>
            <a:r>
              <a:rPr lang="ru-RU" b="1" i="1" dirty="0" smtClean="0"/>
              <a:t>(</a:t>
            </a:r>
            <a:r>
              <a:rPr lang="ru-RU" b="1" i="1" dirty="0"/>
              <a:t>проект, окончательная редакция) </a:t>
            </a:r>
            <a:r>
              <a:rPr lang="ru-RU" altLang="ru-RU" sz="5400" b="1" i="1" dirty="0" smtClean="0">
                <a:solidFill>
                  <a:schemeClr val="accent2"/>
                </a:solidFill>
                <a:effectLst>
                  <a:outerShdw blurRad="38100" dist="38100" dir="2700000" algn="tl">
                    <a:srgbClr val="C0C0C0"/>
                  </a:outerShdw>
                </a:effectLst>
              </a:rPr>
              <a:t/>
            </a:r>
            <a:br>
              <a:rPr lang="ru-RU" altLang="ru-RU" sz="5400" b="1" i="1" dirty="0" smtClean="0">
                <a:solidFill>
                  <a:schemeClr val="accent2"/>
                </a:solidFill>
                <a:effectLst>
                  <a:outerShdw blurRad="38100" dist="38100" dir="2700000" algn="tl">
                    <a:srgbClr val="C0C0C0"/>
                  </a:outerShdw>
                </a:effectLst>
              </a:rPr>
            </a:br>
            <a:r>
              <a:rPr lang="ru-RU" altLang="ru-RU" sz="5400" i="1" dirty="0" smtClean="0">
                <a:solidFill>
                  <a:schemeClr val="accent2"/>
                </a:solidFill>
                <a:effectLst>
                  <a:outerShdw blurRad="38100" dist="38100" dir="2700000" algn="tl">
                    <a:srgbClr val="C0C0C0"/>
                  </a:outerShdw>
                </a:effectLst>
              </a:rPr>
              <a:t/>
            </a:r>
            <a:br>
              <a:rPr lang="ru-RU" altLang="ru-RU" sz="5400" i="1" dirty="0" smtClean="0">
                <a:solidFill>
                  <a:schemeClr val="accent2"/>
                </a:solidFill>
                <a:effectLst>
                  <a:outerShdw blurRad="38100" dist="38100" dir="2700000" algn="tl">
                    <a:srgbClr val="C0C0C0"/>
                  </a:outerShdw>
                </a:effectLst>
              </a:rPr>
            </a:br>
            <a:endParaRPr lang="ru-RU" altLang="ru-RU" sz="5400" i="1" dirty="0" smtClean="0">
              <a:solidFill>
                <a:schemeClr val="accent2"/>
              </a:solidFill>
              <a:effectLst>
                <a:outerShdw blurRad="38100" dist="38100" dir="2700000" algn="tl">
                  <a:srgbClr val="C0C0C0"/>
                </a:outerShdw>
              </a:effectLst>
            </a:endParaRPr>
          </a:p>
        </p:txBody>
      </p:sp>
    </p:spTree>
    <p:extLst>
      <p:ext uri="{BB962C8B-B14F-4D97-AF65-F5344CB8AC3E}">
        <p14:creationId xmlns:p14="http://schemas.microsoft.com/office/powerpoint/2010/main" val="1064974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39552" y="548680"/>
            <a:ext cx="7886700" cy="994172"/>
          </a:xfrm>
        </p:spPr>
        <p:txBody>
          <a:bodyPr>
            <a:normAutofit/>
          </a:bodyPr>
          <a:lstStyle/>
          <a:p>
            <a:pPr algn="ctr"/>
            <a:r>
              <a:rPr lang="ru-RU" dirty="0" smtClean="0"/>
              <a:t> </a:t>
            </a:r>
            <a:r>
              <a:rPr lang="ru-RU" sz="4000" b="1" dirty="0" smtClean="0">
                <a:solidFill>
                  <a:srgbClr val="0070C0"/>
                </a:solidFill>
              </a:rPr>
              <a:t>Термин «Робот»</a:t>
            </a:r>
            <a:endParaRPr lang="ru-RU" sz="4000" b="1" dirty="0">
              <a:solidFill>
                <a:srgbClr val="0070C0"/>
              </a:solidFill>
            </a:endParaRPr>
          </a:p>
        </p:txBody>
      </p:sp>
      <p:sp>
        <p:nvSpPr>
          <p:cNvPr id="3" name="Объект 2"/>
          <p:cNvSpPr>
            <a:spLocks noGrp="1"/>
          </p:cNvSpPr>
          <p:nvPr>
            <p:ph idx="1"/>
          </p:nvPr>
        </p:nvSpPr>
        <p:spPr>
          <a:xfrm>
            <a:off x="539552" y="1700808"/>
            <a:ext cx="5846008" cy="4380459"/>
          </a:xfrm>
        </p:spPr>
        <p:txBody>
          <a:bodyPr>
            <a:normAutofit/>
          </a:bodyPr>
          <a:lstStyle/>
          <a:p>
            <a:pPr marL="0" indent="0">
              <a:buNone/>
            </a:pPr>
            <a:r>
              <a:rPr lang="ru-RU" dirty="0">
                <a:solidFill>
                  <a:srgbClr val="0070C0"/>
                </a:solidFill>
              </a:rPr>
              <a:t>Карел Чапек «</a:t>
            </a:r>
            <a:r>
              <a:rPr lang="en-US" dirty="0">
                <a:solidFill>
                  <a:srgbClr val="0070C0"/>
                </a:solidFill>
              </a:rPr>
              <a:t>RUR</a:t>
            </a:r>
            <a:r>
              <a:rPr lang="ru-RU" dirty="0">
                <a:solidFill>
                  <a:srgbClr val="0070C0"/>
                </a:solidFill>
              </a:rPr>
              <a:t>» </a:t>
            </a:r>
            <a:r>
              <a:rPr lang="en-US" dirty="0">
                <a:solidFill>
                  <a:srgbClr val="0070C0"/>
                </a:solidFill>
              </a:rPr>
              <a:t>(</a:t>
            </a:r>
            <a:r>
              <a:rPr lang="ru-RU" dirty="0">
                <a:solidFill>
                  <a:srgbClr val="0070C0"/>
                </a:solidFill>
              </a:rPr>
              <a:t>Россумовские универсальные роботы), 1921</a:t>
            </a:r>
          </a:p>
          <a:p>
            <a:pPr marL="0" indent="0">
              <a:buNone/>
            </a:pPr>
            <a:r>
              <a:rPr lang="ru-RU" sz="2400" b="1" dirty="0"/>
              <a:t>Коллективная драма в трех действиях со вступительной комедией.</a:t>
            </a:r>
          </a:p>
          <a:p>
            <a:pPr marL="0" indent="0">
              <a:buNone/>
            </a:pPr>
            <a:endParaRPr lang="ru-RU" sz="1800" b="1" dirty="0"/>
          </a:p>
          <a:p>
            <a:pPr marL="0" indent="0">
              <a:buNone/>
            </a:pPr>
            <a:r>
              <a:rPr lang="ru-RU" sz="2000" i="1" dirty="0"/>
              <a:t>«Ребята, это – преступление старой Европы: она научила роботов воевать! Неужели, черт подери, не могли они не лезть всюду со своей политикой? Это было преступление – превращать рабочие машины в солдат».</a:t>
            </a:r>
          </a:p>
        </p:txBody>
      </p:sp>
      <p:pic>
        <p:nvPicPr>
          <p:cNvPr id="1026" name="Picture 2" descr="https://go1.imgsmail.ru/imgpreview?key=4d553fff179b573e&amp;mb=imgdb_preview_1838"/>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76256" y="1484784"/>
            <a:ext cx="1962152" cy="286733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7236296" y="4581128"/>
            <a:ext cx="1714500" cy="369332"/>
          </a:xfrm>
          <a:prstGeom prst="rect">
            <a:avLst/>
          </a:prstGeom>
          <a:noFill/>
        </p:spPr>
        <p:txBody>
          <a:bodyPr wrap="square" rtlCol="0">
            <a:spAutoFit/>
          </a:bodyPr>
          <a:lstStyle/>
          <a:p>
            <a:r>
              <a:rPr lang="ru-RU" sz="1800" b="1" dirty="0"/>
              <a:t>1890 - 1938</a:t>
            </a:r>
          </a:p>
        </p:txBody>
      </p:sp>
    </p:spTree>
    <p:extLst>
      <p:ext uri="{BB962C8B-B14F-4D97-AF65-F5344CB8AC3E}">
        <p14:creationId xmlns:p14="http://schemas.microsoft.com/office/powerpoint/2010/main" val="177203810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83568" y="116632"/>
            <a:ext cx="7772400" cy="1143000"/>
          </a:xfrm>
        </p:spPr>
        <p:txBody>
          <a:bodyPr/>
          <a:lstStyle/>
          <a:p>
            <a:r>
              <a:rPr lang="ru-RU" b="1" dirty="0">
                <a:solidFill>
                  <a:srgbClr val="0070C0"/>
                </a:solidFill>
              </a:rPr>
              <a:t>Общие </a:t>
            </a:r>
            <a:r>
              <a:rPr lang="ru-RU" b="1" dirty="0" smtClean="0">
                <a:solidFill>
                  <a:srgbClr val="0070C0"/>
                </a:solidFill>
              </a:rPr>
              <a:t>термины: РОБОТ </a:t>
            </a:r>
            <a:endParaRPr lang="ru-RU" dirty="0">
              <a:solidFill>
                <a:srgbClr val="0070C0"/>
              </a:solidFill>
            </a:endParaRPr>
          </a:p>
        </p:txBody>
      </p:sp>
      <p:sp>
        <p:nvSpPr>
          <p:cNvPr id="3" name="Прямоугольник 2"/>
          <p:cNvSpPr/>
          <p:nvPr/>
        </p:nvSpPr>
        <p:spPr>
          <a:xfrm>
            <a:off x="395536" y="1412776"/>
            <a:ext cx="8424936" cy="4893647"/>
          </a:xfrm>
          <a:prstGeom prst="rect">
            <a:avLst/>
          </a:prstGeom>
        </p:spPr>
        <p:txBody>
          <a:bodyPr wrap="square">
            <a:spAutoFit/>
          </a:bodyPr>
          <a:lstStyle/>
          <a:p>
            <a:pPr algn="just"/>
            <a:r>
              <a:rPr lang="ru-RU" sz="2800" dirty="0" smtClean="0">
                <a:solidFill>
                  <a:srgbClr val="000000"/>
                </a:solidFill>
                <a:latin typeface="Arial" panose="020B0604020202020204" pitchFamily="34" charset="0"/>
              </a:rPr>
              <a:t>Р</a:t>
            </a:r>
            <a:r>
              <a:rPr lang="ru-RU" sz="2800" b="1" dirty="0" smtClean="0">
                <a:solidFill>
                  <a:srgbClr val="000000"/>
                </a:solidFill>
                <a:latin typeface="Arial" panose="020B0604020202020204" pitchFamily="34" charset="0"/>
              </a:rPr>
              <a:t>обот </a:t>
            </a:r>
            <a:r>
              <a:rPr lang="ru-RU" sz="2800" dirty="0" smtClean="0">
                <a:solidFill>
                  <a:srgbClr val="000000"/>
                </a:solidFill>
                <a:latin typeface="Arial" panose="020B0604020202020204" pitchFamily="34" charset="0"/>
              </a:rPr>
              <a:t>(</a:t>
            </a:r>
            <a:r>
              <a:rPr lang="en-US" sz="2800" dirty="0" err="1" smtClean="0">
                <a:solidFill>
                  <a:srgbClr val="000000"/>
                </a:solidFill>
                <a:latin typeface="Arial" panose="020B0604020202020204" pitchFamily="34" charset="0"/>
              </a:rPr>
              <a:t>R</a:t>
            </a:r>
            <a:r>
              <a:rPr lang="ru-RU" sz="2800" dirty="0" err="1" smtClean="0">
                <a:solidFill>
                  <a:srgbClr val="000000"/>
                </a:solidFill>
                <a:latin typeface="Arial" panose="020B0604020202020204" pitchFamily="34" charset="0"/>
              </a:rPr>
              <a:t>obot</a:t>
            </a:r>
            <a:r>
              <a:rPr lang="ru-RU" sz="2800" dirty="0" smtClean="0">
                <a:solidFill>
                  <a:srgbClr val="000000"/>
                </a:solidFill>
                <a:latin typeface="Arial" panose="020B0604020202020204" pitchFamily="34" charset="0"/>
              </a:rPr>
              <a:t>): Исполнительный механизм, программируемый по двум или более </a:t>
            </a:r>
            <a:r>
              <a:rPr lang="ru-RU" sz="2800" b="1" dirty="0" smtClean="0">
                <a:solidFill>
                  <a:srgbClr val="000000"/>
                </a:solidFill>
                <a:latin typeface="Arial" panose="020B0604020202020204" pitchFamily="34" charset="0"/>
              </a:rPr>
              <a:t>степеням подвижности</a:t>
            </a:r>
            <a:r>
              <a:rPr lang="ru-RU" sz="2800" dirty="0" smtClean="0">
                <a:solidFill>
                  <a:srgbClr val="000000"/>
                </a:solidFill>
                <a:latin typeface="Arial" panose="020B0604020202020204" pitchFamily="34" charset="0"/>
              </a:rPr>
              <a:t>, обладающий определенной степенью </a:t>
            </a:r>
            <a:r>
              <a:rPr lang="ru-RU" sz="2800" b="1" dirty="0" smtClean="0">
                <a:solidFill>
                  <a:srgbClr val="000000"/>
                </a:solidFill>
                <a:latin typeface="Arial" panose="020B0604020202020204" pitchFamily="34" charset="0"/>
              </a:rPr>
              <a:t>автономности</a:t>
            </a:r>
            <a:r>
              <a:rPr lang="ru-RU" sz="2800" dirty="0" smtClean="0">
                <a:solidFill>
                  <a:srgbClr val="000000"/>
                </a:solidFill>
                <a:latin typeface="Arial" panose="020B0604020202020204" pitchFamily="34" charset="0"/>
              </a:rPr>
              <a:t> и способный перемещаться во внешней среде с целью выполнения задач по назначению. </a:t>
            </a:r>
          </a:p>
          <a:p>
            <a:pPr algn="just"/>
            <a:endParaRPr lang="ru-RU" dirty="0" smtClean="0">
              <a:solidFill>
                <a:srgbClr val="000000"/>
              </a:solidFill>
              <a:latin typeface="Arial" panose="020B0604020202020204" pitchFamily="34" charset="0"/>
            </a:endParaRPr>
          </a:p>
          <a:p>
            <a:r>
              <a:rPr lang="ru-RU" sz="2000" dirty="0" smtClean="0">
                <a:solidFill>
                  <a:srgbClr val="000000"/>
                </a:solidFill>
                <a:latin typeface="Arial" panose="020B0604020202020204" pitchFamily="34" charset="0"/>
              </a:rPr>
              <a:t>Примечания </a:t>
            </a:r>
          </a:p>
          <a:p>
            <a:r>
              <a:rPr lang="ru-RU" sz="2000" dirty="0" smtClean="0">
                <a:solidFill>
                  <a:srgbClr val="000000"/>
                </a:solidFill>
                <a:latin typeface="Arial" panose="020B0604020202020204" pitchFamily="34" charset="0"/>
              </a:rPr>
              <a:t>1 </a:t>
            </a:r>
            <a:r>
              <a:rPr lang="ru-RU" sz="2000" dirty="0">
                <a:solidFill>
                  <a:srgbClr val="000000"/>
                </a:solidFill>
                <a:latin typeface="Arial" panose="020B0604020202020204" pitchFamily="34" charset="0"/>
              </a:rPr>
              <a:t>В состав робота входит </a:t>
            </a:r>
            <a:r>
              <a:rPr lang="ru-RU" sz="2000" b="1" dirty="0">
                <a:solidFill>
                  <a:srgbClr val="000000"/>
                </a:solidFill>
                <a:latin typeface="Arial" panose="020B0604020202020204" pitchFamily="34" charset="0"/>
              </a:rPr>
              <a:t>система управления </a:t>
            </a:r>
            <a:r>
              <a:rPr lang="ru-RU" sz="2000" dirty="0" smtClean="0">
                <a:solidFill>
                  <a:srgbClr val="000000"/>
                </a:solidFill>
                <a:latin typeface="Arial" panose="020B0604020202020204" pitchFamily="34" charset="0"/>
              </a:rPr>
              <a:t>и </a:t>
            </a:r>
            <a:r>
              <a:rPr lang="ru-RU" sz="2000" b="1" dirty="0">
                <a:solidFill>
                  <a:srgbClr val="000000"/>
                </a:solidFill>
                <a:latin typeface="Arial" panose="020B0604020202020204" pitchFamily="34" charset="0"/>
              </a:rPr>
              <a:t>интерфейс системы управления</a:t>
            </a:r>
            <a:r>
              <a:rPr lang="ru-RU" sz="2000" dirty="0">
                <a:solidFill>
                  <a:srgbClr val="000000"/>
                </a:solidFill>
                <a:latin typeface="Arial" panose="020B0604020202020204" pitchFamily="34" charset="0"/>
              </a:rPr>
              <a:t>. </a:t>
            </a:r>
          </a:p>
          <a:p>
            <a:r>
              <a:rPr lang="ru-RU" sz="2000" dirty="0">
                <a:solidFill>
                  <a:srgbClr val="000000"/>
                </a:solidFill>
                <a:latin typeface="Arial" panose="020B0604020202020204" pitchFamily="34" charset="0"/>
              </a:rPr>
              <a:t>2 Классификация роботов на </a:t>
            </a:r>
            <a:r>
              <a:rPr lang="ru-RU" sz="2000" b="1" dirty="0">
                <a:solidFill>
                  <a:srgbClr val="000000"/>
                </a:solidFill>
                <a:latin typeface="Arial" panose="020B0604020202020204" pitchFamily="34" charset="0"/>
              </a:rPr>
              <a:t>промышленные роботы </a:t>
            </a:r>
            <a:r>
              <a:rPr lang="ru-RU" sz="2000" dirty="0" smtClean="0">
                <a:solidFill>
                  <a:srgbClr val="000000"/>
                </a:solidFill>
                <a:latin typeface="Arial" panose="020B0604020202020204" pitchFamily="34" charset="0"/>
              </a:rPr>
              <a:t>или </a:t>
            </a:r>
            <a:r>
              <a:rPr lang="ru-RU" sz="2000" b="1" dirty="0">
                <a:solidFill>
                  <a:srgbClr val="000000"/>
                </a:solidFill>
                <a:latin typeface="Arial" panose="020B0604020202020204" pitchFamily="34" charset="0"/>
              </a:rPr>
              <a:t>сервисные роботы </a:t>
            </a:r>
            <a:r>
              <a:rPr lang="ru-RU" sz="2000" b="1" dirty="0" smtClean="0">
                <a:solidFill>
                  <a:srgbClr val="000000"/>
                </a:solidFill>
                <a:latin typeface="Arial" panose="020B0604020202020204" pitchFamily="34" charset="0"/>
              </a:rPr>
              <a:t>осуществляется </a:t>
            </a:r>
            <a:r>
              <a:rPr lang="ru-RU" sz="2000" b="1" dirty="0">
                <a:solidFill>
                  <a:srgbClr val="000000"/>
                </a:solidFill>
                <a:latin typeface="Arial" panose="020B0604020202020204" pitchFamily="34" charset="0"/>
              </a:rPr>
              <a:t>в соответствии с их назначением</a:t>
            </a:r>
            <a:r>
              <a:rPr lang="ru-RU" sz="2000" dirty="0">
                <a:solidFill>
                  <a:srgbClr val="000000"/>
                </a:solidFill>
                <a:latin typeface="Arial" panose="020B0604020202020204" pitchFamily="34" charset="0"/>
              </a:rPr>
              <a:t>. </a:t>
            </a:r>
            <a:endParaRPr lang="ru-RU" sz="2800" dirty="0"/>
          </a:p>
        </p:txBody>
      </p:sp>
    </p:spTree>
    <p:extLst>
      <p:ext uri="{BB962C8B-B14F-4D97-AF65-F5344CB8AC3E}">
        <p14:creationId xmlns:p14="http://schemas.microsoft.com/office/powerpoint/2010/main" val="146148442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z="4000" b="1" dirty="0">
                <a:solidFill>
                  <a:srgbClr val="0070C0"/>
                </a:solidFill>
              </a:rPr>
              <a:t>Общие </a:t>
            </a:r>
            <a:r>
              <a:rPr lang="ru-RU" sz="4000" b="1" dirty="0" smtClean="0">
                <a:solidFill>
                  <a:srgbClr val="0070C0"/>
                </a:solidFill>
              </a:rPr>
              <a:t>термины: РОБОТОТЕХНИЧЕСКОЕ УСТРОЙСТВО</a:t>
            </a:r>
            <a:endParaRPr lang="ru-RU" sz="4000" dirty="0">
              <a:solidFill>
                <a:srgbClr val="0070C0"/>
              </a:solidFill>
            </a:endParaRPr>
          </a:p>
        </p:txBody>
      </p:sp>
      <p:sp>
        <p:nvSpPr>
          <p:cNvPr id="3" name="Прямоугольник 2"/>
          <p:cNvSpPr/>
          <p:nvPr/>
        </p:nvSpPr>
        <p:spPr>
          <a:xfrm>
            <a:off x="683568" y="2348880"/>
            <a:ext cx="7920880" cy="4093428"/>
          </a:xfrm>
          <a:prstGeom prst="rect">
            <a:avLst/>
          </a:prstGeom>
        </p:spPr>
        <p:txBody>
          <a:bodyPr wrap="square">
            <a:spAutoFit/>
          </a:bodyPr>
          <a:lstStyle/>
          <a:p>
            <a:r>
              <a:rPr lang="ru-RU" sz="3600" b="1" dirty="0" smtClean="0"/>
              <a:t>Робототехническое </a:t>
            </a:r>
            <a:r>
              <a:rPr lang="ru-RU" sz="3600" b="1" dirty="0"/>
              <a:t>устройство </a:t>
            </a:r>
            <a:endParaRPr lang="ru-RU" sz="3600" b="1" dirty="0" smtClean="0"/>
          </a:p>
          <a:p>
            <a:r>
              <a:rPr lang="ru-RU" sz="3200" dirty="0" smtClean="0"/>
              <a:t>(</a:t>
            </a:r>
            <a:r>
              <a:rPr lang="ru-RU" sz="3200" dirty="0" err="1"/>
              <a:t>robotic</a:t>
            </a:r>
            <a:r>
              <a:rPr lang="ru-RU" sz="3200" dirty="0"/>
              <a:t> </a:t>
            </a:r>
            <a:r>
              <a:rPr lang="ru-RU" sz="3200" dirty="0" err="1"/>
              <a:t>device</a:t>
            </a:r>
            <a:r>
              <a:rPr lang="ru-RU" sz="3200" dirty="0"/>
              <a:t>): Исполнительный механизм, обладающий характеристиками промышленного робота </a:t>
            </a:r>
            <a:r>
              <a:rPr lang="ru-RU" sz="3200" dirty="0" smtClean="0"/>
              <a:t>или </a:t>
            </a:r>
            <a:r>
              <a:rPr lang="ru-RU" sz="3200" dirty="0"/>
              <a:t>сервисного </a:t>
            </a:r>
            <a:r>
              <a:rPr lang="ru-RU" sz="3200" dirty="0" smtClean="0"/>
              <a:t>робота, </a:t>
            </a:r>
            <a:r>
              <a:rPr lang="ru-RU" sz="3200" dirty="0"/>
              <a:t>но не имеющий либо необходимого числа программируемых степеней </a:t>
            </a:r>
            <a:r>
              <a:rPr lang="ru-RU" sz="3200" dirty="0" smtClean="0"/>
              <a:t>подвижности, </a:t>
            </a:r>
            <a:r>
              <a:rPr lang="ru-RU" sz="3200" dirty="0"/>
              <a:t>либо некоторой степени автономности</a:t>
            </a:r>
            <a:r>
              <a:rPr lang="ru-RU" sz="3200" dirty="0" smtClean="0"/>
              <a:t>.</a:t>
            </a:r>
            <a:endParaRPr lang="ru-RU" sz="3200" dirty="0"/>
          </a:p>
        </p:txBody>
      </p:sp>
    </p:spTree>
    <p:extLst>
      <p:ext uri="{BB962C8B-B14F-4D97-AF65-F5344CB8AC3E}">
        <p14:creationId xmlns:p14="http://schemas.microsoft.com/office/powerpoint/2010/main" val="37617125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z="4000" b="1" dirty="0">
                <a:solidFill>
                  <a:srgbClr val="0070C0"/>
                </a:solidFill>
              </a:rPr>
              <a:t>Общие </a:t>
            </a:r>
            <a:r>
              <a:rPr lang="ru-RU" sz="4000" b="1" dirty="0" smtClean="0">
                <a:solidFill>
                  <a:srgbClr val="0070C0"/>
                </a:solidFill>
              </a:rPr>
              <a:t>термины: РОБОТОТЕХНИЧЕСКИЙ КОМПЛЕКС</a:t>
            </a:r>
            <a:endParaRPr lang="ru-RU" sz="4000" dirty="0">
              <a:solidFill>
                <a:srgbClr val="0070C0"/>
              </a:solidFill>
            </a:endParaRPr>
          </a:p>
        </p:txBody>
      </p:sp>
      <p:sp>
        <p:nvSpPr>
          <p:cNvPr id="3" name="Прямоугольник 2"/>
          <p:cNvSpPr/>
          <p:nvPr/>
        </p:nvSpPr>
        <p:spPr>
          <a:xfrm>
            <a:off x="971600" y="2564904"/>
            <a:ext cx="7200800" cy="3539430"/>
          </a:xfrm>
          <a:prstGeom prst="rect">
            <a:avLst/>
          </a:prstGeom>
        </p:spPr>
        <p:txBody>
          <a:bodyPr wrap="square">
            <a:spAutoFit/>
          </a:bodyPr>
          <a:lstStyle/>
          <a:p>
            <a:r>
              <a:rPr lang="ru-RU" sz="3200" b="1" dirty="0"/>
              <a:t>Р</a:t>
            </a:r>
            <a:r>
              <a:rPr lang="ru-RU" sz="3200" b="1" dirty="0" smtClean="0"/>
              <a:t>обототехнический </a:t>
            </a:r>
            <a:r>
              <a:rPr lang="ru-RU" sz="3200" b="1" dirty="0"/>
              <a:t>комплекс </a:t>
            </a:r>
            <a:r>
              <a:rPr lang="ru-RU" sz="3200" dirty="0"/>
              <a:t>(robot </a:t>
            </a:r>
            <a:r>
              <a:rPr lang="ru-RU" sz="3200" dirty="0" err="1"/>
              <a:t>system</a:t>
            </a:r>
            <a:r>
              <a:rPr lang="ru-RU" sz="3200" dirty="0"/>
              <a:t>): Комплекс, состоящий из одного или нескольких </a:t>
            </a:r>
            <a:r>
              <a:rPr lang="ru-RU" sz="3200" b="1" dirty="0" smtClean="0"/>
              <a:t>роботов</a:t>
            </a:r>
            <a:r>
              <a:rPr lang="ru-RU" sz="3200" dirty="0" smtClean="0"/>
              <a:t>, </a:t>
            </a:r>
            <a:r>
              <a:rPr lang="ru-RU" sz="3200" dirty="0"/>
              <a:t>их </a:t>
            </a:r>
            <a:r>
              <a:rPr lang="ru-RU" sz="3200" b="1" dirty="0"/>
              <a:t>рабочих </a:t>
            </a:r>
            <a:r>
              <a:rPr lang="ru-RU" sz="3200" b="1" dirty="0" smtClean="0"/>
              <a:t>органов</a:t>
            </a:r>
            <a:r>
              <a:rPr lang="ru-RU" sz="3200" dirty="0" smtClean="0"/>
              <a:t> </a:t>
            </a:r>
            <a:r>
              <a:rPr lang="ru-RU" sz="3200" dirty="0"/>
              <a:t>и любых механизмов, оборудования, приборов или датчиков, обеспечивающих выполнение роботом функционального назначения (задания).</a:t>
            </a:r>
            <a:endParaRPr lang="ru-RU" sz="2800" dirty="0"/>
          </a:p>
        </p:txBody>
      </p:sp>
    </p:spTree>
    <p:extLst>
      <p:ext uri="{BB962C8B-B14F-4D97-AF65-F5344CB8AC3E}">
        <p14:creationId xmlns:p14="http://schemas.microsoft.com/office/powerpoint/2010/main" val="382131318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lstStyle/>
          <a:p>
            <a:pPr eaLnBrk="1" hangingPunct="1"/>
            <a:r>
              <a:rPr lang="ru-RU" altLang="ru-RU" sz="4000" smtClean="0"/>
              <a:t>Робототехнический комплекс - РТК</a:t>
            </a:r>
          </a:p>
        </p:txBody>
      </p:sp>
      <p:sp>
        <p:nvSpPr>
          <p:cNvPr id="19459" name="Rectangle 3"/>
          <p:cNvSpPr>
            <a:spLocks noGrp="1" noChangeArrowheads="1"/>
          </p:cNvSpPr>
          <p:nvPr>
            <p:ph type="body" sz="half" idx="1"/>
          </p:nvPr>
        </p:nvSpPr>
        <p:spPr/>
        <p:txBody>
          <a:bodyPr/>
          <a:lstStyle/>
          <a:p>
            <a:pPr eaLnBrk="1" hangingPunct="1"/>
            <a:r>
              <a:rPr lang="ru-RU" altLang="ru-RU" sz="2800" smtClean="0"/>
              <a:t>Включает в себя сам робот (группу роботов) и другое сопряженное технологическое оборудование</a:t>
            </a:r>
          </a:p>
        </p:txBody>
      </p:sp>
      <p:pic>
        <p:nvPicPr>
          <p:cNvPr id="19460" name="Picture 4" descr="СРВ1"/>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a:xfrm>
            <a:off x="4648200" y="2162175"/>
            <a:ext cx="3810000" cy="37512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9461" name="Text Box 5"/>
          <p:cNvSpPr txBox="1">
            <a:spLocks noChangeArrowheads="1"/>
          </p:cNvSpPr>
          <p:nvPr/>
        </p:nvSpPr>
        <p:spPr bwMode="auto">
          <a:xfrm>
            <a:off x="1331913" y="6165850"/>
            <a:ext cx="648017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50000"/>
              </a:spcBef>
              <a:buFontTx/>
              <a:buNone/>
            </a:pPr>
            <a:r>
              <a:rPr lang="ru-RU" altLang="ru-RU" sz="1600"/>
              <a:t>РТК лазерной резки фирмы </a:t>
            </a:r>
            <a:r>
              <a:rPr lang="en-US" altLang="ru-RU" sz="1600"/>
              <a:t>REIS (</a:t>
            </a:r>
            <a:r>
              <a:rPr lang="ru-RU" altLang="ru-RU" sz="1600"/>
              <a:t>Германия</a:t>
            </a:r>
            <a:r>
              <a:rPr lang="en-US" altLang="ru-RU" sz="1600"/>
              <a:t>)</a:t>
            </a:r>
            <a:endParaRPr lang="ru-RU" altLang="ru-RU" sz="1600"/>
          </a:p>
        </p:txBody>
      </p:sp>
      <p:sp>
        <p:nvSpPr>
          <p:cNvPr id="19462" name="Line 6"/>
          <p:cNvSpPr>
            <a:spLocks noChangeShapeType="1"/>
          </p:cNvSpPr>
          <p:nvPr/>
        </p:nvSpPr>
        <p:spPr bwMode="auto">
          <a:xfrm>
            <a:off x="1979613" y="2708275"/>
            <a:ext cx="3816350" cy="649288"/>
          </a:xfrm>
          <a:prstGeom prst="line">
            <a:avLst/>
          </a:prstGeom>
          <a:noFill/>
          <a:ln w="31750">
            <a:solidFill>
              <a:srgbClr val="FF66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19463" name="Line 7"/>
          <p:cNvSpPr>
            <a:spLocks noChangeShapeType="1"/>
          </p:cNvSpPr>
          <p:nvPr/>
        </p:nvSpPr>
        <p:spPr bwMode="auto">
          <a:xfrm>
            <a:off x="1763713" y="2708275"/>
            <a:ext cx="4895850" cy="1657350"/>
          </a:xfrm>
          <a:prstGeom prst="line">
            <a:avLst/>
          </a:prstGeom>
          <a:noFill/>
          <a:ln w="31750">
            <a:solidFill>
              <a:srgbClr val="00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19464" name="Line 8"/>
          <p:cNvSpPr>
            <a:spLocks noChangeShapeType="1"/>
          </p:cNvSpPr>
          <p:nvPr/>
        </p:nvSpPr>
        <p:spPr bwMode="auto">
          <a:xfrm>
            <a:off x="3276600" y="4437063"/>
            <a:ext cx="4464050" cy="647700"/>
          </a:xfrm>
          <a:prstGeom prst="line">
            <a:avLst/>
          </a:prstGeom>
          <a:noFill/>
          <a:ln w="31750">
            <a:solidFill>
              <a:srgbClr val="00CC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Tree>
    <p:extLst>
      <p:ext uri="{BB962C8B-B14F-4D97-AF65-F5344CB8AC3E}">
        <p14:creationId xmlns:p14="http://schemas.microsoft.com/office/powerpoint/2010/main" val="13330043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Определение промышленного </a:t>
            </a:r>
            <a:r>
              <a:rPr lang="ru-RU" dirty="0"/>
              <a:t>робота (industrial robot)</a:t>
            </a:r>
          </a:p>
        </p:txBody>
      </p:sp>
      <p:sp>
        <p:nvSpPr>
          <p:cNvPr id="3" name="Прямоугольник 2"/>
          <p:cNvSpPr/>
          <p:nvPr/>
        </p:nvSpPr>
        <p:spPr>
          <a:xfrm>
            <a:off x="683568" y="2780928"/>
            <a:ext cx="7848872" cy="2308324"/>
          </a:xfrm>
          <a:prstGeom prst="rect">
            <a:avLst/>
          </a:prstGeom>
        </p:spPr>
        <p:txBody>
          <a:bodyPr wrap="square">
            <a:spAutoFit/>
          </a:bodyPr>
          <a:lstStyle/>
          <a:p>
            <a:pPr algn="just"/>
            <a:r>
              <a:rPr lang="ru-RU" dirty="0" smtClean="0">
                <a:solidFill>
                  <a:srgbClr val="000000"/>
                </a:solidFill>
                <a:latin typeface="Arial" panose="020B0604020202020204" pitchFamily="34" charset="0"/>
              </a:rPr>
              <a:t>Автоматически </a:t>
            </a:r>
            <a:r>
              <a:rPr lang="ru-RU" dirty="0">
                <a:solidFill>
                  <a:srgbClr val="000000"/>
                </a:solidFill>
                <a:latin typeface="Arial" panose="020B0604020202020204" pitchFamily="34" charset="0"/>
              </a:rPr>
              <a:t>управляемый, </a:t>
            </a:r>
            <a:r>
              <a:rPr lang="ru-RU" b="1" dirty="0" smtClean="0">
                <a:solidFill>
                  <a:srgbClr val="000000"/>
                </a:solidFill>
                <a:latin typeface="Arial" panose="020B0604020202020204" pitchFamily="34" charset="0"/>
              </a:rPr>
              <a:t>перепрограммируемый</a:t>
            </a:r>
            <a:r>
              <a:rPr lang="ru-RU" dirty="0" smtClean="0">
                <a:solidFill>
                  <a:srgbClr val="000000"/>
                </a:solidFill>
                <a:latin typeface="Arial" panose="020B0604020202020204" pitchFamily="34" charset="0"/>
              </a:rPr>
              <a:t>, </a:t>
            </a:r>
            <a:r>
              <a:rPr lang="ru-RU" b="1" dirty="0" smtClean="0">
                <a:solidFill>
                  <a:srgbClr val="000000"/>
                </a:solidFill>
                <a:latin typeface="Arial" panose="020B0604020202020204" pitchFamily="34" charset="0"/>
              </a:rPr>
              <a:t>реконфигурируемый</a:t>
            </a:r>
            <a:r>
              <a:rPr lang="ru-RU" dirty="0" smtClean="0">
                <a:solidFill>
                  <a:srgbClr val="000000"/>
                </a:solidFill>
                <a:latin typeface="Arial" panose="020B0604020202020204" pitchFamily="34" charset="0"/>
              </a:rPr>
              <a:t> </a:t>
            </a:r>
            <a:r>
              <a:rPr lang="ru-RU" b="1" dirty="0" smtClean="0">
                <a:solidFill>
                  <a:srgbClr val="000000"/>
                </a:solidFill>
                <a:latin typeface="Arial" panose="020B0604020202020204" pitchFamily="34" charset="0"/>
              </a:rPr>
              <a:t>манипулятор</a:t>
            </a:r>
            <a:r>
              <a:rPr lang="ru-RU" dirty="0" smtClean="0">
                <a:solidFill>
                  <a:srgbClr val="000000"/>
                </a:solidFill>
                <a:latin typeface="Arial" panose="020B0604020202020204" pitchFamily="34" charset="0"/>
              </a:rPr>
              <a:t>, </a:t>
            </a:r>
            <a:r>
              <a:rPr lang="ru-RU" dirty="0">
                <a:solidFill>
                  <a:srgbClr val="000000"/>
                </a:solidFill>
                <a:latin typeface="Arial" panose="020B0604020202020204" pitchFamily="34" charset="0"/>
              </a:rPr>
              <a:t>программируемый по трем или более </a:t>
            </a:r>
            <a:r>
              <a:rPr lang="ru-RU" b="1" dirty="0">
                <a:solidFill>
                  <a:srgbClr val="000000"/>
                </a:solidFill>
                <a:latin typeface="Arial" panose="020B0604020202020204" pitchFamily="34" charset="0"/>
              </a:rPr>
              <a:t>степеням </a:t>
            </a:r>
            <a:r>
              <a:rPr lang="ru-RU" b="1" dirty="0" smtClean="0">
                <a:solidFill>
                  <a:srgbClr val="000000"/>
                </a:solidFill>
                <a:latin typeface="Arial" panose="020B0604020202020204" pitchFamily="34" charset="0"/>
              </a:rPr>
              <a:t>подвижности</a:t>
            </a:r>
            <a:r>
              <a:rPr lang="ru-RU" dirty="0" smtClean="0">
                <a:solidFill>
                  <a:srgbClr val="000000"/>
                </a:solidFill>
                <a:latin typeface="Arial" panose="020B0604020202020204" pitchFamily="34" charset="0"/>
              </a:rPr>
              <a:t>, </a:t>
            </a:r>
            <a:r>
              <a:rPr lang="ru-RU" dirty="0">
                <a:solidFill>
                  <a:srgbClr val="000000"/>
                </a:solidFill>
                <a:latin typeface="Arial" panose="020B0604020202020204" pitchFamily="34" charset="0"/>
              </a:rPr>
              <a:t>который может быть либо установлен стационарно, либо перемещаться </a:t>
            </a:r>
            <a:r>
              <a:rPr lang="ru-RU" u="sng" dirty="0">
                <a:solidFill>
                  <a:srgbClr val="000000"/>
                </a:solidFill>
                <a:latin typeface="Arial" panose="020B0604020202020204" pitchFamily="34" charset="0"/>
              </a:rPr>
              <a:t>для применения в целях промышленной автоматизации</a:t>
            </a:r>
            <a:r>
              <a:rPr lang="ru-RU" dirty="0">
                <a:solidFill>
                  <a:srgbClr val="000000"/>
                </a:solidFill>
                <a:latin typeface="Arial" panose="020B0604020202020204" pitchFamily="34" charset="0"/>
              </a:rPr>
              <a:t>. </a:t>
            </a:r>
            <a:endParaRPr lang="ru-RU" dirty="0"/>
          </a:p>
        </p:txBody>
      </p:sp>
    </p:spTree>
    <p:extLst>
      <p:ext uri="{BB962C8B-B14F-4D97-AF65-F5344CB8AC3E}">
        <p14:creationId xmlns:p14="http://schemas.microsoft.com/office/powerpoint/2010/main" val="48838084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Определение сервисного </a:t>
            </a:r>
            <a:r>
              <a:rPr lang="ru-RU" dirty="0"/>
              <a:t>робота (</a:t>
            </a:r>
            <a:r>
              <a:rPr lang="ru-RU" dirty="0" err="1"/>
              <a:t>service</a:t>
            </a:r>
            <a:r>
              <a:rPr lang="ru-RU" dirty="0"/>
              <a:t> robot)</a:t>
            </a:r>
          </a:p>
        </p:txBody>
      </p:sp>
      <p:sp>
        <p:nvSpPr>
          <p:cNvPr id="3" name="Прямоугольник 2"/>
          <p:cNvSpPr/>
          <p:nvPr/>
        </p:nvSpPr>
        <p:spPr>
          <a:xfrm>
            <a:off x="683568" y="2780928"/>
            <a:ext cx="7848872" cy="2062103"/>
          </a:xfrm>
          <a:prstGeom prst="rect">
            <a:avLst/>
          </a:prstGeom>
        </p:spPr>
        <p:txBody>
          <a:bodyPr wrap="square">
            <a:spAutoFit/>
          </a:bodyPr>
          <a:lstStyle/>
          <a:p>
            <a:r>
              <a:rPr lang="ru-RU" sz="3200" b="1" dirty="0" smtClean="0"/>
              <a:t>Робот</a:t>
            </a:r>
            <a:r>
              <a:rPr lang="ru-RU" sz="3200" dirty="0" smtClean="0"/>
              <a:t>, </a:t>
            </a:r>
            <a:r>
              <a:rPr lang="ru-RU" sz="3200" dirty="0"/>
              <a:t>который выполняет задания, полезные для человека или оборудования, </a:t>
            </a:r>
            <a:r>
              <a:rPr lang="ru-RU" sz="3200" u="sng" dirty="0"/>
              <a:t>за исключением применений в целях промышленной автоматизации</a:t>
            </a:r>
            <a:r>
              <a:rPr lang="ru-RU" sz="3200" dirty="0"/>
              <a:t>. </a:t>
            </a:r>
          </a:p>
        </p:txBody>
      </p:sp>
    </p:spTree>
    <p:extLst>
      <p:ext uri="{BB962C8B-B14F-4D97-AF65-F5344CB8AC3E}">
        <p14:creationId xmlns:p14="http://schemas.microsoft.com/office/powerpoint/2010/main" val="166226166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68313" y="260350"/>
            <a:ext cx="7920037" cy="1446213"/>
          </a:xfrm>
          <a:prstGeom prst="rect">
            <a:avLst/>
          </a:prstGeom>
          <a:noFill/>
        </p:spPr>
        <p:txBody>
          <a:bodyPr>
            <a:spAutoFit/>
          </a:bodyPr>
          <a:lstStyle/>
          <a:p>
            <a:pPr algn="ctr">
              <a:defRPr/>
            </a:pPr>
            <a:r>
              <a:rPr lang="ru-RU" sz="4400" b="1" i="1" dirty="0">
                <a:solidFill>
                  <a:schemeClr val="accent2"/>
                </a:solidFill>
                <a:effectLst>
                  <a:outerShdw blurRad="38100" dist="38100" dir="2700000" algn="tl">
                    <a:srgbClr val="C0C0C0"/>
                  </a:outerShdw>
                </a:effectLst>
              </a:rPr>
              <a:t>Признаки классификации промышленных роботов</a:t>
            </a:r>
            <a:endParaRPr lang="ru-RU" sz="4400" dirty="0"/>
          </a:p>
        </p:txBody>
      </p:sp>
      <p:sp>
        <p:nvSpPr>
          <p:cNvPr id="16387" name="Прямоугольник 2"/>
          <p:cNvSpPr>
            <a:spLocks noChangeArrowheads="1"/>
          </p:cNvSpPr>
          <p:nvPr/>
        </p:nvSpPr>
        <p:spPr bwMode="auto">
          <a:xfrm>
            <a:off x="468313" y="1989138"/>
            <a:ext cx="7954962" cy="452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514350" indent="-514350">
              <a:spcBef>
                <a:spcPct val="0"/>
              </a:spcBef>
              <a:buAutoNum type="arabicPeriod"/>
            </a:pPr>
            <a:r>
              <a:rPr lang="ru-RU" altLang="ru-RU" dirty="0" smtClean="0">
                <a:solidFill>
                  <a:srgbClr val="000000"/>
                </a:solidFill>
                <a:latin typeface="Arial" panose="020B0604020202020204" pitchFamily="34" charset="0"/>
                <a:ea typeface="Calibri" panose="020F0502020204030204" pitchFamily="34" charset="0"/>
                <a:cs typeface="Calibri" panose="020F0502020204030204" pitchFamily="34" charset="0"/>
              </a:rPr>
              <a:t>Грузоподъемность</a:t>
            </a:r>
          </a:p>
          <a:p>
            <a:pPr marL="514350" indent="-514350">
              <a:spcBef>
                <a:spcPct val="0"/>
              </a:spcBef>
              <a:buFontTx/>
              <a:buAutoNum type="arabicPeriod"/>
            </a:pPr>
            <a:r>
              <a:rPr lang="ru-RU" altLang="ru-RU" dirty="0">
                <a:solidFill>
                  <a:srgbClr val="000000"/>
                </a:solidFill>
                <a:latin typeface="Arial" panose="020B0604020202020204" pitchFamily="34" charset="0"/>
                <a:ea typeface="Calibri" panose="020F0502020204030204" pitchFamily="34" charset="0"/>
                <a:cs typeface="Calibri" panose="020F0502020204030204" pitchFamily="34" charset="0"/>
              </a:rPr>
              <a:t>Возможность передвижения</a:t>
            </a:r>
          </a:p>
          <a:p>
            <a:pPr marL="514350" indent="-514350">
              <a:spcBef>
                <a:spcPct val="0"/>
              </a:spcBef>
              <a:buFontTx/>
              <a:buAutoNum type="arabicPeriod"/>
            </a:pPr>
            <a:r>
              <a:rPr lang="ru-RU" altLang="ru-RU" dirty="0" smtClean="0">
                <a:solidFill>
                  <a:srgbClr val="000000"/>
                </a:solidFill>
                <a:latin typeface="Arial" panose="020B0604020202020204" pitchFamily="34" charset="0"/>
                <a:ea typeface="Calibri" panose="020F0502020204030204" pitchFamily="34" charset="0"/>
                <a:cs typeface="Calibri" panose="020F0502020204030204" pitchFamily="34" charset="0"/>
              </a:rPr>
              <a:t>Тип </a:t>
            </a:r>
            <a:r>
              <a:rPr lang="ru-RU" altLang="ru-RU" dirty="0">
                <a:solidFill>
                  <a:srgbClr val="000000"/>
                </a:solidFill>
                <a:latin typeface="Arial" panose="020B0604020202020204" pitchFamily="34" charset="0"/>
                <a:ea typeface="Calibri" panose="020F0502020204030204" pitchFamily="34" charset="0"/>
                <a:cs typeface="Calibri" panose="020F0502020204030204" pitchFamily="34" charset="0"/>
              </a:rPr>
              <a:t>привода</a:t>
            </a:r>
          </a:p>
          <a:p>
            <a:pPr marL="514350" indent="-514350">
              <a:spcBef>
                <a:spcPct val="0"/>
              </a:spcBef>
              <a:buFontTx/>
              <a:buAutoNum type="arabicPeriod"/>
            </a:pPr>
            <a:r>
              <a:rPr lang="ru-RU" altLang="ru-RU" dirty="0" smtClean="0">
                <a:solidFill>
                  <a:srgbClr val="000000"/>
                </a:solidFill>
                <a:latin typeface="Arial" panose="020B0604020202020204" pitchFamily="34" charset="0"/>
                <a:ea typeface="Calibri" panose="020F0502020204030204" pitchFamily="34" charset="0"/>
                <a:cs typeface="Calibri" panose="020F0502020204030204" pitchFamily="34" charset="0"/>
              </a:rPr>
              <a:t>Способ </a:t>
            </a:r>
            <a:r>
              <a:rPr lang="ru-RU" altLang="ru-RU" dirty="0">
                <a:solidFill>
                  <a:srgbClr val="000000"/>
                </a:solidFill>
                <a:latin typeface="Arial" panose="020B0604020202020204" pitchFamily="34" charset="0"/>
                <a:ea typeface="Calibri" panose="020F0502020204030204" pitchFamily="34" charset="0"/>
                <a:cs typeface="Calibri" panose="020F0502020204030204" pitchFamily="34" charset="0"/>
              </a:rPr>
              <a:t>установки на рабочем месте </a:t>
            </a:r>
          </a:p>
          <a:p>
            <a:pPr marL="514350" indent="-514350">
              <a:spcBef>
                <a:spcPct val="0"/>
              </a:spcBef>
              <a:buFontTx/>
              <a:buAutoNum type="arabicPeriod"/>
            </a:pPr>
            <a:r>
              <a:rPr lang="ru-RU" altLang="ru-RU" dirty="0">
                <a:solidFill>
                  <a:srgbClr val="000000"/>
                </a:solidFill>
                <a:latin typeface="Arial" panose="020B0604020202020204" pitchFamily="34" charset="0"/>
                <a:ea typeface="Calibri" panose="020F0502020204030204" pitchFamily="34" charset="0"/>
                <a:cs typeface="Calibri" panose="020F0502020204030204" pitchFamily="34" charset="0"/>
              </a:rPr>
              <a:t>Выполняемая технологическая операция </a:t>
            </a:r>
          </a:p>
          <a:p>
            <a:pPr marL="514350" indent="-514350">
              <a:spcBef>
                <a:spcPct val="0"/>
              </a:spcBef>
              <a:buAutoNum type="arabicPeriod"/>
            </a:pPr>
            <a:r>
              <a:rPr lang="ru-RU" altLang="ru-RU" dirty="0" smtClean="0">
                <a:solidFill>
                  <a:srgbClr val="000000"/>
                </a:solidFill>
                <a:latin typeface="Arial" panose="020B0604020202020204" pitchFamily="34" charset="0"/>
                <a:ea typeface="Calibri" panose="020F0502020204030204" pitchFamily="34" charset="0"/>
                <a:cs typeface="Calibri" panose="020F0502020204030204" pitchFamily="34" charset="0"/>
              </a:rPr>
              <a:t>Способ </a:t>
            </a:r>
            <a:r>
              <a:rPr lang="ru-RU" altLang="ru-RU" dirty="0">
                <a:solidFill>
                  <a:srgbClr val="000000"/>
                </a:solidFill>
                <a:latin typeface="Arial" panose="020B0604020202020204" pitchFamily="34" charset="0"/>
                <a:ea typeface="Calibri" panose="020F0502020204030204" pitchFamily="34" charset="0"/>
                <a:cs typeface="Calibri" panose="020F0502020204030204" pitchFamily="34" charset="0"/>
              </a:rPr>
              <a:t>управления</a:t>
            </a:r>
          </a:p>
          <a:p>
            <a:pPr marL="0" indent="0">
              <a:spcBef>
                <a:spcPct val="0"/>
              </a:spcBef>
              <a:buNone/>
            </a:pPr>
            <a:r>
              <a:rPr lang="ru-RU" altLang="ru-RU" dirty="0">
                <a:solidFill>
                  <a:srgbClr val="000000"/>
                </a:solidFill>
                <a:latin typeface="Arial" panose="020B0604020202020204" pitchFamily="34" charset="0"/>
                <a:ea typeface="Calibri" panose="020F0502020204030204" pitchFamily="34" charset="0"/>
                <a:cs typeface="Calibri" panose="020F0502020204030204" pitchFamily="34" charset="0"/>
              </a:rPr>
              <a:t>7</a:t>
            </a:r>
            <a:r>
              <a:rPr lang="ru-RU" altLang="ru-RU" dirty="0" smtClean="0">
                <a:solidFill>
                  <a:srgbClr val="000000"/>
                </a:solidFill>
                <a:latin typeface="Arial" panose="020B0604020202020204" pitchFamily="34" charset="0"/>
                <a:ea typeface="Calibri" panose="020F0502020204030204" pitchFamily="34" charset="0"/>
                <a:cs typeface="Calibri" panose="020F0502020204030204" pitchFamily="34" charset="0"/>
              </a:rPr>
              <a:t>. Способ </a:t>
            </a:r>
            <a:r>
              <a:rPr lang="ru-RU" altLang="ru-RU" dirty="0">
                <a:solidFill>
                  <a:srgbClr val="000000"/>
                </a:solidFill>
                <a:latin typeface="Arial" panose="020B0604020202020204" pitchFamily="34" charset="0"/>
                <a:ea typeface="Calibri" panose="020F0502020204030204" pitchFamily="34" charset="0"/>
                <a:cs typeface="Calibri" panose="020F0502020204030204" pitchFamily="34" charset="0"/>
              </a:rPr>
              <a:t>программирования </a:t>
            </a:r>
          </a:p>
          <a:p>
            <a:pPr marL="0" indent="0">
              <a:spcBef>
                <a:spcPct val="0"/>
              </a:spcBef>
              <a:buNone/>
            </a:pPr>
            <a:r>
              <a:rPr lang="ru-RU" altLang="ru-RU" dirty="0" smtClean="0">
                <a:solidFill>
                  <a:srgbClr val="000000"/>
                </a:solidFill>
                <a:latin typeface="Arial" panose="020B0604020202020204" pitchFamily="34" charset="0"/>
                <a:ea typeface="Calibri" panose="020F0502020204030204" pitchFamily="34" charset="0"/>
                <a:cs typeface="Calibri" panose="020F0502020204030204" pitchFamily="34" charset="0"/>
              </a:rPr>
              <a:t>8. Базовая </a:t>
            </a:r>
            <a:r>
              <a:rPr lang="ru-RU" altLang="ru-RU" dirty="0">
                <a:solidFill>
                  <a:srgbClr val="000000"/>
                </a:solidFill>
                <a:latin typeface="Arial" panose="020B0604020202020204" pitchFamily="34" charset="0"/>
                <a:ea typeface="Calibri" panose="020F0502020204030204" pitchFamily="34" charset="0"/>
                <a:cs typeface="Calibri" panose="020F0502020204030204" pitchFamily="34" charset="0"/>
              </a:rPr>
              <a:t>система </a:t>
            </a:r>
            <a:r>
              <a:rPr lang="ru-RU" altLang="ru-RU" dirty="0" smtClean="0">
                <a:solidFill>
                  <a:srgbClr val="000000"/>
                </a:solidFill>
                <a:latin typeface="Arial" panose="020B0604020202020204" pitchFamily="34" charset="0"/>
                <a:ea typeface="Calibri" panose="020F0502020204030204" pitchFamily="34" charset="0"/>
                <a:cs typeface="Calibri" panose="020F0502020204030204" pitchFamily="34" charset="0"/>
              </a:rPr>
              <a:t>координат</a:t>
            </a:r>
            <a:endParaRPr lang="ru-RU" altLang="ru-RU" dirty="0">
              <a:solidFill>
                <a:srgbClr val="000000"/>
              </a:solidFill>
              <a:latin typeface="Arial" panose="020B060402020202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7075462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51520" y="1595021"/>
            <a:ext cx="8640960" cy="4832092"/>
          </a:xfrm>
          <a:prstGeom prst="rect">
            <a:avLst/>
          </a:prstGeom>
        </p:spPr>
        <p:txBody>
          <a:bodyPr wrap="square">
            <a:spAutoFit/>
          </a:bodyPr>
          <a:lstStyle/>
          <a:p>
            <a:r>
              <a:rPr lang="ru-RU" sz="2800" dirty="0" smtClean="0"/>
              <a:t>- сверхлегкие – номин. грузоподъемность до </a:t>
            </a:r>
            <a:r>
              <a:rPr lang="ru-RU" sz="2800" dirty="0"/>
              <a:t>1 </a:t>
            </a:r>
            <a:r>
              <a:rPr lang="ru-RU" sz="2800" dirty="0" smtClean="0"/>
              <a:t>кг.</a:t>
            </a:r>
          </a:p>
          <a:p>
            <a:endParaRPr lang="ru-RU" sz="2800" dirty="0"/>
          </a:p>
          <a:p>
            <a:r>
              <a:rPr lang="ru-RU" sz="2800" dirty="0" smtClean="0"/>
              <a:t>- легкие </a:t>
            </a:r>
            <a:r>
              <a:rPr lang="ru-RU" sz="2800" dirty="0"/>
              <a:t>– </a:t>
            </a:r>
            <a:r>
              <a:rPr lang="ru-RU" sz="2800" dirty="0" smtClean="0"/>
              <a:t>номин. грузоподъемность от </a:t>
            </a:r>
            <a:r>
              <a:rPr lang="ru-RU" sz="2800" dirty="0"/>
              <a:t>1 </a:t>
            </a:r>
            <a:r>
              <a:rPr lang="ru-RU" sz="2800" dirty="0" smtClean="0"/>
              <a:t>до 10 кг.</a:t>
            </a:r>
          </a:p>
          <a:p>
            <a:endParaRPr lang="ru-RU" sz="2800" dirty="0"/>
          </a:p>
          <a:p>
            <a:r>
              <a:rPr lang="ru-RU" sz="2800" dirty="0" smtClean="0"/>
              <a:t>- средние </a:t>
            </a:r>
            <a:r>
              <a:rPr lang="ru-RU" sz="2800" dirty="0"/>
              <a:t>– номин. </a:t>
            </a:r>
            <a:r>
              <a:rPr lang="ru-RU" sz="2800" dirty="0" smtClean="0"/>
              <a:t> грузоподъемность от 10 до 200 кг.</a:t>
            </a:r>
          </a:p>
          <a:p>
            <a:endParaRPr lang="ru-RU" sz="2800" dirty="0"/>
          </a:p>
          <a:p>
            <a:r>
              <a:rPr lang="ru-RU" sz="2800" dirty="0" smtClean="0"/>
              <a:t>- тяжелые </a:t>
            </a:r>
            <a:r>
              <a:rPr lang="ru-RU" sz="2800" dirty="0"/>
              <a:t>– номин. </a:t>
            </a:r>
            <a:r>
              <a:rPr lang="ru-RU" sz="2800" dirty="0" smtClean="0"/>
              <a:t> </a:t>
            </a:r>
            <a:r>
              <a:rPr lang="ru-RU" sz="2800" dirty="0"/>
              <a:t>грузоподъемность от </a:t>
            </a:r>
            <a:r>
              <a:rPr lang="ru-RU" sz="2800" dirty="0" smtClean="0"/>
              <a:t>200 до 1000 кг.</a:t>
            </a:r>
          </a:p>
          <a:p>
            <a:endParaRPr lang="ru-RU" sz="2800" dirty="0"/>
          </a:p>
          <a:p>
            <a:r>
              <a:rPr lang="ru-RU" sz="2800" dirty="0" smtClean="0"/>
              <a:t>- сверхтяжелые </a:t>
            </a:r>
            <a:r>
              <a:rPr lang="ru-RU" sz="2800" dirty="0"/>
              <a:t>– номин. </a:t>
            </a:r>
            <a:r>
              <a:rPr lang="ru-RU" sz="2800" dirty="0" smtClean="0"/>
              <a:t>грузоподъемность более </a:t>
            </a:r>
          </a:p>
          <a:p>
            <a:r>
              <a:rPr lang="ru-RU" sz="2800" dirty="0" smtClean="0"/>
              <a:t>1000 </a:t>
            </a:r>
            <a:r>
              <a:rPr lang="ru-RU" sz="2800" dirty="0"/>
              <a:t>кг.</a:t>
            </a:r>
          </a:p>
        </p:txBody>
      </p:sp>
      <p:sp>
        <p:nvSpPr>
          <p:cNvPr id="3" name="TextBox 2"/>
          <p:cNvSpPr txBox="1"/>
          <p:nvPr/>
        </p:nvSpPr>
        <p:spPr>
          <a:xfrm>
            <a:off x="1043608" y="260648"/>
            <a:ext cx="6696744" cy="1200329"/>
          </a:xfrm>
          <a:prstGeom prst="rect">
            <a:avLst/>
          </a:prstGeom>
          <a:noFill/>
        </p:spPr>
        <p:txBody>
          <a:bodyPr wrap="square" rtlCol="0">
            <a:spAutoFit/>
          </a:bodyPr>
          <a:lstStyle/>
          <a:p>
            <a:pPr algn="ctr">
              <a:defRPr/>
            </a:pPr>
            <a:r>
              <a:rPr lang="ru-RU" sz="3600" b="1" i="1" dirty="0" smtClean="0">
                <a:solidFill>
                  <a:schemeClr val="accent2"/>
                </a:solidFill>
                <a:effectLst>
                  <a:outerShdw blurRad="38100" dist="38100" dir="2700000" algn="tl">
                    <a:srgbClr val="C0C0C0"/>
                  </a:outerShdw>
                </a:effectLst>
              </a:rPr>
              <a:t>Грузоподъемность промышленных </a:t>
            </a:r>
            <a:r>
              <a:rPr lang="ru-RU" sz="3600" b="1" i="1" dirty="0">
                <a:solidFill>
                  <a:schemeClr val="accent2"/>
                </a:solidFill>
                <a:effectLst>
                  <a:outerShdw blurRad="38100" dist="38100" dir="2700000" algn="tl">
                    <a:srgbClr val="C0C0C0"/>
                  </a:outerShdw>
                </a:effectLst>
              </a:rPr>
              <a:t>роботов</a:t>
            </a:r>
            <a:endParaRPr lang="ru-RU" sz="3600" dirty="0"/>
          </a:p>
        </p:txBody>
      </p:sp>
    </p:spTree>
    <p:extLst>
      <p:ext uri="{BB962C8B-B14F-4D97-AF65-F5344CB8AC3E}">
        <p14:creationId xmlns:p14="http://schemas.microsoft.com/office/powerpoint/2010/main" val="307862821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827584" y="1340768"/>
            <a:ext cx="7560840" cy="1569660"/>
          </a:xfrm>
          <a:prstGeom prst="rect">
            <a:avLst/>
          </a:prstGeom>
        </p:spPr>
        <p:txBody>
          <a:bodyPr wrap="square">
            <a:spAutoFit/>
          </a:bodyPr>
          <a:lstStyle/>
          <a:p>
            <a:endParaRPr lang="ru-RU" dirty="0">
              <a:solidFill>
                <a:srgbClr val="000000"/>
              </a:solidFill>
              <a:latin typeface="Arial" panose="020B0604020202020204" pitchFamily="34" charset="0"/>
            </a:endParaRPr>
          </a:p>
          <a:p>
            <a:r>
              <a:rPr lang="ru-RU" dirty="0" smtClean="0">
                <a:solidFill>
                  <a:srgbClr val="000000"/>
                </a:solidFill>
                <a:latin typeface="Arial" panose="020B0604020202020204" pitchFamily="34" charset="0"/>
              </a:rPr>
              <a:t>- стационарные </a:t>
            </a:r>
            <a:r>
              <a:rPr lang="ru-RU" dirty="0">
                <a:solidFill>
                  <a:srgbClr val="000000"/>
                </a:solidFill>
                <a:latin typeface="Arial" panose="020B0604020202020204" pitchFamily="34" charset="0"/>
              </a:rPr>
              <a:t>промышленные роботы; </a:t>
            </a:r>
          </a:p>
          <a:p>
            <a:endParaRPr lang="ru-RU" dirty="0">
              <a:solidFill>
                <a:srgbClr val="000000"/>
              </a:solidFill>
              <a:latin typeface="Arial" panose="020B0604020202020204" pitchFamily="34" charset="0"/>
            </a:endParaRPr>
          </a:p>
          <a:p>
            <a:r>
              <a:rPr lang="ru-RU" dirty="0" smtClean="0">
                <a:solidFill>
                  <a:srgbClr val="000000"/>
                </a:solidFill>
                <a:latin typeface="Arial" panose="020B0604020202020204" pitchFamily="34" charset="0"/>
              </a:rPr>
              <a:t>- подвижные </a:t>
            </a:r>
            <a:r>
              <a:rPr lang="ru-RU" dirty="0">
                <a:solidFill>
                  <a:srgbClr val="000000"/>
                </a:solidFill>
                <a:latin typeface="Arial" panose="020B0604020202020204" pitchFamily="34" charset="0"/>
              </a:rPr>
              <a:t>промышленные роботы. </a:t>
            </a:r>
          </a:p>
        </p:txBody>
      </p:sp>
      <p:sp>
        <p:nvSpPr>
          <p:cNvPr id="3" name="TextBox 2"/>
          <p:cNvSpPr txBox="1"/>
          <p:nvPr/>
        </p:nvSpPr>
        <p:spPr>
          <a:xfrm>
            <a:off x="971600" y="188640"/>
            <a:ext cx="6696744" cy="1200329"/>
          </a:xfrm>
          <a:prstGeom prst="rect">
            <a:avLst/>
          </a:prstGeom>
          <a:noFill/>
        </p:spPr>
        <p:txBody>
          <a:bodyPr wrap="square" rtlCol="0">
            <a:spAutoFit/>
          </a:bodyPr>
          <a:lstStyle/>
          <a:p>
            <a:pPr algn="ctr">
              <a:defRPr/>
            </a:pPr>
            <a:r>
              <a:rPr lang="ru-RU" sz="3600" b="1" i="1" dirty="0">
                <a:solidFill>
                  <a:schemeClr val="accent2"/>
                </a:solidFill>
                <a:effectLst>
                  <a:outerShdw blurRad="38100" dist="38100" dir="2700000" algn="tl">
                    <a:srgbClr val="C0C0C0"/>
                  </a:outerShdw>
                </a:effectLst>
              </a:rPr>
              <a:t>Возможность передвижения </a:t>
            </a:r>
            <a:r>
              <a:rPr lang="ru-RU" sz="3600" b="1" i="1" dirty="0" smtClean="0">
                <a:solidFill>
                  <a:schemeClr val="accent2"/>
                </a:solidFill>
                <a:effectLst>
                  <a:outerShdw blurRad="38100" dist="38100" dir="2700000" algn="tl">
                    <a:srgbClr val="C0C0C0"/>
                  </a:outerShdw>
                </a:effectLst>
              </a:rPr>
              <a:t>промышленных </a:t>
            </a:r>
            <a:r>
              <a:rPr lang="ru-RU" sz="3600" b="1" i="1" dirty="0">
                <a:solidFill>
                  <a:schemeClr val="accent2"/>
                </a:solidFill>
                <a:effectLst>
                  <a:outerShdw blurRad="38100" dist="38100" dir="2700000" algn="tl">
                    <a:srgbClr val="C0C0C0"/>
                  </a:outerShdw>
                </a:effectLst>
              </a:rPr>
              <a:t>роботов</a:t>
            </a:r>
            <a:endParaRPr lang="ru-RU" sz="3600" dirty="0"/>
          </a:p>
        </p:txBody>
      </p:sp>
    </p:spTree>
    <p:extLst>
      <p:ext uri="{BB962C8B-B14F-4D97-AF65-F5344CB8AC3E}">
        <p14:creationId xmlns:p14="http://schemas.microsoft.com/office/powerpoint/2010/main" val="427652849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683568" y="332656"/>
            <a:ext cx="7776864" cy="1569660"/>
          </a:xfrm>
          <a:prstGeom prst="rect">
            <a:avLst/>
          </a:prstGeom>
        </p:spPr>
        <p:txBody>
          <a:bodyPr wrap="square">
            <a:spAutoFit/>
          </a:bodyPr>
          <a:lstStyle/>
          <a:p>
            <a:pPr marR="0" algn="ctr">
              <a:defRPr/>
            </a:pPr>
            <a:r>
              <a:rPr lang="ru-RU" sz="3600" b="1" i="1" dirty="0">
                <a:solidFill>
                  <a:schemeClr val="accent2"/>
                </a:solidFill>
                <a:effectLst>
                  <a:outerShdw blurRad="38100" dist="38100" dir="2700000" algn="tl">
                    <a:srgbClr val="C0C0C0"/>
                  </a:outerShdw>
                </a:effectLst>
              </a:rPr>
              <a:t>Тип привода </a:t>
            </a:r>
            <a:r>
              <a:rPr lang="ru-RU" sz="3600" b="1" i="1" dirty="0" smtClean="0">
                <a:solidFill>
                  <a:schemeClr val="accent2"/>
                </a:solidFill>
                <a:effectLst>
                  <a:outerShdw blurRad="38100" dist="38100" dir="2700000" algn="tl">
                    <a:srgbClr val="C0C0C0"/>
                  </a:outerShdw>
                </a:effectLst>
              </a:rPr>
              <a:t>промышленных роботов</a:t>
            </a:r>
            <a:endParaRPr lang="ru-RU" sz="3600" b="1" i="1" dirty="0">
              <a:solidFill>
                <a:schemeClr val="accent2"/>
              </a:solidFill>
              <a:effectLst>
                <a:outerShdw blurRad="38100" dist="38100" dir="2700000" algn="tl">
                  <a:srgbClr val="C0C0C0"/>
                </a:outerShdw>
              </a:effectLst>
            </a:endParaRPr>
          </a:p>
          <a:p>
            <a:endParaRPr lang="ru-RU" dirty="0">
              <a:solidFill>
                <a:srgbClr val="000000"/>
              </a:solidFill>
              <a:latin typeface="Arial" panose="020B0604020202020204" pitchFamily="34" charset="0"/>
            </a:endParaRPr>
          </a:p>
        </p:txBody>
      </p:sp>
      <p:sp>
        <p:nvSpPr>
          <p:cNvPr id="3" name="Прямоугольник 2"/>
          <p:cNvSpPr/>
          <p:nvPr/>
        </p:nvSpPr>
        <p:spPr>
          <a:xfrm>
            <a:off x="395536" y="2276872"/>
            <a:ext cx="7992888" cy="1569660"/>
          </a:xfrm>
          <a:prstGeom prst="rect">
            <a:avLst/>
          </a:prstGeom>
        </p:spPr>
        <p:txBody>
          <a:bodyPr wrap="square">
            <a:spAutoFit/>
          </a:bodyPr>
          <a:lstStyle/>
          <a:p>
            <a:pPr marL="342900" indent="-342900">
              <a:buFontTx/>
              <a:buChar char="-"/>
            </a:pPr>
            <a:r>
              <a:rPr lang="ru-RU" dirty="0" smtClean="0">
                <a:solidFill>
                  <a:srgbClr val="000000"/>
                </a:solidFill>
                <a:latin typeface="Arial" panose="020B0604020202020204" pitchFamily="34" charset="0"/>
              </a:rPr>
              <a:t>ПР </a:t>
            </a:r>
            <a:r>
              <a:rPr lang="ru-RU" dirty="0">
                <a:solidFill>
                  <a:srgbClr val="000000"/>
                </a:solidFill>
                <a:latin typeface="Arial" panose="020B0604020202020204" pitchFamily="34" charset="0"/>
              </a:rPr>
              <a:t>с электромеханическими </a:t>
            </a:r>
            <a:r>
              <a:rPr lang="ru-RU" dirty="0" smtClean="0">
                <a:solidFill>
                  <a:srgbClr val="000000"/>
                </a:solidFill>
                <a:latin typeface="Arial" panose="020B0604020202020204" pitchFamily="34" charset="0"/>
              </a:rPr>
              <a:t>приводами.</a:t>
            </a:r>
          </a:p>
          <a:p>
            <a:pPr marL="342900" indent="-342900">
              <a:buFontTx/>
              <a:buChar char="-"/>
            </a:pPr>
            <a:r>
              <a:rPr lang="ru-RU" dirty="0" smtClean="0">
                <a:solidFill>
                  <a:srgbClr val="000000"/>
                </a:solidFill>
                <a:latin typeface="Arial" panose="020B0604020202020204" pitchFamily="34" charset="0"/>
              </a:rPr>
              <a:t>ПР </a:t>
            </a:r>
            <a:r>
              <a:rPr lang="ru-RU" dirty="0">
                <a:solidFill>
                  <a:srgbClr val="000000"/>
                </a:solidFill>
                <a:latin typeface="Arial" panose="020B0604020202020204" pitchFamily="34" charset="0"/>
              </a:rPr>
              <a:t>с  гидравлическими  приводами</a:t>
            </a:r>
            <a:r>
              <a:rPr lang="ru-RU" dirty="0" smtClean="0">
                <a:solidFill>
                  <a:srgbClr val="000000"/>
                </a:solidFill>
                <a:latin typeface="Arial" panose="020B0604020202020204" pitchFamily="34" charset="0"/>
              </a:rPr>
              <a:t>.</a:t>
            </a:r>
          </a:p>
          <a:p>
            <a:pPr marL="342900" indent="-342900">
              <a:buFontTx/>
              <a:buChar char="-"/>
            </a:pPr>
            <a:r>
              <a:rPr lang="ru-RU" dirty="0" smtClean="0">
                <a:solidFill>
                  <a:srgbClr val="000000"/>
                </a:solidFill>
                <a:latin typeface="Arial" panose="020B0604020202020204" pitchFamily="34" charset="0"/>
              </a:rPr>
              <a:t>ПР </a:t>
            </a:r>
            <a:r>
              <a:rPr lang="ru-RU" dirty="0">
                <a:solidFill>
                  <a:srgbClr val="000000"/>
                </a:solidFill>
                <a:latin typeface="Arial" panose="020B0604020202020204" pitchFamily="34" charset="0"/>
              </a:rPr>
              <a:t>с пневматическими приводами</a:t>
            </a:r>
            <a:r>
              <a:rPr lang="ru-RU" dirty="0" smtClean="0">
                <a:solidFill>
                  <a:srgbClr val="000000"/>
                </a:solidFill>
                <a:latin typeface="Arial" panose="020B0604020202020204" pitchFamily="34" charset="0"/>
              </a:rPr>
              <a:t>.</a:t>
            </a:r>
          </a:p>
          <a:p>
            <a:pPr marL="342900" indent="-342900">
              <a:buFontTx/>
              <a:buChar char="-"/>
            </a:pPr>
            <a:r>
              <a:rPr lang="ru-RU" dirty="0" smtClean="0">
                <a:solidFill>
                  <a:srgbClr val="000000"/>
                </a:solidFill>
                <a:latin typeface="Arial" panose="020B0604020202020204" pitchFamily="34" charset="0"/>
              </a:rPr>
              <a:t>ПР </a:t>
            </a:r>
            <a:r>
              <a:rPr lang="ru-RU" dirty="0">
                <a:solidFill>
                  <a:srgbClr val="000000"/>
                </a:solidFill>
                <a:latin typeface="Arial" panose="020B0604020202020204" pitchFamily="34" charset="0"/>
              </a:rPr>
              <a:t>с комбинированными приводами.</a:t>
            </a:r>
          </a:p>
        </p:txBody>
      </p:sp>
      <p:sp>
        <p:nvSpPr>
          <p:cNvPr id="4" name="Прямоугольник 3"/>
          <p:cNvSpPr/>
          <p:nvPr/>
        </p:nvSpPr>
        <p:spPr>
          <a:xfrm>
            <a:off x="683568" y="4221088"/>
            <a:ext cx="7920880" cy="2031325"/>
          </a:xfrm>
          <a:prstGeom prst="rect">
            <a:avLst/>
          </a:prstGeom>
        </p:spPr>
        <p:txBody>
          <a:bodyPr wrap="square">
            <a:spAutoFit/>
          </a:bodyPr>
          <a:lstStyle/>
          <a:p>
            <a:r>
              <a:rPr lang="ru-RU" b="1" dirty="0">
                <a:solidFill>
                  <a:srgbClr val="000000"/>
                </a:solidFill>
                <a:latin typeface="Arial" panose="020B0604020202020204" pitchFamily="34" charset="0"/>
              </a:rPr>
              <a:t>П</a:t>
            </a:r>
            <a:r>
              <a:rPr lang="ru-RU" b="1" dirty="0" smtClean="0">
                <a:solidFill>
                  <a:srgbClr val="000000"/>
                </a:solidFill>
                <a:latin typeface="Arial" panose="020B0604020202020204" pitchFamily="34" charset="0"/>
              </a:rPr>
              <a:t>ривод робота</a:t>
            </a:r>
            <a:r>
              <a:rPr lang="ru-RU" dirty="0">
                <a:solidFill>
                  <a:srgbClr val="000000"/>
                </a:solidFill>
                <a:latin typeface="Arial" panose="020B0604020202020204" pitchFamily="34" charset="0"/>
              </a:rPr>
              <a:t> </a:t>
            </a:r>
            <a:r>
              <a:rPr lang="ru-RU" dirty="0" smtClean="0">
                <a:solidFill>
                  <a:srgbClr val="000000"/>
                </a:solidFill>
                <a:latin typeface="Arial" panose="020B0604020202020204" pitchFamily="34" charset="0"/>
              </a:rPr>
              <a:t>(robot </a:t>
            </a:r>
            <a:r>
              <a:rPr lang="ru-RU" dirty="0" err="1" smtClean="0">
                <a:solidFill>
                  <a:srgbClr val="000000"/>
                </a:solidFill>
                <a:latin typeface="Arial" panose="020B0604020202020204" pitchFamily="34" charset="0"/>
              </a:rPr>
              <a:t>actuat</a:t>
            </a:r>
            <a:r>
              <a:rPr lang="en-US" dirty="0" smtClean="0">
                <a:solidFill>
                  <a:srgbClr val="000000"/>
                </a:solidFill>
                <a:latin typeface="Arial" panose="020B0604020202020204" pitchFamily="34" charset="0"/>
              </a:rPr>
              <a:t>or)</a:t>
            </a:r>
            <a:r>
              <a:rPr lang="ru-RU" dirty="0" smtClean="0">
                <a:solidFill>
                  <a:srgbClr val="000000"/>
                </a:solidFill>
                <a:latin typeface="Arial" panose="020B0604020202020204" pitchFamily="34" charset="0"/>
              </a:rPr>
              <a:t>: </a:t>
            </a:r>
            <a:endParaRPr lang="en-US" dirty="0" smtClean="0">
              <a:solidFill>
                <a:srgbClr val="000000"/>
              </a:solidFill>
              <a:latin typeface="Arial" panose="020B0604020202020204" pitchFamily="34" charset="0"/>
            </a:endParaRPr>
          </a:p>
          <a:p>
            <a:r>
              <a:rPr lang="ru-RU" dirty="0" smtClean="0">
                <a:solidFill>
                  <a:srgbClr val="000000"/>
                </a:solidFill>
                <a:latin typeface="Arial" panose="020B0604020202020204" pitchFamily="34" charset="0"/>
              </a:rPr>
              <a:t>Силовой </a:t>
            </a:r>
            <a:r>
              <a:rPr lang="ru-RU" dirty="0">
                <a:solidFill>
                  <a:srgbClr val="000000"/>
                </a:solidFill>
                <a:latin typeface="Arial" panose="020B0604020202020204" pitchFamily="34" charset="0"/>
              </a:rPr>
              <a:t>механизм, используемый для осуществления движения </a:t>
            </a:r>
            <a:r>
              <a:rPr lang="ru-RU" b="1" dirty="0" smtClean="0">
                <a:solidFill>
                  <a:srgbClr val="000000"/>
                </a:solidFill>
                <a:latin typeface="Arial" panose="020B0604020202020204" pitchFamily="34" charset="0"/>
              </a:rPr>
              <a:t>робота</a:t>
            </a:r>
            <a:r>
              <a:rPr lang="ru-RU" dirty="0" smtClean="0">
                <a:solidFill>
                  <a:srgbClr val="000000"/>
                </a:solidFill>
                <a:latin typeface="Arial" panose="020B0604020202020204" pitchFamily="34" charset="0"/>
              </a:rPr>
              <a:t>. </a:t>
            </a:r>
            <a:endParaRPr lang="ru-RU" dirty="0">
              <a:solidFill>
                <a:srgbClr val="000000"/>
              </a:solidFill>
              <a:latin typeface="Arial" panose="020B0604020202020204" pitchFamily="34" charset="0"/>
            </a:endParaRPr>
          </a:p>
          <a:p>
            <a:r>
              <a:rPr lang="ru-RU" sz="1800" b="1" i="1" dirty="0">
                <a:solidFill>
                  <a:srgbClr val="000000"/>
                </a:solidFill>
                <a:latin typeface="Arial" panose="020B0604020202020204" pitchFamily="34" charset="0"/>
              </a:rPr>
              <a:t>Пример </a:t>
            </a:r>
            <a:r>
              <a:rPr lang="ru-RU" sz="1800" dirty="0">
                <a:solidFill>
                  <a:srgbClr val="000000"/>
                </a:solidFill>
                <a:latin typeface="Arial" panose="020B0604020202020204" pitchFamily="34" charset="0"/>
              </a:rPr>
              <a:t>− </a:t>
            </a:r>
            <a:r>
              <a:rPr lang="ru-RU" sz="1800" b="1" i="1" dirty="0">
                <a:solidFill>
                  <a:srgbClr val="000000"/>
                </a:solidFill>
                <a:latin typeface="Arial" panose="020B0604020202020204" pitchFamily="34" charset="0"/>
              </a:rPr>
              <a:t>Двигатель, преобразующий электрическую, гидравлическую или пневматическую энергию для осуществления движения робота.</a:t>
            </a:r>
            <a:endParaRPr lang="ru-RU" dirty="0"/>
          </a:p>
        </p:txBody>
      </p:sp>
    </p:spTree>
    <p:extLst>
      <p:ext uri="{BB962C8B-B14F-4D97-AF65-F5344CB8AC3E}">
        <p14:creationId xmlns:p14="http://schemas.microsoft.com/office/powerpoint/2010/main" val="37024247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9586" name="Rectangle 2"/>
          <p:cNvSpPr>
            <a:spLocks noGrp="1" noChangeArrowheads="1"/>
          </p:cNvSpPr>
          <p:nvPr>
            <p:ph type="title"/>
          </p:nvPr>
        </p:nvSpPr>
        <p:spPr>
          <a:xfrm>
            <a:off x="539552" y="548680"/>
            <a:ext cx="7772400" cy="1440160"/>
          </a:xfrm>
        </p:spPr>
        <p:txBody>
          <a:bodyPr/>
          <a:lstStyle/>
          <a:p>
            <a:pPr eaLnBrk="1" hangingPunct="1">
              <a:defRPr/>
            </a:pPr>
            <a:r>
              <a:rPr lang="ru-RU" altLang="ru-RU" sz="3200" b="1" i="1" dirty="0" smtClean="0">
                <a:solidFill>
                  <a:schemeClr val="accent2"/>
                </a:solidFill>
                <a:effectLst>
                  <a:outerShdw blurRad="38100" dist="38100" dir="2700000" algn="tl">
                    <a:srgbClr val="C0C0C0"/>
                  </a:outerShdw>
                </a:effectLst>
              </a:rPr>
              <a:t>ТЕРМИН «РОБОТОТЕХНИКА»  </a:t>
            </a:r>
            <a:r>
              <a:rPr lang="en-US" altLang="ru-RU" sz="3200" b="1" i="1" dirty="0" smtClean="0">
                <a:solidFill>
                  <a:schemeClr val="accent2"/>
                </a:solidFill>
                <a:effectLst>
                  <a:outerShdw blurRad="38100" dist="38100" dir="2700000" algn="tl">
                    <a:srgbClr val="C0C0C0"/>
                  </a:outerShdw>
                </a:effectLst>
              </a:rPr>
              <a:t/>
            </a:r>
            <a:br>
              <a:rPr lang="en-US" altLang="ru-RU" sz="3200" b="1" i="1" dirty="0" smtClean="0">
                <a:solidFill>
                  <a:schemeClr val="accent2"/>
                </a:solidFill>
                <a:effectLst>
                  <a:outerShdw blurRad="38100" dist="38100" dir="2700000" algn="tl">
                    <a:srgbClr val="C0C0C0"/>
                  </a:outerShdw>
                </a:effectLst>
              </a:rPr>
            </a:br>
            <a:r>
              <a:rPr lang="ru-RU" altLang="ru-RU" sz="4000" b="1" i="1" dirty="0" smtClean="0">
                <a:solidFill>
                  <a:schemeClr val="accent2"/>
                </a:solidFill>
                <a:effectLst>
                  <a:outerShdw blurRad="38100" dist="38100" dir="2700000" algn="tl">
                    <a:srgbClr val="C0C0C0"/>
                  </a:outerShdw>
                </a:effectLst>
              </a:rPr>
              <a:t>(</a:t>
            </a:r>
            <a:r>
              <a:rPr lang="en-US" altLang="ru-RU" sz="4000" b="1" i="1" dirty="0" smtClean="0">
                <a:solidFill>
                  <a:schemeClr val="accent2"/>
                </a:solidFill>
                <a:effectLst>
                  <a:outerShdw blurRad="38100" dist="38100" dir="2700000" algn="tl">
                    <a:srgbClr val="C0C0C0"/>
                  </a:outerShdw>
                </a:effectLst>
              </a:rPr>
              <a:t>Robotics)</a:t>
            </a:r>
            <a:r>
              <a:rPr lang="ru-RU" altLang="ru-RU" sz="2800" b="1" i="1" dirty="0" smtClean="0">
                <a:solidFill>
                  <a:schemeClr val="accent2"/>
                </a:solidFill>
                <a:effectLst>
                  <a:outerShdw blurRad="38100" dist="38100" dir="2700000" algn="tl">
                    <a:srgbClr val="C0C0C0"/>
                  </a:outerShdw>
                </a:effectLst>
              </a:rPr>
              <a:t/>
            </a:r>
            <a:br>
              <a:rPr lang="ru-RU" altLang="ru-RU" sz="2800" b="1" i="1" dirty="0" smtClean="0">
                <a:solidFill>
                  <a:schemeClr val="accent2"/>
                </a:solidFill>
                <a:effectLst>
                  <a:outerShdw blurRad="38100" dist="38100" dir="2700000" algn="tl">
                    <a:srgbClr val="C0C0C0"/>
                  </a:outerShdw>
                </a:effectLst>
              </a:rPr>
            </a:br>
            <a:endParaRPr lang="ru-RU" altLang="ru-RU" sz="2800" b="1" i="1" dirty="0" smtClean="0">
              <a:solidFill>
                <a:schemeClr val="accent2"/>
              </a:solidFill>
              <a:effectLst>
                <a:outerShdw blurRad="38100" dist="38100" dir="2700000" algn="tl">
                  <a:srgbClr val="C0C0C0"/>
                </a:outerShdw>
              </a:effectLst>
            </a:endParaRPr>
          </a:p>
        </p:txBody>
      </p:sp>
      <p:sp>
        <p:nvSpPr>
          <p:cNvPr id="8195" name="Rectangle 3"/>
          <p:cNvSpPr>
            <a:spLocks noChangeArrowheads="1"/>
          </p:cNvSpPr>
          <p:nvPr/>
        </p:nvSpPr>
        <p:spPr bwMode="auto">
          <a:xfrm>
            <a:off x="755576" y="1916832"/>
            <a:ext cx="8208962"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ru-RU" altLang="ru-RU" b="1" dirty="0" smtClean="0">
                <a:solidFill>
                  <a:srgbClr val="0070C0"/>
                </a:solidFill>
              </a:rPr>
              <a:t>Введен писателем - фантастом Айзеком Азимовым в 1940-х годах (рассказы «Лжец» и др.)</a:t>
            </a:r>
          </a:p>
        </p:txBody>
      </p:sp>
    </p:spTree>
    <p:extLst>
      <p:ext uri="{BB962C8B-B14F-4D97-AF65-F5344CB8AC3E}">
        <p14:creationId xmlns:p14="http://schemas.microsoft.com/office/powerpoint/2010/main" val="387369584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043608" y="2780928"/>
            <a:ext cx="6768752" cy="1938992"/>
          </a:xfrm>
          <a:prstGeom prst="rect">
            <a:avLst/>
          </a:prstGeom>
        </p:spPr>
        <p:txBody>
          <a:bodyPr wrap="square">
            <a:spAutoFit/>
          </a:bodyPr>
          <a:lstStyle/>
          <a:p>
            <a:pPr marR="0" algn="just"/>
            <a:r>
              <a:rPr lang="ru-RU" dirty="0" smtClean="0">
                <a:solidFill>
                  <a:srgbClr val="000000"/>
                </a:solidFill>
                <a:latin typeface="Arial" panose="020B0604020202020204" pitchFamily="34" charset="0"/>
              </a:rPr>
              <a:t> - напольные </a:t>
            </a:r>
            <a:r>
              <a:rPr lang="ru-RU" dirty="0">
                <a:solidFill>
                  <a:srgbClr val="000000"/>
                </a:solidFill>
                <a:latin typeface="Arial" panose="020B0604020202020204" pitchFamily="34" charset="0"/>
              </a:rPr>
              <a:t>промышленные роботы; </a:t>
            </a:r>
          </a:p>
          <a:p>
            <a:endParaRPr lang="ru-RU" dirty="0">
              <a:solidFill>
                <a:srgbClr val="000000"/>
              </a:solidFill>
              <a:latin typeface="Arial" panose="020B0604020202020204" pitchFamily="34" charset="0"/>
            </a:endParaRPr>
          </a:p>
          <a:p>
            <a:r>
              <a:rPr lang="ru-RU" dirty="0" smtClean="0">
                <a:solidFill>
                  <a:srgbClr val="000000"/>
                </a:solidFill>
                <a:latin typeface="Arial" panose="020B0604020202020204" pitchFamily="34" charset="0"/>
              </a:rPr>
              <a:t>- подвесные </a:t>
            </a:r>
            <a:r>
              <a:rPr lang="ru-RU" dirty="0">
                <a:solidFill>
                  <a:srgbClr val="000000"/>
                </a:solidFill>
                <a:latin typeface="Arial" panose="020B0604020202020204" pitchFamily="34" charset="0"/>
              </a:rPr>
              <a:t>промышленные роботы; </a:t>
            </a:r>
          </a:p>
          <a:p>
            <a:endParaRPr lang="ru-RU" dirty="0">
              <a:solidFill>
                <a:srgbClr val="000000"/>
              </a:solidFill>
              <a:latin typeface="Arial" panose="020B0604020202020204" pitchFamily="34" charset="0"/>
            </a:endParaRPr>
          </a:p>
          <a:p>
            <a:r>
              <a:rPr lang="ru-RU" dirty="0" smtClean="0">
                <a:solidFill>
                  <a:srgbClr val="000000"/>
                </a:solidFill>
                <a:latin typeface="Arial" panose="020B0604020202020204" pitchFamily="34" charset="0"/>
              </a:rPr>
              <a:t>- встроенные </a:t>
            </a:r>
            <a:r>
              <a:rPr lang="ru-RU" dirty="0">
                <a:solidFill>
                  <a:srgbClr val="000000"/>
                </a:solidFill>
                <a:latin typeface="Arial" panose="020B0604020202020204" pitchFamily="34" charset="0"/>
              </a:rPr>
              <a:t>промышленные роботы. </a:t>
            </a:r>
          </a:p>
        </p:txBody>
      </p:sp>
      <p:sp>
        <p:nvSpPr>
          <p:cNvPr id="3" name="Прямоугольник 2"/>
          <p:cNvSpPr/>
          <p:nvPr/>
        </p:nvSpPr>
        <p:spPr>
          <a:xfrm>
            <a:off x="683568" y="476672"/>
            <a:ext cx="7776864" cy="1569660"/>
          </a:xfrm>
          <a:prstGeom prst="rect">
            <a:avLst/>
          </a:prstGeom>
        </p:spPr>
        <p:txBody>
          <a:bodyPr wrap="square">
            <a:spAutoFit/>
          </a:bodyPr>
          <a:lstStyle/>
          <a:p>
            <a:pPr marR="0" algn="ctr">
              <a:defRPr/>
            </a:pPr>
            <a:r>
              <a:rPr lang="ru-RU" sz="3600" b="1" i="1" dirty="0">
                <a:solidFill>
                  <a:schemeClr val="accent2"/>
                </a:solidFill>
                <a:effectLst>
                  <a:outerShdw blurRad="38100" dist="38100" dir="2700000" algn="tl">
                    <a:srgbClr val="C0C0C0"/>
                  </a:outerShdw>
                </a:effectLst>
              </a:rPr>
              <a:t>Способ установки на рабочем месте </a:t>
            </a:r>
            <a:r>
              <a:rPr lang="ru-RU" sz="3600" b="1" i="1" dirty="0" smtClean="0">
                <a:solidFill>
                  <a:schemeClr val="accent2"/>
                </a:solidFill>
                <a:effectLst>
                  <a:outerShdw blurRad="38100" dist="38100" dir="2700000" algn="tl">
                    <a:srgbClr val="C0C0C0"/>
                  </a:outerShdw>
                </a:effectLst>
              </a:rPr>
              <a:t>промышленных роботов</a:t>
            </a:r>
            <a:endParaRPr lang="ru-RU" sz="3600" b="1" i="1" dirty="0">
              <a:solidFill>
                <a:schemeClr val="accent2"/>
              </a:solidFill>
              <a:effectLst>
                <a:outerShdw blurRad="38100" dist="38100" dir="2700000" algn="tl">
                  <a:srgbClr val="C0C0C0"/>
                </a:outerShdw>
              </a:effectLst>
            </a:endParaRPr>
          </a:p>
          <a:p>
            <a:endParaRPr lang="ru-RU" dirty="0">
              <a:solidFill>
                <a:srgbClr val="000000"/>
              </a:solidFill>
              <a:latin typeface="Arial" panose="020B0604020202020204" pitchFamily="34" charset="0"/>
            </a:endParaRPr>
          </a:p>
        </p:txBody>
      </p:sp>
    </p:spTree>
    <p:extLst>
      <p:ext uri="{BB962C8B-B14F-4D97-AF65-F5344CB8AC3E}">
        <p14:creationId xmlns:p14="http://schemas.microsoft.com/office/powerpoint/2010/main" val="407582270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539552" y="1340768"/>
            <a:ext cx="7848872" cy="4524315"/>
          </a:xfrm>
          <a:prstGeom prst="rect">
            <a:avLst/>
          </a:prstGeom>
        </p:spPr>
        <p:txBody>
          <a:bodyPr wrap="square">
            <a:spAutoFit/>
          </a:bodyPr>
          <a:lstStyle/>
          <a:p>
            <a:r>
              <a:rPr lang="ru-RU" dirty="0" smtClean="0">
                <a:solidFill>
                  <a:srgbClr val="000000"/>
                </a:solidFill>
                <a:latin typeface="Arial" panose="020B0604020202020204" pitchFamily="34" charset="0"/>
              </a:rPr>
              <a:t>- универсальные </a:t>
            </a:r>
            <a:r>
              <a:rPr lang="ru-RU" dirty="0">
                <a:solidFill>
                  <a:srgbClr val="000000"/>
                </a:solidFill>
                <a:latin typeface="Arial" panose="020B0604020202020204" pitchFamily="34" charset="0"/>
              </a:rPr>
              <a:t>промышленные роботы – роботы, осуществляющие разные </a:t>
            </a:r>
            <a:r>
              <a:rPr lang="ru-RU" dirty="0" smtClean="0">
                <a:solidFill>
                  <a:srgbClr val="000000"/>
                </a:solidFill>
                <a:latin typeface="Arial" panose="020B0604020202020204" pitchFamily="34" charset="0"/>
              </a:rPr>
              <a:t>технологические </a:t>
            </a:r>
            <a:r>
              <a:rPr lang="ru-RU" dirty="0">
                <a:solidFill>
                  <a:srgbClr val="000000"/>
                </a:solidFill>
                <a:latin typeface="Arial" panose="020B0604020202020204" pitchFamily="34" charset="0"/>
              </a:rPr>
              <a:t>операции в зависимости от установленного рабочего органа; </a:t>
            </a:r>
          </a:p>
          <a:p>
            <a:endParaRPr lang="ru-RU" dirty="0">
              <a:solidFill>
                <a:srgbClr val="000000"/>
              </a:solidFill>
              <a:latin typeface="Arial" panose="020B0604020202020204" pitchFamily="34" charset="0"/>
            </a:endParaRPr>
          </a:p>
          <a:p>
            <a:r>
              <a:rPr lang="ru-RU" dirty="0" smtClean="0">
                <a:solidFill>
                  <a:srgbClr val="000000"/>
                </a:solidFill>
                <a:latin typeface="Arial" panose="020B0604020202020204" pitchFamily="34" charset="0"/>
              </a:rPr>
              <a:t>- сборочные </a:t>
            </a:r>
            <a:r>
              <a:rPr lang="ru-RU" dirty="0">
                <a:solidFill>
                  <a:srgbClr val="000000"/>
                </a:solidFill>
                <a:latin typeface="Arial" panose="020B0604020202020204" pitchFamily="34" charset="0"/>
              </a:rPr>
              <a:t>промышленные </a:t>
            </a:r>
            <a:r>
              <a:rPr lang="ru-RU" dirty="0" smtClean="0">
                <a:solidFill>
                  <a:srgbClr val="000000"/>
                </a:solidFill>
                <a:latin typeface="Arial" panose="020B0604020202020204" pitchFamily="34" charset="0"/>
              </a:rPr>
              <a:t>роботы; </a:t>
            </a:r>
            <a:endParaRPr lang="ru-RU" dirty="0">
              <a:solidFill>
                <a:srgbClr val="000000"/>
              </a:solidFill>
              <a:latin typeface="Arial" panose="020B0604020202020204" pitchFamily="34" charset="0"/>
            </a:endParaRPr>
          </a:p>
          <a:p>
            <a:endParaRPr lang="ru-RU" dirty="0">
              <a:solidFill>
                <a:srgbClr val="000000"/>
              </a:solidFill>
              <a:latin typeface="Arial" panose="020B0604020202020204" pitchFamily="34" charset="0"/>
            </a:endParaRPr>
          </a:p>
          <a:p>
            <a:r>
              <a:rPr lang="ru-RU" dirty="0" smtClean="0">
                <a:solidFill>
                  <a:srgbClr val="000000"/>
                </a:solidFill>
                <a:latin typeface="Arial" panose="020B0604020202020204" pitchFamily="34" charset="0"/>
              </a:rPr>
              <a:t>- сварочные </a:t>
            </a:r>
            <a:r>
              <a:rPr lang="ru-RU" dirty="0">
                <a:solidFill>
                  <a:srgbClr val="000000"/>
                </a:solidFill>
                <a:latin typeface="Arial" panose="020B0604020202020204" pitchFamily="34" charset="0"/>
              </a:rPr>
              <a:t>промышленные </a:t>
            </a:r>
            <a:r>
              <a:rPr lang="ru-RU" dirty="0" smtClean="0">
                <a:solidFill>
                  <a:srgbClr val="000000"/>
                </a:solidFill>
                <a:latin typeface="Arial" panose="020B0604020202020204" pitchFamily="34" charset="0"/>
              </a:rPr>
              <a:t>роботы; </a:t>
            </a:r>
            <a:endParaRPr lang="ru-RU" dirty="0">
              <a:solidFill>
                <a:srgbClr val="000000"/>
              </a:solidFill>
              <a:latin typeface="Arial" panose="020B0604020202020204" pitchFamily="34" charset="0"/>
            </a:endParaRPr>
          </a:p>
          <a:p>
            <a:endParaRPr lang="ru-RU" dirty="0">
              <a:solidFill>
                <a:srgbClr val="000000"/>
              </a:solidFill>
              <a:latin typeface="Arial" panose="020B0604020202020204" pitchFamily="34" charset="0"/>
            </a:endParaRPr>
          </a:p>
          <a:p>
            <a:r>
              <a:rPr lang="ru-RU" dirty="0" smtClean="0">
                <a:solidFill>
                  <a:srgbClr val="000000"/>
                </a:solidFill>
                <a:latin typeface="Arial" panose="020B0604020202020204" pitchFamily="34" charset="0"/>
              </a:rPr>
              <a:t>- окрасочные </a:t>
            </a:r>
            <a:r>
              <a:rPr lang="ru-RU" dirty="0">
                <a:solidFill>
                  <a:srgbClr val="000000"/>
                </a:solidFill>
                <a:latin typeface="Arial" panose="020B0604020202020204" pitchFamily="34" charset="0"/>
              </a:rPr>
              <a:t>промышленные </a:t>
            </a:r>
            <a:r>
              <a:rPr lang="ru-RU" dirty="0" smtClean="0">
                <a:solidFill>
                  <a:srgbClr val="000000"/>
                </a:solidFill>
                <a:latin typeface="Arial" panose="020B0604020202020204" pitchFamily="34" charset="0"/>
              </a:rPr>
              <a:t>роботы; </a:t>
            </a:r>
            <a:endParaRPr lang="ru-RU" dirty="0">
              <a:solidFill>
                <a:srgbClr val="000000"/>
              </a:solidFill>
              <a:latin typeface="Arial" panose="020B0604020202020204" pitchFamily="34" charset="0"/>
            </a:endParaRPr>
          </a:p>
          <a:p>
            <a:endParaRPr lang="ru-RU" dirty="0">
              <a:solidFill>
                <a:srgbClr val="000000"/>
              </a:solidFill>
              <a:latin typeface="Arial" panose="020B0604020202020204" pitchFamily="34" charset="0"/>
            </a:endParaRPr>
          </a:p>
          <a:p>
            <a:r>
              <a:rPr lang="ru-RU" dirty="0" smtClean="0">
                <a:solidFill>
                  <a:srgbClr val="000000"/>
                </a:solidFill>
                <a:latin typeface="Arial" panose="020B0604020202020204" pitchFamily="34" charset="0"/>
              </a:rPr>
              <a:t>- перегрузочные </a:t>
            </a:r>
            <a:r>
              <a:rPr lang="ru-RU" dirty="0">
                <a:solidFill>
                  <a:srgbClr val="000000"/>
                </a:solidFill>
                <a:latin typeface="Arial" panose="020B0604020202020204" pitchFamily="34" charset="0"/>
              </a:rPr>
              <a:t>промышленные роботы – роботы, </a:t>
            </a:r>
            <a:r>
              <a:rPr lang="ru-RU" dirty="0" smtClean="0">
                <a:solidFill>
                  <a:srgbClr val="000000"/>
                </a:solidFill>
                <a:latin typeface="Arial" panose="020B0604020202020204" pitchFamily="34" charset="0"/>
              </a:rPr>
              <a:t>для </a:t>
            </a:r>
            <a:r>
              <a:rPr lang="ru-RU" dirty="0" err="1" smtClean="0">
                <a:solidFill>
                  <a:srgbClr val="000000"/>
                </a:solidFill>
                <a:latin typeface="Arial" panose="020B0604020202020204" pitchFamily="34" charset="0"/>
              </a:rPr>
              <a:t>загрузо</a:t>
            </a:r>
            <a:r>
              <a:rPr lang="ru-RU" dirty="0" smtClean="0">
                <a:solidFill>
                  <a:srgbClr val="000000"/>
                </a:solidFill>
                <a:latin typeface="Arial" panose="020B0604020202020204" pitchFamily="34" charset="0"/>
              </a:rPr>
              <a:t>-разгрузочных операций; </a:t>
            </a:r>
            <a:endParaRPr lang="ru-RU" dirty="0">
              <a:solidFill>
                <a:srgbClr val="000000"/>
              </a:solidFill>
              <a:latin typeface="Arial" panose="020B0604020202020204" pitchFamily="34" charset="0"/>
            </a:endParaRPr>
          </a:p>
        </p:txBody>
      </p:sp>
      <p:sp>
        <p:nvSpPr>
          <p:cNvPr id="3" name="Прямоугольник 2"/>
          <p:cNvSpPr/>
          <p:nvPr/>
        </p:nvSpPr>
        <p:spPr>
          <a:xfrm>
            <a:off x="683568" y="188640"/>
            <a:ext cx="7776864" cy="954107"/>
          </a:xfrm>
          <a:prstGeom prst="rect">
            <a:avLst/>
          </a:prstGeom>
        </p:spPr>
        <p:txBody>
          <a:bodyPr wrap="square">
            <a:spAutoFit/>
          </a:bodyPr>
          <a:lstStyle/>
          <a:p>
            <a:r>
              <a:rPr lang="ru-RU" altLang="ru-RU" sz="3200" b="1" i="1" dirty="0" smtClean="0">
                <a:solidFill>
                  <a:schemeClr val="accent2"/>
                </a:solidFill>
                <a:effectLst>
                  <a:outerShdw blurRad="38100" dist="38100" dir="2700000" algn="tl">
                    <a:srgbClr val="C0C0C0"/>
                  </a:outerShdw>
                </a:effectLst>
              </a:rPr>
              <a:t>Выполняемая </a:t>
            </a:r>
            <a:r>
              <a:rPr lang="ru-RU" altLang="ru-RU" sz="3200" b="1" i="1" dirty="0">
                <a:solidFill>
                  <a:schemeClr val="accent2"/>
                </a:solidFill>
                <a:effectLst>
                  <a:outerShdw blurRad="38100" dist="38100" dir="2700000" algn="tl">
                    <a:srgbClr val="C0C0C0"/>
                  </a:outerShdw>
                </a:effectLst>
              </a:rPr>
              <a:t>технологическая операция </a:t>
            </a:r>
          </a:p>
          <a:p>
            <a:endParaRPr lang="ru-RU" dirty="0">
              <a:solidFill>
                <a:srgbClr val="000000"/>
              </a:solidFill>
              <a:latin typeface="Arial" panose="020B0604020202020204" pitchFamily="34" charset="0"/>
            </a:endParaRPr>
          </a:p>
        </p:txBody>
      </p:sp>
    </p:spTree>
    <p:extLst>
      <p:ext uri="{BB962C8B-B14F-4D97-AF65-F5344CB8AC3E}">
        <p14:creationId xmlns:p14="http://schemas.microsoft.com/office/powerpoint/2010/main" val="228826226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683568" y="1412776"/>
            <a:ext cx="7560840" cy="3477875"/>
          </a:xfrm>
          <a:prstGeom prst="rect">
            <a:avLst/>
          </a:prstGeom>
        </p:spPr>
        <p:txBody>
          <a:bodyPr wrap="square">
            <a:spAutoFit/>
          </a:bodyPr>
          <a:lstStyle/>
          <a:p>
            <a:endParaRPr lang="ru-RU" sz="2800" dirty="0">
              <a:solidFill>
                <a:srgbClr val="000000"/>
              </a:solidFill>
              <a:latin typeface="Arial" panose="020B0604020202020204" pitchFamily="34" charset="0"/>
            </a:endParaRPr>
          </a:p>
          <a:p>
            <a:r>
              <a:rPr lang="ru-RU" dirty="0" smtClean="0">
                <a:solidFill>
                  <a:srgbClr val="000000"/>
                </a:solidFill>
                <a:latin typeface="Arial" panose="020B0604020202020204" pitchFamily="34" charset="0"/>
              </a:rPr>
              <a:t>- обрабатывающие </a:t>
            </a:r>
            <a:r>
              <a:rPr lang="ru-RU" dirty="0">
                <a:solidFill>
                  <a:srgbClr val="000000"/>
                </a:solidFill>
                <a:latin typeface="Arial" panose="020B0604020202020204" pitchFamily="34" charset="0"/>
              </a:rPr>
              <a:t>промышленные роботы – роботы, используемые при операциях механообработки (шлифовка, удаление </a:t>
            </a:r>
            <a:r>
              <a:rPr lang="ru-RU" dirty="0" smtClean="0">
                <a:solidFill>
                  <a:srgbClr val="000000"/>
                </a:solidFill>
                <a:latin typeface="Arial" panose="020B0604020202020204" pitchFamily="34" charset="0"/>
              </a:rPr>
              <a:t>заусенцев </a:t>
            </a:r>
            <a:r>
              <a:rPr lang="ru-RU" dirty="0">
                <a:solidFill>
                  <a:srgbClr val="000000"/>
                </a:solidFill>
                <a:latin typeface="Arial" panose="020B0604020202020204" pitchFamily="34" charset="0"/>
              </a:rPr>
              <a:t>и т.п.); </a:t>
            </a:r>
          </a:p>
          <a:p>
            <a:endParaRPr lang="ru-RU" dirty="0">
              <a:solidFill>
                <a:srgbClr val="000000"/>
              </a:solidFill>
              <a:latin typeface="Arial" panose="020B0604020202020204" pitchFamily="34" charset="0"/>
            </a:endParaRPr>
          </a:p>
          <a:p>
            <a:r>
              <a:rPr lang="ru-RU" dirty="0" smtClean="0">
                <a:solidFill>
                  <a:srgbClr val="000000"/>
                </a:solidFill>
                <a:latin typeface="Arial" panose="020B0604020202020204" pitchFamily="34" charset="0"/>
              </a:rPr>
              <a:t>- транспортные </a:t>
            </a:r>
            <a:r>
              <a:rPr lang="ru-RU" dirty="0">
                <a:solidFill>
                  <a:srgbClr val="000000"/>
                </a:solidFill>
                <a:latin typeface="Arial" panose="020B0604020202020204" pitchFamily="34" charset="0"/>
              </a:rPr>
              <a:t>промышленные роботы – роботы, осуществляющие внутрицеховые и межцеховые перемещения полезного груза. </a:t>
            </a:r>
          </a:p>
        </p:txBody>
      </p:sp>
      <p:sp>
        <p:nvSpPr>
          <p:cNvPr id="3" name="Прямоугольник 2"/>
          <p:cNvSpPr/>
          <p:nvPr/>
        </p:nvSpPr>
        <p:spPr>
          <a:xfrm>
            <a:off x="683568" y="188640"/>
            <a:ext cx="7776864" cy="1446550"/>
          </a:xfrm>
          <a:prstGeom prst="rect">
            <a:avLst/>
          </a:prstGeom>
        </p:spPr>
        <p:txBody>
          <a:bodyPr wrap="square">
            <a:spAutoFit/>
          </a:bodyPr>
          <a:lstStyle/>
          <a:p>
            <a:pPr algn="ctr"/>
            <a:r>
              <a:rPr lang="ru-RU" altLang="ru-RU" sz="3200" b="1" i="1" dirty="0" smtClean="0">
                <a:solidFill>
                  <a:schemeClr val="accent2"/>
                </a:solidFill>
                <a:effectLst>
                  <a:outerShdw blurRad="38100" dist="38100" dir="2700000" algn="tl">
                    <a:srgbClr val="C0C0C0"/>
                  </a:outerShdw>
                </a:effectLst>
              </a:rPr>
              <a:t>Выполняемая </a:t>
            </a:r>
            <a:r>
              <a:rPr lang="ru-RU" altLang="ru-RU" sz="3200" b="1" i="1" dirty="0">
                <a:solidFill>
                  <a:schemeClr val="accent2"/>
                </a:solidFill>
                <a:effectLst>
                  <a:outerShdw blurRad="38100" dist="38100" dir="2700000" algn="tl">
                    <a:srgbClr val="C0C0C0"/>
                  </a:outerShdw>
                </a:effectLst>
              </a:rPr>
              <a:t>технологическая </a:t>
            </a:r>
            <a:r>
              <a:rPr lang="ru-RU" altLang="ru-RU" sz="3200" b="1" i="1" dirty="0" smtClean="0">
                <a:solidFill>
                  <a:schemeClr val="accent2"/>
                </a:solidFill>
                <a:effectLst>
                  <a:outerShdw blurRad="38100" dist="38100" dir="2700000" algn="tl">
                    <a:srgbClr val="C0C0C0"/>
                  </a:outerShdw>
                </a:effectLst>
              </a:rPr>
              <a:t>операция (продолжение) </a:t>
            </a:r>
            <a:endParaRPr lang="ru-RU" altLang="ru-RU" sz="3200" b="1" i="1" dirty="0">
              <a:solidFill>
                <a:schemeClr val="accent2"/>
              </a:solidFill>
              <a:effectLst>
                <a:outerShdw blurRad="38100" dist="38100" dir="2700000" algn="tl">
                  <a:srgbClr val="C0C0C0"/>
                </a:outerShdw>
              </a:effectLst>
            </a:endParaRPr>
          </a:p>
          <a:p>
            <a:endParaRPr lang="ru-RU" dirty="0">
              <a:solidFill>
                <a:srgbClr val="000000"/>
              </a:solidFill>
              <a:latin typeface="Arial" panose="020B0604020202020204" pitchFamily="34" charset="0"/>
            </a:endParaRPr>
          </a:p>
        </p:txBody>
      </p:sp>
    </p:spTree>
    <p:extLst>
      <p:ext uri="{BB962C8B-B14F-4D97-AF65-F5344CB8AC3E}">
        <p14:creationId xmlns:p14="http://schemas.microsoft.com/office/powerpoint/2010/main" val="285035956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611560" y="1556792"/>
            <a:ext cx="7920880" cy="4893647"/>
          </a:xfrm>
          <a:prstGeom prst="rect">
            <a:avLst/>
          </a:prstGeom>
        </p:spPr>
        <p:txBody>
          <a:bodyPr wrap="square">
            <a:spAutoFit/>
          </a:bodyPr>
          <a:lstStyle/>
          <a:p>
            <a:pPr marL="457200" indent="-457200">
              <a:buFontTx/>
              <a:buChar char="-"/>
            </a:pPr>
            <a:r>
              <a:rPr lang="ru-RU" sz="3200" dirty="0" smtClean="0"/>
              <a:t>промышленные </a:t>
            </a:r>
            <a:r>
              <a:rPr lang="ru-RU" sz="3200" dirty="0"/>
              <a:t>роботы с </a:t>
            </a:r>
            <a:r>
              <a:rPr lang="ru-RU" sz="3200" dirty="0" smtClean="0"/>
              <a:t>ручным</a:t>
            </a:r>
          </a:p>
          <a:p>
            <a:r>
              <a:rPr lang="ru-RU" sz="3200" dirty="0"/>
              <a:t> </a:t>
            </a:r>
            <a:r>
              <a:rPr lang="ru-RU" sz="3200" dirty="0" smtClean="0"/>
              <a:t>    управлением</a:t>
            </a:r>
            <a:endParaRPr lang="ru-RU" sz="3200" dirty="0"/>
          </a:p>
          <a:p>
            <a:pPr marL="457200" indent="-457200">
              <a:buFontTx/>
              <a:buChar char="-"/>
            </a:pPr>
            <a:r>
              <a:rPr lang="ru-RU" sz="3200" dirty="0" smtClean="0"/>
              <a:t>промышленные </a:t>
            </a:r>
            <a:r>
              <a:rPr lang="ru-RU" sz="3200" dirty="0"/>
              <a:t>роботы с </a:t>
            </a:r>
            <a:r>
              <a:rPr lang="ru-RU" sz="3200" dirty="0" smtClean="0"/>
              <a:t>программным</a:t>
            </a:r>
          </a:p>
          <a:p>
            <a:r>
              <a:rPr lang="ru-RU" sz="3200" dirty="0"/>
              <a:t> </a:t>
            </a:r>
            <a:r>
              <a:rPr lang="ru-RU" sz="3200" dirty="0" smtClean="0"/>
              <a:t>    управлением</a:t>
            </a:r>
          </a:p>
          <a:p>
            <a:pPr marL="457200" indent="-457200">
              <a:buFontTx/>
              <a:buChar char="-"/>
            </a:pPr>
            <a:r>
              <a:rPr lang="ru-RU" sz="3200" dirty="0" smtClean="0"/>
              <a:t>промышленные </a:t>
            </a:r>
            <a:r>
              <a:rPr lang="ru-RU" sz="3200" dirty="0"/>
              <a:t>роботы с </a:t>
            </a:r>
            <a:r>
              <a:rPr lang="ru-RU" sz="3200" dirty="0" smtClean="0"/>
              <a:t>адаптивным</a:t>
            </a:r>
            <a:endParaRPr lang="ru-RU" sz="3200" dirty="0"/>
          </a:p>
          <a:p>
            <a:r>
              <a:rPr lang="ru-RU" sz="3200" dirty="0"/>
              <a:t>     </a:t>
            </a:r>
            <a:r>
              <a:rPr lang="ru-RU" sz="3200" dirty="0" smtClean="0"/>
              <a:t>управлением</a:t>
            </a:r>
          </a:p>
          <a:p>
            <a:r>
              <a:rPr lang="ru-RU" sz="3200" dirty="0" smtClean="0"/>
              <a:t>----------</a:t>
            </a:r>
          </a:p>
          <a:p>
            <a:r>
              <a:rPr lang="ru-RU" sz="3200" dirty="0" smtClean="0"/>
              <a:t>Роботы с интеллектуальным управлением</a:t>
            </a:r>
            <a:endParaRPr lang="ru-RU" sz="3200" dirty="0"/>
          </a:p>
          <a:p>
            <a:endParaRPr lang="ru-RU" sz="2800" dirty="0" smtClean="0"/>
          </a:p>
          <a:p>
            <a:endParaRPr lang="ru-RU" sz="2800" dirty="0"/>
          </a:p>
        </p:txBody>
      </p:sp>
      <p:sp>
        <p:nvSpPr>
          <p:cNvPr id="4" name="Прямоугольник 3"/>
          <p:cNvSpPr/>
          <p:nvPr/>
        </p:nvSpPr>
        <p:spPr>
          <a:xfrm>
            <a:off x="2051720" y="188640"/>
            <a:ext cx="5760640" cy="1077218"/>
          </a:xfrm>
          <a:prstGeom prst="rect">
            <a:avLst/>
          </a:prstGeom>
        </p:spPr>
        <p:txBody>
          <a:bodyPr wrap="square">
            <a:spAutoFit/>
          </a:bodyPr>
          <a:lstStyle/>
          <a:p>
            <a:pPr algn="ctr"/>
            <a:r>
              <a:rPr lang="ru-RU" altLang="ru-RU" sz="3200" b="1" i="1" dirty="0">
                <a:solidFill>
                  <a:schemeClr val="accent2"/>
                </a:solidFill>
                <a:effectLst>
                  <a:outerShdw blurRad="38100" dist="38100" dir="2700000" algn="tl">
                    <a:srgbClr val="C0C0C0"/>
                  </a:outerShdw>
                </a:effectLst>
              </a:rPr>
              <a:t>Способ </a:t>
            </a:r>
            <a:r>
              <a:rPr lang="ru-RU" altLang="ru-RU" sz="3200" b="1" i="1" dirty="0" smtClean="0">
                <a:solidFill>
                  <a:schemeClr val="accent2"/>
                </a:solidFill>
                <a:effectLst>
                  <a:outerShdw blurRad="38100" dist="38100" dir="2700000" algn="tl">
                    <a:srgbClr val="C0C0C0"/>
                  </a:outerShdw>
                </a:effectLst>
              </a:rPr>
              <a:t>управления промышленных роботов</a:t>
            </a:r>
            <a:endParaRPr lang="ru-RU" altLang="ru-RU" sz="3200" b="1" i="1" dirty="0">
              <a:solidFill>
                <a:schemeClr val="accent2"/>
              </a:solidFill>
              <a:effectLst>
                <a:outerShdw blurRad="38100" dist="38100" dir="2700000" algn="tl">
                  <a:srgbClr val="C0C0C0"/>
                </a:outerShdw>
              </a:effectLst>
            </a:endParaRPr>
          </a:p>
        </p:txBody>
      </p:sp>
    </p:spTree>
    <p:extLst>
      <p:ext uri="{BB962C8B-B14F-4D97-AF65-F5344CB8AC3E}">
        <p14:creationId xmlns:p14="http://schemas.microsoft.com/office/powerpoint/2010/main" val="292178633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899592" y="1844824"/>
            <a:ext cx="7632848" cy="3416320"/>
          </a:xfrm>
          <a:prstGeom prst="rect">
            <a:avLst/>
          </a:prstGeom>
        </p:spPr>
        <p:txBody>
          <a:bodyPr wrap="square">
            <a:spAutoFit/>
          </a:bodyPr>
          <a:lstStyle/>
          <a:p>
            <a:endParaRPr lang="ru-RU" dirty="0">
              <a:solidFill>
                <a:srgbClr val="000000"/>
              </a:solidFill>
              <a:latin typeface="Arial" panose="020B0604020202020204" pitchFamily="34" charset="0"/>
            </a:endParaRPr>
          </a:p>
          <a:p>
            <a:r>
              <a:rPr lang="ru-RU" dirty="0" smtClean="0">
                <a:solidFill>
                  <a:srgbClr val="000000"/>
                </a:solidFill>
                <a:latin typeface="Arial" panose="020B0604020202020204" pitchFamily="34" charset="0"/>
              </a:rPr>
              <a:t>- промышленные </a:t>
            </a:r>
            <a:r>
              <a:rPr lang="ru-RU" dirty="0">
                <a:solidFill>
                  <a:srgbClr val="000000"/>
                </a:solidFill>
                <a:latin typeface="Arial" panose="020B0604020202020204" pitchFamily="34" charset="0"/>
              </a:rPr>
              <a:t>роботы, программируемые </a:t>
            </a:r>
            <a:r>
              <a:rPr lang="ru-RU" dirty="0" smtClean="0">
                <a:solidFill>
                  <a:srgbClr val="000000"/>
                </a:solidFill>
                <a:latin typeface="Arial" panose="020B0604020202020204" pitchFamily="34" charset="0"/>
              </a:rPr>
              <a:t>обучением; </a:t>
            </a:r>
            <a:endParaRPr lang="ru-RU" dirty="0">
              <a:solidFill>
                <a:srgbClr val="000000"/>
              </a:solidFill>
              <a:latin typeface="Arial" panose="020B0604020202020204" pitchFamily="34" charset="0"/>
            </a:endParaRPr>
          </a:p>
          <a:p>
            <a:endParaRPr lang="ru-RU" dirty="0">
              <a:solidFill>
                <a:srgbClr val="000000"/>
              </a:solidFill>
              <a:latin typeface="Arial" panose="020B0604020202020204" pitchFamily="34" charset="0"/>
            </a:endParaRPr>
          </a:p>
          <a:p>
            <a:r>
              <a:rPr lang="ru-RU" dirty="0" smtClean="0">
                <a:solidFill>
                  <a:srgbClr val="000000"/>
                </a:solidFill>
                <a:latin typeface="Arial" panose="020B0604020202020204" pitchFamily="34" charset="0"/>
              </a:rPr>
              <a:t>- промышленные </a:t>
            </a:r>
            <a:r>
              <a:rPr lang="ru-RU" dirty="0">
                <a:solidFill>
                  <a:srgbClr val="000000"/>
                </a:solidFill>
                <a:latin typeface="Arial" panose="020B0604020202020204" pitchFamily="34" charset="0"/>
              </a:rPr>
              <a:t>роботы программируемые </a:t>
            </a:r>
            <a:r>
              <a:rPr lang="ru-RU" dirty="0" smtClean="0">
                <a:solidFill>
                  <a:srgbClr val="000000"/>
                </a:solidFill>
                <a:latin typeface="Arial" panose="020B0604020202020204" pitchFamily="34" charset="0"/>
              </a:rPr>
              <a:t>аналитически (автономное программирование); </a:t>
            </a:r>
            <a:endParaRPr lang="ru-RU" dirty="0">
              <a:solidFill>
                <a:srgbClr val="000000"/>
              </a:solidFill>
              <a:latin typeface="Arial" panose="020B0604020202020204" pitchFamily="34" charset="0"/>
            </a:endParaRPr>
          </a:p>
          <a:p>
            <a:endParaRPr lang="ru-RU" dirty="0">
              <a:solidFill>
                <a:srgbClr val="000000"/>
              </a:solidFill>
              <a:latin typeface="Arial" panose="020B0604020202020204" pitchFamily="34" charset="0"/>
            </a:endParaRPr>
          </a:p>
          <a:p>
            <a:r>
              <a:rPr lang="ru-RU" dirty="0" smtClean="0">
                <a:solidFill>
                  <a:srgbClr val="000000"/>
                </a:solidFill>
                <a:latin typeface="Arial" panose="020B0604020202020204" pitchFamily="34" charset="0"/>
              </a:rPr>
              <a:t>- промышленные </a:t>
            </a:r>
            <a:r>
              <a:rPr lang="ru-RU" dirty="0">
                <a:solidFill>
                  <a:srgbClr val="000000"/>
                </a:solidFill>
                <a:latin typeface="Arial" panose="020B0604020202020204" pitchFamily="34" charset="0"/>
              </a:rPr>
              <a:t>роботы, программируемые </a:t>
            </a:r>
            <a:r>
              <a:rPr lang="ru-RU" dirty="0" smtClean="0">
                <a:solidFill>
                  <a:srgbClr val="000000"/>
                </a:solidFill>
                <a:latin typeface="Arial" panose="020B0604020202020204" pitchFamily="34" charset="0"/>
              </a:rPr>
              <a:t>целеуказанием (супервизорное управление). </a:t>
            </a:r>
            <a:endParaRPr lang="ru-RU" dirty="0">
              <a:solidFill>
                <a:srgbClr val="000000"/>
              </a:solidFill>
              <a:latin typeface="Arial" panose="020B0604020202020204" pitchFamily="34" charset="0"/>
            </a:endParaRPr>
          </a:p>
        </p:txBody>
      </p:sp>
      <p:sp>
        <p:nvSpPr>
          <p:cNvPr id="3" name="Прямоугольник 2"/>
          <p:cNvSpPr/>
          <p:nvPr/>
        </p:nvSpPr>
        <p:spPr>
          <a:xfrm>
            <a:off x="1331640" y="332656"/>
            <a:ext cx="5760640" cy="1077218"/>
          </a:xfrm>
          <a:prstGeom prst="rect">
            <a:avLst/>
          </a:prstGeom>
        </p:spPr>
        <p:txBody>
          <a:bodyPr wrap="square">
            <a:spAutoFit/>
          </a:bodyPr>
          <a:lstStyle/>
          <a:p>
            <a:pPr algn="ctr"/>
            <a:r>
              <a:rPr lang="ru-RU" altLang="ru-RU" sz="3200" b="1" i="1" dirty="0">
                <a:solidFill>
                  <a:schemeClr val="accent2"/>
                </a:solidFill>
                <a:effectLst>
                  <a:outerShdw blurRad="38100" dist="38100" dir="2700000" algn="tl">
                    <a:srgbClr val="C0C0C0"/>
                  </a:outerShdw>
                </a:effectLst>
              </a:rPr>
              <a:t>Способ </a:t>
            </a:r>
            <a:r>
              <a:rPr lang="ru-RU" altLang="ru-RU" sz="3200" b="1" i="1" dirty="0" smtClean="0">
                <a:solidFill>
                  <a:schemeClr val="accent2"/>
                </a:solidFill>
                <a:effectLst>
                  <a:outerShdw blurRad="38100" dist="38100" dir="2700000" algn="tl">
                    <a:srgbClr val="C0C0C0"/>
                  </a:outerShdw>
                </a:effectLst>
              </a:rPr>
              <a:t>программирования промышленных роботов</a:t>
            </a:r>
            <a:endParaRPr lang="ru-RU" altLang="ru-RU" sz="3200" b="1" i="1" dirty="0">
              <a:solidFill>
                <a:schemeClr val="accent2"/>
              </a:solidFill>
              <a:effectLst>
                <a:outerShdw blurRad="38100" dist="38100" dir="2700000" algn="tl">
                  <a:srgbClr val="C0C0C0"/>
                </a:outerShdw>
              </a:effectLst>
            </a:endParaRPr>
          </a:p>
        </p:txBody>
      </p:sp>
    </p:spTree>
    <p:extLst>
      <p:ext uri="{BB962C8B-B14F-4D97-AF65-F5344CB8AC3E}">
        <p14:creationId xmlns:p14="http://schemas.microsoft.com/office/powerpoint/2010/main" val="380797370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899592" y="548680"/>
            <a:ext cx="7056784" cy="4647426"/>
          </a:xfrm>
          <a:prstGeom prst="rect">
            <a:avLst/>
          </a:prstGeom>
        </p:spPr>
        <p:txBody>
          <a:bodyPr wrap="square">
            <a:spAutoFit/>
          </a:bodyPr>
          <a:lstStyle/>
          <a:p>
            <a:pPr algn="ctr"/>
            <a:r>
              <a:rPr lang="ru-RU" sz="2800" b="1" dirty="0">
                <a:solidFill>
                  <a:srgbClr val="0070C0"/>
                </a:solidFill>
                <a:latin typeface="Arial" panose="020B0604020202020204" pitchFamily="34" charset="0"/>
              </a:rPr>
              <a:t>П</a:t>
            </a:r>
            <a:r>
              <a:rPr lang="ru-RU" sz="2800" b="1" dirty="0" smtClean="0">
                <a:solidFill>
                  <a:srgbClr val="0070C0"/>
                </a:solidFill>
                <a:latin typeface="Arial" panose="020B0604020202020204" pitchFamily="34" charset="0"/>
              </a:rPr>
              <a:t>рограммирование </a:t>
            </a:r>
            <a:r>
              <a:rPr lang="ru-RU" sz="2800" b="1" dirty="0">
                <a:solidFill>
                  <a:srgbClr val="0070C0"/>
                </a:solidFill>
                <a:latin typeface="Arial" panose="020B0604020202020204" pitchFamily="34" charset="0"/>
              </a:rPr>
              <a:t>обучением </a:t>
            </a:r>
            <a:r>
              <a:rPr lang="ru-RU" sz="2800" dirty="0">
                <a:solidFill>
                  <a:srgbClr val="0070C0"/>
                </a:solidFill>
                <a:latin typeface="Arial" panose="020B0604020202020204" pitchFamily="34" charset="0"/>
              </a:rPr>
              <a:t>(</a:t>
            </a:r>
            <a:r>
              <a:rPr lang="ru-RU" sz="2800" dirty="0" err="1">
                <a:solidFill>
                  <a:srgbClr val="0070C0"/>
                </a:solidFill>
                <a:latin typeface="Arial" panose="020B0604020202020204" pitchFamily="34" charset="0"/>
              </a:rPr>
              <a:t>teach</a:t>
            </a:r>
            <a:r>
              <a:rPr lang="ru-RU" sz="2800" dirty="0">
                <a:solidFill>
                  <a:srgbClr val="0070C0"/>
                </a:solidFill>
                <a:latin typeface="Arial" panose="020B0604020202020204" pitchFamily="34" charset="0"/>
              </a:rPr>
              <a:t> </a:t>
            </a:r>
            <a:r>
              <a:rPr lang="ru-RU" sz="2800" dirty="0" err="1">
                <a:solidFill>
                  <a:srgbClr val="0070C0"/>
                </a:solidFill>
                <a:latin typeface="Arial" panose="020B0604020202020204" pitchFamily="34" charset="0"/>
              </a:rPr>
              <a:t>programming</a:t>
            </a:r>
            <a:r>
              <a:rPr lang="ru-RU" sz="2800" dirty="0">
                <a:solidFill>
                  <a:srgbClr val="0070C0"/>
                </a:solidFill>
                <a:latin typeface="Arial" panose="020B0604020202020204" pitchFamily="34" charset="0"/>
              </a:rPr>
              <a:t>): </a:t>
            </a:r>
            <a:endParaRPr lang="en-US" sz="2800" dirty="0" smtClean="0">
              <a:solidFill>
                <a:srgbClr val="0070C0"/>
              </a:solidFill>
              <a:latin typeface="Arial" panose="020B0604020202020204" pitchFamily="34" charset="0"/>
            </a:endParaRPr>
          </a:p>
          <a:p>
            <a:endParaRPr lang="en-US" dirty="0">
              <a:solidFill>
                <a:srgbClr val="000000"/>
              </a:solidFill>
              <a:latin typeface="Arial" panose="020B0604020202020204" pitchFamily="34" charset="0"/>
            </a:endParaRPr>
          </a:p>
          <a:p>
            <a:pPr algn="just"/>
            <a:r>
              <a:rPr lang="ru-RU" dirty="0" smtClean="0">
                <a:solidFill>
                  <a:srgbClr val="000000"/>
                </a:solidFill>
                <a:latin typeface="Arial" panose="020B0604020202020204" pitchFamily="34" charset="0"/>
              </a:rPr>
              <a:t>Программирование</a:t>
            </a:r>
            <a:r>
              <a:rPr lang="ru-RU" dirty="0">
                <a:solidFill>
                  <a:srgbClr val="000000"/>
                </a:solidFill>
                <a:latin typeface="Arial" panose="020B0604020202020204" pitchFamily="34" charset="0"/>
              </a:rPr>
              <a:t>, осуществляемое с помощью проведения вручную </a:t>
            </a:r>
            <a:r>
              <a:rPr lang="ru-RU" b="1" dirty="0">
                <a:solidFill>
                  <a:srgbClr val="000000"/>
                </a:solidFill>
                <a:latin typeface="Arial" panose="020B0604020202020204" pitchFamily="34" charset="0"/>
              </a:rPr>
              <a:t>рабочего органа </a:t>
            </a:r>
            <a:r>
              <a:rPr lang="ru-RU" dirty="0" smtClean="0">
                <a:solidFill>
                  <a:srgbClr val="000000"/>
                </a:solidFill>
                <a:latin typeface="Arial" panose="020B0604020202020204" pitchFamily="34" charset="0"/>
              </a:rPr>
              <a:t>робота</a:t>
            </a:r>
            <a:r>
              <a:rPr lang="ru-RU" dirty="0">
                <a:solidFill>
                  <a:srgbClr val="000000"/>
                </a:solidFill>
                <a:latin typeface="Arial" panose="020B0604020202020204" pitchFamily="34" charset="0"/>
              </a:rPr>
              <a:t>, либо проведения вручную механического моделирующего устройства, либо с использованием </a:t>
            </a:r>
            <a:r>
              <a:rPr lang="ru-RU" b="1" dirty="0">
                <a:solidFill>
                  <a:srgbClr val="000000"/>
                </a:solidFill>
                <a:latin typeface="Arial" panose="020B0604020202020204" pitchFamily="34" charset="0"/>
              </a:rPr>
              <a:t>пульта </a:t>
            </a:r>
            <a:r>
              <a:rPr lang="ru-RU" b="1" dirty="0" smtClean="0">
                <a:solidFill>
                  <a:srgbClr val="000000"/>
                </a:solidFill>
                <a:latin typeface="Arial" panose="020B0604020202020204" pitchFamily="34" charset="0"/>
              </a:rPr>
              <a:t>обучения</a:t>
            </a:r>
            <a:r>
              <a:rPr lang="ru-RU" dirty="0" smtClean="0">
                <a:solidFill>
                  <a:srgbClr val="000000"/>
                </a:solidFill>
                <a:latin typeface="Arial" panose="020B0604020202020204" pitchFamily="34" charset="0"/>
              </a:rPr>
              <a:t> </a:t>
            </a:r>
            <a:r>
              <a:rPr lang="ru-RU" dirty="0">
                <a:solidFill>
                  <a:srgbClr val="000000"/>
                </a:solidFill>
                <a:latin typeface="Arial" panose="020B0604020202020204" pitchFamily="34" charset="0"/>
              </a:rPr>
              <a:t>с целью перемещения </a:t>
            </a:r>
            <a:r>
              <a:rPr lang="ru-RU" b="1" dirty="0">
                <a:solidFill>
                  <a:srgbClr val="000000"/>
                </a:solidFill>
                <a:latin typeface="Arial" panose="020B0604020202020204" pitchFamily="34" charset="0"/>
              </a:rPr>
              <a:t>робота </a:t>
            </a:r>
            <a:r>
              <a:rPr lang="ru-RU" dirty="0" smtClean="0">
                <a:solidFill>
                  <a:srgbClr val="000000"/>
                </a:solidFill>
                <a:latin typeface="Arial" panose="020B0604020202020204" pitchFamily="34" charset="0"/>
              </a:rPr>
              <a:t>по </a:t>
            </a:r>
            <a:r>
              <a:rPr lang="ru-RU" dirty="0">
                <a:solidFill>
                  <a:srgbClr val="000000"/>
                </a:solidFill>
                <a:latin typeface="Arial" panose="020B0604020202020204" pitchFamily="34" charset="0"/>
              </a:rPr>
              <a:t>последовательности заданных пространственных расположений. </a:t>
            </a:r>
          </a:p>
          <a:p>
            <a:r>
              <a:rPr lang="ru-RU" dirty="0" smtClean="0">
                <a:solidFill>
                  <a:srgbClr val="000000"/>
                </a:solidFill>
                <a:latin typeface="Arial" panose="020B0604020202020204" pitchFamily="34" charset="0"/>
              </a:rPr>
              <a:t>. </a:t>
            </a:r>
            <a:endParaRPr lang="ru-RU" dirty="0"/>
          </a:p>
        </p:txBody>
      </p:sp>
      <p:sp>
        <p:nvSpPr>
          <p:cNvPr id="3" name="Прямоугольник 2"/>
          <p:cNvSpPr/>
          <p:nvPr/>
        </p:nvSpPr>
        <p:spPr>
          <a:xfrm>
            <a:off x="2123728" y="5661248"/>
            <a:ext cx="5472608" cy="830997"/>
          </a:xfrm>
          <a:prstGeom prst="rect">
            <a:avLst/>
          </a:prstGeom>
        </p:spPr>
        <p:txBody>
          <a:bodyPr wrap="square">
            <a:spAutoFit/>
          </a:bodyPr>
          <a:lstStyle/>
          <a:p>
            <a:r>
              <a:rPr lang="en-US" dirty="0" smtClean="0"/>
              <a:t>Video: </a:t>
            </a:r>
            <a:r>
              <a:rPr lang="ru-RU" dirty="0" smtClean="0"/>
              <a:t>Robot </a:t>
            </a:r>
            <a:r>
              <a:rPr lang="ru-RU" dirty="0" err="1"/>
              <a:t>position</a:t>
            </a:r>
            <a:r>
              <a:rPr lang="ru-RU" dirty="0"/>
              <a:t> </a:t>
            </a:r>
            <a:r>
              <a:rPr lang="ru-RU" dirty="0" err="1"/>
              <a:t>teaching</a:t>
            </a:r>
            <a:r>
              <a:rPr lang="ru-RU" dirty="0"/>
              <a:t> </a:t>
            </a:r>
            <a:r>
              <a:rPr lang="ru-RU" dirty="0" err="1"/>
              <a:t>through</a:t>
            </a:r>
            <a:r>
              <a:rPr lang="ru-RU" dirty="0"/>
              <a:t> </a:t>
            </a:r>
            <a:r>
              <a:rPr lang="ru-RU" dirty="0" err="1"/>
              <a:t>Teach</a:t>
            </a:r>
            <a:r>
              <a:rPr lang="ru-RU" dirty="0"/>
              <a:t> </a:t>
            </a:r>
            <a:r>
              <a:rPr lang="ru-RU" dirty="0" err="1" smtClean="0"/>
              <a:t>Pendant</a:t>
            </a:r>
            <a:r>
              <a:rPr lang="en-US" dirty="0" smtClean="0"/>
              <a:t>.mp4</a:t>
            </a:r>
            <a:endParaRPr lang="ru-RU" dirty="0"/>
          </a:p>
        </p:txBody>
      </p:sp>
    </p:spTree>
    <p:extLst>
      <p:ext uri="{BB962C8B-B14F-4D97-AF65-F5344CB8AC3E}">
        <p14:creationId xmlns:p14="http://schemas.microsoft.com/office/powerpoint/2010/main" val="397000207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115616" y="836712"/>
            <a:ext cx="7056784" cy="3170099"/>
          </a:xfrm>
          <a:prstGeom prst="rect">
            <a:avLst/>
          </a:prstGeom>
        </p:spPr>
        <p:txBody>
          <a:bodyPr wrap="square">
            <a:spAutoFit/>
          </a:bodyPr>
          <a:lstStyle/>
          <a:p>
            <a:pPr algn="ctr"/>
            <a:r>
              <a:rPr lang="ru-RU" sz="2800" dirty="0">
                <a:solidFill>
                  <a:srgbClr val="0070C0"/>
                </a:solidFill>
                <a:latin typeface="Arial" panose="020B0604020202020204" pitchFamily="34" charset="0"/>
              </a:rPr>
              <a:t>А</a:t>
            </a:r>
            <a:r>
              <a:rPr lang="ru-RU" sz="2800" b="1" dirty="0" smtClean="0">
                <a:solidFill>
                  <a:srgbClr val="0070C0"/>
                </a:solidFill>
                <a:latin typeface="Arial" panose="020B0604020202020204" pitchFamily="34" charset="0"/>
              </a:rPr>
              <a:t>втономное </a:t>
            </a:r>
            <a:r>
              <a:rPr lang="ru-RU" sz="2800" b="1" dirty="0">
                <a:solidFill>
                  <a:srgbClr val="0070C0"/>
                </a:solidFill>
                <a:latin typeface="Arial" panose="020B0604020202020204" pitchFamily="34" charset="0"/>
              </a:rPr>
              <a:t>программирование </a:t>
            </a:r>
            <a:endParaRPr lang="ru-RU" sz="2800" b="1" dirty="0" smtClean="0">
              <a:solidFill>
                <a:srgbClr val="0070C0"/>
              </a:solidFill>
              <a:latin typeface="Arial" panose="020B0604020202020204" pitchFamily="34" charset="0"/>
            </a:endParaRPr>
          </a:p>
          <a:p>
            <a:pPr algn="ctr"/>
            <a:r>
              <a:rPr lang="ru-RU" sz="2800" dirty="0" smtClean="0">
                <a:solidFill>
                  <a:srgbClr val="0070C0"/>
                </a:solidFill>
                <a:latin typeface="Arial" panose="020B0604020202020204" pitchFamily="34" charset="0"/>
              </a:rPr>
              <a:t>(</a:t>
            </a:r>
            <a:r>
              <a:rPr lang="ru-RU" sz="2800" dirty="0" err="1">
                <a:solidFill>
                  <a:srgbClr val="0070C0"/>
                </a:solidFill>
                <a:latin typeface="Arial" panose="020B0604020202020204" pitchFamily="34" charset="0"/>
              </a:rPr>
              <a:t>off-line</a:t>
            </a:r>
            <a:r>
              <a:rPr lang="ru-RU" sz="2800" dirty="0">
                <a:solidFill>
                  <a:srgbClr val="0070C0"/>
                </a:solidFill>
                <a:latin typeface="Arial" panose="020B0604020202020204" pitchFamily="34" charset="0"/>
              </a:rPr>
              <a:t> </a:t>
            </a:r>
            <a:r>
              <a:rPr lang="ru-RU" sz="2800" dirty="0" err="1">
                <a:solidFill>
                  <a:srgbClr val="0070C0"/>
                </a:solidFill>
                <a:latin typeface="Arial" panose="020B0604020202020204" pitchFamily="34" charset="0"/>
              </a:rPr>
              <a:t>programming</a:t>
            </a:r>
            <a:r>
              <a:rPr lang="ru-RU" sz="2800" dirty="0">
                <a:solidFill>
                  <a:srgbClr val="0070C0"/>
                </a:solidFill>
                <a:latin typeface="Arial" panose="020B0604020202020204" pitchFamily="34" charset="0"/>
              </a:rPr>
              <a:t>): </a:t>
            </a:r>
            <a:endParaRPr lang="ru-RU" sz="2800" dirty="0" smtClean="0">
              <a:solidFill>
                <a:srgbClr val="0070C0"/>
              </a:solidFill>
              <a:latin typeface="Arial" panose="020B0604020202020204" pitchFamily="34" charset="0"/>
            </a:endParaRPr>
          </a:p>
          <a:p>
            <a:endParaRPr lang="ru-RU" dirty="0">
              <a:solidFill>
                <a:srgbClr val="000000"/>
              </a:solidFill>
              <a:latin typeface="Arial" panose="020B0604020202020204" pitchFamily="34" charset="0"/>
            </a:endParaRPr>
          </a:p>
          <a:p>
            <a:r>
              <a:rPr lang="ru-RU" dirty="0" smtClean="0">
                <a:solidFill>
                  <a:srgbClr val="000000"/>
                </a:solidFill>
                <a:latin typeface="Arial" panose="020B0604020202020204" pitchFamily="34" charset="0"/>
              </a:rPr>
              <a:t>Способ </a:t>
            </a:r>
            <a:r>
              <a:rPr lang="ru-RU" dirty="0">
                <a:solidFill>
                  <a:srgbClr val="000000"/>
                </a:solidFill>
                <a:latin typeface="Arial" panose="020B0604020202020204" pitchFamily="34" charset="0"/>
              </a:rPr>
              <a:t>программирования, при котором </a:t>
            </a:r>
            <a:r>
              <a:rPr lang="ru-RU" b="1" dirty="0">
                <a:solidFill>
                  <a:srgbClr val="000000"/>
                </a:solidFill>
                <a:latin typeface="Arial" panose="020B0604020202020204" pitchFamily="34" charset="0"/>
              </a:rPr>
              <a:t>программа выполнения задания </a:t>
            </a:r>
            <a:r>
              <a:rPr lang="ru-RU" dirty="0" smtClean="0">
                <a:solidFill>
                  <a:srgbClr val="000000"/>
                </a:solidFill>
                <a:latin typeface="Arial" panose="020B0604020202020204" pitchFamily="34" charset="0"/>
              </a:rPr>
              <a:t>подготавливается </a:t>
            </a:r>
            <a:r>
              <a:rPr lang="ru-RU" dirty="0">
                <a:solidFill>
                  <a:srgbClr val="000000"/>
                </a:solidFill>
                <a:latin typeface="Arial" panose="020B0604020202020204" pitchFamily="34" charset="0"/>
              </a:rPr>
              <a:t>на устройствах, отдельных от </a:t>
            </a:r>
            <a:r>
              <a:rPr lang="ru-RU" b="1" dirty="0" smtClean="0">
                <a:solidFill>
                  <a:srgbClr val="000000"/>
                </a:solidFill>
                <a:latin typeface="Arial" panose="020B0604020202020204" pitchFamily="34" charset="0"/>
              </a:rPr>
              <a:t>робота</a:t>
            </a:r>
            <a:r>
              <a:rPr lang="ru-RU" dirty="0" smtClean="0">
                <a:solidFill>
                  <a:srgbClr val="000000"/>
                </a:solidFill>
                <a:latin typeface="Arial" panose="020B0604020202020204" pitchFamily="34" charset="0"/>
              </a:rPr>
              <a:t>, </a:t>
            </a:r>
            <a:r>
              <a:rPr lang="ru-RU" dirty="0">
                <a:solidFill>
                  <a:srgbClr val="000000"/>
                </a:solidFill>
                <a:latin typeface="Arial" panose="020B0604020202020204" pitchFamily="34" charset="0"/>
              </a:rPr>
              <a:t>для последующего ее ввода в систему управления роботом. </a:t>
            </a:r>
            <a:endParaRPr lang="ru-RU" dirty="0"/>
          </a:p>
        </p:txBody>
      </p:sp>
    </p:spTree>
    <p:extLst>
      <p:ext uri="{BB962C8B-B14F-4D97-AF65-F5344CB8AC3E}">
        <p14:creationId xmlns:p14="http://schemas.microsoft.com/office/powerpoint/2010/main" val="378084199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827584" y="332656"/>
            <a:ext cx="7488832" cy="1200329"/>
          </a:xfrm>
          <a:prstGeom prst="rect">
            <a:avLst/>
          </a:prstGeom>
        </p:spPr>
        <p:txBody>
          <a:bodyPr wrap="square">
            <a:spAutoFit/>
          </a:bodyPr>
          <a:lstStyle/>
          <a:p>
            <a:pPr algn="ctr"/>
            <a:r>
              <a:rPr lang="ru-RU" b="1" dirty="0" err="1">
                <a:solidFill>
                  <a:srgbClr val="0070C0"/>
                </a:solidFill>
                <a:latin typeface="Open Sans"/>
              </a:rPr>
              <a:t>SprutCAM</a:t>
            </a:r>
            <a:r>
              <a:rPr lang="ru-RU" b="1" dirty="0">
                <a:solidFill>
                  <a:srgbClr val="0070C0"/>
                </a:solidFill>
                <a:latin typeface="Open Sans"/>
              </a:rPr>
              <a:t> </a:t>
            </a:r>
            <a:r>
              <a:rPr lang="ru-RU" b="1" dirty="0" smtClean="0">
                <a:solidFill>
                  <a:srgbClr val="0070C0"/>
                </a:solidFill>
                <a:latin typeface="Open Sans"/>
              </a:rPr>
              <a:t>—система </a:t>
            </a:r>
            <a:r>
              <a:rPr lang="ru-RU" b="1" dirty="0">
                <a:solidFill>
                  <a:srgbClr val="0070C0"/>
                </a:solidFill>
                <a:latin typeface="Open Sans"/>
              </a:rPr>
              <a:t>подготовки управляющих программ для </a:t>
            </a:r>
            <a:r>
              <a:rPr lang="ru-RU" b="1" dirty="0" smtClean="0">
                <a:solidFill>
                  <a:srgbClr val="0070C0"/>
                </a:solidFill>
                <a:latin typeface="Open Sans"/>
              </a:rPr>
              <a:t>промышленных роботов на </a:t>
            </a:r>
            <a:r>
              <a:rPr lang="ru-RU" b="1" dirty="0">
                <a:solidFill>
                  <a:srgbClr val="0070C0"/>
                </a:solidFill>
                <a:latin typeface="Open Sans"/>
              </a:rPr>
              <a:t>персональных компьютерах</a:t>
            </a:r>
            <a:endParaRPr lang="ru-RU" b="1" dirty="0">
              <a:solidFill>
                <a:srgbClr val="0070C0"/>
              </a:solidFill>
            </a:endParaRPr>
          </a:p>
        </p:txBody>
      </p:sp>
      <p:sp>
        <p:nvSpPr>
          <p:cNvPr id="3" name="Прямоугольник 2"/>
          <p:cNvSpPr/>
          <p:nvPr/>
        </p:nvSpPr>
        <p:spPr>
          <a:xfrm>
            <a:off x="467544" y="5661248"/>
            <a:ext cx="8424936" cy="830997"/>
          </a:xfrm>
          <a:prstGeom prst="rect">
            <a:avLst/>
          </a:prstGeom>
        </p:spPr>
        <p:txBody>
          <a:bodyPr wrap="square">
            <a:spAutoFit/>
          </a:bodyPr>
          <a:lstStyle/>
          <a:p>
            <a:r>
              <a:rPr lang="ru-RU" dirty="0"/>
              <a:t>https://www.sprut.ru/products-and-solutions/products/sprutcam/robot-promo</a:t>
            </a:r>
          </a:p>
        </p:txBody>
      </p:sp>
      <p:sp>
        <p:nvSpPr>
          <p:cNvPr id="4" name="Прямоугольник 3"/>
          <p:cNvSpPr/>
          <p:nvPr/>
        </p:nvSpPr>
        <p:spPr>
          <a:xfrm>
            <a:off x="1187624" y="3198168"/>
            <a:ext cx="6408712" cy="830997"/>
          </a:xfrm>
          <a:prstGeom prst="rect">
            <a:avLst/>
          </a:prstGeom>
        </p:spPr>
        <p:txBody>
          <a:bodyPr wrap="square">
            <a:spAutoFit/>
          </a:bodyPr>
          <a:lstStyle/>
          <a:p>
            <a:r>
              <a:rPr lang="ru-RU" dirty="0" smtClean="0"/>
              <a:t>ВИДЕО:</a:t>
            </a:r>
          </a:p>
          <a:p>
            <a:r>
              <a:rPr lang="ru-RU" dirty="0" err="1" smtClean="0"/>
              <a:t>SprutCAM</a:t>
            </a:r>
            <a:r>
              <a:rPr lang="ru-RU" dirty="0"/>
              <a:t>_ сварка (welding).mp4</a:t>
            </a:r>
          </a:p>
        </p:txBody>
      </p:sp>
    </p:spTree>
    <p:extLst>
      <p:ext uri="{BB962C8B-B14F-4D97-AF65-F5344CB8AC3E}">
        <p14:creationId xmlns:p14="http://schemas.microsoft.com/office/powerpoint/2010/main" val="336761066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67544" y="1124744"/>
            <a:ext cx="8280920" cy="5570756"/>
          </a:xfrm>
          <a:prstGeom prst="rect">
            <a:avLst/>
          </a:prstGeom>
        </p:spPr>
        <p:txBody>
          <a:bodyPr wrap="square">
            <a:spAutoFit/>
          </a:bodyPr>
          <a:lstStyle/>
          <a:p>
            <a:endParaRPr lang="ru-RU" sz="2000" dirty="0">
              <a:solidFill>
                <a:srgbClr val="000000"/>
              </a:solidFill>
              <a:latin typeface="Arial" panose="020B0604020202020204" pitchFamily="34" charset="0"/>
            </a:endParaRPr>
          </a:p>
          <a:p>
            <a:pPr marL="342900" indent="-342900">
              <a:buFontTx/>
              <a:buChar char="-"/>
            </a:pPr>
            <a:r>
              <a:rPr lang="ru-RU" dirty="0" smtClean="0">
                <a:solidFill>
                  <a:srgbClr val="000000"/>
                </a:solidFill>
                <a:latin typeface="Arial" panose="020B0604020202020204" pitchFamily="34" charset="0"/>
              </a:rPr>
              <a:t>промышленные </a:t>
            </a:r>
            <a:r>
              <a:rPr lang="ru-RU" dirty="0">
                <a:solidFill>
                  <a:srgbClr val="000000"/>
                </a:solidFill>
                <a:latin typeface="Arial" panose="020B0604020202020204" pitchFamily="34" charset="0"/>
              </a:rPr>
              <a:t>роботы с прямоугольной системой </a:t>
            </a:r>
            <a:r>
              <a:rPr lang="ru-RU" dirty="0" smtClean="0">
                <a:solidFill>
                  <a:srgbClr val="000000"/>
                </a:solidFill>
                <a:latin typeface="Arial" panose="020B0604020202020204" pitchFamily="34" charset="0"/>
              </a:rPr>
              <a:t>координат</a:t>
            </a:r>
          </a:p>
          <a:p>
            <a:endParaRPr lang="ru-RU" dirty="0">
              <a:solidFill>
                <a:srgbClr val="000000"/>
              </a:solidFill>
              <a:latin typeface="Arial" panose="020B0604020202020204" pitchFamily="34" charset="0"/>
            </a:endParaRPr>
          </a:p>
          <a:p>
            <a:pPr marL="342900" indent="-342900">
              <a:buFontTx/>
              <a:buChar char="-"/>
            </a:pPr>
            <a:r>
              <a:rPr lang="ru-RU" dirty="0" smtClean="0">
                <a:solidFill>
                  <a:srgbClr val="000000"/>
                </a:solidFill>
                <a:latin typeface="Arial" panose="020B0604020202020204" pitchFamily="34" charset="0"/>
              </a:rPr>
              <a:t>промышленные </a:t>
            </a:r>
            <a:r>
              <a:rPr lang="ru-RU" dirty="0">
                <a:solidFill>
                  <a:srgbClr val="000000"/>
                </a:solidFill>
                <a:latin typeface="Arial" panose="020B0604020202020204" pitchFamily="34" charset="0"/>
              </a:rPr>
              <a:t>роботы с цилиндрической системой </a:t>
            </a:r>
            <a:r>
              <a:rPr lang="ru-RU" dirty="0" smtClean="0">
                <a:solidFill>
                  <a:srgbClr val="000000"/>
                </a:solidFill>
                <a:latin typeface="Arial" panose="020B0604020202020204" pitchFamily="34" charset="0"/>
              </a:rPr>
              <a:t>координат</a:t>
            </a:r>
          </a:p>
          <a:p>
            <a:endParaRPr lang="ru-RU" dirty="0">
              <a:solidFill>
                <a:srgbClr val="000000"/>
              </a:solidFill>
              <a:latin typeface="Arial" panose="020B0604020202020204" pitchFamily="34" charset="0"/>
            </a:endParaRPr>
          </a:p>
          <a:p>
            <a:pPr marL="342900" indent="-342900">
              <a:buFontTx/>
              <a:buChar char="-"/>
            </a:pPr>
            <a:r>
              <a:rPr lang="ru-RU" dirty="0" smtClean="0">
                <a:solidFill>
                  <a:srgbClr val="000000"/>
                </a:solidFill>
                <a:latin typeface="Arial" panose="020B0604020202020204" pitchFamily="34" charset="0"/>
              </a:rPr>
              <a:t>промышленные </a:t>
            </a:r>
            <a:r>
              <a:rPr lang="ru-RU" dirty="0">
                <a:solidFill>
                  <a:srgbClr val="000000"/>
                </a:solidFill>
                <a:latin typeface="Arial" panose="020B0604020202020204" pitchFamily="34" charset="0"/>
              </a:rPr>
              <a:t>роботы со сферической системой </a:t>
            </a:r>
            <a:r>
              <a:rPr lang="ru-RU" dirty="0" smtClean="0">
                <a:solidFill>
                  <a:srgbClr val="000000"/>
                </a:solidFill>
                <a:latin typeface="Arial" panose="020B0604020202020204" pitchFamily="34" charset="0"/>
              </a:rPr>
              <a:t>координат</a:t>
            </a:r>
          </a:p>
          <a:p>
            <a:endParaRPr lang="ru-RU" dirty="0">
              <a:solidFill>
                <a:srgbClr val="000000"/>
              </a:solidFill>
              <a:latin typeface="Arial" panose="020B0604020202020204" pitchFamily="34" charset="0"/>
            </a:endParaRPr>
          </a:p>
          <a:p>
            <a:r>
              <a:rPr lang="ru-RU" dirty="0" smtClean="0">
                <a:solidFill>
                  <a:srgbClr val="000000"/>
                </a:solidFill>
                <a:latin typeface="Arial" panose="020B0604020202020204" pitchFamily="34" charset="0"/>
              </a:rPr>
              <a:t>-    промышленные </a:t>
            </a:r>
            <a:r>
              <a:rPr lang="ru-RU" dirty="0">
                <a:solidFill>
                  <a:srgbClr val="000000"/>
                </a:solidFill>
                <a:latin typeface="Arial" panose="020B0604020202020204" pitchFamily="34" charset="0"/>
              </a:rPr>
              <a:t>роботы с угловой системой </a:t>
            </a:r>
            <a:r>
              <a:rPr lang="ru-RU" dirty="0" smtClean="0">
                <a:solidFill>
                  <a:srgbClr val="000000"/>
                </a:solidFill>
                <a:latin typeface="Arial" panose="020B0604020202020204" pitchFamily="34" charset="0"/>
              </a:rPr>
              <a:t>координат</a:t>
            </a:r>
            <a:endParaRPr lang="ru-RU" dirty="0">
              <a:solidFill>
                <a:srgbClr val="000000"/>
              </a:solidFill>
              <a:latin typeface="Arial" panose="020B0604020202020204" pitchFamily="34" charset="0"/>
            </a:endParaRPr>
          </a:p>
          <a:p>
            <a:endParaRPr lang="ru-RU" dirty="0">
              <a:solidFill>
                <a:srgbClr val="000000"/>
              </a:solidFill>
              <a:latin typeface="Arial" panose="020B0604020202020204" pitchFamily="34" charset="0"/>
            </a:endParaRPr>
          </a:p>
          <a:p>
            <a:r>
              <a:rPr lang="ru-RU" dirty="0" smtClean="0">
                <a:solidFill>
                  <a:srgbClr val="000000"/>
                </a:solidFill>
                <a:latin typeface="Arial" panose="020B0604020202020204" pitchFamily="34" charset="0"/>
              </a:rPr>
              <a:t>-    промышленные </a:t>
            </a:r>
            <a:r>
              <a:rPr lang="ru-RU" dirty="0">
                <a:solidFill>
                  <a:srgbClr val="000000"/>
                </a:solidFill>
                <a:latin typeface="Arial" panose="020B0604020202020204" pitchFamily="34" charset="0"/>
              </a:rPr>
              <a:t>роботы с комбинированной системой координат. </a:t>
            </a:r>
          </a:p>
        </p:txBody>
      </p:sp>
      <p:sp>
        <p:nvSpPr>
          <p:cNvPr id="3" name="Прямоугольник 2"/>
          <p:cNvSpPr/>
          <p:nvPr/>
        </p:nvSpPr>
        <p:spPr>
          <a:xfrm>
            <a:off x="2051720" y="188640"/>
            <a:ext cx="5760640" cy="584775"/>
          </a:xfrm>
          <a:prstGeom prst="rect">
            <a:avLst/>
          </a:prstGeom>
        </p:spPr>
        <p:txBody>
          <a:bodyPr wrap="square">
            <a:spAutoFit/>
          </a:bodyPr>
          <a:lstStyle/>
          <a:p>
            <a:pPr algn="ctr"/>
            <a:r>
              <a:rPr lang="ru-RU" altLang="ru-RU" sz="3200" b="1" i="1" dirty="0" smtClean="0">
                <a:solidFill>
                  <a:schemeClr val="accent2"/>
                </a:solidFill>
                <a:effectLst>
                  <a:outerShdw blurRad="38100" dist="38100" dir="2700000" algn="tl">
                    <a:srgbClr val="C0C0C0"/>
                  </a:outerShdw>
                </a:effectLst>
              </a:rPr>
              <a:t>Базовая система координат</a:t>
            </a:r>
            <a:endParaRPr lang="ru-RU" altLang="ru-RU" sz="3200" b="1" i="1" dirty="0">
              <a:solidFill>
                <a:schemeClr val="accent2"/>
              </a:solidFill>
              <a:effectLst>
                <a:outerShdw blurRad="38100" dist="38100" dir="2700000" algn="tl">
                  <a:srgbClr val="C0C0C0"/>
                </a:outerShdw>
              </a:effectLst>
            </a:endParaRPr>
          </a:p>
        </p:txBody>
      </p:sp>
    </p:spTree>
    <p:extLst>
      <p:ext uri="{BB962C8B-B14F-4D97-AF65-F5344CB8AC3E}">
        <p14:creationId xmlns:p14="http://schemas.microsoft.com/office/powerpoint/2010/main" val="114477758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stretch>
            <a:fillRect/>
          </a:stretch>
        </p:blipFill>
        <p:spPr>
          <a:xfrm>
            <a:off x="1763688" y="1412776"/>
            <a:ext cx="5640036" cy="4878001"/>
          </a:xfrm>
          <a:prstGeom prst="rect">
            <a:avLst/>
          </a:prstGeom>
        </p:spPr>
      </p:pic>
      <p:sp>
        <p:nvSpPr>
          <p:cNvPr id="3" name="Прямоугольник 2"/>
          <p:cNvSpPr/>
          <p:nvPr/>
        </p:nvSpPr>
        <p:spPr>
          <a:xfrm>
            <a:off x="1187624" y="332656"/>
            <a:ext cx="7056784" cy="523220"/>
          </a:xfrm>
          <a:prstGeom prst="rect">
            <a:avLst/>
          </a:prstGeom>
        </p:spPr>
        <p:txBody>
          <a:bodyPr wrap="square">
            <a:spAutoFit/>
          </a:bodyPr>
          <a:lstStyle/>
          <a:p>
            <a:r>
              <a:rPr lang="ru-RU" sz="2800" b="1" dirty="0" smtClean="0">
                <a:solidFill>
                  <a:srgbClr val="0070C0"/>
                </a:solidFill>
                <a:latin typeface="Arial" panose="020B0604020202020204" pitchFamily="34" charset="0"/>
              </a:rPr>
              <a:t>Прямоугольная система </a:t>
            </a:r>
            <a:r>
              <a:rPr lang="ru-RU" sz="2800" b="1" dirty="0">
                <a:solidFill>
                  <a:srgbClr val="0070C0"/>
                </a:solidFill>
                <a:latin typeface="Arial" panose="020B0604020202020204" pitchFamily="34" charset="0"/>
              </a:rPr>
              <a:t>координат</a:t>
            </a:r>
          </a:p>
        </p:txBody>
      </p:sp>
    </p:spTree>
    <p:extLst>
      <p:ext uri="{BB962C8B-B14F-4D97-AF65-F5344CB8AC3E}">
        <p14:creationId xmlns:p14="http://schemas.microsoft.com/office/powerpoint/2010/main" val="24743278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9586" name="Rectangle 2"/>
          <p:cNvSpPr>
            <a:spLocks noGrp="1" noChangeArrowheads="1"/>
          </p:cNvSpPr>
          <p:nvPr>
            <p:ph type="title"/>
          </p:nvPr>
        </p:nvSpPr>
        <p:spPr>
          <a:xfrm>
            <a:off x="539552" y="476672"/>
            <a:ext cx="7772400" cy="720725"/>
          </a:xfrm>
        </p:spPr>
        <p:txBody>
          <a:bodyPr/>
          <a:lstStyle/>
          <a:p>
            <a:pPr eaLnBrk="1" hangingPunct="1">
              <a:defRPr/>
            </a:pPr>
            <a:r>
              <a:rPr lang="ru-RU" altLang="ru-RU" sz="3200" b="1" i="1" dirty="0" smtClean="0">
                <a:solidFill>
                  <a:schemeClr val="accent2"/>
                </a:solidFill>
                <a:effectLst>
                  <a:outerShdw blurRad="38100" dist="38100" dir="2700000" algn="tl">
                    <a:srgbClr val="C0C0C0"/>
                  </a:outerShdw>
                </a:effectLst>
              </a:rPr>
              <a:t>ТРИ ЗАКОНА РОБОТОТЕХНИКИ</a:t>
            </a:r>
            <a:r>
              <a:rPr lang="ru-RU" altLang="ru-RU" sz="2800" b="1" i="1" dirty="0" smtClean="0">
                <a:solidFill>
                  <a:schemeClr val="accent2"/>
                </a:solidFill>
                <a:effectLst>
                  <a:outerShdw blurRad="38100" dist="38100" dir="2700000" algn="tl">
                    <a:srgbClr val="C0C0C0"/>
                  </a:outerShdw>
                </a:effectLst>
              </a:rPr>
              <a:t/>
            </a:r>
            <a:br>
              <a:rPr lang="ru-RU" altLang="ru-RU" sz="2800" b="1" i="1" dirty="0" smtClean="0">
                <a:solidFill>
                  <a:schemeClr val="accent2"/>
                </a:solidFill>
                <a:effectLst>
                  <a:outerShdw blurRad="38100" dist="38100" dir="2700000" algn="tl">
                    <a:srgbClr val="C0C0C0"/>
                  </a:outerShdw>
                </a:effectLst>
              </a:rPr>
            </a:br>
            <a:endParaRPr lang="ru-RU" altLang="ru-RU" sz="2800" b="1" i="1" dirty="0" smtClean="0">
              <a:solidFill>
                <a:schemeClr val="accent2"/>
              </a:solidFill>
              <a:effectLst>
                <a:outerShdw blurRad="38100" dist="38100" dir="2700000" algn="tl">
                  <a:srgbClr val="C0C0C0"/>
                </a:outerShdw>
              </a:effectLst>
            </a:endParaRPr>
          </a:p>
        </p:txBody>
      </p:sp>
      <p:sp>
        <p:nvSpPr>
          <p:cNvPr id="8195" name="Rectangle 3"/>
          <p:cNvSpPr>
            <a:spLocks noChangeArrowheads="1"/>
          </p:cNvSpPr>
          <p:nvPr/>
        </p:nvSpPr>
        <p:spPr bwMode="auto">
          <a:xfrm>
            <a:off x="395288" y="485171"/>
            <a:ext cx="8208962" cy="6494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ru-RU" altLang="ru-RU" b="1" dirty="0" smtClean="0">
              <a:solidFill>
                <a:srgbClr val="0070C0"/>
              </a:solidFill>
            </a:endParaRPr>
          </a:p>
          <a:p>
            <a:pPr eaLnBrk="1" hangingPunct="1">
              <a:spcBef>
                <a:spcPct val="0"/>
              </a:spcBef>
              <a:buFontTx/>
              <a:buNone/>
            </a:pPr>
            <a:endParaRPr lang="ru-RU" altLang="ru-RU" sz="2400" dirty="0"/>
          </a:p>
          <a:p>
            <a:pPr eaLnBrk="1" hangingPunct="1">
              <a:spcBef>
                <a:spcPct val="0"/>
              </a:spcBef>
              <a:buFontTx/>
              <a:buNone/>
            </a:pPr>
            <a:r>
              <a:rPr lang="ru-RU" altLang="ru-RU" sz="2800" b="1" i="1" dirty="0"/>
              <a:t>Закон 1. Робот не может причинить вред человеку или своим бездействием допустить, чтобы человеку был причинён вред. </a:t>
            </a:r>
          </a:p>
          <a:p>
            <a:pPr eaLnBrk="1" hangingPunct="1">
              <a:spcBef>
                <a:spcPct val="0"/>
              </a:spcBef>
              <a:buFontTx/>
              <a:buNone/>
            </a:pPr>
            <a:endParaRPr lang="ru-RU" altLang="ru-RU" sz="2800" b="1" i="1" dirty="0"/>
          </a:p>
          <a:p>
            <a:pPr eaLnBrk="1" hangingPunct="1">
              <a:spcBef>
                <a:spcPct val="0"/>
              </a:spcBef>
              <a:buFontTx/>
              <a:buNone/>
            </a:pPr>
            <a:r>
              <a:rPr lang="ru-RU" altLang="ru-RU" sz="2800" b="1" i="1" dirty="0"/>
              <a:t>Закон 2. Робот должен повиноваться всем приказам, которые даёт человек, кроме тех случаев, когда эти приказы противоречат Первому Закону. </a:t>
            </a:r>
          </a:p>
          <a:p>
            <a:pPr eaLnBrk="1" hangingPunct="1">
              <a:spcBef>
                <a:spcPct val="0"/>
              </a:spcBef>
              <a:buFontTx/>
              <a:buNone/>
            </a:pPr>
            <a:endParaRPr lang="ru-RU" altLang="ru-RU" sz="2800" b="1" i="1" dirty="0"/>
          </a:p>
          <a:p>
            <a:pPr eaLnBrk="1" hangingPunct="1">
              <a:spcBef>
                <a:spcPct val="0"/>
              </a:spcBef>
              <a:buFontTx/>
              <a:buNone/>
            </a:pPr>
            <a:r>
              <a:rPr lang="ru-RU" altLang="ru-RU" sz="2800" b="1" i="1" dirty="0"/>
              <a:t>Закон 3. Робот должен заботиться о своей безопасности в той мере, в которой это не противоречит Первому и Второму Законам. </a:t>
            </a:r>
          </a:p>
          <a:p>
            <a:pPr eaLnBrk="1" hangingPunct="1">
              <a:spcBef>
                <a:spcPct val="0"/>
              </a:spcBef>
              <a:buFontTx/>
              <a:buNone/>
            </a:pPr>
            <a:endParaRPr lang="ru-RU" altLang="ru-RU" sz="2400" dirty="0"/>
          </a:p>
        </p:txBody>
      </p:sp>
    </p:spTree>
    <p:extLst>
      <p:ext uri="{BB962C8B-B14F-4D97-AF65-F5344CB8AC3E}">
        <p14:creationId xmlns:p14="http://schemas.microsoft.com/office/powerpoint/2010/main" val="1446364549"/>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2" descr="PRTMR0"/>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90800" y="1989138"/>
            <a:ext cx="3962400" cy="3344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Прямоугольник 3"/>
          <p:cNvSpPr/>
          <p:nvPr/>
        </p:nvSpPr>
        <p:spPr>
          <a:xfrm>
            <a:off x="1547664" y="692696"/>
            <a:ext cx="7056784" cy="523220"/>
          </a:xfrm>
          <a:prstGeom prst="rect">
            <a:avLst/>
          </a:prstGeom>
        </p:spPr>
        <p:txBody>
          <a:bodyPr wrap="square">
            <a:spAutoFit/>
          </a:bodyPr>
          <a:lstStyle/>
          <a:p>
            <a:r>
              <a:rPr lang="ru-RU" sz="2800" b="1" dirty="0" smtClean="0">
                <a:solidFill>
                  <a:srgbClr val="0070C0"/>
                </a:solidFill>
                <a:latin typeface="Arial" panose="020B0604020202020204" pitchFamily="34" charset="0"/>
              </a:rPr>
              <a:t>Прямоугольная система </a:t>
            </a:r>
            <a:r>
              <a:rPr lang="ru-RU" sz="2800" b="1" dirty="0">
                <a:solidFill>
                  <a:srgbClr val="0070C0"/>
                </a:solidFill>
                <a:latin typeface="Arial" panose="020B0604020202020204" pitchFamily="34" charset="0"/>
              </a:rPr>
              <a:t>координат</a:t>
            </a:r>
          </a:p>
        </p:txBody>
      </p:sp>
    </p:spTree>
    <p:extLst>
      <p:ext uri="{BB962C8B-B14F-4D97-AF65-F5344CB8AC3E}">
        <p14:creationId xmlns:p14="http://schemas.microsoft.com/office/powerpoint/2010/main" val="382738063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stretch>
            <a:fillRect/>
          </a:stretch>
        </p:blipFill>
        <p:spPr>
          <a:xfrm>
            <a:off x="1979712" y="1340768"/>
            <a:ext cx="5131925" cy="4941516"/>
          </a:xfrm>
          <a:prstGeom prst="rect">
            <a:avLst/>
          </a:prstGeom>
        </p:spPr>
      </p:pic>
      <p:sp>
        <p:nvSpPr>
          <p:cNvPr id="3" name="Прямоугольник 2"/>
          <p:cNvSpPr/>
          <p:nvPr/>
        </p:nvSpPr>
        <p:spPr>
          <a:xfrm>
            <a:off x="1187624" y="332656"/>
            <a:ext cx="7056784" cy="523220"/>
          </a:xfrm>
          <a:prstGeom prst="rect">
            <a:avLst/>
          </a:prstGeom>
        </p:spPr>
        <p:txBody>
          <a:bodyPr wrap="square">
            <a:spAutoFit/>
          </a:bodyPr>
          <a:lstStyle/>
          <a:p>
            <a:r>
              <a:rPr lang="ru-RU" sz="2800" b="1" dirty="0" smtClean="0">
                <a:solidFill>
                  <a:srgbClr val="0070C0"/>
                </a:solidFill>
                <a:latin typeface="Arial" panose="020B0604020202020204" pitchFamily="34" charset="0"/>
              </a:rPr>
              <a:t>Цилиндрическая система </a:t>
            </a:r>
            <a:r>
              <a:rPr lang="ru-RU" sz="2800" b="1" dirty="0">
                <a:solidFill>
                  <a:srgbClr val="0070C0"/>
                </a:solidFill>
                <a:latin typeface="Arial" panose="020B0604020202020204" pitchFamily="34" charset="0"/>
              </a:rPr>
              <a:t>координат</a:t>
            </a:r>
          </a:p>
        </p:txBody>
      </p:sp>
    </p:spTree>
    <p:extLst>
      <p:ext uri="{BB962C8B-B14F-4D97-AF65-F5344CB8AC3E}">
        <p14:creationId xmlns:p14="http://schemas.microsoft.com/office/powerpoint/2010/main" val="416822367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Picture 2" descr="r1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52600" y="1693863"/>
            <a:ext cx="5486400" cy="4554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Прямоугольник 3"/>
          <p:cNvSpPr/>
          <p:nvPr/>
        </p:nvSpPr>
        <p:spPr>
          <a:xfrm>
            <a:off x="1331640" y="548680"/>
            <a:ext cx="7056784" cy="523220"/>
          </a:xfrm>
          <a:prstGeom prst="rect">
            <a:avLst/>
          </a:prstGeom>
        </p:spPr>
        <p:txBody>
          <a:bodyPr wrap="square">
            <a:spAutoFit/>
          </a:bodyPr>
          <a:lstStyle/>
          <a:p>
            <a:r>
              <a:rPr lang="ru-RU" sz="2800" b="1" dirty="0" smtClean="0">
                <a:solidFill>
                  <a:srgbClr val="0070C0"/>
                </a:solidFill>
                <a:latin typeface="Arial" panose="020B0604020202020204" pitchFamily="34" charset="0"/>
              </a:rPr>
              <a:t>Цилиндрическая система </a:t>
            </a:r>
            <a:r>
              <a:rPr lang="ru-RU" sz="2800" b="1" dirty="0">
                <a:solidFill>
                  <a:srgbClr val="0070C0"/>
                </a:solidFill>
                <a:latin typeface="Arial" panose="020B0604020202020204" pitchFamily="34" charset="0"/>
              </a:rPr>
              <a:t>координат</a:t>
            </a:r>
          </a:p>
        </p:txBody>
      </p:sp>
    </p:spTree>
    <p:extLst>
      <p:ext uri="{BB962C8B-B14F-4D97-AF65-F5344CB8AC3E}">
        <p14:creationId xmlns:p14="http://schemas.microsoft.com/office/powerpoint/2010/main" val="309317855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stretch>
            <a:fillRect/>
          </a:stretch>
        </p:blipFill>
        <p:spPr>
          <a:xfrm>
            <a:off x="2183876" y="1714078"/>
            <a:ext cx="4776247" cy="3429844"/>
          </a:xfrm>
          <a:prstGeom prst="rect">
            <a:avLst/>
          </a:prstGeom>
        </p:spPr>
      </p:pic>
      <p:sp>
        <p:nvSpPr>
          <p:cNvPr id="3" name="Прямоугольник 2"/>
          <p:cNvSpPr/>
          <p:nvPr/>
        </p:nvSpPr>
        <p:spPr>
          <a:xfrm>
            <a:off x="1475656" y="620688"/>
            <a:ext cx="7056784" cy="523220"/>
          </a:xfrm>
          <a:prstGeom prst="rect">
            <a:avLst/>
          </a:prstGeom>
        </p:spPr>
        <p:txBody>
          <a:bodyPr wrap="square">
            <a:spAutoFit/>
          </a:bodyPr>
          <a:lstStyle/>
          <a:p>
            <a:r>
              <a:rPr lang="ru-RU" sz="2800" b="1" dirty="0" smtClean="0">
                <a:solidFill>
                  <a:srgbClr val="0070C0"/>
                </a:solidFill>
                <a:latin typeface="Arial" panose="020B0604020202020204" pitchFamily="34" charset="0"/>
              </a:rPr>
              <a:t>Сферическая система </a:t>
            </a:r>
            <a:r>
              <a:rPr lang="ru-RU" sz="2800" b="1" dirty="0">
                <a:solidFill>
                  <a:srgbClr val="0070C0"/>
                </a:solidFill>
                <a:latin typeface="Arial" panose="020B0604020202020204" pitchFamily="34" charset="0"/>
              </a:rPr>
              <a:t>координат</a:t>
            </a:r>
          </a:p>
        </p:txBody>
      </p:sp>
    </p:spTree>
    <p:extLst>
      <p:ext uri="{BB962C8B-B14F-4D97-AF65-F5344CB8AC3E}">
        <p14:creationId xmlns:p14="http://schemas.microsoft.com/office/powerpoint/2010/main" val="302665804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2" descr="082f8270"/>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76400" y="1752600"/>
            <a:ext cx="6400800" cy="3856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Прямоугольник 3"/>
          <p:cNvSpPr/>
          <p:nvPr/>
        </p:nvSpPr>
        <p:spPr>
          <a:xfrm>
            <a:off x="1619672" y="692696"/>
            <a:ext cx="7056784" cy="523220"/>
          </a:xfrm>
          <a:prstGeom prst="rect">
            <a:avLst/>
          </a:prstGeom>
        </p:spPr>
        <p:txBody>
          <a:bodyPr wrap="square">
            <a:spAutoFit/>
          </a:bodyPr>
          <a:lstStyle/>
          <a:p>
            <a:r>
              <a:rPr lang="ru-RU" sz="2800" b="1" dirty="0" smtClean="0">
                <a:solidFill>
                  <a:srgbClr val="0070C0"/>
                </a:solidFill>
                <a:latin typeface="Arial" panose="020B0604020202020204" pitchFamily="34" charset="0"/>
              </a:rPr>
              <a:t>Сферическая система </a:t>
            </a:r>
            <a:r>
              <a:rPr lang="ru-RU" sz="2800" b="1" dirty="0">
                <a:solidFill>
                  <a:srgbClr val="0070C0"/>
                </a:solidFill>
                <a:latin typeface="Arial" panose="020B0604020202020204" pitchFamily="34" charset="0"/>
              </a:rPr>
              <a:t>координат</a:t>
            </a:r>
          </a:p>
        </p:txBody>
      </p:sp>
    </p:spTree>
    <p:extLst>
      <p:ext uri="{BB962C8B-B14F-4D97-AF65-F5344CB8AC3E}">
        <p14:creationId xmlns:p14="http://schemas.microsoft.com/office/powerpoint/2010/main" val="193083300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stretch>
            <a:fillRect/>
          </a:stretch>
        </p:blipFill>
        <p:spPr>
          <a:xfrm>
            <a:off x="2006037" y="1593398"/>
            <a:ext cx="5131925" cy="3671204"/>
          </a:xfrm>
          <a:prstGeom prst="rect">
            <a:avLst/>
          </a:prstGeom>
        </p:spPr>
      </p:pic>
      <p:sp>
        <p:nvSpPr>
          <p:cNvPr id="3" name="Прямоугольник 2"/>
          <p:cNvSpPr/>
          <p:nvPr/>
        </p:nvSpPr>
        <p:spPr>
          <a:xfrm>
            <a:off x="1907704" y="476672"/>
            <a:ext cx="7056784" cy="523220"/>
          </a:xfrm>
          <a:prstGeom prst="rect">
            <a:avLst/>
          </a:prstGeom>
        </p:spPr>
        <p:txBody>
          <a:bodyPr wrap="square">
            <a:spAutoFit/>
          </a:bodyPr>
          <a:lstStyle/>
          <a:p>
            <a:r>
              <a:rPr lang="ru-RU" sz="2800" b="1" dirty="0" smtClean="0">
                <a:solidFill>
                  <a:srgbClr val="0070C0"/>
                </a:solidFill>
                <a:latin typeface="Arial" panose="020B0604020202020204" pitchFamily="34" charset="0"/>
              </a:rPr>
              <a:t>Угловая система </a:t>
            </a:r>
            <a:r>
              <a:rPr lang="ru-RU" sz="2800" b="1" dirty="0">
                <a:solidFill>
                  <a:srgbClr val="0070C0"/>
                </a:solidFill>
                <a:latin typeface="Arial" panose="020B0604020202020204" pitchFamily="34" charset="0"/>
              </a:rPr>
              <a:t>координат</a:t>
            </a:r>
          </a:p>
        </p:txBody>
      </p:sp>
    </p:spTree>
    <p:extLst>
      <p:ext uri="{BB962C8B-B14F-4D97-AF65-F5344CB8AC3E}">
        <p14:creationId xmlns:p14="http://schemas.microsoft.com/office/powerpoint/2010/main" val="234340874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6" name="Picture 2" descr="SR-65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39752" y="1412776"/>
            <a:ext cx="4325938" cy="417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Прямоугольник 3"/>
          <p:cNvSpPr/>
          <p:nvPr/>
        </p:nvSpPr>
        <p:spPr>
          <a:xfrm>
            <a:off x="1187624" y="260648"/>
            <a:ext cx="7056784" cy="954107"/>
          </a:xfrm>
          <a:prstGeom prst="rect">
            <a:avLst/>
          </a:prstGeom>
        </p:spPr>
        <p:txBody>
          <a:bodyPr wrap="square">
            <a:spAutoFit/>
          </a:bodyPr>
          <a:lstStyle/>
          <a:p>
            <a:pPr algn="ctr"/>
            <a:r>
              <a:rPr lang="ru-RU" sz="2800" b="1" dirty="0" smtClean="0">
                <a:solidFill>
                  <a:srgbClr val="0070C0"/>
                </a:solidFill>
                <a:latin typeface="Arial" panose="020B0604020202020204" pitchFamily="34" charset="0"/>
              </a:rPr>
              <a:t>Угловая система координат</a:t>
            </a:r>
            <a:r>
              <a:rPr lang="en-US" sz="2800" b="1" dirty="0" smtClean="0">
                <a:solidFill>
                  <a:srgbClr val="0070C0"/>
                </a:solidFill>
                <a:latin typeface="Arial" panose="020B0604020202020204" pitchFamily="34" charset="0"/>
              </a:rPr>
              <a:t> </a:t>
            </a:r>
          </a:p>
          <a:p>
            <a:pPr algn="ctr"/>
            <a:r>
              <a:rPr lang="en-US" sz="2800" b="1" dirty="0" smtClean="0">
                <a:solidFill>
                  <a:srgbClr val="0070C0"/>
                </a:solidFill>
                <a:latin typeface="Arial" panose="020B0604020202020204" pitchFamily="34" charset="0"/>
              </a:rPr>
              <a:t>(</a:t>
            </a:r>
            <a:r>
              <a:rPr lang="ru-RU" sz="2800" b="1" dirty="0" smtClean="0">
                <a:solidFill>
                  <a:srgbClr val="0070C0"/>
                </a:solidFill>
                <a:latin typeface="Arial" panose="020B0604020202020204" pitchFamily="34" charset="0"/>
              </a:rPr>
              <a:t>типа </a:t>
            </a:r>
            <a:r>
              <a:rPr lang="en-US" sz="2800" b="1" dirty="0" smtClean="0">
                <a:solidFill>
                  <a:srgbClr val="0070C0"/>
                </a:solidFill>
                <a:latin typeface="Arial" panose="020B0604020202020204" pitchFamily="34" charset="0"/>
              </a:rPr>
              <a:t>SCARA)</a:t>
            </a:r>
            <a:endParaRPr lang="ru-RU" sz="2800" b="1" dirty="0">
              <a:solidFill>
                <a:srgbClr val="0070C0"/>
              </a:solidFill>
              <a:latin typeface="Arial" panose="020B0604020202020204" pitchFamily="34" charset="0"/>
            </a:endParaRPr>
          </a:p>
        </p:txBody>
      </p:sp>
      <p:sp>
        <p:nvSpPr>
          <p:cNvPr id="2" name="Прямоугольник 1"/>
          <p:cNvSpPr/>
          <p:nvPr/>
        </p:nvSpPr>
        <p:spPr>
          <a:xfrm>
            <a:off x="1619672" y="5805264"/>
            <a:ext cx="6408712" cy="830997"/>
          </a:xfrm>
          <a:prstGeom prst="rect">
            <a:avLst/>
          </a:prstGeom>
        </p:spPr>
        <p:txBody>
          <a:bodyPr wrap="square">
            <a:spAutoFit/>
          </a:bodyPr>
          <a:lstStyle/>
          <a:p>
            <a:r>
              <a:rPr lang="ru-RU" dirty="0" smtClean="0"/>
              <a:t>ВИДЕО: SCARA_MATLAB_program_demo.mp4</a:t>
            </a:r>
            <a:endParaRPr lang="ru-RU" dirty="0"/>
          </a:p>
        </p:txBody>
      </p:sp>
    </p:spTree>
    <p:extLst>
      <p:ext uri="{BB962C8B-B14F-4D97-AF65-F5344CB8AC3E}">
        <p14:creationId xmlns:p14="http://schemas.microsoft.com/office/powerpoint/2010/main" val="255490299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a:xfrm>
            <a:off x="609600" y="304800"/>
            <a:ext cx="7772400" cy="1143000"/>
          </a:xfrm>
        </p:spPr>
        <p:txBody>
          <a:bodyPr/>
          <a:lstStyle/>
          <a:p>
            <a:pPr eaLnBrk="1" hangingPunct="1"/>
            <a:r>
              <a:rPr lang="ru-RU" altLang="ru-RU" sz="2400" smtClean="0">
                <a:cs typeface="Times New Roman" panose="02020603050405020304" pitchFamily="18" charset="0"/>
              </a:rPr>
              <a:t> </a:t>
            </a:r>
            <a:r>
              <a:rPr lang="ru-RU" altLang="ru-RU" sz="2400" smtClean="0"/>
              <a:t>Сечение р</a:t>
            </a:r>
            <a:r>
              <a:rPr lang="ru-RU" altLang="ru-RU" sz="2400" smtClean="0">
                <a:cs typeface="Times New Roman" panose="02020603050405020304" pitchFamily="18" charset="0"/>
              </a:rPr>
              <a:t>абоч</a:t>
            </a:r>
            <a:r>
              <a:rPr lang="ru-RU" altLang="ru-RU" sz="2400" smtClean="0"/>
              <a:t>ей</a:t>
            </a:r>
            <a:r>
              <a:rPr lang="ru-RU" altLang="ru-RU" sz="2400" smtClean="0">
                <a:cs typeface="Times New Roman" panose="02020603050405020304" pitchFamily="18" charset="0"/>
              </a:rPr>
              <a:t> зоны для двухзвенного манипулятора типа SCARA ( L</a:t>
            </a:r>
            <a:r>
              <a:rPr lang="ru-RU" altLang="ru-RU" sz="2400" baseline="-30000" smtClean="0">
                <a:cs typeface="Times New Roman" panose="02020603050405020304" pitchFamily="18" charset="0"/>
              </a:rPr>
              <a:t>1</a:t>
            </a:r>
            <a:r>
              <a:rPr lang="ru-RU" altLang="ru-RU" sz="2400" smtClean="0">
                <a:cs typeface="Times New Roman" panose="02020603050405020304" pitchFamily="18" charset="0"/>
              </a:rPr>
              <a:t>= L</a:t>
            </a:r>
            <a:r>
              <a:rPr lang="ru-RU" altLang="ru-RU" sz="2400" baseline="-30000" smtClean="0">
                <a:cs typeface="Times New Roman" panose="02020603050405020304" pitchFamily="18" charset="0"/>
              </a:rPr>
              <a:t>2 </a:t>
            </a:r>
            <a:r>
              <a:rPr lang="ru-RU" altLang="ru-RU" sz="2400" smtClean="0">
                <a:cs typeface="Times New Roman" panose="02020603050405020304" pitchFamily="18" charset="0"/>
              </a:rPr>
              <a:t>)</a:t>
            </a:r>
            <a:endParaRPr lang="en-GB" altLang="ru-RU" smtClean="0"/>
          </a:p>
        </p:txBody>
      </p:sp>
      <p:pic>
        <p:nvPicPr>
          <p:cNvPr id="88067" name="Picture 3" descr="Рис 2-29аРабЗона"/>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8200" y="1647825"/>
            <a:ext cx="7315200" cy="492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7918869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a:xfrm>
            <a:off x="685800" y="304800"/>
            <a:ext cx="7772400" cy="1143000"/>
          </a:xfrm>
        </p:spPr>
        <p:txBody>
          <a:bodyPr/>
          <a:lstStyle/>
          <a:p>
            <a:pPr eaLnBrk="1" hangingPunct="1"/>
            <a:r>
              <a:rPr lang="ru-RU" altLang="ru-RU" sz="2400" smtClean="0">
                <a:cs typeface="Times New Roman" panose="02020603050405020304" pitchFamily="18" charset="0"/>
              </a:rPr>
              <a:t> </a:t>
            </a:r>
            <a:r>
              <a:rPr lang="ru-RU" altLang="ru-RU" sz="2400" smtClean="0"/>
              <a:t>Сечение р</a:t>
            </a:r>
            <a:r>
              <a:rPr lang="ru-RU" altLang="ru-RU" sz="2400" smtClean="0">
                <a:cs typeface="Times New Roman" panose="02020603050405020304" pitchFamily="18" charset="0"/>
              </a:rPr>
              <a:t>абоч</a:t>
            </a:r>
            <a:r>
              <a:rPr lang="ru-RU" altLang="ru-RU" sz="2400" smtClean="0"/>
              <a:t>ей</a:t>
            </a:r>
            <a:r>
              <a:rPr lang="ru-RU" altLang="ru-RU" sz="2400" smtClean="0">
                <a:cs typeface="Times New Roman" panose="02020603050405020304" pitchFamily="18" charset="0"/>
              </a:rPr>
              <a:t> зоны для двухзвенного манипулятора типа SCARA (L</a:t>
            </a:r>
            <a:r>
              <a:rPr lang="ru-RU" altLang="ru-RU" sz="2400" baseline="-30000" smtClean="0">
                <a:cs typeface="Times New Roman" panose="02020603050405020304" pitchFamily="18" charset="0"/>
              </a:rPr>
              <a:t>1</a:t>
            </a:r>
            <a:r>
              <a:rPr lang="ru-RU" altLang="ru-RU" sz="2400" smtClean="0">
                <a:cs typeface="Times New Roman" panose="02020603050405020304" pitchFamily="18" charset="0"/>
              </a:rPr>
              <a:t>= 2L</a:t>
            </a:r>
            <a:r>
              <a:rPr lang="ru-RU" altLang="ru-RU" sz="2400" baseline="-30000" smtClean="0">
                <a:cs typeface="Times New Roman" panose="02020603050405020304" pitchFamily="18" charset="0"/>
              </a:rPr>
              <a:t>2 </a:t>
            </a:r>
            <a:r>
              <a:rPr lang="ru-RU" altLang="ru-RU" sz="2400" smtClean="0">
                <a:cs typeface="Times New Roman" panose="02020603050405020304" pitchFamily="18" charset="0"/>
              </a:rPr>
              <a:t>).</a:t>
            </a:r>
            <a:r>
              <a:rPr lang="en-GB" altLang="ru-RU" smtClean="0"/>
              <a:t> </a:t>
            </a:r>
          </a:p>
        </p:txBody>
      </p:sp>
      <p:pic>
        <p:nvPicPr>
          <p:cNvPr id="91139" name="Picture 3" descr="Рис 2-29бРабЗона"/>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43000" y="1447800"/>
            <a:ext cx="647700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2224064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4210" name="Group 2"/>
          <p:cNvGrpSpPr>
            <a:grpSpLocks/>
          </p:cNvGrpSpPr>
          <p:nvPr/>
        </p:nvGrpSpPr>
        <p:grpSpPr bwMode="auto">
          <a:xfrm>
            <a:off x="2438400" y="1828800"/>
            <a:ext cx="4292600" cy="3733800"/>
            <a:chOff x="3321" y="7884"/>
            <a:chExt cx="5202" cy="5406"/>
          </a:xfrm>
        </p:grpSpPr>
        <p:sp>
          <p:nvSpPr>
            <p:cNvPr id="94212" name="Line 3"/>
            <p:cNvSpPr>
              <a:spLocks noChangeShapeType="1"/>
            </p:cNvSpPr>
            <p:nvPr/>
          </p:nvSpPr>
          <p:spPr bwMode="auto">
            <a:xfrm>
              <a:off x="3951" y="9870"/>
              <a:ext cx="0" cy="306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94213" name="Line 4"/>
            <p:cNvSpPr>
              <a:spLocks noChangeShapeType="1"/>
            </p:cNvSpPr>
            <p:nvPr/>
          </p:nvSpPr>
          <p:spPr bwMode="auto">
            <a:xfrm rot="20564273" flipH="1">
              <a:off x="4152" y="9199"/>
              <a:ext cx="1859" cy="7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grpSp>
          <p:nvGrpSpPr>
            <p:cNvPr id="94214" name="Group 5"/>
            <p:cNvGrpSpPr>
              <a:grpSpLocks/>
            </p:cNvGrpSpPr>
            <p:nvPr/>
          </p:nvGrpSpPr>
          <p:grpSpPr bwMode="auto">
            <a:xfrm rot="2321440">
              <a:off x="6561" y="8874"/>
              <a:ext cx="1962" cy="470"/>
              <a:chOff x="7081" y="7883"/>
              <a:chExt cx="1962" cy="470"/>
            </a:xfrm>
          </p:grpSpPr>
          <p:sp>
            <p:nvSpPr>
              <p:cNvPr id="94230" name="Line 6"/>
              <p:cNvSpPr>
                <a:spLocks noChangeShapeType="1"/>
              </p:cNvSpPr>
              <p:nvPr/>
            </p:nvSpPr>
            <p:spPr bwMode="auto">
              <a:xfrm rot="-1035727">
                <a:off x="7081" y="8353"/>
                <a:ext cx="162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94231" name="Line 7"/>
              <p:cNvSpPr>
                <a:spLocks noChangeShapeType="1"/>
              </p:cNvSpPr>
              <p:nvPr/>
            </p:nvSpPr>
            <p:spPr bwMode="auto">
              <a:xfrm rot="20564273" flipV="1">
                <a:off x="8630" y="7883"/>
                <a:ext cx="360" cy="18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94232" name="Line 8"/>
              <p:cNvSpPr>
                <a:spLocks noChangeShapeType="1"/>
              </p:cNvSpPr>
              <p:nvPr/>
            </p:nvSpPr>
            <p:spPr bwMode="auto">
              <a:xfrm rot="-1035727">
                <a:off x="8683" y="8055"/>
                <a:ext cx="360" cy="18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grpSp>
        <p:grpSp>
          <p:nvGrpSpPr>
            <p:cNvPr id="94215" name="Group 9"/>
            <p:cNvGrpSpPr>
              <a:grpSpLocks/>
            </p:cNvGrpSpPr>
            <p:nvPr/>
          </p:nvGrpSpPr>
          <p:grpSpPr bwMode="auto">
            <a:xfrm>
              <a:off x="3411" y="10410"/>
              <a:ext cx="1080" cy="2880"/>
              <a:chOff x="3411" y="10410"/>
              <a:chExt cx="1080" cy="2880"/>
            </a:xfrm>
          </p:grpSpPr>
          <p:sp>
            <p:nvSpPr>
              <p:cNvPr id="94220" name="Line 10"/>
              <p:cNvSpPr>
                <a:spLocks noChangeShapeType="1"/>
              </p:cNvSpPr>
              <p:nvPr/>
            </p:nvSpPr>
            <p:spPr bwMode="auto">
              <a:xfrm>
                <a:off x="3591" y="12930"/>
                <a:ext cx="72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94221" name="Line 11"/>
              <p:cNvSpPr>
                <a:spLocks noChangeShapeType="1"/>
              </p:cNvSpPr>
              <p:nvPr/>
            </p:nvSpPr>
            <p:spPr bwMode="auto">
              <a:xfrm flipH="1">
                <a:off x="3411" y="12930"/>
                <a:ext cx="360" cy="36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94222" name="Line 12"/>
              <p:cNvSpPr>
                <a:spLocks noChangeShapeType="1"/>
              </p:cNvSpPr>
              <p:nvPr/>
            </p:nvSpPr>
            <p:spPr bwMode="auto">
              <a:xfrm flipH="1">
                <a:off x="3591" y="12930"/>
                <a:ext cx="360" cy="36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94223" name="Line 13"/>
              <p:cNvSpPr>
                <a:spLocks noChangeShapeType="1"/>
              </p:cNvSpPr>
              <p:nvPr/>
            </p:nvSpPr>
            <p:spPr bwMode="auto">
              <a:xfrm flipH="1">
                <a:off x="3771" y="12930"/>
                <a:ext cx="360" cy="36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94224" name="Line 14"/>
              <p:cNvSpPr>
                <a:spLocks noChangeShapeType="1"/>
              </p:cNvSpPr>
              <p:nvPr/>
            </p:nvSpPr>
            <p:spPr bwMode="auto">
              <a:xfrm flipH="1">
                <a:off x="3951" y="12930"/>
                <a:ext cx="360" cy="36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94225" name="Line 15"/>
              <p:cNvSpPr>
                <a:spLocks noChangeShapeType="1"/>
              </p:cNvSpPr>
              <p:nvPr/>
            </p:nvSpPr>
            <p:spPr bwMode="auto">
              <a:xfrm>
                <a:off x="3771" y="11490"/>
                <a:ext cx="0" cy="90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94226" name="Line 16"/>
              <p:cNvSpPr>
                <a:spLocks noChangeShapeType="1"/>
              </p:cNvSpPr>
              <p:nvPr/>
            </p:nvSpPr>
            <p:spPr bwMode="auto">
              <a:xfrm>
                <a:off x="4131" y="11490"/>
                <a:ext cx="0" cy="90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94227" name="AutoShape 17"/>
              <p:cNvSpPr>
                <a:spLocks noChangeArrowheads="1"/>
              </p:cNvSpPr>
              <p:nvPr/>
            </p:nvSpPr>
            <p:spPr bwMode="auto">
              <a:xfrm>
                <a:off x="3411" y="10410"/>
                <a:ext cx="1080" cy="540"/>
              </a:xfrm>
              <a:prstGeom prst="curvedRightArrow">
                <a:avLst>
                  <a:gd name="adj1" fmla="val 20000"/>
                  <a:gd name="adj2" fmla="val 40000"/>
                  <a:gd name="adj3" fmla="val 66667"/>
                </a:avLst>
              </a:prstGeom>
              <a:solidFill>
                <a:srgbClr val="FFFFFF"/>
              </a:solidFill>
              <a:ln w="9525">
                <a:solidFill>
                  <a:srgbClr val="000000"/>
                </a:solidFill>
                <a:miter lim="800000"/>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ru-RU" altLang="ru-RU" sz="2400"/>
              </a:p>
            </p:txBody>
          </p:sp>
          <p:sp>
            <p:nvSpPr>
              <p:cNvPr id="94228" name="Line 18"/>
              <p:cNvSpPr>
                <a:spLocks noChangeShapeType="1"/>
              </p:cNvSpPr>
              <p:nvPr/>
            </p:nvSpPr>
            <p:spPr bwMode="auto">
              <a:xfrm>
                <a:off x="3771" y="11310"/>
                <a:ext cx="36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94229" name="Line 19"/>
              <p:cNvSpPr>
                <a:spLocks noChangeShapeType="1"/>
              </p:cNvSpPr>
              <p:nvPr/>
            </p:nvSpPr>
            <p:spPr bwMode="auto">
              <a:xfrm>
                <a:off x="3771" y="12570"/>
                <a:ext cx="36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grpSp>
        <p:sp>
          <p:nvSpPr>
            <p:cNvPr id="94216" name="Oval 20"/>
            <p:cNvSpPr>
              <a:spLocks noChangeArrowheads="1"/>
            </p:cNvSpPr>
            <p:nvPr/>
          </p:nvSpPr>
          <p:spPr bwMode="auto">
            <a:xfrm>
              <a:off x="3771" y="9330"/>
              <a:ext cx="540" cy="540"/>
            </a:xfrm>
            <a:prstGeom prst="ellipse">
              <a:avLst/>
            </a:prstGeom>
            <a:solidFill>
              <a:srgbClr val="FFFFFF"/>
            </a:solidFill>
            <a:ln w="9525">
              <a:solidFill>
                <a:srgbClr val="000000"/>
              </a:solidFill>
              <a:round/>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ru-RU" altLang="ru-RU" sz="2400"/>
            </a:p>
          </p:txBody>
        </p:sp>
        <p:sp>
          <p:nvSpPr>
            <p:cNvPr id="94217" name="AutoShape 21"/>
            <p:cNvSpPr>
              <a:spLocks noChangeArrowheads="1"/>
            </p:cNvSpPr>
            <p:nvPr/>
          </p:nvSpPr>
          <p:spPr bwMode="auto">
            <a:xfrm rot="-3032668">
              <a:off x="3231" y="8790"/>
              <a:ext cx="900" cy="72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60000 65536"/>
                <a:gd name="T13" fmla="*/ 0 60000 65536"/>
                <a:gd name="T14" fmla="*/ 0 60000 65536"/>
                <a:gd name="T15" fmla="*/ 0 60000 65536"/>
                <a:gd name="T16" fmla="*/ 0 60000 65536"/>
                <a:gd name="T17" fmla="*/ 0 60000 65536"/>
                <a:gd name="T18" fmla="*/ 3168 w 21600"/>
                <a:gd name="T19" fmla="*/ 3150 h 21600"/>
                <a:gd name="T20" fmla="*/ 18432 w 21600"/>
                <a:gd name="T21" fmla="*/ 1845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6200" y="10800"/>
                  </a:moveTo>
                  <a:cubicBezTo>
                    <a:pt x="16200" y="7817"/>
                    <a:pt x="13782" y="5400"/>
                    <a:pt x="10800" y="5400"/>
                  </a:cubicBezTo>
                  <a:cubicBezTo>
                    <a:pt x="7817" y="5400"/>
                    <a:pt x="5400" y="7817"/>
                    <a:pt x="5400" y="10800"/>
                  </a:cubicBezTo>
                  <a:lnTo>
                    <a:pt x="0" y="10799"/>
                  </a:lnTo>
                  <a:cubicBezTo>
                    <a:pt x="0" y="4835"/>
                    <a:pt x="4835" y="0"/>
                    <a:pt x="10800" y="0"/>
                  </a:cubicBezTo>
                  <a:cubicBezTo>
                    <a:pt x="16764" y="0"/>
                    <a:pt x="21600" y="4835"/>
                    <a:pt x="21600" y="10800"/>
                  </a:cubicBezTo>
                  <a:lnTo>
                    <a:pt x="24300" y="10800"/>
                  </a:lnTo>
                  <a:lnTo>
                    <a:pt x="18900" y="16200"/>
                  </a:lnTo>
                  <a:lnTo>
                    <a:pt x="13500" y="10800"/>
                  </a:lnTo>
                  <a:lnTo>
                    <a:pt x="16200" y="10800"/>
                  </a:lnTo>
                  <a:close/>
                </a:path>
              </a:pathLst>
            </a:custGeom>
            <a:solidFill>
              <a:srgbClr val="FFFFFF"/>
            </a:solidFill>
            <a:ln w="9525">
              <a:solidFill>
                <a:srgbClr val="000000"/>
              </a:solidFill>
              <a:miter lim="800000"/>
              <a:headEnd/>
              <a:tailEnd/>
            </a:ln>
          </p:spPr>
          <p:txBody>
            <a:bodyPr/>
            <a:lstStyle/>
            <a:p>
              <a:endParaRPr lang="ru-RU"/>
            </a:p>
          </p:txBody>
        </p:sp>
        <p:sp>
          <p:nvSpPr>
            <p:cNvPr id="94218" name="Oval 22"/>
            <p:cNvSpPr>
              <a:spLocks noChangeArrowheads="1"/>
            </p:cNvSpPr>
            <p:nvPr/>
          </p:nvSpPr>
          <p:spPr bwMode="auto">
            <a:xfrm>
              <a:off x="6021" y="8514"/>
              <a:ext cx="540" cy="540"/>
            </a:xfrm>
            <a:prstGeom prst="ellipse">
              <a:avLst/>
            </a:prstGeom>
            <a:solidFill>
              <a:srgbClr val="FFFFFF"/>
            </a:solidFill>
            <a:ln w="9525">
              <a:solidFill>
                <a:srgbClr val="000000"/>
              </a:solidFill>
              <a:round/>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ru-RU" altLang="ru-RU" sz="2400"/>
            </a:p>
          </p:txBody>
        </p:sp>
        <p:sp>
          <p:nvSpPr>
            <p:cNvPr id="94219" name="AutoShape 23"/>
            <p:cNvSpPr>
              <a:spLocks noChangeArrowheads="1"/>
            </p:cNvSpPr>
            <p:nvPr/>
          </p:nvSpPr>
          <p:spPr bwMode="auto">
            <a:xfrm rot="-3032668">
              <a:off x="5481" y="7974"/>
              <a:ext cx="900" cy="72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60000 65536"/>
                <a:gd name="T13" fmla="*/ 0 60000 65536"/>
                <a:gd name="T14" fmla="*/ 0 60000 65536"/>
                <a:gd name="T15" fmla="*/ 0 60000 65536"/>
                <a:gd name="T16" fmla="*/ 0 60000 65536"/>
                <a:gd name="T17" fmla="*/ 0 60000 65536"/>
                <a:gd name="T18" fmla="*/ 3168 w 21600"/>
                <a:gd name="T19" fmla="*/ 3150 h 21600"/>
                <a:gd name="T20" fmla="*/ 18432 w 21600"/>
                <a:gd name="T21" fmla="*/ 1845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6200" y="10800"/>
                  </a:moveTo>
                  <a:cubicBezTo>
                    <a:pt x="16200" y="7817"/>
                    <a:pt x="13782" y="5400"/>
                    <a:pt x="10800" y="5400"/>
                  </a:cubicBezTo>
                  <a:cubicBezTo>
                    <a:pt x="7817" y="5400"/>
                    <a:pt x="5400" y="7817"/>
                    <a:pt x="5400" y="10800"/>
                  </a:cubicBezTo>
                  <a:lnTo>
                    <a:pt x="0" y="10799"/>
                  </a:lnTo>
                  <a:cubicBezTo>
                    <a:pt x="0" y="4835"/>
                    <a:pt x="4835" y="0"/>
                    <a:pt x="10800" y="0"/>
                  </a:cubicBezTo>
                  <a:cubicBezTo>
                    <a:pt x="16764" y="0"/>
                    <a:pt x="21600" y="4835"/>
                    <a:pt x="21600" y="10800"/>
                  </a:cubicBezTo>
                  <a:lnTo>
                    <a:pt x="24300" y="10800"/>
                  </a:lnTo>
                  <a:lnTo>
                    <a:pt x="18900" y="16200"/>
                  </a:lnTo>
                  <a:lnTo>
                    <a:pt x="13500" y="10800"/>
                  </a:lnTo>
                  <a:lnTo>
                    <a:pt x="16200" y="10800"/>
                  </a:lnTo>
                  <a:close/>
                </a:path>
              </a:pathLst>
            </a:custGeom>
            <a:solidFill>
              <a:srgbClr val="FFFFFF"/>
            </a:solidFill>
            <a:ln w="9525">
              <a:solidFill>
                <a:srgbClr val="000000"/>
              </a:solidFill>
              <a:miter lim="800000"/>
              <a:headEnd/>
              <a:tailEnd/>
            </a:ln>
          </p:spPr>
          <p:txBody>
            <a:bodyPr/>
            <a:lstStyle/>
            <a:p>
              <a:endParaRPr lang="ru-RU"/>
            </a:p>
          </p:txBody>
        </p:sp>
      </p:grpSp>
      <p:sp>
        <p:nvSpPr>
          <p:cNvPr id="26" name="Прямоугольник 25"/>
          <p:cNvSpPr/>
          <p:nvPr/>
        </p:nvSpPr>
        <p:spPr>
          <a:xfrm>
            <a:off x="1043608" y="332656"/>
            <a:ext cx="7056784" cy="954107"/>
          </a:xfrm>
          <a:prstGeom prst="rect">
            <a:avLst/>
          </a:prstGeom>
        </p:spPr>
        <p:txBody>
          <a:bodyPr wrap="square">
            <a:spAutoFit/>
          </a:bodyPr>
          <a:lstStyle/>
          <a:p>
            <a:pPr algn="ctr"/>
            <a:r>
              <a:rPr lang="ru-RU" sz="2800" b="1" dirty="0" smtClean="0">
                <a:solidFill>
                  <a:srgbClr val="0070C0"/>
                </a:solidFill>
                <a:latin typeface="Arial" panose="020B0604020202020204" pitchFamily="34" charset="0"/>
              </a:rPr>
              <a:t>Угловая система координат </a:t>
            </a:r>
            <a:endParaRPr lang="en-US" sz="2800" b="1" dirty="0" smtClean="0">
              <a:solidFill>
                <a:srgbClr val="0070C0"/>
              </a:solidFill>
              <a:latin typeface="Arial" panose="020B0604020202020204" pitchFamily="34" charset="0"/>
            </a:endParaRPr>
          </a:p>
          <a:p>
            <a:pPr algn="ctr"/>
            <a:r>
              <a:rPr lang="ru-RU" sz="2800" b="1" dirty="0" smtClean="0">
                <a:solidFill>
                  <a:srgbClr val="0070C0"/>
                </a:solidFill>
                <a:latin typeface="Arial" panose="020B0604020202020204" pitchFamily="34" charset="0"/>
              </a:rPr>
              <a:t>(типа </a:t>
            </a:r>
            <a:r>
              <a:rPr lang="en-US" sz="2800" b="1" dirty="0" smtClean="0">
                <a:solidFill>
                  <a:srgbClr val="0070C0"/>
                </a:solidFill>
                <a:latin typeface="Arial" panose="020B0604020202020204" pitchFamily="34" charset="0"/>
              </a:rPr>
              <a:t>PUMA)</a:t>
            </a:r>
            <a:endParaRPr lang="ru-RU" sz="2800" b="1" dirty="0">
              <a:solidFill>
                <a:srgbClr val="0070C0"/>
              </a:solidFill>
              <a:latin typeface="Arial" panose="020B0604020202020204" pitchFamily="34" charset="0"/>
            </a:endParaRPr>
          </a:p>
        </p:txBody>
      </p:sp>
    </p:spTree>
    <p:extLst>
      <p:ext uri="{BB962C8B-B14F-4D97-AF65-F5344CB8AC3E}">
        <p14:creationId xmlns:p14="http://schemas.microsoft.com/office/powerpoint/2010/main" val="17053115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7538" name="Rectangle 2"/>
          <p:cNvSpPr>
            <a:spLocks noGrp="1" noChangeArrowheads="1"/>
          </p:cNvSpPr>
          <p:nvPr>
            <p:ph type="title"/>
          </p:nvPr>
        </p:nvSpPr>
        <p:spPr>
          <a:xfrm>
            <a:off x="323528" y="404664"/>
            <a:ext cx="8280920" cy="6048672"/>
          </a:xfrm>
        </p:spPr>
        <p:txBody>
          <a:bodyPr/>
          <a:lstStyle/>
          <a:p>
            <a:pPr eaLnBrk="1" hangingPunct="1">
              <a:defRPr/>
            </a:pPr>
            <a:r>
              <a:rPr lang="ru-RU" altLang="ru-RU" sz="5400" b="1" i="1" dirty="0" smtClean="0">
                <a:solidFill>
                  <a:schemeClr val="accent2"/>
                </a:solidFill>
                <a:effectLst>
                  <a:outerShdw blurRad="38100" dist="38100" dir="2700000" algn="tl">
                    <a:srgbClr val="C0C0C0"/>
                  </a:outerShdw>
                </a:effectLst>
              </a:rPr>
              <a:t/>
            </a:r>
            <a:br>
              <a:rPr lang="ru-RU" altLang="ru-RU" sz="5400" b="1" i="1" dirty="0" smtClean="0">
                <a:solidFill>
                  <a:schemeClr val="accent2"/>
                </a:solidFill>
                <a:effectLst>
                  <a:outerShdw blurRad="38100" dist="38100" dir="2700000" algn="tl">
                    <a:srgbClr val="C0C0C0"/>
                  </a:outerShdw>
                </a:effectLst>
              </a:rPr>
            </a:br>
            <a:r>
              <a:rPr lang="en-US" altLang="ru-RU" sz="5400" b="1" i="1" dirty="0" smtClean="0">
                <a:solidFill>
                  <a:schemeClr val="accent2"/>
                </a:solidFill>
                <a:effectLst>
                  <a:outerShdw blurRad="38100" dist="38100" dir="2700000" algn="tl">
                    <a:srgbClr val="C0C0C0"/>
                  </a:outerShdw>
                </a:effectLst>
              </a:rPr>
              <a:t/>
            </a:r>
            <a:br>
              <a:rPr lang="en-US" altLang="ru-RU" sz="5400" b="1" i="1" dirty="0" smtClean="0">
                <a:solidFill>
                  <a:schemeClr val="accent2"/>
                </a:solidFill>
                <a:effectLst>
                  <a:outerShdw blurRad="38100" dist="38100" dir="2700000" algn="tl">
                    <a:srgbClr val="C0C0C0"/>
                  </a:outerShdw>
                </a:effectLst>
              </a:rPr>
            </a:br>
            <a:r>
              <a:rPr lang="ru-RU" altLang="ru-RU" sz="6000" b="1" i="1" dirty="0" smtClean="0">
                <a:solidFill>
                  <a:schemeClr val="accent2"/>
                </a:solidFill>
                <a:effectLst>
                  <a:outerShdw blurRad="38100" dist="38100" dir="2700000" algn="tl">
                    <a:srgbClr val="C0C0C0"/>
                  </a:outerShdw>
                </a:effectLst>
              </a:rPr>
              <a:t>Международная терминология робототехники</a:t>
            </a:r>
            <a:r>
              <a:rPr lang="ru-RU" altLang="ru-RU" sz="5400" b="1" i="1" dirty="0" smtClean="0">
                <a:solidFill>
                  <a:schemeClr val="accent2"/>
                </a:solidFill>
                <a:effectLst>
                  <a:outerShdw blurRad="38100" dist="38100" dir="2700000" algn="tl">
                    <a:srgbClr val="C0C0C0"/>
                  </a:outerShdw>
                </a:effectLst>
              </a:rPr>
              <a:t/>
            </a:r>
            <a:br>
              <a:rPr lang="ru-RU" altLang="ru-RU" sz="5400" b="1" i="1" dirty="0" smtClean="0">
                <a:solidFill>
                  <a:schemeClr val="accent2"/>
                </a:solidFill>
                <a:effectLst>
                  <a:outerShdw blurRad="38100" dist="38100" dir="2700000" algn="tl">
                    <a:srgbClr val="C0C0C0"/>
                  </a:outerShdw>
                </a:effectLst>
              </a:rPr>
            </a:br>
            <a:r>
              <a:rPr lang="ru-RU" altLang="ru-RU" sz="5400" b="1" i="1" dirty="0" smtClean="0">
                <a:solidFill>
                  <a:schemeClr val="accent2"/>
                </a:solidFill>
                <a:effectLst>
                  <a:outerShdw blurRad="38100" dist="38100" dir="2700000" algn="tl">
                    <a:srgbClr val="C0C0C0"/>
                  </a:outerShdw>
                </a:effectLst>
              </a:rPr>
              <a:t/>
            </a:r>
            <a:br>
              <a:rPr lang="ru-RU" altLang="ru-RU" sz="5400" b="1" i="1" dirty="0" smtClean="0">
                <a:solidFill>
                  <a:schemeClr val="accent2"/>
                </a:solidFill>
                <a:effectLst>
                  <a:outerShdw blurRad="38100" dist="38100" dir="2700000" algn="tl">
                    <a:srgbClr val="C0C0C0"/>
                  </a:outerShdw>
                </a:effectLst>
              </a:rPr>
            </a:br>
            <a:r>
              <a:rPr lang="ru-RU" b="1" dirty="0"/>
              <a:t>ГОСТ Р 60.0.0.4</a:t>
            </a:r>
            <a:r>
              <a:rPr lang="ru-RU" dirty="0"/>
              <a:t>−</a:t>
            </a:r>
            <a:r>
              <a:rPr lang="ru-RU" b="1" dirty="0"/>
              <a:t>2018</a:t>
            </a:r>
            <a:r>
              <a:rPr lang="ru-RU" b="1" dirty="0" smtClean="0"/>
              <a:t>/</a:t>
            </a:r>
            <a:br>
              <a:rPr lang="ru-RU" b="1" dirty="0" smtClean="0"/>
            </a:br>
            <a:r>
              <a:rPr lang="en-US" b="1" dirty="0" smtClean="0"/>
              <a:t>ISO</a:t>
            </a:r>
            <a:r>
              <a:rPr lang="ru-RU" b="1" dirty="0" smtClean="0"/>
              <a:t> </a:t>
            </a:r>
            <a:r>
              <a:rPr lang="ru-RU" b="1" dirty="0"/>
              <a:t>8373:2012 </a:t>
            </a:r>
            <a:r>
              <a:rPr lang="en-US" b="1" dirty="0" smtClean="0"/>
              <a:t/>
            </a:r>
            <a:br>
              <a:rPr lang="en-US" b="1" dirty="0" smtClean="0"/>
            </a:br>
            <a:r>
              <a:rPr lang="ru-RU" b="1" i="1" dirty="0" smtClean="0"/>
              <a:t>(</a:t>
            </a:r>
            <a:r>
              <a:rPr lang="ru-RU" b="1" i="1" dirty="0"/>
              <a:t>проект, окончательная редакция) </a:t>
            </a:r>
            <a:r>
              <a:rPr lang="ru-RU" altLang="ru-RU" sz="5400" b="1" i="1" dirty="0" smtClean="0">
                <a:solidFill>
                  <a:schemeClr val="accent2"/>
                </a:solidFill>
                <a:effectLst>
                  <a:outerShdw blurRad="38100" dist="38100" dir="2700000" algn="tl">
                    <a:srgbClr val="C0C0C0"/>
                  </a:outerShdw>
                </a:effectLst>
              </a:rPr>
              <a:t/>
            </a:r>
            <a:br>
              <a:rPr lang="ru-RU" altLang="ru-RU" sz="5400" b="1" i="1" dirty="0" smtClean="0">
                <a:solidFill>
                  <a:schemeClr val="accent2"/>
                </a:solidFill>
                <a:effectLst>
                  <a:outerShdw blurRad="38100" dist="38100" dir="2700000" algn="tl">
                    <a:srgbClr val="C0C0C0"/>
                  </a:outerShdw>
                </a:effectLst>
              </a:rPr>
            </a:br>
            <a:r>
              <a:rPr lang="ru-RU" altLang="ru-RU" sz="5400" i="1" dirty="0" smtClean="0">
                <a:solidFill>
                  <a:schemeClr val="accent2"/>
                </a:solidFill>
                <a:effectLst>
                  <a:outerShdw blurRad="38100" dist="38100" dir="2700000" algn="tl">
                    <a:srgbClr val="C0C0C0"/>
                  </a:outerShdw>
                </a:effectLst>
              </a:rPr>
              <a:t/>
            </a:r>
            <a:br>
              <a:rPr lang="ru-RU" altLang="ru-RU" sz="5400" i="1" dirty="0" smtClean="0">
                <a:solidFill>
                  <a:schemeClr val="accent2"/>
                </a:solidFill>
                <a:effectLst>
                  <a:outerShdw blurRad="38100" dist="38100" dir="2700000" algn="tl">
                    <a:srgbClr val="C0C0C0"/>
                  </a:outerShdw>
                </a:effectLst>
              </a:rPr>
            </a:br>
            <a:endParaRPr lang="ru-RU" altLang="ru-RU" sz="5400" i="1" dirty="0" smtClean="0">
              <a:solidFill>
                <a:schemeClr val="accent2"/>
              </a:solidFill>
              <a:effectLst>
                <a:outerShdw blurRad="38100" dist="38100" dir="2700000" algn="tl">
                  <a:srgbClr val="C0C0C0"/>
                </a:outerShdw>
              </a:effectLst>
            </a:endParaRPr>
          </a:p>
        </p:txBody>
      </p:sp>
    </p:spTree>
    <p:extLst>
      <p:ext uri="{BB962C8B-B14F-4D97-AF65-F5344CB8AC3E}">
        <p14:creationId xmlns:p14="http://schemas.microsoft.com/office/powerpoint/2010/main" val="3353902976"/>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4" name="Picture 2" descr="puma500"/>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35696" y="1484784"/>
            <a:ext cx="5638800" cy="467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Прямоугольник 3"/>
          <p:cNvSpPr/>
          <p:nvPr/>
        </p:nvSpPr>
        <p:spPr>
          <a:xfrm>
            <a:off x="1187624" y="404664"/>
            <a:ext cx="7056784" cy="954107"/>
          </a:xfrm>
          <a:prstGeom prst="rect">
            <a:avLst/>
          </a:prstGeom>
        </p:spPr>
        <p:txBody>
          <a:bodyPr wrap="square">
            <a:spAutoFit/>
          </a:bodyPr>
          <a:lstStyle/>
          <a:p>
            <a:pPr algn="ctr"/>
            <a:r>
              <a:rPr lang="ru-RU" sz="2800" b="1" dirty="0" smtClean="0">
                <a:solidFill>
                  <a:srgbClr val="0070C0"/>
                </a:solidFill>
                <a:latin typeface="Arial" panose="020B0604020202020204" pitchFamily="34" charset="0"/>
              </a:rPr>
              <a:t>Угловая система координат </a:t>
            </a:r>
            <a:endParaRPr lang="en-US" sz="2800" b="1" dirty="0" smtClean="0">
              <a:solidFill>
                <a:srgbClr val="0070C0"/>
              </a:solidFill>
              <a:latin typeface="Arial" panose="020B0604020202020204" pitchFamily="34" charset="0"/>
            </a:endParaRPr>
          </a:p>
          <a:p>
            <a:pPr algn="ctr"/>
            <a:r>
              <a:rPr lang="ru-RU" sz="2800" b="1" dirty="0" smtClean="0">
                <a:solidFill>
                  <a:srgbClr val="0070C0"/>
                </a:solidFill>
                <a:latin typeface="Arial" panose="020B0604020202020204" pitchFamily="34" charset="0"/>
              </a:rPr>
              <a:t>(типа </a:t>
            </a:r>
            <a:r>
              <a:rPr lang="en-US" sz="2800" b="1" dirty="0" smtClean="0">
                <a:solidFill>
                  <a:srgbClr val="0070C0"/>
                </a:solidFill>
                <a:latin typeface="Arial" panose="020B0604020202020204" pitchFamily="34" charset="0"/>
              </a:rPr>
              <a:t>PUMA)</a:t>
            </a:r>
            <a:endParaRPr lang="ru-RU" sz="2800" b="1" dirty="0">
              <a:solidFill>
                <a:srgbClr val="0070C0"/>
              </a:solidFill>
              <a:latin typeface="Arial" panose="020B0604020202020204" pitchFamily="34" charset="0"/>
            </a:endParaRPr>
          </a:p>
        </p:txBody>
      </p:sp>
      <p:sp>
        <p:nvSpPr>
          <p:cNvPr id="2" name="Прямоугольник 1"/>
          <p:cNvSpPr/>
          <p:nvPr/>
        </p:nvSpPr>
        <p:spPr>
          <a:xfrm>
            <a:off x="1763688" y="6237312"/>
            <a:ext cx="6552728" cy="461665"/>
          </a:xfrm>
          <a:prstGeom prst="rect">
            <a:avLst/>
          </a:prstGeom>
        </p:spPr>
        <p:txBody>
          <a:bodyPr wrap="square">
            <a:spAutoFit/>
          </a:bodyPr>
          <a:lstStyle/>
          <a:p>
            <a:r>
              <a:rPr lang="ru-RU" dirty="0" smtClean="0"/>
              <a:t>ВИДЕО: Puma_Robot_560RobotPuma560207.3gp</a:t>
            </a:r>
            <a:endParaRPr lang="ru-RU" dirty="0"/>
          </a:p>
        </p:txBody>
      </p:sp>
    </p:spTree>
    <p:extLst>
      <p:ext uri="{BB962C8B-B14F-4D97-AF65-F5344CB8AC3E}">
        <p14:creationId xmlns:p14="http://schemas.microsoft.com/office/powerpoint/2010/main" val="821466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stretch>
            <a:fillRect/>
          </a:stretch>
        </p:blipFill>
        <p:spPr>
          <a:xfrm>
            <a:off x="323528" y="1523336"/>
            <a:ext cx="8315526" cy="5328592"/>
          </a:xfrm>
          <a:prstGeom prst="rect">
            <a:avLst/>
          </a:prstGeom>
        </p:spPr>
      </p:pic>
      <p:sp>
        <p:nvSpPr>
          <p:cNvPr id="3" name="TextBox 2"/>
          <p:cNvSpPr txBox="1"/>
          <p:nvPr/>
        </p:nvSpPr>
        <p:spPr>
          <a:xfrm>
            <a:off x="539552" y="188640"/>
            <a:ext cx="8064896" cy="461665"/>
          </a:xfrm>
          <a:prstGeom prst="rect">
            <a:avLst/>
          </a:prstGeom>
          <a:noFill/>
        </p:spPr>
        <p:txBody>
          <a:bodyPr wrap="square" rtlCol="0">
            <a:spAutoFit/>
          </a:bodyPr>
          <a:lstStyle/>
          <a:p>
            <a:r>
              <a:rPr lang="ru-RU" b="1" dirty="0" smtClean="0">
                <a:solidFill>
                  <a:srgbClr val="0070C0"/>
                </a:solidFill>
              </a:rPr>
              <a:t>Внедрение новых промышленных роботов (2008 – 2020)</a:t>
            </a:r>
            <a:endParaRPr lang="ru-RU" b="1" dirty="0">
              <a:solidFill>
                <a:srgbClr val="0070C0"/>
              </a:solidFill>
            </a:endParaRPr>
          </a:p>
        </p:txBody>
      </p:sp>
      <p:sp>
        <p:nvSpPr>
          <p:cNvPr id="4" name="Прямоугольник 3"/>
          <p:cNvSpPr/>
          <p:nvPr/>
        </p:nvSpPr>
        <p:spPr>
          <a:xfrm>
            <a:off x="4499992" y="692696"/>
            <a:ext cx="4824536" cy="830997"/>
          </a:xfrm>
          <a:prstGeom prst="rect">
            <a:avLst/>
          </a:prstGeom>
        </p:spPr>
        <p:txBody>
          <a:bodyPr wrap="square">
            <a:spAutoFit/>
          </a:bodyPr>
          <a:lstStyle/>
          <a:p>
            <a:r>
              <a:rPr lang="en-US" dirty="0" smtClean="0"/>
              <a:t>International Federation of Robotics</a:t>
            </a:r>
          </a:p>
          <a:p>
            <a:r>
              <a:rPr lang="ru-RU" dirty="0" smtClean="0"/>
              <a:t>https</a:t>
            </a:r>
            <a:r>
              <a:rPr lang="ru-RU" dirty="0"/>
              <a:t>://ifr.org/</a:t>
            </a:r>
          </a:p>
        </p:txBody>
      </p:sp>
    </p:spTree>
    <p:extLst>
      <p:ext uri="{BB962C8B-B14F-4D97-AF65-F5344CB8AC3E}">
        <p14:creationId xmlns:p14="http://schemas.microsoft.com/office/powerpoint/2010/main" val="7323398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11560" y="0"/>
            <a:ext cx="7772400" cy="548680"/>
          </a:xfrm>
        </p:spPr>
        <p:txBody>
          <a:bodyPr/>
          <a:lstStyle/>
          <a:p>
            <a:r>
              <a:rPr lang="ru-RU" sz="3600" b="1" dirty="0" smtClean="0">
                <a:solidFill>
                  <a:srgbClr val="0070C0"/>
                </a:solidFill>
              </a:rPr>
              <a:t>Общее количество внедренных ПР</a:t>
            </a:r>
            <a:endParaRPr lang="ru-RU" sz="3600" b="1" dirty="0">
              <a:solidFill>
                <a:srgbClr val="0070C0"/>
              </a:solidFill>
            </a:endParaRPr>
          </a:p>
        </p:txBody>
      </p:sp>
      <p:pic>
        <p:nvPicPr>
          <p:cNvPr id="3" name="Рисунок 2"/>
          <p:cNvPicPr>
            <a:picLocks noChangeAspect="1"/>
          </p:cNvPicPr>
          <p:nvPr/>
        </p:nvPicPr>
        <p:blipFill>
          <a:blip r:embed="rId2" cstate="print"/>
          <a:stretch>
            <a:fillRect/>
          </a:stretch>
        </p:blipFill>
        <p:spPr>
          <a:xfrm>
            <a:off x="12576" y="1052736"/>
            <a:ext cx="8918735" cy="5688632"/>
          </a:xfrm>
          <a:prstGeom prst="rect">
            <a:avLst/>
          </a:prstGeom>
        </p:spPr>
      </p:pic>
      <p:sp>
        <p:nvSpPr>
          <p:cNvPr id="4" name="Прямоугольник 3"/>
          <p:cNvSpPr/>
          <p:nvPr/>
        </p:nvSpPr>
        <p:spPr>
          <a:xfrm>
            <a:off x="4499992" y="548680"/>
            <a:ext cx="4824536" cy="830997"/>
          </a:xfrm>
          <a:prstGeom prst="rect">
            <a:avLst/>
          </a:prstGeom>
        </p:spPr>
        <p:txBody>
          <a:bodyPr wrap="square">
            <a:spAutoFit/>
          </a:bodyPr>
          <a:lstStyle/>
          <a:p>
            <a:r>
              <a:rPr lang="en-US" dirty="0" smtClean="0"/>
              <a:t>International Federation of Robotics</a:t>
            </a:r>
          </a:p>
          <a:p>
            <a:r>
              <a:rPr lang="ru-RU" dirty="0" smtClean="0"/>
              <a:t>https</a:t>
            </a:r>
            <a:r>
              <a:rPr lang="ru-RU" dirty="0"/>
              <a:t>://ifr.org/</a:t>
            </a:r>
          </a:p>
        </p:txBody>
      </p:sp>
    </p:spTree>
    <p:extLst>
      <p:ext uri="{BB962C8B-B14F-4D97-AF65-F5344CB8AC3E}">
        <p14:creationId xmlns:p14="http://schemas.microsoft.com/office/powerpoint/2010/main" val="35347488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83568" y="0"/>
            <a:ext cx="7772400" cy="576064"/>
          </a:xfrm>
        </p:spPr>
        <p:txBody>
          <a:bodyPr/>
          <a:lstStyle/>
          <a:p>
            <a:r>
              <a:rPr lang="ru-RU" sz="3200" b="1" dirty="0" smtClean="0">
                <a:solidFill>
                  <a:srgbClr val="0070C0"/>
                </a:solidFill>
              </a:rPr>
              <a:t>Перспективные области применения ПР</a:t>
            </a:r>
            <a:endParaRPr lang="ru-RU" sz="3200" b="1" dirty="0">
              <a:solidFill>
                <a:srgbClr val="0070C0"/>
              </a:solidFill>
            </a:endParaRPr>
          </a:p>
        </p:txBody>
      </p:sp>
      <p:pic>
        <p:nvPicPr>
          <p:cNvPr id="3" name="Рисунок 2"/>
          <p:cNvPicPr>
            <a:picLocks noChangeAspect="1"/>
          </p:cNvPicPr>
          <p:nvPr/>
        </p:nvPicPr>
        <p:blipFill>
          <a:blip r:embed="rId2" cstate="print"/>
          <a:stretch>
            <a:fillRect/>
          </a:stretch>
        </p:blipFill>
        <p:spPr>
          <a:xfrm>
            <a:off x="-27464" y="1052736"/>
            <a:ext cx="9109353" cy="5805264"/>
          </a:xfrm>
          <a:prstGeom prst="rect">
            <a:avLst/>
          </a:prstGeom>
        </p:spPr>
      </p:pic>
      <p:sp>
        <p:nvSpPr>
          <p:cNvPr id="4" name="Прямоугольник 3"/>
          <p:cNvSpPr/>
          <p:nvPr/>
        </p:nvSpPr>
        <p:spPr>
          <a:xfrm>
            <a:off x="4319464" y="476672"/>
            <a:ext cx="4824536" cy="830997"/>
          </a:xfrm>
          <a:prstGeom prst="rect">
            <a:avLst/>
          </a:prstGeom>
        </p:spPr>
        <p:txBody>
          <a:bodyPr wrap="square">
            <a:spAutoFit/>
          </a:bodyPr>
          <a:lstStyle/>
          <a:p>
            <a:r>
              <a:rPr lang="en-US" dirty="0" smtClean="0"/>
              <a:t>International Federation of Robotics</a:t>
            </a:r>
          </a:p>
          <a:p>
            <a:r>
              <a:rPr lang="ru-RU" dirty="0" smtClean="0"/>
              <a:t>https</a:t>
            </a:r>
            <a:r>
              <a:rPr lang="ru-RU" dirty="0"/>
              <a:t>://ifr.org/</a:t>
            </a:r>
          </a:p>
        </p:txBody>
      </p:sp>
    </p:spTree>
    <p:extLst>
      <p:ext uri="{BB962C8B-B14F-4D97-AF65-F5344CB8AC3E}">
        <p14:creationId xmlns:p14="http://schemas.microsoft.com/office/powerpoint/2010/main" val="345876280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68313" y="260350"/>
            <a:ext cx="7920037" cy="1323975"/>
          </a:xfrm>
          <a:prstGeom prst="rect">
            <a:avLst/>
          </a:prstGeom>
          <a:noFill/>
        </p:spPr>
        <p:txBody>
          <a:bodyPr>
            <a:spAutoFit/>
          </a:bodyPr>
          <a:lstStyle/>
          <a:p>
            <a:pPr algn="ctr">
              <a:defRPr/>
            </a:pPr>
            <a:r>
              <a:rPr lang="ru-RU" sz="4000" b="1" i="1" dirty="0">
                <a:solidFill>
                  <a:schemeClr val="accent2"/>
                </a:solidFill>
                <a:effectLst>
                  <a:outerShdw blurRad="38100" dist="38100" dir="2700000" algn="tl">
                    <a:srgbClr val="C0C0C0"/>
                  </a:outerShdw>
                </a:effectLst>
              </a:rPr>
              <a:t>Признаки классификации сервисных роботов</a:t>
            </a:r>
            <a:endParaRPr lang="ru-RU" sz="4000" dirty="0"/>
          </a:p>
        </p:txBody>
      </p:sp>
      <p:sp>
        <p:nvSpPr>
          <p:cNvPr id="17411" name="Прямоугольник 2"/>
          <p:cNvSpPr>
            <a:spLocks noChangeArrowheads="1"/>
          </p:cNvSpPr>
          <p:nvPr/>
        </p:nvSpPr>
        <p:spPr bwMode="auto">
          <a:xfrm>
            <a:off x="611188" y="1841500"/>
            <a:ext cx="7956550" cy="4770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pPr>
            <a:r>
              <a:rPr lang="ru-RU" altLang="ru-RU" sz="2800" u="sng" dirty="0">
                <a:solidFill>
                  <a:srgbClr val="000000"/>
                </a:solidFill>
                <a:latin typeface="Arial" panose="020B0604020202020204" pitchFamily="34" charset="0"/>
                <a:ea typeface="Calibri" panose="020F0502020204030204" pitchFamily="34" charset="0"/>
                <a:cs typeface="Calibri" panose="020F0502020204030204" pitchFamily="34" charset="0"/>
              </a:rPr>
              <a:t>Возможность передвижения </a:t>
            </a:r>
          </a:p>
          <a:p>
            <a:pPr>
              <a:spcBef>
                <a:spcPct val="0"/>
              </a:spcBef>
              <a:buFontTx/>
              <a:buNone/>
            </a:pPr>
            <a:r>
              <a:rPr lang="ru-RU" altLang="ru-RU" sz="2800" dirty="0">
                <a:solidFill>
                  <a:srgbClr val="000000"/>
                </a:solidFill>
                <a:latin typeface="Arial" panose="020B0604020202020204" pitchFamily="34" charset="0"/>
              </a:rPr>
              <a:t>   </a:t>
            </a:r>
            <a:r>
              <a:rPr lang="ru-RU" altLang="ru-RU" sz="2800" dirty="0"/>
              <a:t>  - роботы мобильные</a:t>
            </a:r>
          </a:p>
          <a:p>
            <a:pPr>
              <a:spcBef>
                <a:spcPct val="0"/>
              </a:spcBef>
              <a:buFontTx/>
              <a:buNone/>
            </a:pPr>
            <a:r>
              <a:rPr lang="ru-RU" altLang="ru-RU" sz="2800" dirty="0"/>
              <a:t>      - роботы стационарные</a:t>
            </a:r>
          </a:p>
          <a:p>
            <a:pPr>
              <a:spcBef>
                <a:spcPct val="0"/>
              </a:spcBef>
            </a:pPr>
            <a:endParaRPr lang="ru-RU" altLang="ru-RU" sz="2800" dirty="0">
              <a:solidFill>
                <a:srgbClr val="000000"/>
              </a:solidFill>
              <a:latin typeface="Arial" panose="020B0604020202020204" pitchFamily="34" charset="0"/>
              <a:ea typeface="Calibri" panose="020F0502020204030204" pitchFamily="34" charset="0"/>
              <a:cs typeface="Calibri" panose="020F0502020204030204" pitchFamily="34" charset="0"/>
            </a:endParaRPr>
          </a:p>
          <a:p>
            <a:pPr>
              <a:spcBef>
                <a:spcPct val="0"/>
              </a:spcBef>
            </a:pPr>
            <a:r>
              <a:rPr lang="ru-RU" altLang="ru-RU" sz="2800" u="sng" dirty="0">
                <a:solidFill>
                  <a:srgbClr val="000000"/>
                </a:solidFill>
                <a:latin typeface="Arial" panose="020B0604020202020204" pitchFamily="34" charset="0"/>
                <a:ea typeface="Calibri" panose="020F0502020204030204" pitchFamily="34" charset="0"/>
                <a:cs typeface="Calibri" panose="020F0502020204030204" pitchFamily="34" charset="0"/>
              </a:rPr>
              <a:t>Область применения</a:t>
            </a:r>
          </a:p>
          <a:p>
            <a:pPr>
              <a:spcBef>
                <a:spcPct val="0"/>
              </a:spcBef>
              <a:buFontTx/>
              <a:buNone/>
            </a:pPr>
            <a:r>
              <a:rPr lang="ru-RU" altLang="ru-RU" sz="2800" dirty="0"/>
              <a:t>    - роботы для личного и домашнего использования</a:t>
            </a:r>
          </a:p>
          <a:p>
            <a:pPr>
              <a:spcBef>
                <a:spcPct val="0"/>
              </a:spcBef>
              <a:buFontTx/>
              <a:buNone/>
            </a:pPr>
            <a:r>
              <a:rPr lang="ru-RU" altLang="ru-RU" sz="2800" dirty="0"/>
              <a:t>    - роботы для профессионального использования </a:t>
            </a:r>
            <a:r>
              <a:rPr lang="ru-RU" altLang="ru-RU" sz="2400" dirty="0"/>
              <a:t>(служат для выполнения </a:t>
            </a:r>
            <a:r>
              <a:rPr lang="ru-RU" altLang="ru-RU" sz="2400" u="sng" dirty="0"/>
              <a:t>коммерческих задач </a:t>
            </a:r>
            <a:r>
              <a:rPr lang="ru-RU" altLang="ru-RU" sz="2400" dirty="0"/>
              <a:t>и управляются </a:t>
            </a:r>
            <a:r>
              <a:rPr lang="ru-RU" altLang="ru-RU" sz="2400" u="sng" dirty="0"/>
              <a:t>специально обученным </a:t>
            </a:r>
            <a:r>
              <a:rPr lang="ru-RU" altLang="ru-RU" sz="2400" dirty="0"/>
              <a:t>оператором).  </a:t>
            </a:r>
          </a:p>
          <a:p>
            <a:pPr>
              <a:spcBef>
                <a:spcPct val="0"/>
              </a:spcBef>
              <a:buFontTx/>
              <a:buNone/>
            </a:pPr>
            <a:r>
              <a:rPr lang="ru-RU" altLang="ru-RU" dirty="0">
                <a:solidFill>
                  <a:srgbClr val="000000"/>
                </a:solidFill>
                <a:latin typeface="Arial" panose="020B0604020202020204" pitchFamily="34" charset="0"/>
                <a:ea typeface="Calibri" panose="020F0502020204030204" pitchFamily="34" charset="0"/>
                <a:cs typeface="Calibri" panose="020F0502020204030204" pitchFamily="34" charset="0"/>
              </a:rPr>
              <a:t> </a:t>
            </a:r>
          </a:p>
        </p:txBody>
      </p:sp>
    </p:spTree>
    <p:extLst>
      <p:ext uri="{BB962C8B-B14F-4D97-AF65-F5344CB8AC3E}">
        <p14:creationId xmlns:p14="http://schemas.microsoft.com/office/powerpoint/2010/main" val="306103047"/>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68313" y="260350"/>
            <a:ext cx="7920037" cy="1200150"/>
          </a:xfrm>
          <a:prstGeom prst="rect">
            <a:avLst/>
          </a:prstGeom>
          <a:noFill/>
        </p:spPr>
        <p:txBody>
          <a:bodyPr>
            <a:spAutoFit/>
          </a:bodyPr>
          <a:lstStyle/>
          <a:p>
            <a:pPr algn="ctr">
              <a:defRPr/>
            </a:pPr>
            <a:r>
              <a:rPr lang="ru-RU" sz="3600" b="1" i="1" dirty="0">
                <a:solidFill>
                  <a:schemeClr val="accent2"/>
                </a:solidFill>
                <a:effectLst>
                  <a:outerShdw blurRad="38100" dist="38100" dir="2700000" algn="tl">
                    <a:srgbClr val="C0C0C0"/>
                  </a:outerShdw>
                </a:effectLst>
              </a:rPr>
              <a:t>Сервисные роботы для личного и домашнего использования</a:t>
            </a:r>
          </a:p>
        </p:txBody>
      </p:sp>
      <p:sp>
        <p:nvSpPr>
          <p:cNvPr id="18435" name="Прямоугольник 2"/>
          <p:cNvSpPr>
            <a:spLocks noChangeArrowheads="1"/>
          </p:cNvSpPr>
          <p:nvPr/>
        </p:nvSpPr>
        <p:spPr bwMode="auto">
          <a:xfrm>
            <a:off x="611188" y="1841500"/>
            <a:ext cx="7956550" cy="489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 typeface="Wingdings" panose="05000000000000000000" pitchFamily="2" charset="2"/>
              <a:buChar char="Ø"/>
            </a:pPr>
            <a:r>
              <a:rPr lang="ru-RU" altLang="ru-RU" sz="2400">
                <a:solidFill>
                  <a:srgbClr val="000000"/>
                </a:solidFill>
                <a:latin typeface="Arial" panose="020B0604020202020204" pitchFamily="34" charset="0"/>
                <a:ea typeface="Calibri" panose="020F0502020204030204" pitchFamily="34" charset="0"/>
                <a:cs typeface="Calibri" panose="020F0502020204030204" pitchFamily="34" charset="0"/>
              </a:rPr>
              <a:t>Роботы  для домашней работы (уборка полов, стрижка газонов; чистка бассейнов; мытье окон и др.)</a:t>
            </a:r>
          </a:p>
          <a:p>
            <a:pPr>
              <a:spcBef>
                <a:spcPct val="0"/>
              </a:spcBef>
              <a:buFont typeface="Wingdings" panose="05000000000000000000" pitchFamily="2" charset="2"/>
              <a:buChar char="Ø"/>
            </a:pPr>
            <a:r>
              <a:rPr lang="ru-RU" altLang="ru-RU" sz="2400">
                <a:solidFill>
                  <a:srgbClr val="000000"/>
                </a:solidFill>
                <a:latin typeface="Arial" panose="020B0604020202020204" pitchFamily="34" charset="0"/>
                <a:ea typeface="Calibri" panose="020F0502020204030204" pitchFamily="34" charset="0"/>
                <a:cs typeface="Calibri" panose="020F0502020204030204" pitchFamily="34" charset="0"/>
              </a:rPr>
              <a:t>Роботы для досуга (роботы-игрушки; мультимедийные роботы; обучающие роботы и др.)</a:t>
            </a:r>
          </a:p>
          <a:p>
            <a:pPr>
              <a:spcBef>
                <a:spcPct val="0"/>
              </a:spcBef>
              <a:buFont typeface="Wingdings" panose="05000000000000000000" pitchFamily="2" charset="2"/>
              <a:buChar char="Ø"/>
            </a:pPr>
            <a:r>
              <a:rPr lang="ru-RU" altLang="ru-RU" sz="2400">
                <a:solidFill>
                  <a:srgbClr val="000000"/>
                </a:solidFill>
                <a:latin typeface="Arial" panose="020B0604020202020204" pitchFamily="34" charset="0"/>
                <a:ea typeface="Calibri" panose="020F0502020204030204" pitchFamily="34" charset="0"/>
                <a:cs typeface="Calibri" panose="020F0502020204030204" pitchFamily="34" charset="0"/>
              </a:rPr>
              <a:t>Роботы для помощи престарелым людям и инвалидам (робототехнические кресла-каталки; робототехнические ортопедические аппараты и протезы)</a:t>
            </a:r>
          </a:p>
          <a:p>
            <a:pPr>
              <a:spcBef>
                <a:spcPct val="0"/>
              </a:spcBef>
              <a:buFont typeface="Wingdings" panose="05000000000000000000" pitchFamily="2" charset="2"/>
              <a:buChar char="Ø"/>
            </a:pPr>
            <a:r>
              <a:rPr lang="ru-RU" altLang="ru-RU" sz="2400">
                <a:solidFill>
                  <a:srgbClr val="000000"/>
                </a:solidFill>
                <a:latin typeface="Arial" panose="020B0604020202020204" pitchFamily="34" charset="0"/>
                <a:ea typeface="Calibri" panose="020F0502020204030204" pitchFamily="34" charset="0"/>
                <a:cs typeface="Calibri" panose="020F0502020204030204" pitchFamily="34" charset="0"/>
              </a:rPr>
              <a:t>Персональные транспортные роботы;</a:t>
            </a:r>
          </a:p>
          <a:p>
            <a:pPr>
              <a:spcBef>
                <a:spcPct val="0"/>
              </a:spcBef>
              <a:buFont typeface="Wingdings" panose="05000000000000000000" pitchFamily="2" charset="2"/>
              <a:buChar char="Ø"/>
            </a:pPr>
            <a:r>
              <a:rPr lang="ru-RU" altLang="ru-RU" sz="2400">
                <a:solidFill>
                  <a:srgbClr val="000000"/>
                </a:solidFill>
                <a:latin typeface="Arial" panose="020B0604020202020204" pitchFamily="34" charset="0"/>
                <a:ea typeface="Calibri" panose="020F0502020204030204" pitchFamily="34" charset="0"/>
                <a:cs typeface="Calibri" panose="020F0502020204030204" pitchFamily="34" charset="0"/>
              </a:rPr>
              <a:t>Роботы, обеспечивающие безопасность и надзор за домом</a:t>
            </a:r>
          </a:p>
          <a:p>
            <a:pPr>
              <a:spcBef>
                <a:spcPct val="0"/>
              </a:spcBef>
              <a:buFont typeface="Wingdings" panose="05000000000000000000" pitchFamily="2" charset="2"/>
              <a:buChar char="Ø"/>
            </a:pPr>
            <a:r>
              <a:rPr lang="ru-RU" altLang="ru-RU" sz="2400">
                <a:solidFill>
                  <a:srgbClr val="000000"/>
                </a:solidFill>
                <a:latin typeface="Arial" panose="020B0604020202020204" pitchFamily="34" charset="0"/>
                <a:ea typeface="Calibri" panose="020F0502020204030204" pitchFamily="34" charset="0"/>
                <a:cs typeface="Calibri" panose="020F0502020204030204" pitchFamily="34" charset="0"/>
              </a:rPr>
              <a:t>Роботы - собеседники</a:t>
            </a:r>
          </a:p>
        </p:txBody>
      </p:sp>
    </p:spTree>
    <p:extLst>
      <p:ext uri="{BB962C8B-B14F-4D97-AF65-F5344CB8AC3E}">
        <p14:creationId xmlns:p14="http://schemas.microsoft.com/office/powerpoint/2010/main" val="4159275927"/>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84213" y="31750"/>
            <a:ext cx="7920037" cy="1201738"/>
          </a:xfrm>
          <a:prstGeom prst="rect">
            <a:avLst/>
          </a:prstGeom>
          <a:noFill/>
        </p:spPr>
        <p:txBody>
          <a:bodyPr>
            <a:spAutoFit/>
          </a:bodyPr>
          <a:lstStyle/>
          <a:p>
            <a:pPr algn="ctr">
              <a:defRPr/>
            </a:pPr>
            <a:r>
              <a:rPr lang="ru-RU" sz="3600" b="1" i="1" dirty="0">
                <a:solidFill>
                  <a:schemeClr val="accent2"/>
                </a:solidFill>
                <a:effectLst>
                  <a:outerShdw blurRad="38100" dist="38100" dir="2700000" algn="tl">
                    <a:srgbClr val="C0C0C0"/>
                  </a:outerShdw>
                </a:effectLst>
              </a:rPr>
              <a:t>Сервисные роботы для профессионального использования </a:t>
            </a:r>
          </a:p>
        </p:txBody>
      </p:sp>
      <p:sp>
        <p:nvSpPr>
          <p:cNvPr id="19459" name="Прямоугольник 2"/>
          <p:cNvSpPr>
            <a:spLocks noChangeArrowheads="1"/>
          </p:cNvSpPr>
          <p:nvPr/>
        </p:nvSpPr>
        <p:spPr bwMode="auto">
          <a:xfrm>
            <a:off x="611188" y="1841500"/>
            <a:ext cx="7956550" cy="563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 typeface="Wingdings" panose="05000000000000000000" pitchFamily="2" charset="2"/>
              <a:buChar char="Ø"/>
            </a:pPr>
            <a:r>
              <a:rPr lang="ru-RU" altLang="ru-RU" sz="2400" i="1">
                <a:solidFill>
                  <a:srgbClr val="000000"/>
                </a:solidFill>
                <a:latin typeface="Arial" panose="020B0604020202020204" pitchFamily="34" charset="0"/>
                <a:ea typeface="Calibri" panose="020F0502020204030204" pitchFamily="34" charset="0"/>
                <a:cs typeface="Calibri" panose="020F0502020204030204" pitchFamily="34" charset="0"/>
              </a:rPr>
              <a:t>Медицинские роботы</a:t>
            </a:r>
          </a:p>
          <a:p>
            <a:pPr>
              <a:spcBef>
                <a:spcPct val="0"/>
              </a:spcBef>
              <a:buFont typeface="Wingdings" panose="05000000000000000000" pitchFamily="2" charset="2"/>
              <a:buChar char="Ø"/>
            </a:pPr>
            <a:r>
              <a:rPr lang="ru-RU" altLang="ru-RU" sz="2400" i="1">
                <a:solidFill>
                  <a:srgbClr val="000000"/>
                </a:solidFill>
                <a:latin typeface="Arial" panose="020B0604020202020204" pitchFamily="34" charset="0"/>
                <a:ea typeface="Calibri" panose="020F0502020204030204" pitchFamily="34" charset="0"/>
                <a:cs typeface="Calibri" panose="020F0502020204030204" pitchFamily="34" charset="0"/>
              </a:rPr>
              <a:t>Роботы военного и специального назначения (воздушные - БПЛА, наземные и морские РТК)</a:t>
            </a:r>
          </a:p>
          <a:p>
            <a:pPr>
              <a:spcBef>
                <a:spcPct val="0"/>
              </a:spcBef>
              <a:buFont typeface="Wingdings" panose="05000000000000000000" pitchFamily="2" charset="2"/>
              <a:buChar char="Ø"/>
            </a:pPr>
            <a:r>
              <a:rPr lang="ru-RU" altLang="ru-RU" sz="2400" i="1">
                <a:solidFill>
                  <a:srgbClr val="000000"/>
                </a:solidFill>
                <a:latin typeface="Arial" panose="020B0604020202020204" pitchFamily="34" charset="0"/>
                <a:ea typeface="Calibri" panose="020F0502020204030204" pitchFamily="34" charset="0"/>
                <a:cs typeface="Calibri" panose="020F0502020204030204" pitchFamily="34" charset="0"/>
              </a:rPr>
              <a:t>Роботы для выполнения технологических операций</a:t>
            </a:r>
          </a:p>
          <a:p>
            <a:pPr>
              <a:spcBef>
                <a:spcPct val="0"/>
              </a:spcBef>
              <a:buFont typeface="Wingdings" panose="05000000000000000000" pitchFamily="2" charset="2"/>
              <a:buChar char="Ø"/>
            </a:pPr>
            <a:r>
              <a:rPr lang="ru-RU" altLang="ru-RU" sz="2400" i="1">
                <a:solidFill>
                  <a:srgbClr val="000000"/>
                </a:solidFill>
                <a:latin typeface="Arial" panose="020B0604020202020204" pitchFamily="34" charset="0"/>
                <a:ea typeface="Calibri" panose="020F0502020204030204" pitchFamily="34" charset="0"/>
                <a:cs typeface="Calibri" panose="020F0502020204030204" pitchFamily="34" charset="0"/>
              </a:rPr>
              <a:t>Роботы для работы в экстремальных условиях</a:t>
            </a:r>
          </a:p>
          <a:p>
            <a:pPr>
              <a:spcBef>
                <a:spcPct val="0"/>
              </a:spcBef>
              <a:buFont typeface="Wingdings" panose="05000000000000000000" pitchFamily="2" charset="2"/>
              <a:buChar char="Ø"/>
            </a:pPr>
            <a:r>
              <a:rPr lang="ru-RU" altLang="ru-RU" sz="2400" i="1">
                <a:solidFill>
                  <a:srgbClr val="000000"/>
                </a:solidFill>
                <a:latin typeface="Arial" panose="020B0604020202020204" pitchFamily="34" charset="0"/>
                <a:ea typeface="Calibri" panose="020F0502020204030204" pitchFamily="34" charset="0"/>
                <a:cs typeface="Calibri" panose="020F0502020204030204" pitchFamily="34" charset="0"/>
              </a:rPr>
              <a:t>Роботы  для профессиональной уборки</a:t>
            </a:r>
          </a:p>
          <a:p>
            <a:pPr>
              <a:spcBef>
                <a:spcPct val="0"/>
              </a:spcBef>
              <a:buFont typeface="Wingdings" panose="05000000000000000000" pitchFamily="2" charset="2"/>
              <a:buChar char="Ø"/>
            </a:pPr>
            <a:r>
              <a:rPr lang="ru-RU" altLang="ru-RU" sz="2400" i="1">
                <a:solidFill>
                  <a:srgbClr val="000000"/>
                </a:solidFill>
                <a:latin typeface="Arial" panose="020B0604020202020204" pitchFamily="34" charset="0"/>
                <a:ea typeface="Calibri" panose="020F0502020204030204" pitchFamily="34" charset="0"/>
                <a:cs typeface="Calibri" panose="020F0502020204030204" pitchFamily="34" charset="0"/>
              </a:rPr>
              <a:t>Роботы для работы в общественных местах</a:t>
            </a:r>
          </a:p>
          <a:p>
            <a:pPr>
              <a:spcBef>
                <a:spcPct val="0"/>
              </a:spcBef>
              <a:buFont typeface="Wingdings" panose="05000000000000000000" pitchFamily="2" charset="2"/>
              <a:buChar char="Ø"/>
            </a:pPr>
            <a:r>
              <a:rPr lang="ru-RU" altLang="ru-RU" sz="2400" i="1">
                <a:solidFill>
                  <a:srgbClr val="000000"/>
                </a:solidFill>
                <a:latin typeface="Arial" panose="020B0604020202020204" pitchFamily="34" charset="0"/>
                <a:ea typeface="Calibri" panose="020F0502020204030204" pitchFamily="34" charset="0"/>
                <a:cs typeface="Calibri" panose="020F0502020204030204" pitchFamily="34" charset="0"/>
              </a:rPr>
              <a:t>Роботы для обследования и технического обслуживания</a:t>
            </a:r>
          </a:p>
          <a:p>
            <a:pPr>
              <a:spcBef>
                <a:spcPct val="0"/>
              </a:spcBef>
              <a:buFont typeface="Wingdings" panose="05000000000000000000" pitchFamily="2" charset="2"/>
              <a:buChar char="Ø"/>
            </a:pPr>
            <a:r>
              <a:rPr lang="ru-RU" altLang="ru-RU" sz="2400" i="1">
                <a:solidFill>
                  <a:srgbClr val="000000"/>
                </a:solidFill>
                <a:latin typeface="Arial" panose="020B0604020202020204" pitchFamily="34" charset="0"/>
                <a:ea typeface="Calibri" panose="020F0502020204030204" pitchFamily="34" charset="0"/>
                <a:cs typeface="Calibri" panose="020F0502020204030204" pitchFamily="34" charset="0"/>
              </a:rPr>
              <a:t>Роботы для строительства и демонтажа</a:t>
            </a:r>
          </a:p>
          <a:p>
            <a:pPr>
              <a:spcBef>
                <a:spcPct val="0"/>
              </a:spcBef>
              <a:buFont typeface="Wingdings" panose="05000000000000000000" pitchFamily="2" charset="2"/>
              <a:buChar char="Ø"/>
            </a:pPr>
            <a:r>
              <a:rPr lang="ru-RU" altLang="ru-RU" sz="2400" i="1">
                <a:solidFill>
                  <a:srgbClr val="000000"/>
                </a:solidFill>
                <a:latin typeface="Arial" panose="020B0604020202020204" pitchFamily="34" charset="0"/>
                <a:ea typeface="Calibri" panose="020F0502020204030204" pitchFamily="34" charset="0"/>
                <a:cs typeface="Calibri" panose="020F0502020204030204" pitchFamily="34" charset="0"/>
              </a:rPr>
              <a:t>Роботы для логистических систем</a:t>
            </a:r>
          </a:p>
          <a:p>
            <a:pPr>
              <a:spcBef>
                <a:spcPct val="0"/>
              </a:spcBef>
              <a:buFontTx/>
              <a:buNone/>
            </a:pPr>
            <a:endParaRPr lang="ru-RU" altLang="ru-RU" sz="2400">
              <a:solidFill>
                <a:srgbClr val="000000"/>
              </a:solidFill>
              <a:latin typeface="Arial" panose="020B0604020202020204" pitchFamily="34" charset="0"/>
              <a:ea typeface="Calibri" panose="020F0502020204030204" pitchFamily="34" charset="0"/>
              <a:cs typeface="Calibri" panose="020F0502020204030204" pitchFamily="34" charset="0"/>
            </a:endParaRPr>
          </a:p>
          <a:p>
            <a:pPr>
              <a:spcBef>
                <a:spcPct val="0"/>
              </a:spcBef>
              <a:buFontTx/>
              <a:buNone/>
            </a:pPr>
            <a:endParaRPr lang="ru-RU" altLang="ru-RU" sz="2400"/>
          </a:p>
          <a:p>
            <a:pPr>
              <a:spcBef>
                <a:spcPct val="0"/>
              </a:spcBef>
              <a:buFontTx/>
              <a:buNone/>
            </a:pPr>
            <a:endParaRPr lang="ru-RU" altLang="ru-RU" sz="2400"/>
          </a:p>
        </p:txBody>
      </p:sp>
    </p:spTree>
    <p:extLst>
      <p:ext uri="{BB962C8B-B14F-4D97-AF65-F5344CB8AC3E}">
        <p14:creationId xmlns:p14="http://schemas.microsoft.com/office/powerpoint/2010/main" val="4139709386"/>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55576" y="0"/>
            <a:ext cx="7772400" cy="1143000"/>
          </a:xfrm>
        </p:spPr>
        <p:txBody>
          <a:bodyPr/>
          <a:lstStyle/>
          <a:p>
            <a:r>
              <a:rPr lang="ru-RU" sz="3200" dirty="0" smtClean="0"/>
              <a:t>Состояние мирового рынка сервисной робототехники</a:t>
            </a:r>
            <a:endParaRPr lang="ru-RU" sz="3200" dirty="0"/>
          </a:p>
        </p:txBody>
      </p:sp>
      <p:pic>
        <p:nvPicPr>
          <p:cNvPr id="7" name="Рисунок 6"/>
          <p:cNvPicPr>
            <a:picLocks noChangeAspect="1"/>
          </p:cNvPicPr>
          <p:nvPr/>
        </p:nvPicPr>
        <p:blipFill>
          <a:blip r:embed="rId2" cstate="print"/>
          <a:stretch>
            <a:fillRect/>
          </a:stretch>
        </p:blipFill>
        <p:spPr>
          <a:xfrm>
            <a:off x="251520" y="1268760"/>
            <a:ext cx="8637893" cy="5487751"/>
          </a:xfrm>
          <a:prstGeom prst="rect">
            <a:avLst/>
          </a:prstGeom>
        </p:spPr>
      </p:pic>
    </p:spTree>
    <p:extLst>
      <p:ext uri="{BB962C8B-B14F-4D97-AF65-F5344CB8AC3E}">
        <p14:creationId xmlns:p14="http://schemas.microsoft.com/office/powerpoint/2010/main" val="405796173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stretch>
            <a:fillRect/>
          </a:stretch>
        </p:blipFill>
        <p:spPr>
          <a:xfrm>
            <a:off x="0" y="1340768"/>
            <a:ext cx="9036496" cy="5276079"/>
          </a:xfrm>
          <a:prstGeom prst="rect">
            <a:avLst/>
          </a:prstGeom>
        </p:spPr>
      </p:pic>
      <p:sp>
        <p:nvSpPr>
          <p:cNvPr id="3" name="Прямоугольник 2"/>
          <p:cNvSpPr/>
          <p:nvPr/>
        </p:nvSpPr>
        <p:spPr>
          <a:xfrm>
            <a:off x="1547664" y="116632"/>
            <a:ext cx="6696744" cy="830997"/>
          </a:xfrm>
          <a:prstGeom prst="rect">
            <a:avLst/>
          </a:prstGeom>
        </p:spPr>
        <p:txBody>
          <a:bodyPr wrap="square">
            <a:spAutoFit/>
          </a:bodyPr>
          <a:lstStyle/>
          <a:p>
            <a:pPr algn="ctr">
              <a:defRPr/>
            </a:pPr>
            <a:r>
              <a:rPr lang="ru-RU" b="1" i="1" dirty="0" smtClean="0">
                <a:solidFill>
                  <a:schemeClr val="accent2"/>
                </a:solidFill>
                <a:effectLst>
                  <a:outerShdw blurRad="38100" dist="38100" dir="2700000" algn="tl">
                    <a:srgbClr val="C0C0C0"/>
                  </a:outerShdw>
                </a:effectLst>
              </a:rPr>
              <a:t>Состояние мирового рынка сервисных роботов </a:t>
            </a:r>
            <a:r>
              <a:rPr lang="ru-RU" b="1" i="1" dirty="0">
                <a:solidFill>
                  <a:schemeClr val="accent2"/>
                </a:solidFill>
                <a:effectLst>
                  <a:outerShdw blurRad="38100" dist="38100" dir="2700000" algn="tl">
                    <a:srgbClr val="C0C0C0"/>
                  </a:outerShdw>
                </a:effectLst>
              </a:rPr>
              <a:t>для профессионального использования </a:t>
            </a:r>
          </a:p>
        </p:txBody>
      </p:sp>
      <p:sp>
        <p:nvSpPr>
          <p:cNvPr id="4" name="Прямоугольник 3"/>
          <p:cNvSpPr/>
          <p:nvPr/>
        </p:nvSpPr>
        <p:spPr>
          <a:xfrm>
            <a:off x="4211960" y="1268760"/>
            <a:ext cx="4824536" cy="830997"/>
          </a:xfrm>
          <a:prstGeom prst="rect">
            <a:avLst/>
          </a:prstGeom>
        </p:spPr>
        <p:txBody>
          <a:bodyPr wrap="square">
            <a:spAutoFit/>
          </a:bodyPr>
          <a:lstStyle/>
          <a:p>
            <a:r>
              <a:rPr lang="en-US" dirty="0" smtClean="0"/>
              <a:t>International Federation of Robotics</a:t>
            </a:r>
          </a:p>
          <a:p>
            <a:r>
              <a:rPr lang="ru-RU" dirty="0" smtClean="0"/>
              <a:t>https</a:t>
            </a:r>
            <a:r>
              <a:rPr lang="ru-RU" dirty="0"/>
              <a:t>://ifr.org/</a:t>
            </a:r>
          </a:p>
        </p:txBody>
      </p:sp>
    </p:spTree>
    <p:extLst>
      <p:ext uri="{BB962C8B-B14F-4D97-AF65-F5344CB8AC3E}">
        <p14:creationId xmlns:p14="http://schemas.microsoft.com/office/powerpoint/2010/main" val="174954226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1547664" y="116632"/>
            <a:ext cx="6696744" cy="830997"/>
          </a:xfrm>
          <a:prstGeom prst="rect">
            <a:avLst/>
          </a:prstGeom>
        </p:spPr>
        <p:txBody>
          <a:bodyPr wrap="square">
            <a:spAutoFit/>
          </a:bodyPr>
          <a:lstStyle/>
          <a:p>
            <a:pPr algn="ctr">
              <a:defRPr/>
            </a:pPr>
            <a:r>
              <a:rPr lang="ru-RU" b="1" i="1" dirty="0" smtClean="0">
                <a:solidFill>
                  <a:schemeClr val="accent2"/>
                </a:solidFill>
                <a:effectLst>
                  <a:outerShdw blurRad="38100" dist="38100" dir="2700000" algn="tl">
                    <a:srgbClr val="C0C0C0"/>
                  </a:outerShdw>
                </a:effectLst>
              </a:rPr>
              <a:t>Состояние мирового рынка сервисных роботов </a:t>
            </a:r>
            <a:r>
              <a:rPr lang="ru-RU" b="1" i="1" dirty="0">
                <a:solidFill>
                  <a:schemeClr val="accent2"/>
                </a:solidFill>
                <a:effectLst>
                  <a:outerShdw blurRad="38100" dist="38100" dir="2700000" algn="tl">
                    <a:srgbClr val="C0C0C0"/>
                  </a:outerShdw>
                </a:effectLst>
              </a:rPr>
              <a:t>для профессионального использования </a:t>
            </a:r>
          </a:p>
        </p:txBody>
      </p:sp>
      <p:sp>
        <p:nvSpPr>
          <p:cNvPr id="4" name="Прямоугольник 3"/>
          <p:cNvSpPr/>
          <p:nvPr/>
        </p:nvSpPr>
        <p:spPr>
          <a:xfrm>
            <a:off x="4139952" y="980728"/>
            <a:ext cx="4824536" cy="830997"/>
          </a:xfrm>
          <a:prstGeom prst="rect">
            <a:avLst/>
          </a:prstGeom>
        </p:spPr>
        <p:txBody>
          <a:bodyPr wrap="square">
            <a:spAutoFit/>
          </a:bodyPr>
          <a:lstStyle/>
          <a:p>
            <a:r>
              <a:rPr lang="en-US" dirty="0" smtClean="0"/>
              <a:t>International Federation of Robotics</a:t>
            </a:r>
          </a:p>
          <a:p>
            <a:r>
              <a:rPr lang="ru-RU" dirty="0" smtClean="0"/>
              <a:t>https</a:t>
            </a:r>
            <a:r>
              <a:rPr lang="ru-RU" dirty="0"/>
              <a:t>://ifr.org/</a:t>
            </a:r>
          </a:p>
        </p:txBody>
      </p:sp>
      <p:pic>
        <p:nvPicPr>
          <p:cNvPr id="5" name="Рисунок 4"/>
          <p:cNvPicPr>
            <a:picLocks noChangeAspect="1"/>
          </p:cNvPicPr>
          <p:nvPr/>
        </p:nvPicPr>
        <p:blipFill>
          <a:blip r:embed="rId2" cstate="print"/>
          <a:stretch>
            <a:fillRect/>
          </a:stretch>
        </p:blipFill>
        <p:spPr>
          <a:xfrm>
            <a:off x="395536" y="1678320"/>
            <a:ext cx="8619183" cy="5179680"/>
          </a:xfrm>
          <a:prstGeom prst="rect">
            <a:avLst/>
          </a:prstGeom>
        </p:spPr>
      </p:pic>
    </p:spTree>
    <p:extLst>
      <p:ext uri="{BB962C8B-B14F-4D97-AF65-F5344CB8AC3E}">
        <p14:creationId xmlns:p14="http://schemas.microsoft.com/office/powerpoint/2010/main" val="30377032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83568" y="116632"/>
            <a:ext cx="7772400" cy="1143000"/>
          </a:xfrm>
        </p:spPr>
        <p:txBody>
          <a:bodyPr/>
          <a:lstStyle/>
          <a:p>
            <a:r>
              <a:rPr lang="ru-RU" b="1" dirty="0">
                <a:solidFill>
                  <a:srgbClr val="0070C0"/>
                </a:solidFill>
              </a:rPr>
              <a:t>Общие </a:t>
            </a:r>
            <a:r>
              <a:rPr lang="ru-RU" b="1" dirty="0" smtClean="0">
                <a:solidFill>
                  <a:srgbClr val="0070C0"/>
                </a:solidFill>
              </a:rPr>
              <a:t>термины: РОБОТ </a:t>
            </a:r>
            <a:endParaRPr lang="ru-RU" dirty="0">
              <a:solidFill>
                <a:srgbClr val="0070C0"/>
              </a:solidFill>
            </a:endParaRPr>
          </a:p>
        </p:txBody>
      </p:sp>
      <p:sp>
        <p:nvSpPr>
          <p:cNvPr id="3" name="Прямоугольник 2"/>
          <p:cNvSpPr/>
          <p:nvPr/>
        </p:nvSpPr>
        <p:spPr>
          <a:xfrm>
            <a:off x="395536" y="1412776"/>
            <a:ext cx="8424936" cy="4893647"/>
          </a:xfrm>
          <a:prstGeom prst="rect">
            <a:avLst/>
          </a:prstGeom>
        </p:spPr>
        <p:txBody>
          <a:bodyPr wrap="square">
            <a:spAutoFit/>
          </a:bodyPr>
          <a:lstStyle/>
          <a:p>
            <a:pPr algn="just"/>
            <a:r>
              <a:rPr lang="ru-RU" sz="2800" dirty="0" smtClean="0">
                <a:solidFill>
                  <a:srgbClr val="000000"/>
                </a:solidFill>
                <a:latin typeface="Arial" panose="020B0604020202020204" pitchFamily="34" charset="0"/>
              </a:rPr>
              <a:t>Р</a:t>
            </a:r>
            <a:r>
              <a:rPr lang="ru-RU" sz="2800" b="1" dirty="0" smtClean="0">
                <a:solidFill>
                  <a:srgbClr val="000000"/>
                </a:solidFill>
                <a:latin typeface="Arial" panose="020B0604020202020204" pitchFamily="34" charset="0"/>
              </a:rPr>
              <a:t>обот </a:t>
            </a:r>
            <a:r>
              <a:rPr lang="ru-RU" sz="2800" dirty="0" smtClean="0">
                <a:solidFill>
                  <a:srgbClr val="000000"/>
                </a:solidFill>
                <a:latin typeface="Arial" panose="020B0604020202020204" pitchFamily="34" charset="0"/>
              </a:rPr>
              <a:t>(</a:t>
            </a:r>
            <a:r>
              <a:rPr lang="en-US" sz="2800" dirty="0" err="1" smtClean="0">
                <a:solidFill>
                  <a:srgbClr val="000000"/>
                </a:solidFill>
                <a:latin typeface="Arial" panose="020B0604020202020204" pitchFamily="34" charset="0"/>
              </a:rPr>
              <a:t>R</a:t>
            </a:r>
            <a:r>
              <a:rPr lang="ru-RU" sz="2800" dirty="0" err="1" smtClean="0">
                <a:solidFill>
                  <a:srgbClr val="000000"/>
                </a:solidFill>
                <a:latin typeface="Arial" panose="020B0604020202020204" pitchFamily="34" charset="0"/>
              </a:rPr>
              <a:t>obot</a:t>
            </a:r>
            <a:r>
              <a:rPr lang="ru-RU" sz="2800" dirty="0" smtClean="0">
                <a:solidFill>
                  <a:srgbClr val="000000"/>
                </a:solidFill>
                <a:latin typeface="Arial" panose="020B0604020202020204" pitchFamily="34" charset="0"/>
              </a:rPr>
              <a:t>): Исполнительный механизм, программируемый по двум или более </a:t>
            </a:r>
            <a:r>
              <a:rPr lang="ru-RU" sz="2800" b="1" dirty="0" smtClean="0">
                <a:solidFill>
                  <a:srgbClr val="000000"/>
                </a:solidFill>
                <a:latin typeface="Arial" panose="020B0604020202020204" pitchFamily="34" charset="0"/>
              </a:rPr>
              <a:t>степеням подвижности</a:t>
            </a:r>
            <a:r>
              <a:rPr lang="ru-RU" sz="2800" dirty="0" smtClean="0">
                <a:solidFill>
                  <a:srgbClr val="000000"/>
                </a:solidFill>
                <a:latin typeface="Arial" panose="020B0604020202020204" pitchFamily="34" charset="0"/>
              </a:rPr>
              <a:t>, обладающий определенной степенью </a:t>
            </a:r>
            <a:r>
              <a:rPr lang="ru-RU" sz="2800" b="1" dirty="0" smtClean="0">
                <a:solidFill>
                  <a:srgbClr val="000000"/>
                </a:solidFill>
                <a:latin typeface="Arial" panose="020B0604020202020204" pitchFamily="34" charset="0"/>
              </a:rPr>
              <a:t>автономности</a:t>
            </a:r>
            <a:r>
              <a:rPr lang="ru-RU" sz="2800" dirty="0" smtClean="0">
                <a:solidFill>
                  <a:srgbClr val="000000"/>
                </a:solidFill>
                <a:latin typeface="Arial" panose="020B0604020202020204" pitchFamily="34" charset="0"/>
              </a:rPr>
              <a:t> и способный перемещаться во внешней среде с целью выполнения задач по назначению. </a:t>
            </a:r>
          </a:p>
          <a:p>
            <a:pPr algn="just"/>
            <a:endParaRPr lang="ru-RU" dirty="0" smtClean="0">
              <a:solidFill>
                <a:srgbClr val="000000"/>
              </a:solidFill>
              <a:latin typeface="Arial" panose="020B0604020202020204" pitchFamily="34" charset="0"/>
            </a:endParaRPr>
          </a:p>
          <a:p>
            <a:r>
              <a:rPr lang="ru-RU" sz="2000" dirty="0" smtClean="0">
                <a:solidFill>
                  <a:srgbClr val="000000"/>
                </a:solidFill>
                <a:latin typeface="Arial" panose="020B0604020202020204" pitchFamily="34" charset="0"/>
              </a:rPr>
              <a:t>Примечания </a:t>
            </a:r>
          </a:p>
          <a:p>
            <a:r>
              <a:rPr lang="ru-RU" sz="2000" dirty="0" smtClean="0">
                <a:solidFill>
                  <a:srgbClr val="000000"/>
                </a:solidFill>
                <a:latin typeface="Arial" panose="020B0604020202020204" pitchFamily="34" charset="0"/>
              </a:rPr>
              <a:t>1 </a:t>
            </a:r>
            <a:r>
              <a:rPr lang="ru-RU" sz="2000" dirty="0">
                <a:solidFill>
                  <a:srgbClr val="000000"/>
                </a:solidFill>
                <a:latin typeface="Arial" panose="020B0604020202020204" pitchFamily="34" charset="0"/>
              </a:rPr>
              <a:t>В состав робота входит </a:t>
            </a:r>
            <a:r>
              <a:rPr lang="ru-RU" sz="2000" b="1" dirty="0">
                <a:solidFill>
                  <a:srgbClr val="000000"/>
                </a:solidFill>
                <a:latin typeface="Arial" panose="020B0604020202020204" pitchFamily="34" charset="0"/>
              </a:rPr>
              <a:t>система управления </a:t>
            </a:r>
            <a:r>
              <a:rPr lang="ru-RU" sz="2000" dirty="0" smtClean="0">
                <a:solidFill>
                  <a:srgbClr val="000000"/>
                </a:solidFill>
                <a:latin typeface="Arial" panose="020B0604020202020204" pitchFamily="34" charset="0"/>
              </a:rPr>
              <a:t>и </a:t>
            </a:r>
            <a:r>
              <a:rPr lang="ru-RU" sz="2000" b="1" dirty="0">
                <a:solidFill>
                  <a:srgbClr val="000000"/>
                </a:solidFill>
                <a:latin typeface="Arial" panose="020B0604020202020204" pitchFamily="34" charset="0"/>
              </a:rPr>
              <a:t>интерфейс системы управления</a:t>
            </a:r>
            <a:r>
              <a:rPr lang="ru-RU" sz="2000" dirty="0">
                <a:solidFill>
                  <a:srgbClr val="000000"/>
                </a:solidFill>
                <a:latin typeface="Arial" panose="020B0604020202020204" pitchFamily="34" charset="0"/>
              </a:rPr>
              <a:t>. </a:t>
            </a:r>
          </a:p>
          <a:p>
            <a:r>
              <a:rPr lang="ru-RU" sz="2000" dirty="0">
                <a:solidFill>
                  <a:srgbClr val="000000"/>
                </a:solidFill>
                <a:latin typeface="Arial" panose="020B0604020202020204" pitchFamily="34" charset="0"/>
              </a:rPr>
              <a:t>2 Классификация роботов на </a:t>
            </a:r>
            <a:r>
              <a:rPr lang="ru-RU" sz="2000" b="1" dirty="0">
                <a:solidFill>
                  <a:srgbClr val="000000"/>
                </a:solidFill>
                <a:latin typeface="Arial" panose="020B0604020202020204" pitchFamily="34" charset="0"/>
              </a:rPr>
              <a:t>промышленные роботы </a:t>
            </a:r>
            <a:r>
              <a:rPr lang="ru-RU" sz="2000" dirty="0" smtClean="0">
                <a:solidFill>
                  <a:srgbClr val="000000"/>
                </a:solidFill>
                <a:latin typeface="Arial" panose="020B0604020202020204" pitchFamily="34" charset="0"/>
              </a:rPr>
              <a:t>или </a:t>
            </a:r>
            <a:r>
              <a:rPr lang="ru-RU" sz="2000" b="1" dirty="0">
                <a:solidFill>
                  <a:srgbClr val="000000"/>
                </a:solidFill>
                <a:latin typeface="Arial" panose="020B0604020202020204" pitchFamily="34" charset="0"/>
              </a:rPr>
              <a:t>сервисные роботы </a:t>
            </a:r>
            <a:r>
              <a:rPr lang="ru-RU" sz="2000" b="1" dirty="0" smtClean="0">
                <a:solidFill>
                  <a:srgbClr val="000000"/>
                </a:solidFill>
                <a:latin typeface="Arial" panose="020B0604020202020204" pitchFamily="34" charset="0"/>
              </a:rPr>
              <a:t>осуществляется </a:t>
            </a:r>
            <a:r>
              <a:rPr lang="ru-RU" sz="2000" b="1" dirty="0">
                <a:solidFill>
                  <a:srgbClr val="000000"/>
                </a:solidFill>
                <a:latin typeface="Arial" panose="020B0604020202020204" pitchFamily="34" charset="0"/>
              </a:rPr>
              <a:t>в соответствии с их назначением</a:t>
            </a:r>
            <a:r>
              <a:rPr lang="ru-RU" sz="2000" dirty="0">
                <a:solidFill>
                  <a:srgbClr val="000000"/>
                </a:solidFill>
                <a:latin typeface="Arial" panose="020B0604020202020204" pitchFamily="34" charset="0"/>
              </a:rPr>
              <a:t>. </a:t>
            </a:r>
            <a:endParaRPr lang="ru-RU" sz="2800" dirty="0"/>
          </a:p>
        </p:txBody>
      </p:sp>
    </p:spTree>
    <p:extLst>
      <p:ext uri="{BB962C8B-B14F-4D97-AF65-F5344CB8AC3E}">
        <p14:creationId xmlns:p14="http://schemas.microsoft.com/office/powerpoint/2010/main" val="396740995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1547664" y="116632"/>
            <a:ext cx="6696744" cy="830997"/>
          </a:xfrm>
          <a:prstGeom prst="rect">
            <a:avLst/>
          </a:prstGeom>
        </p:spPr>
        <p:txBody>
          <a:bodyPr wrap="square">
            <a:spAutoFit/>
          </a:bodyPr>
          <a:lstStyle/>
          <a:p>
            <a:pPr algn="ctr">
              <a:defRPr/>
            </a:pPr>
            <a:r>
              <a:rPr lang="ru-RU" b="1" i="1" dirty="0" smtClean="0">
                <a:solidFill>
                  <a:schemeClr val="accent2"/>
                </a:solidFill>
                <a:effectLst>
                  <a:outerShdw blurRad="38100" dist="38100" dir="2700000" algn="tl">
                    <a:srgbClr val="C0C0C0"/>
                  </a:outerShdw>
                </a:effectLst>
              </a:rPr>
              <a:t>Состояние мирового рынка сервисных роботов </a:t>
            </a:r>
            <a:r>
              <a:rPr lang="ru-RU" b="1" i="1" dirty="0">
                <a:solidFill>
                  <a:schemeClr val="accent2"/>
                </a:solidFill>
                <a:effectLst>
                  <a:outerShdw blurRad="38100" dist="38100" dir="2700000" algn="tl">
                    <a:srgbClr val="C0C0C0"/>
                  </a:outerShdw>
                </a:effectLst>
              </a:rPr>
              <a:t>для </a:t>
            </a:r>
            <a:r>
              <a:rPr lang="ru-RU" b="1" i="1" dirty="0" smtClean="0">
                <a:solidFill>
                  <a:schemeClr val="accent2"/>
                </a:solidFill>
                <a:effectLst>
                  <a:outerShdw blurRad="38100" dist="38100" dir="2700000" algn="tl">
                    <a:srgbClr val="C0C0C0"/>
                  </a:outerShdw>
                </a:effectLst>
              </a:rPr>
              <a:t>личного и домашнего </a:t>
            </a:r>
            <a:r>
              <a:rPr lang="ru-RU" b="1" i="1" dirty="0">
                <a:solidFill>
                  <a:schemeClr val="accent2"/>
                </a:solidFill>
                <a:effectLst>
                  <a:outerShdw blurRad="38100" dist="38100" dir="2700000" algn="tl">
                    <a:srgbClr val="C0C0C0"/>
                  </a:outerShdw>
                </a:effectLst>
              </a:rPr>
              <a:t>использования </a:t>
            </a:r>
          </a:p>
        </p:txBody>
      </p:sp>
      <p:sp>
        <p:nvSpPr>
          <p:cNvPr id="4" name="Прямоугольник 3"/>
          <p:cNvSpPr/>
          <p:nvPr/>
        </p:nvSpPr>
        <p:spPr>
          <a:xfrm>
            <a:off x="4139952" y="980728"/>
            <a:ext cx="4824536" cy="830997"/>
          </a:xfrm>
          <a:prstGeom prst="rect">
            <a:avLst/>
          </a:prstGeom>
        </p:spPr>
        <p:txBody>
          <a:bodyPr wrap="square">
            <a:spAutoFit/>
          </a:bodyPr>
          <a:lstStyle/>
          <a:p>
            <a:r>
              <a:rPr lang="en-US" dirty="0" smtClean="0"/>
              <a:t>International Federation of Robotics</a:t>
            </a:r>
          </a:p>
          <a:p>
            <a:r>
              <a:rPr lang="ru-RU" dirty="0" smtClean="0"/>
              <a:t>https</a:t>
            </a:r>
            <a:r>
              <a:rPr lang="ru-RU" dirty="0"/>
              <a:t>://ifr.org/</a:t>
            </a:r>
          </a:p>
        </p:txBody>
      </p:sp>
      <p:pic>
        <p:nvPicPr>
          <p:cNvPr id="2" name="Рисунок 1"/>
          <p:cNvPicPr>
            <a:picLocks noChangeAspect="1"/>
          </p:cNvPicPr>
          <p:nvPr/>
        </p:nvPicPr>
        <p:blipFill>
          <a:blip r:embed="rId2" cstate="print"/>
          <a:stretch>
            <a:fillRect/>
          </a:stretch>
        </p:blipFill>
        <p:spPr>
          <a:xfrm>
            <a:off x="539552" y="1681266"/>
            <a:ext cx="8383837" cy="5144766"/>
          </a:xfrm>
          <a:prstGeom prst="rect">
            <a:avLst/>
          </a:prstGeom>
        </p:spPr>
      </p:pic>
    </p:spTree>
    <p:extLst>
      <p:ext uri="{BB962C8B-B14F-4D97-AF65-F5344CB8AC3E}">
        <p14:creationId xmlns:p14="http://schemas.microsoft.com/office/powerpoint/2010/main" val="67528688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07010" name="Rectangle 2"/>
          <p:cNvSpPr>
            <a:spLocks noGrp="1" noChangeArrowheads="1"/>
          </p:cNvSpPr>
          <p:nvPr>
            <p:ph type="title"/>
          </p:nvPr>
        </p:nvSpPr>
        <p:spPr>
          <a:xfrm>
            <a:off x="685800" y="1143000"/>
            <a:ext cx="7772400" cy="4114800"/>
          </a:xfrm>
        </p:spPr>
        <p:txBody>
          <a:bodyPr/>
          <a:lstStyle/>
          <a:p>
            <a:pPr>
              <a:defRPr/>
            </a:pPr>
            <a:r>
              <a:rPr lang="ru-RU" altLang="ru-RU" sz="5400" b="1" i="1" dirty="0">
                <a:solidFill>
                  <a:schemeClr val="accent2"/>
                </a:solidFill>
                <a:effectLst>
                  <a:outerShdw blurRad="38100" dist="38100" dir="2700000" algn="tl">
                    <a:srgbClr val="C0C0C0"/>
                  </a:outerShdw>
                </a:effectLst>
              </a:rPr>
              <a:t>Основные определения </a:t>
            </a:r>
            <a:r>
              <a:rPr lang="ru-RU" altLang="ru-RU" sz="5400" b="1" i="1" dirty="0" smtClean="0">
                <a:solidFill>
                  <a:schemeClr val="accent2"/>
                </a:solidFill>
                <a:effectLst>
                  <a:outerShdw blurRad="38100" dist="38100" dir="2700000" algn="tl">
                    <a:srgbClr val="C0C0C0"/>
                  </a:outerShdw>
                </a:effectLst>
              </a:rPr>
              <a:t>мехатроники</a:t>
            </a:r>
            <a:r>
              <a:rPr lang="ru-RU" altLang="ru-RU" sz="5400" b="1" i="1" dirty="0">
                <a:solidFill>
                  <a:schemeClr val="accent2"/>
                </a:solidFill>
                <a:effectLst>
                  <a:outerShdw blurRad="38100" dist="38100" dir="2700000" algn="tl">
                    <a:srgbClr val="C0C0C0"/>
                  </a:outerShdw>
                </a:effectLst>
              </a:rPr>
              <a:t/>
            </a:r>
            <a:br>
              <a:rPr lang="ru-RU" altLang="ru-RU" sz="5400" b="1" i="1" dirty="0">
                <a:solidFill>
                  <a:schemeClr val="accent2"/>
                </a:solidFill>
                <a:effectLst>
                  <a:outerShdw blurRad="38100" dist="38100" dir="2700000" algn="tl">
                    <a:srgbClr val="C0C0C0"/>
                  </a:outerShdw>
                </a:effectLst>
              </a:rPr>
            </a:br>
            <a:endParaRPr lang="ru-RU" altLang="ru-RU" sz="5400" b="1" i="1" dirty="0">
              <a:solidFill>
                <a:schemeClr val="accent2"/>
              </a:solidFill>
              <a:effectLst>
                <a:outerShdw blurRad="38100" dist="38100" dir="2700000" algn="tl">
                  <a:srgbClr val="C0C0C0"/>
                </a:outerShdw>
              </a:effectLst>
            </a:endParaRPr>
          </a:p>
        </p:txBody>
      </p:sp>
    </p:spTree>
    <p:extLst>
      <p:ext uri="{BB962C8B-B14F-4D97-AF65-F5344CB8AC3E}">
        <p14:creationId xmlns:p14="http://schemas.microsoft.com/office/powerpoint/2010/main" val="4112960988"/>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08034" name="Rectangle 2"/>
          <p:cNvSpPr>
            <a:spLocks noChangeArrowheads="1"/>
          </p:cNvSpPr>
          <p:nvPr/>
        </p:nvSpPr>
        <p:spPr bwMode="auto">
          <a:xfrm>
            <a:off x="152400" y="1981200"/>
            <a:ext cx="8991600" cy="3081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defRPr/>
            </a:pPr>
            <a:r>
              <a:rPr lang="ru-RU" altLang="ru-RU" sz="2800">
                <a:solidFill>
                  <a:srgbClr val="0000FF"/>
                </a:solidFill>
                <a:effectLst>
                  <a:outerShdw blurRad="38100" dist="38100" dir="2700000" algn="tl">
                    <a:srgbClr val="C0C0C0"/>
                  </a:outerShdw>
                </a:effectLst>
                <a:latin typeface="Arial" pitchFamily="34" charset="0"/>
                <a:cs typeface="Arial" pitchFamily="34" charset="0"/>
              </a:rPr>
              <a:t>"</a:t>
            </a:r>
            <a:r>
              <a:rPr lang="ru-RU" altLang="ru-RU" sz="2800" b="1" i="1" u="sng">
                <a:solidFill>
                  <a:srgbClr val="0000FF"/>
                </a:solidFill>
                <a:effectLst>
                  <a:outerShdw blurRad="38100" dist="38100" dir="2700000" algn="tl">
                    <a:srgbClr val="C0C0C0"/>
                  </a:outerShdw>
                </a:effectLst>
                <a:latin typeface="Arial" pitchFamily="34" charset="0"/>
                <a:cs typeface="Arial" pitchFamily="34" charset="0"/>
              </a:rPr>
              <a:t>Мехатроника</a:t>
            </a:r>
            <a:r>
              <a:rPr lang="ru-RU" altLang="ru-RU" sz="2800">
                <a:solidFill>
                  <a:srgbClr val="0000FF"/>
                </a:solidFill>
                <a:effectLst>
                  <a:outerShdw blurRad="38100" dist="38100" dir="2700000" algn="tl">
                    <a:srgbClr val="C0C0C0"/>
                  </a:outerShdw>
                </a:effectLst>
                <a:latin typeface="Arial" pitchFamily="34" charset="0"/>
                <a:cs typeface="Arial" pitchFamily="34" charset="0"/>
              </a:rPr>
              <a:t> - это область науки и техники, основанная на синергетическом объединении узлов точной механики с электронными</a:t>
            </a:r>
            <a:r>
              <a:rPr lang="ru-RU" altLang="ru-RU" sz="2800">
                <a:solidFill>
                  <a:srgbClr val="0000FF"/>
                </a:solidFill>
                <a:effectLst>
                  <a:outerShdw blurRad="38100" dist="38100" dir="2700000" algn="tl">
                    <a:srgbClr val="C0C0C0"/>
                  </a:outerShdw>
                </a:effectLst>
                <a:latin typeface="Arial" pitchFamily="34" charset="0"/>
              </a:rPr>
              <a:t> </a:t>
            </a:r>
            <a:r>
              <a:rPr lang="ru-RU" altLang="ru-RU" sz="2800">
                <a:solidFill>
                  <a:srgbClr val="0000FF"/>
                </a:solidFill>
                <a:effectLst>
                  <a:outerShdw blurRad="38100" dist="38100" dir="2700000" algn="tl">
                    <a:srgbClr val="C0C0C0"/>
                  </a:outerShdw>
                </a:effectLst>
                <a:latin typeface="Arial" pitchFamily="34" charset="0"/>
                <a:cs typeface="Arial" pitchFamily="34" charset="0"/>
              </a:rPr>
              <a:t>и компьютерными компонентами, обеспечивающая проектирование и производство качественно новых модулей, систем и машин с интеллектуальным управлением их функциональными движениями"</a:t>
            </a:r>
            <a:endParaRPr lang="ru-RU" altLang="ru-RU" sz="4000"/>
          </a:p>
        </p:txBody>
      </p:sp>
    </p:spTree>
    <p:extLst>
      <p:ext uri="{BB962C8B-B14F-4D97-AF65-F5344CB8AC3E}">
        <p14:creationId xmlns:p14="http://schemas.microsoft.com/office/powerpoint/2010/main" val="1394562123"/>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4034" name="Group 2"/>
          <p:cNvGrpSpPr>
            <a:grpSpLocks/>
          </p:cNvGrpSpPr>
          <p:nvPr/>
        </p:nvGrpSpPr>
        <p:grpSpPr bwMode="auto">
          <a:xfrm>
            <a:off x="684213" y="476250"/>
            <a:ext cx="8077200" cy="6248400"/>
            <a:chOff x="568" y="284"/>
            <a:chExt cx="9230" cy="6674"/>
          </a:xfrm>
        </p:grpSpPr>
        <p:sp>
          <p:nvSpPr>
            <p:cNvPr id="44035" name="Line 3"/>
            <p:cNvSpPr>
              <a:spLocks noChangeShapeType="1"/>
            </p:cNvSpPr>
            <p:nvPr/>
          </p:nvSpPr>
          <p:spPr bwMode="auto">
            <a:xfrm>
              <a:off x="3266" y="3692"/>
              <a:ext cx="3550" cy="0"/>
            </a:xfrm>
            <a:prstGeom prst="line">
              <a:avLst/>
            </a:prstGeom>
            <a:noFill/>
            <a:ln w="12700">
              <a:solidFill>
                <a:srgbClr val="000000"/>
              </a:solidFill>
              <a:round/>
              <a:headEnd/>
              <a:tailEnd type="stealth" w="med" len="med"/>
            </a:ln>
            <a:extLst>
              <a:ext uri="{909E8E84-426E-40DD-AFC4-6F175D3DCCD1}">
                <a14:hiddenFill xmlns:a14="http://schemas.microsoft.com/office/drawing/2010/main">
                  <a:noFill/>
                </a14:hiddenFill>
              </a:ext>
            </a:extLst>
          </p:spPr>
          <p:txBody>
            <a:bodyPr/>
            <a:lstStyle/>
            <a:p>
              <a:endParaRPr lang="ru-RU"/>
            </a:p>
          </p:txBody>
        </p:sp>
        <p:sp>
          <p:nvSpPr>
            <p:cNvPr id="44036" name="Line 4"/>
            <p:cNvSpPr>
              <a:spLocks noChangeShapeType="1"/>
            </p:cNvSpPr>
            <p:nvPr/>
          </p:nvSpPr>
          <p:spPr bwMode="auto">
            <a:xfrm flipH="1">
              <a:off x="1278" y="3692"/>
              <a:ext cx="1988" cy="2698"/>
            </a:xfrm>
            <a:prstGeom prst="line">
              <a:avLst/>
            </a:prstGeom>
            <a:noFill/>
            <a:ln w="12700">
              <a:solidFill>
                <a:srgbClr val="000000"/>
              </a:solidFill>
              <a:round/>
              <a:headEnd/>
              <a:tailEnd type="stealth" w="med" len="med"/>
            </a:ln>
            <a:extLst>
              <a:ext uri="{909E8E84-426E-40DD-AFC4-6F175D3DCCD1}">
                <a14:hiddenFill xmlns:a14="http://schemas.microsoft.com/office/drawing/2010/main">
                  <a:noFill/>
                </a14:hiddenFill>
              </a:ext>
            </a:extLst>
          </p:spPr>
          <p:txBody>
            <a:bodyPr/>
            <a:lstStyle/>
            <a:p>
              <a:endParaRPr lang="ru-RU"/>
            </a:p>
          </p:txBody>
        </p:sp>
        <p:sp>
          <p:nvSpPr>
            <p:cNvPr id="44037" name="Line 5"/>
            <p:cNvSpPr>
              <a:spLocks noChangeShapeType="1"/>
            </p:cNvSpPr>
            <p:nvPr/>
          </p:nvSpPr>
          <p:spPr bwMode="auto">
            <a:xfrm flipV="1">
              <a:off x="3266" y="568"/>
              <a:ext cx="0" cy="3124"/>
            </a:xfrm>
            <a:prstGeom prst="line">
              <a:avLst/>
            </a:prstGeom>
            <a:noFill/>
            <a:ln w="12700">
              <a:solidFill>
                <a:srgbClr val="000000"/>
              </a:solidFill>
              <a:round/>
              <a:headEnd/>
              <a:tailEnd type="stealth" w="med" len="med"/>
            </a:ln>
            <a:extLst>
              <a:ext uri="{909E8E84-426E-40DD-AFC4-6F175D3DCCD1}">
                <a14:hiddenFill xmlns:a14="http://schemas.microsoft.com/office/drawing/2010/main">
                  <a:noFill/>
                </a14:hiddenFill>
              </a:ext>
            </a:extLst>
          </p:spPr>
          <p:txBody>
            <a:bodyPr/>
            <a:lstStyle/>
            <a:p>
              <a:endParaRPr lang="ru-RU"/>
            </a:p>
          </p:txBody>
        </p:sp>
        <p:grpSp>
          <p:nvGrpSpPr>
            <p:cNvPr id="44038" name="Group 6"/>
            <p:cNvGrpSpPr>
              <a:grpSpLocks/>
            </p:cNvGrpSpPr>
            <p:nvPr/>
          </p:nvGrpSpPr>
          <p:grpSpPr bwMode="auto">
            <a:xfrm>
              <a:off x="2130" y="1136"/>
              <a:ext cx="3692" cy="4118"/>
              <a:chOff x="2130" y="1136"/>
              <a:chExt cx="3692" cy="4118"/>
            </a:xfrm>
          </p:grpSpPr>
          <p:sp>
            <p:nvSpPr>
              <p:cNvPr id="44049" name="Line 7"/>
              <p:cNvSpPr>
                <a:spLocks noChangeShapeType="1"/>
              </p:cNvSpPr>
              <p:nvPr/>
            </p:nvSpPr>
            <p:spPr bwMode="auto">
              <a:xfrm>
                <a:off x="3266" y="1136"/>
                <a:ext cx="2556" cy="2556"/>
              </a:xfrm>
              <a:prstGeom prst="line">
                <a:avLst/>
              </a:prstGeom>
              <a:noFill/>
              <a:ln w="12700">
                <a:solidFill>
                  <a:srgbClr val="000000"/>
                </a:solidFill>
                <a:round/>
                <a:headEnd type="oval" w="med" len="med"/>
                <a:tailEnd type="oval" w="med" len="med"/>
              </a:ln>
              <a:extLst>
                <a:ext uri="{909E8E84-426E-40DD-AFC4-6F175D3DCCD1}">
                  <a14:hiddenFill xmlns:a14="http://schemas.microsoft.com/office/drawing/2010/main">
                    <a:noFill/>
                  </a14:hiddenFill>
                </a:ext>
              </a:extLst>
            </p:spPr>
            <p:txBody>
              <a:bodyPr/>
              <a:lstStyle/>
              <a:p>
                <a:endParaRPr lang="ru-RU"/>
              </a:p>
            </p:txBody>
          </p:sp>
          <p:sp>
            <p:nvSpPr>
              <p:cNvPr id="44050" name="Line 8"/>
              <p:cNvSpPr>
                <a:spLocks noChangeShapeType="1"/>
              </p:cNvSpPr>
              <p:nvPr/>
            </p:nvSpPr>
            <p:spPr bwMode="auto">
              <a:xfrm flipH="1">
                <a:off x="2130" y="1136"/>
                <a:ext cx="1136" cy="4118"/>
              </a:xfrm>
              <a:prstGeom prst="line">
                <a:avLst/>
              </a:prstGeom>
              <a:noFill/>
              <a:ln w="12700">
                <a:solidFill>
                  <a:srgbClr val="000000"/>
                </a:solidFill>
                <a:round/>
                <a:headEnd/>
                <a:tailEnd type="oval" w="med" len="med"/>
              </a:ln>
              <a:extLst>
                <a:ext uri="{909E8E84-426E-40DD-AFC4-6F175D3DCCD1}">
                  <a14:hiddenFill xmlns:a14="http://schemas.microsoft.com/office/drawing/2010/main">
                    <a:noFill/>
                  </a14:hiddenFill>
                </a:ext>
              </a:extLst>
            </p:spPr>
            <p:txBody>
              <a:bodyPr/>
              <a:lstStyle/>
              <a:p>
                <a:endParaRPr lang="ru-RU"/>
              </a:p>
            </p:txBody>
          </p:sp>
          <p:sp>
            <p:nvSpPr>
              <p:cNvPr id="44051" name="Line 9"/>
              <p:cNvSpPr>
                <a:spLocks noChangeShapeType="1"/>
              </p:cNvSpPr>
              <p:nvPr/>
            </p:nvSpPr>
            <p:spPr bwMode="auto">
              <a:xfrm flipV="1">
                <a:off x="2130" y="3692"/>
                <a:ext cx="3692" cy="1562"/>
              </a:xfrm>
              <a:prstGeom prst="line">
                <a:avLst/>
              </a:prstGeom>
              <a:noFill/>
              <a:ln w="12700">
                <a:solidFill>
                  <a:srgbClr val="000000"/>
                </a:solidFill>
                <a:round/>
                <a:headEnd/>
                <a:tailEnd type="oval" w="med" len="med"/>
              </a:ln>
              <a:extLst>
                <a:ext uri="{909E8E84-426E-40DD-AFC4-6F175D3DCCD1}">
                  <a14:hiddenFill xmlns:a14="http://schemas.microsoft.com/office/drawing/2010/main">
                    <a:noFill/>
                  </a14:hiddenFill>
                </a:ext>
              </a:extLst>
            </p:spPr>
            <p:txBody>
              <a:bodyPr/>
              <a:lstStyle/>
              <a:p>
                <a:endParaRPr lang="ru-RU"/>
              </a:p>
            </p:txBody>
          </p:sp>
        </p:grpSp>
        <p:sp>
          <p:nvSpPr>
            <p:cNvPr id="44039" name="AutoShape 10"/>
            <p:cNvSpPr>
              <a:spLocks/>
            </p:cNvSpPr>
            <p:nvPr/>
          </p:nvSpPr>
          <p:spPr bwMode="auto">
            <a:xfrm>
              <a:off x="6248" y="426"/>
              <a:ext cx="3124" cy="1278"/>
            </a:xfrm>
            <a:prstGeom prst="accentCallout1">
              <a:avLst>
                <a:gd name="adj1" fmla="val 14083"/>
                <a:gd name="adj2" fmla="val -3843"/>
                <a:gd name="adj3" fmla="val 156495"/>
                <a:gd name="adj4" fmla="val -72856"/>
              </a:avLst>
            </a:prstGeom>
            <a:solidFill>
              <a:srgbClr val="FF9900"/>
            </a:solidFill>
            <a:ln w="9525">
              <a:solidFill>
                <a:srgbClr val="0000FF"/>
              </a:solidFill>
              <a:miter lim="800000"/>
              <a:headEnd/>
              <a:tailEnd type="oval" w="med" len="me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ru-RU" altLang="ru-RU" sz="1800" b="1" i="1">
                  <a:solidFill>
                    <a:srgbClr val="0000FF"/>
                  </a:solidFill>
                </a:rPr>
                <a:t>Системы</a:t>
              </a:r>
            </a:p>
            <a:p>
              <a:pPr>
                <a:spcBef>
                  <a:spcPct val="0"/>
                </a:spcBef>
                <a:buFontTx/>
                <a:buNone/>
              </a:pPr>
              <a:r>
                <a:rPr lang="ru-RU" altLang="ru-RU" sz="1800" b="1" i="1">
                  <a:solidFill>
                    <a:srgbClr val="0000FF"/>
                  </a:solidFill>
                </a:rPr>
                <a:t>автоматизированного проектирования</a:t>
              </a:r>
              <a:endParaRPr lang="ru-RU" altLang="ru-RU" sz="1600" b="1"/>
            </a:p>
          </p:txBody>
        </p:sp>
        <p:sp>
          <p:nvSpPr>
            <p:cNvPr id="44040" name="AutoShape 11"/>
            <p:cNvSpPr>
              <a:spLocks/>
            </p:cNvSpPr>
            <p:nvPr/>
          </p:nvSpPr>
          <p:spPr bwMode="auto">
            <a:xfrm>
              <a:off x="568" y="2698"/>
              <a:ext cx="1562" cy="852"/>
            </a:xfrm>
            <a:prstGeom prst="accentCallout1">
              <a:avLst>
                <a:gd name="adj1" fmla="val 21125"/>
                <a:gd name="adj2" fmla="val 107681"/>
                <a:gd name="adj3" fmla="val -12676"/>
                <a:gd name="adj4" fmla="val 161458"/>
              </a:avLst>
            </a:prstGeom>
            <a:solidFill>
              <a:srgbClr val="FF9900"/>
            </a:solidFill>
            <a:ln w="9525">
              <a:solidFill>
                <a:srgbClr val="0000FF"/>
              </a:solidFill>
              <a:miter lim="800000"/>
              <a:headEnd/>
              <a:tailEnd type="oval" w="med" len="me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ru-RU" altLang="ru-RU" sz="1800" b="1" i="1">
                  <a:solidFill>
                    <a:srgbClr val="0000FF"/>
                  </a:solidFill>
                </a:rPr>
                <a:t>Электро-</a:t>
              </a:r>
            </a:p>
            <a:p>
              <a:pPr>
                <a:spcBef>
                  <a:spcPct val="0"/>
                </a:spcBef>
                <a:buFontTx/>
                <a:buNone/>
              </a:pPr>
              <a:r>
                <a:rPr lang="ru-RU" altLang="ru-RU" sz="1800" b="1" i="1">
                  <a:solidFill>
                    <a:srgbClr val="0000FF"/>
                  </a:solidFill>
                </a:rPr>
                <a:t>механика</a:t>
              </a:r>
            </a:p>
          </p:txBody>
        </p:sp>
        <p:sp>
          <p:nvSpPr>
            <p:cNvPr id="44041" name="AutoShape 12"/>
            <p:cNvSpPr>
              <a:spLocks/>
            </p:cNvSpPr>
            <p:nvPr/>
          </p:nvSpPr>
          <p:spPr bwMode="auto">
            <a:xfrm>
              <a:off x="6106" y="4541"/>
              <a:ext cx="2720" cy="1134"/>
            </a:xfrm>
            <a:prstGeom prst="accentCallout1">
              <a:avLst>
                <a:gd name="adj1" fmla="val 15875"/>
                <a:gd name="adj2" fmla="val -4412"/>
                <a:gd name="adj3" fmla="val -38009"/>
                <a:gd name="adj4" fmla="val -61986"/>
              </a:avLst>
            </a:prstGeom>
            <a:solidFill>
              <a:srgbClr val="FF9900"/>
            </a:solidFill>
            <a:ln w="9525">
              <a:solidFill>
                <a:srgbClr val="0000FF"/>
              </a:solidFill>
              <a:miter lim="800000"/>
              <a:headEnd/>
              <a:tailEnd type="oval" w="med" len="me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ru-RU" altLang="ru-RU" sz="1800" b="1" i="1">
                  <a:solidFill>
                    <a:srgbClr val="0000FF"/>
                  </a:solidFill>
                </a:rPr>
                <a:t>Компьютерные </a:t>
              </a:r>
            </a:p>
            <a:p>
              <a:pPr>
                <a:spcBef>
                  <a:spcPct val="0"/>
                </a:spcBef>
                <a:buFontTx/>
                <a:buNone/>
              </a:pPr>
              <a:r>
                <a:rPr lang="ru-RU" altLang="ru-RU" sz="1800" b="1" i="1">
                  <a:solidFill>
                    <a:srgbClr val="0000FF"/>
                  </a:solidFill>
                </a:rPr>
                <a:t>системы</a:t>
              </a:r>
            </a:p>
            <a:p>
              <a:pPr>
                <a:spcBef>
                  <a:spcPct val="0"/>
                </a:spcBef>
                <a:buFontTx/>
                <a:buNone/>
              </a:pPr>
              <a:r>
                <a:rPr lang="ru-RU" altLang="ru-RU" sz="1800" b="1" i="1">
                  <a:solidFill>
                    <a:srgbClr val="0000FF"/>
                  </a:solidFill>
                </a:rPr>
                <a:t>управления</a:t>
              </a:r>
              <a:endParaRPr lang="ru-RU" altLang="ru-RU" sz="1600" b="1">
                <a:solidFill>
                  <a:srgbClr val="FF0000"/>
                </a:solidFill>
              </a:endParaRPr>
            </a:p>
          </p:txBody>
        </p:sp>
        <p:sp>
          <p:nvSpPr>
            <p:cNvPr id="44042" name="Text Box 13"/>
            <p:cNvSpPr txBox="1">
              <a:spLocks noChangeArrowheads="1"/>
            </p:cNvSpPr>
            <p:nvPr/>
          </p:nvSpPr>
          <p:spPr bwMode="auto">
            <a:xfrm>
              <a:off x="3408" y="284"/>
              <a:ext cx="2272" cy="710"/>
            </a:xfrm>
            <a:prstGeom prst="rect">
              <a:avLst/>
            </a:prstGeom>
            <a:solidFill>
              <a:srgbClr val="FFFFFF"/>
            </a:solidFill>
            <a:ln w="9525">
              <a:solidFill>
                <a:srgbClr val="FFFFFF"/>
              </a:solidFill>
              <a:miter lim="800000"/>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ru-RU" altLang="ru-RU" sz="2800" b="1" i="1"/>
                <a:t>Механика</a:t>
              </a:r>
            </a:p>
          </p:txBody>
        </p:sp>
        <p:sp>
          <p:nvSpPr>
            <p:cNvPr id="44043" name="Text Box 14"/>
            <p:cNvSpPr txBox="1">
              <a:spLocks noChangeArrowheads="1"/>
            </p:cNvSpPr>
            <p:nvPr/>
          </p:nvSpPr>
          <p:spPr bwMode="auto">
            <a:xfrm>
              <a:off x="6958" y="3408"/>
              <a:ext cx="2840" cy="710"/>
            </a:xfrm>
            <a:prstGeom prst="rect">
              <a:avLst/>
            </a:prstGeom>
            <a:solidFill>
              <a:srgbClr val="FFFFFF"/>
            </a:solidFill>
            <a:ln w="9525">
              <a:solidFill>
                <a:srgbClr val="FFFFFF"/>
              </a:solidFill>
              <a:miter lim="800000"/>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ru-RU" altLang="ru-RU" sz="2400" b="1" i="1"/>
                <a:t>Информатика</a:t>
              </a:r>
            </a:p>
          </p:txBody>
        </p:sp>
        <p:sp>
          <p:nvSpPr>
            <p:cNvPr id="44044" name="Text Box 15"/>
            <p:cNvSpPr txBox="1">
              <a:spLocks noChangeArrowheads="1"/>
            </p:cNvSpPr>
            <p:nvPr/>
          </p:nvSpPr>
          <p:spPr bwMode="auto">
            <a:xfrm>
              <a:off x="1420" y="6248"/>
              <a:ext cx="2982" cy="710"/>
            </a:xfrm>
            <a:prstGeom prst="rect">
              <a:avLst/>
            </a:prstGeom>
            <a:solidFill>
              <a:srgbClr val="FFFFFF"/>
            </a:solidFill>
            <a:ln w="9525">
              <a:solidFill>
                <a:srgbClr val="FFFFFF"/>
              </a:solidFill>
              <a:miter lim="800000"/>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ru-RU" altLang="ru-RU" sz="2800" b="1" i="1"/>
                <a:t>Электроника</a:t>
              </a:r>
            </a:p>
          </p:txBody>
        </p:sp>
        <p:sp>
          <p:nvSpPr>
            <p:cNvPr id="44045" name="AutoShape 16"/>
            <p:cNvSpPr>
              <a:spLocks noChangeArrowheads="1"/>
            </p:cNvSpPr>
            <p:nvPr/>
          </p:nvSpPr>
          <p:spPr bwMode="auto">
            <a:xfrm>
              <a:off x="2272" y="5538"/>
              <a:ext cx="2130" cy="710"/>
            </a:xfrm>
            <a:prstGeom prst="wedgeRectCallout">
              <a:avLst>
                <a:gd name="adj1" fmla="val -55819"/>
                <a:gd name="adj2" fmla="val -78028"/>
              </a:avLst>
            </a:prstGeom>
            <a:solidFill>
              <a:srgbClr val="CC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ru-RU" altLang="ru-RU" sz="1300" b="1"/>
                <a:t>Микроэлектроника</a:t>
              </a:r>
            </a:p>
          </p:txBody>
        </p:sp>
        <p:sp>
          <p:nvSpPr>
            <p:cNvPr id="44046" name="AutoShape 17"/>
            <p:cNvSpPr>
              <a:spLocks noChangeArrowheads="1"/>
            </p:cNvSpPr>
            <p:nvPr/>
          </p:nvSpPr>
          <p:spPr bwMode="auto">
            <a:xfrm>
              <a:off x="5964" y="2272"/>
              <a:ext cx="2130" cy="852"/>
            </a:xfrm>
            <a:prstGeom prst="wedgeRectCallout">
              <a:avLst>
                <a:gd name="adj1" fmla="val -56384"/>
                <a:gd name="adj2" fmla="val 110444"/>
              </a:avLst>
            </a:prstGeom>
            <a:solidFill>
              <a:srgbClr val="CC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ru-RU" altLang="ru-RU" sz="1500" b="1"/>
                <a:t>Информационные </a:t>
              </a:r>
            </a:p>
            <a:p>
              <a:pPr>
                <a:spcBef>
                  <a:spcPct val="0"/>
                </a:spcBef>
                <a:buFontTx/>
                <a:buNone/>
              </a:pPr>
              <a:r>
                <a:rPr lang="ru-RU" altLang="ru-RU" sz="1500" b="1"/>
                <a:t>технологии</a:t>
              </a:r>
              <a:endParaRPr lang="ru-RU" altLang="ru-RU" sz="1600" b="1"/>
            </a:p>
          </p:txBody>
        </p:sp>
        <p:sp>
          <p:nvSpPr>
            <p:cNvPr id="44047" name="AutoShape 18"/>
            <p:cNvSpPr>
              <a:spLocks noChangeArrowheads="1"/>
            </p:cNvSpPr>
            <p:nvPr/>
          </p:nvSpPr>
          <p:spPr bwMode="auto">
            <a:xfrm>
              <a:off x="710" y="1278"/>
              <a:ext cx="1988" cy="710"/>
            </a:xfrm>
            <a:prstGeom prst="wedgeRectCallout">
              <a:avLst>
                <a:gd name="adj1" fmla="val 76662"/>
                <a:gd name="adj2" fmla="val -72394"/>
              </a:avLst>
            </a:prstGeom>
            <a:solidFill>
              <a:srgbClr val="CC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ru-RU" altLang="ru-RU" sz="1500" b="1"/>
                <a:t>Прецизионная</a:t>
              </a:r>
            </a:p>
            <a:p>
              <a:pPr>
                <a:spcBef>
                  <a:spcPct val="0"/>
                </a:spcBef>
                <a:buFontTx/>
                <a:buNone/>
              </a:pPr>
              <a:r>
                <a:rPr lang="ru-RU" altLang="ru-RU" sz="1500" b="1"/>
                <a:t>механика</a:t>
              </a:r>
              <a:endParaRPr lang="ru-RU" altLang="ru-RU" sz="1600" b="1"/>
            </a:p>
          </p:txBody>
        </p:sp>
        <p:sp>
          <p:nvSpPr>
            <p:cNvPr id="44048" name="WordArt 19"/>
            <p:cNvSpPr>
              <a:spLocks noChangeArrowheads="1" noChangeShapeType="1" noTextEdit="1"/>
            </p:cNvSpPr>
            <p:nvPr/>
          </p:nvSpPr>
          <p:spPr bwMode="auto">
            <a:xfrm>
              <a:off x="2698" y="2556"/>
              <a:ext cx="2414" cy="2414"/>
            </a:xfrm>
            <a:prstGeom prst="rect">
              <a:avLst/>
            </a:prstGeom>
          </p:spPr>
          <p:txBody>
            <a:bodyPr wrap="none" fromWordArt="1">
              <a:prstTxWarp prst="textCascadeUp">
                <a:avLst>
                  <a:gd name="adj" fmla="val 44444"/>
                </a:avLst>
              </a:prstTxWarp>
              <a:scene3d>
                <a:camera prst="legacyPerspectiveFront">
                  <a:rot lat="20519982" lon="1080000" rev="0"/>
                </a:camera>
                <a:lightRig rig="legacyHarsh2" dir="b"/>
              </a:scene3d>
              <a:sp3d extrusionH="430200" prstMaterial="legacyMatte">
                <a:extrusionClr>
                  <a:srgbClr val="FF6600"/>
                </a:extrusionClr>
                <a:contourClr>
                  <a:srgbClr val="FF9900"/>
                </a:contourClr>
              </a:sp3d>
            </a:bodyPr>
            <a:lstStyle/>
            <a:p>
              <a:r>
                <a:rPr lang="ru-RU" sz="3600" kern="10" spc="720">
                  <a:ln w="9525">
                    <a:round/>
                    <a:headEnd/>
                    <a:tailEnd/>
                  </a:ln>
                  <a:solidFill>
                    <a:srgbClr val="FF9900"/>
                  </a:solidFill>
                  <a:latin typeface="Impact" panose="020B0806030902050204" pitchFamily="34" charset="0"/>
                </a:rPr>
                <a:t>Мехатроника</a:t>
              </a:r>
            </a:p>
          </p:txBody>
        </p:sp>
      </p:grpSp>
    </p:spTree>
    <p:extLst>
      <p:ext uri="{BB962C8B-B14F-4D97-AF65-F5344CB8AC3E}">
        <p14:creationId xmlns:p14="http://schemas.microsoft.com/office/powerpoint/2010/main" val="2570173001"/>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a:xfrm>
            <a:off x="685800" y="381000"/>
            <a:ext cx="7772400" cy="685800"/>
          </a:xfrm>
        </p:spPr>
        <p:txBody>
          <a:bodyPr/>
          <a:lstStyle/>
          <a:p>
            <a:r>
              <a:rPr lang="ru-RU" altLang="ru-RU" sz="3200" smtClean="0"/>
              <a:t>Области применения мехатронных систем</a:t>
            </a:r>
          </a:p>
        </p:txBody>
      </p:sp>
      <p:sp>
        <p:nvSpPr>
          <p:cNvPr id="45059" name="Rectangle 3"/>
          <p:cNvSpPr>
            <a:spLocks noChangeArrowheads="1"/>
          </p:cNvSpPr>
          <p:nvPr/>
        </p:nvSpPr>
        <p:spPr bwMode="auto">
          <a:xfrm>
            <a:off x="609600" y="1371600"/>
            <a:ext cx="8001000" cy="3416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a:spcBef>
                <a:spcPct val="20000"/>
              </a:spcBef>
              <a:buChar char="•"/>
              <a:defRPr sz="3200">
                <a:solidFill>
                  <a:schemeClr val="tx1"/>
                </a:solidFill>
                <a:latin typeface="Times New Roman" panose="02020603050405020304" pitchFamily="18" charset="0"/>
              </a:defRPr>
            </a:lvl1pPr>
            <a:lvl2pPr marL="914400" indent="-457200">
              <a:spcBef>
                <a:spcPct val="20000"/>
              </a:spcBef>
              <a:buChar char="–"/>
              <a:defRPr sz="2800">
                <a:solidFill>
                  <a:schemeClr val="tx1"/>
                </a:solidFill>
                <a:latin typeface="Times New Roman" panose="02020603050405020304" pitchFamily="18" charset="0"/>
              </a:defRPr>
            </a:lvl2pPr>
            <a:lvl3pPr marL="1371600" indent="-457200">
              <a:spcBef>
                <a:spcPct val="20000"/>
              </a:spcBef>
              <a:buChar char="•"/>
              <a:defRPr sz="2400">
                <a:solidFill>
                  <a:schemeClr val="tx1"/>
                </a:solidFill>
                <a:latin typeface="Times New Roman" panose="02020603050405020304" pitchFamily="18" charset="0"/>
              </a:defRPr>
            </a:lvl3pPr>
            <a:lvl4pPr marL="1828800" indent="-457200">
              <a:spcBef>
                <a:spcPct val="20000"/>
              </a:spcBef>
              <a:buChar char="–"/>
              <a:defRPr sz="2000">
                <a:solidFill>
                  <a:schemeClr val="tx1"/>
                </a:solidFill>
                <a:latin typeface="Times New Roman" panose="02020603050405020304" pitchFamily="18" charset="0"/>
              </a:defRPr>
            </a:lvl4pPr>
            <a:lvl5pPr marL="2286000" indent="-457200">
              <a:spcBef>
                <a:spcPct val="20000"/>
              </a:spcBef>
              <a:buChar char="»"/>
              <a:defRPr sz="2000">
                <a:solidFill>
                  <a:schemeClr val="tx1"/>
                </a:solidFill>
                <a:latin typeface="Times New Roman" panose="02020603050405020304" pitchFamily="18" charset="0"/>
              </a:defRPr>
            </a:lvl5pPr>
            <a:lvl6pPr marL="2743200" indent="-4572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3200400" indent="-4572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657600" indent="-4572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4114800" indent="-4572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a:spcBef>
                <a:spcPct val="0"/>
              </a:spcBef>
              <a:buFont typeface="Wingdings" panose="05000000000000000000" pitchFamily="2" charset="2"/>
              <a:buChar char="Ø"/>
            </a:pPr>
            <a:r>
              <a:rPr lang="ru-RU" altLang="ru-RU" sz="1800" i="1" dirty="0">
                <a:solidFill>
                  <a:srgbClr val="000000"/>
                </a:solidFill>
                <a:cs typeface="Times New Roman" panose="02020603050405020304" pitchFamily="18" charset="0"/>
              </a:rPr>
              <a:t>станкостроение и оборудование для автоматизации </a:t>
            </a:r>
            <a:endParaRPr lang="en-GB" altLang="ru-RU" sz="1800" dirty="0">
              <a:cs typeface="Times New Roman" panose="02020603050405020304" pitchFamily="18" charset="0"/>
            </a:endParaRPr>
          </a:p>
          <a:p>
            <a:pPr algn="just">
              <a:spcBef>
                <a:spcPct val="0"/>
              </a:spcBef>
              <a:buFont typeface="Wingdings" panose="05000000000000000000" pitchFamily="2" charset="2"/>
              <a:buNone/>
            </a:pPr>
            <a:r>
              <a:rPr lang="ru-RU" altLang="ru-RU" sz="1800" i="1" dirty="0">
                <a:solidFill>
                  <a:srgbClr val="000000"/>
                </a:solidFill>
              </a:rPr>
              <a:t>         </a:t>
            </a:r>
            <a:r>
              <a:rPr lang="ru-RU" altLang="ru-RU" sz="1800" i="1" dirty="0">
                <a:solidFill>
                  <a:srgbClr val="000000"/>
                </a:solidFill>
                <a:cs typeface="Times New Roman" panose="02020603050405020304" pitchFamily="18" charset="0"/>
              </a:rPr>
              <a:t>технологических процессов в машиностроении</a:t>
            </a:r>
            <a:endParaRPr lang="ru-RU" altLang="ru-RU" sz="1800" i="1" dirty="0">
              <a:solidFill>
                <a:srgbClr val="000000"/>
              </a:solidFill>
            </a:endParaRPr>
          </a:p>
          <a:p>
            <a:pPr algn="just">
              <a:spcBef>
                <a:spcPct val="0"/>
              </a:spcBef>
              <a:buFont typeface="Wingdings" panose="05000000000000000000" pitchFamily="2" charset="2"/>
              <a:buChar char="Ø"/>
            </a:pPr>
            <a:r>
              <a:rPr lang="ru-RU" altLang="ru-RU" sz="1800" i="1" dirty="0">
                <a:solidFill>
                  <a:srgbClr val="000000"/>
                </a:solidFill>
                <a:cs typeface="Times New Roman" panose="02020603050405020304" pitchFamily="18" charset="0"/>
              </a:rPr>
              <a:t>промышленная и </a:t>
            </a:r>
            <a:r>
              <a:rPr lang="ru-RU" altLang="ru-RU" sz="1800" i="1" dirty="0" smtClean="0">
                <a:solidFill>
                  <a:srgbClr val="000000"/>
                </a:solidFill>
                <a:cs typeface="Times New Roman" panose="02020603050405020304" pitchFamily="18" charset="0"/>
              </a:rPr>
              <a:t>сервисная </a:t>
            </a:r>
            <a:r>
              <a:rPr lang="ru-RU" altLang="ru-RU" sz="1800" i="1" dirty="0">
                <a:solidFill>
                  <a:srgbClr val="000000"/>
                </a:solidFill>
                <a:cs typeface="Times New Roman" panose="02020603050405020304" pitchFamily="18" charset="0"/>
              </a:rPr>
              <a:t>робототехника </a:t>
            </a:r>
            <a:endParaRPr lang="en-GB" altLang="ru-RU" sz="1800" dirty="0">
              <a:cs typeface="Times New Roman" panose="02020603050405020304" pitchFamily="18" charset="0"/>
            </a:endParaRPr>
          </a:p>
          <a:p>
            <a:pPr algn="just">
              <a:spcBef>
                <a:spcPct val="0"/>
              </a:spcBef>
              <a:buFont typeface="Wingdings" panose="05000000000000000000" pitchFamily="2" charset="2"/>
              <a:buChar char="Ø"/>
            </a:pPr>
            <a:r>
              <a:rPr lang="ru-RU" altLang="ru-RU" sz="1800" i="1" dirty="0" smtClean="0">
                <a:solidFill>
                  <a:srgbClr val="000000"/>
                </a:solidFill>
                <a:cs typeface="Times New Roman" panose="02020603050405020304" pitchFamily="18" charset="0"/>
              </a:rPr>
              <a:t>авиационная </a:t>
            </a:r>
            <a:r>
              <a:rPr lang="ru-RU" altLang="ru-RU" sz="1800" i="1" dirty="0">
                <a:solidFill>
                  <a:srgbClr val="000000"/>
                </a:solidFill>
                <a:cs typeface="Times New Roman" panose="02020603050405020304" pitchFamily="18" charset="0"/>
              </a:rPr>
              <a:t>космическая и военная техника</a:t>
            </a:r>
            <a:endParaRPr lang="en-GB" altLang="ru-RU" sz="1800" dirty="0">
              <a:cs typeface="Times New Roman" panose="02020603050405020304" pitchFamily="18" charset="0"/>
            </a:endParaRPr>
          </a:p>
          <a:p>
            <a:pPr algn="just">
              <a:spcBef>
                <a:spcPct val="0"/>
              </a:spcBef>
              <a:buFont typeface="Wingdings" panose="05000000000000000000" pitchFamily="2" charset="2"/>
              <a:buChar char="Ø"/>
            </a:pPr>
            <a:r>
              <a:rPr lang="ru-RU" altLang="ru-RU" sz="1800" i="1" dirty="0">
                <a:solidFill>
                  <a:srgbClr val="000000"/>
                </a:solidFill>
                <a:cs typeface="Times New Roman" panose="02020603050405020304" pitchFamily="18" charset="0"/>
              </a:rPr>
              <a:t>автомобилестроение (гибридные двигатели, антиблокировочные устройства тормозов, автоматические коробки передач, системы автоматической парковки)  </a:t>
            </a:r>
            <a:endParaRPr lang="ru-RU" altLang="ru-RU" sz="1800" dirty="0">
              <a:cs typeface="Times New Roman" panose="02020603050405020304" pitchFamily="18" charset="0"/>
            </a:endParaRPr>
          </a:p>
          <a:p>
            <a:pPr algn="just">
              <a:spcBef>
                <a:spcPct val="0"/>
              </a:spcBef>
              <a:buFont typeface="Wingdings" panose="05000000000000000000" pitchFamily="2" charset="2"/>
              <a:buChar char="Ø"/>
            </a:pPr>
            <a:r>
              <a:rPr lang="ru-RU" altLang="ru-RU" sz="1800" i="1" dirty="0">
                <a:solidFill>
                  <a:srgbClr val="000000"/>
                </a:solidFill>
                <a:cs typeface="Times New Roman" panose="02020603050405020304" pitchFamily="18" charset="0"/>
              </a:rPr>
              <a:t>специальные транспортные средства (электромобили,  электровелосипеды, инвалидные коляски) </a:t>
            </a:r>
            <a:endParaRPr lang="ru-RU" altLang="ru-RU" sz="1800" dirty="0">
              <a:cs typeface="Times New Roman" panose="02020603050405020304" pitchFamily="18" charset="0"/>
            </a:endParaRPr>
          </a:p>
          <a:p>
            <a:pPr algn="just">
              <a:spcBef>
                <a:spcPct val="0"/>
              </a:spcBef>
              <a:buFont typeface="Wingdings" panose="05000000000000000000" pitchFamily="2" charset="2"/>
              <a:buChar char="Ø"/>
            </a:pPr>
            <a:r>
              <a:rPr lang="ru-RU" altLang="ru-RU" sz="1800" i="1" dirty="0">
                <a:solidFill>
                  <a:srgbClr val="000000"/>
                </a:solidFill>
                <a:cs typeface="Times New Roman" panose="02020603050405020304" pitchFamily="18" charset="0"/>
              </a:rPr>
              <a:t>офисная техника ( например, копировальные и</a:t>
            </a:r>
            <a:r>
              <a:rPr lang="ru-RU" altLang="ru-RU" sz="1800" dirty="0"/>
              <a:t> </a:t>
            </a:r>
            <a:r>
              <a:rPr lang="ru-RU" altLang="ru-RU" sz="1800" i="1" dirty="0">
                <a:solidFill>
                  <a:srgbClr val="000000"/>
                </a:solidFill>
                <a:cs typeface="Times New Roman" panose="02020603050405020304" pitchFamily="18" charset="0"/>
              </a:rPr>
              <a:t>факсимильные  аппараты)</a:t>
            </a:r>
            <a:endParaRPr lang="ru-RU" altLang="ru-RU" sz="1800" dirty="0">
              <a:cs typeface="Times New Roman" panose="02020603050405020304" pitchFamily="18" charset="0"/>
            </a:endParaRPr>
          </a:p>
          <a:p>
            <a:pPr algn="just">
              <a:spcBef>
                <a:spcPct val="0"/>
              </a:spcBef>
              <a:buFont typeface="Wingdings" panose="05000000000000000000" pitchFamily="2" charset="2"/>
              <a:buChar char="Ø"/>
            </a:pPr>
            <a:r>
              <a:rPr lang="ru-RU" altLang="ru-RU" sz="1800" i="1" dirty="0" smtClean="0">
                <a:solidFill>
                  <a:srgbClr val="000000"/>
                </a:solidFill>
                <a:cs typeface="Times New Roman" panose="02020603050405020304" pitchFamily="18" charset="0"/>
              </a:rPr>
              <a:t>медицинское </a:t>
            </a:r>
            <a:r>
              <a:rPr lang="ru-RU" altLang="ru-RU" sz="1800" i="1" dirty="0">
                <a:solidFill>
                  <a:srgbClr val="000000"/>
                </a:solidFill>
                <a:cs typeface="Times New Roman" panose="02020603050405020304" pitchFamily="18" charset="0"/>
              </a:rPr>
              <a:t>и спортивное оборудование (протезы для инвалидов, тренажеры, управляемые диагностические </a:t>
            </a:r>
            <a:r>
              <a:rPr lang="ru-RU" altLang="ru-RU" sz="1800" i="1" dirty="0" smtClean="0">
                <a:solidFill>
                  <a:srgbClr val="000000"/>
                </a:solidFill>
                <a:cs typeface="Times New Roman" panose="02020603050405020304" pitchFamily="18" charset="0"/>
              </a:rPr>
              <a:t>капсулы</a:t>
            </a:r>
            <a:r>
              <a:rPr lang="ru-RU" altLang="ru-RU" sz="1800" i="1" dirty="0">
                <a:solidFill>
                  <a:srgbClr val="000000"/>
                </a:solidFill>
                <a:cs typeface="Times New Roman" panose="02020603050405020304" pitchFamily="18" charset="0"/>
              </a:rPr>
              <a:t> </a:t>
            </a:r>
            <a:r>
              <a:rPr lang="ru-RU" altLang="ru-RU" sz="1800" i="1" dirty="0" smtClean="0">
                <a:solidFill>
                  <a:srgbClr val="000000"/>
                </a:solidFill>
                <a:cs typeface="Times New Roman" panose="02020603050405020304" pitchFamily="18" charset="0"/>
              </a:rPr>
              <a:t> </a:t>
            </a:r>
            <a:r>
              <a:rPr lang="ru-RU" altLang="ru-RU" sz="1800" i="1" dirty="0">
                <a:solidFill>
                  <a:srgbClr val="000000"/>
                </a:solidFill>
                <a:cs typeface="Times New Roman" panose="02020603050405020304" pitchFamily="18" charset="0"/>
              </a:rPr>
              <a:t>и т.д.)</a:t>
            </a:r>
            <a:r>
              <a:rPr lang="ru-RU" altLang="ru-RU" sz="1600" i="1" dirty="0">
                <a:solidFill>
                  <a:srgbClr val="000000"/>
                </a:solidFill>
                <a:cs typeface="Times New Roman" panose="02020603050405020304" pitchFamily="18" charset="0"/>
              </a:rPr>
              <a:t>  </a:t>
            </a:r>
          </a:p>
        </p:txBody>
      </p:sp>
    </p:spTree>
    <p:extLst>
      <p:ext uri="{BB962C8B-B14F-4D97-AF65-F5344CB8AC3E}">
        <p14:creationId xmlns:p14="http://schemas.microsoft.com/office/powerpoint/2010/main" val="1910955532"/>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a:xfrm>
            <a:off x="685800" y="381000"/>
            <a:ext cx="7772400" cy="685800"/>
          </a:xfrm>
        </p:spPr>
        <p:txBody>
          <a:bodyPr/>
          <a:lstStyle/>
          <a:p>
            <a:r>
              <a:rPr lang="ru-RU" altLang="ru-RU" sz="3200" smtClean="0"/>
              <a:t>Области применения мехатронных систем</a:t>
            </a:r>
          </a:p>
        </p:txBody>
      </p:sp>
      <p:sp>
        <p:nvSpPr>
          <p:cNvPr id="46083" name="Rectangle 3"/>
          <p:cNvSpPr>
            <a:spLocks noChangeArrowheads="1"/>
          </p:cNvSpPr>
          <p:nvPr/>
        </p:nvSpPr>
        <p:spPr bwMode="auto">
          <a:xfrm>
            <a:off x="609600" y="1371600"/>
            <a:ext cx="8001000" cy="31393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a:spcBef>
                <a:spcPct val="20000"/>
              </a:spcBef>
              <a:buChar char="•"/>
              <a:defRPr sz="3200">
                <a:solidFill>
                  <a:schemeClr val="tx1"/>
                </a:solidFill>
                <a:latin typeface="Times New Roman" panose="02020603050405020304" pitchFamily="18" charset="0"/>
              </a:defRPr>
            </a:lvl1pPr>
            <a:lvl2pPr marL="914400" indent="-457200">
              <a:spcBef>
                <a:spcPct val="20000"/>
              </a:spcBef>
              <a:buChar char="–"/>
              <a:defRPr sz="2800">
                <a:solidFill>
                  <a:schemeClr val="tx1"/>
                </a:solidFill>
                <a:latin typeface="Times New Roman" panose="02020603050405020304" pitchFamily="18" charset="0"/>
              </a:defRPr>
            </a:lvl2pPr>
            <a:lvl3pPr marL="1371600" indent="-457200">
              <a:spcBef>
                <a:spcPct val="20000"/>
              </a:spcBef>
              <a:buChar char="•"/>
              <a:defRPr sz="2400">
                <a:solidFill>
                  <a:schemeClr val="tx1"/>
                </a:solidFill>
                <a:latin typeface="Times New Roman" panose="02020603050405020304" pitchFamily="18" charset="0"/>
              </a:defRPr>
            </a:lvl3pPr>
            <a:lvl4pPr marL="1828800" indent="-457200">
              <a:spcBef>
                <a:spcPct val="20000"/>
              </a:spcBef>
              <a:buChar char="–"/>
              <a:defRPr sz="2000">
                <a:solidFill>
                  <a:schemeClr val="tx1"/>
                </a:solidFill>
                <a:latin typeface="Times New Roman" panose="02020603050405020304" pitchFamily="18" charset="0"/>
              </a:defRPr>
            </a:lvl4pPr>
            <a:lvl5pPr marL="2286000" indent="-457200">
              <a:spcBef>
                <a:spcPct val="20000"/>
              </a:spcBef>
              <a:buChar char="»"/>
              <a:defRPr sz="2000">
                <a:solidFill>
                  <a:schemeClr val="tx1"/>
                </a:solidFill>
                <a:latin typeface="Times New Roman" panose="02020603050405020304" pitchFamily="18" charset="0"/>
              </a:defRPr>
            </a:lvl5pPr>
            <a:lvl6pPr marL="2743200" indent="-4572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3200400" indent="-4572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657600" indent="-4572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4114800" indent="-4572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a:spcBef>
                <a:spcPct val="0"/>
              </a:spcBef>
              <a:buFont typeface="Wingdings" panose="05000000000000000000" pitchFamily="2" charset="2"/>
              <a:buChar char="Ø"/>
            </a:pPr>
            <a:r>
              <a:rPr lang="ru-RU" altLang="ru-RU" sz="1800" i="1" dirty="0">
                <a:solidFill>
                  <a:srgbClr val="000000"/>
                </a:solidFill>
                <a:cs typeface="Times New Roman" panose="02020603050405020304" pitchFamily="18" charset="0"/>
              </a:rPr>
              <a:t>бытовая техника ( стиральные, швейные, посудомоечные  </a:t>
            </a:r>
            <a:endParaRPr lang="en-GB" altLang="ru-RU" sz="1800" i="1" dirty="0">
              <a:solidFill>
                <a:srgbClr val="000000"/>
              </a:solidFill>
              <a:cs typeface="Times New Roman" panose="02020603050405020304" pitchFamily="18" charset="0"/>
            </a:endParaRPr>
          </a:p>
          <a:p>
            <a:pPr algn="just">
              <a:spcBef>
                <a:spcPct val="0"/>
              </a:spcBef>
              <a:buFont typeface="Wingdings" panose="05000000000000000000" pitchFamily="2" charset="2"/>
              <a:buNone/>
            </a:pPr>
            <a:r>
              <a:rPr lang="ru-RU" altLang="ru-RU" sz="1800" i="1" dirty="0">
                <a:solidFill>
                  <a:srgbClr val="000000"/>
                </a:solidFill>
              </a:rPr>
              <a:t>         </a:t>
            </a:r>
            <a:r>
              <a:rPr lang="ru-RU" altLang="ru-RU" sz="1800" i="1" dirty="0">
                <a:solidFill>
                  <a:srgbClr val="000000"/>
                </a:solidFill>
                <a:cs typeface="Times New Roman" panose="02020603050405020304" pitchFamily="18" charset="0"/>
              </a:rPr>
              <a:t>машины, автономные пылесосы)</a:t>
            </a:r>
            <a:endParaRPr lang="en-GB" altLang="ru-RU" sz="1800" i="1" dirty="0">
              <a:solidFill>
                <a:srgbClr val="000000"/>
              </a:solidFill>
              <a:cs typeface="Times New Roman" panose="02020603050405020304" pitchFamily="18" charset="0"/>
            </a:endParaRPr>
          </a:p>
          <a:p>
            <a:pPr algn="just">
              <a:spcBef>
                <a:spcPct val="0"/>
              </a:spcBef>
              <a:buFont typeface="Wingdings" panose="05000000000000000000" pitchFamily="2" charset="2"/>
              <a:buChar char="Ø"/>
            </a:pPr>
            <a:r>
              <a:rPr lang="ru-RU" altLang="ru-RU" sz="1800" i="1" dirty="0">
                <a:solidFill>
                  <a:srgbClr val="000000"/>
                </a:solidFill>
                <a:cs typeface="Times New Roman" panose="02020603050405020304" pitchFamily="18" charset="0"/>
              </a:rPr>
              <a:t>микромашины ( для медицины, биотехнологии, средств </a:t>
            </a:r>
            <a:endParaRPr lang="en-GB" altLang="ru-RU" sz="1800" i="1" dirty="0">
              <a:solidFill>
                <a:srgbClr val="000000"/>
              </a:solidFill>
              <a:cs typeface="Times New Roman" panose="02020603050405020304" pitchFamily="18" charset="0"/>
            </a:endParaRPr>
          </a:p>
          <a:p>
            <a:pPr algn="just">
              <a:spcBef>
                <a:spcPct val="0"/>
              </a:spcBef>
              <a:buFont typeface="Wingdings" panose="05000000000000000000" pitchFamily="2" charset="2"/>
              <a:buNone/>
            </a:pPr>
            <a:r>
              <a:rPr lang="ru-RU" altLang="ru-RU" sz="1800" i="1" dirty="0">
                <a:solidFill>
                  <a:srgbClr val="000000"/>
                </a:solidFill>
              </a:rPr>
              <a:t>         </a:t>
            </a:r>
            <a:r>
              <a:rPr lang="ru-RU" altLang="ru-RU" sz="1800" i="1" dirty="0">
                <a:solidFill>
                  <a:srgbClr val="000000"/>
                </a:solidFill>
                <a:cs typeface="Times New Roman" panose="02020603050405020304" pitchFamily="18" charset="0"/>
              </a:rPr>
              <a:t>связи и телекоммуникации)</a:t>
            </a:r>
            <a:endParaRPr lang="en-GB" altLang="ru-RU" sz="1800" i="1" dirty="0">
              <a:solidFill>
                <a:srgbClr val="000000"/>
              </a:solidFill>
              <a:cs typeface="Times New Roman" panose="02020603050405020304" pitchFamily="18" charset="0"/>
            </a:endParaRPr>
          </a:p>
          <a:p>
            <a:pPr algn="just">
              <a:spcBef>
                <a:spcPct val="0"/>
              </a:spcBef>
              <a:buFont typeface="Wingdings" panose="05000000000000000000" pitchFamily="2" charset="2"/>
              <a:buChar char="Ø"/>
            </a:pPr>
            <a:r>
              <a:rPr lang="ru-RU" altLang="ru-RU" sz="1800" i="1" dirty="0" err="1">
                <a:solidFill>
                  <a:srgbClr val="000000"/>
                </a:solidFill>
              </a:rPr>
              <a:t>к</a:t>
            </a:r>
            <a:r>
              <a:rPr lang="ru-RU" altLang="ru-RU" sz="1800" i="1" dirty="0" err="1">
                <a:solidFill>
                  <a:srgbClr val="000000"/>
                </a:solidFill>
                <a:cs typeface="Times New Roman" panose="02020603050405020304" pitchFamily="18" charset="0"/>
              </a:rPr>
              <a:t>онтрольно</a:t>
            </a:r>
            <a:r>
              <a:rPr lang="ru-RU" altLang="ru-RU" sz="1800" i="1" dirty="0">
                <a:solidFill>
                  <a:srgbClr val="000000"/>
                </a:solidFill>
              </a:rPr>
              <a:t> </a:t>
            </a:r>
            <a:r>
              <a:rPr lang="ru-RU" altLang="ru-RU" sz="1800" i="1" dirty="0">
                <a:solidFill>
                  <a:srgbClr val="000000"/>
                </a:solidFill>
                <a:cs typeface="Times New Roman" panose="02020603050405020304" pitchFamily="18" charset="0"/>
              </a:rPr>
              <a:t>-</a:t>
            </a:r>
            <a:r>
              <a:rPr lang="ru-RU" altLang="ru-RU" sz="1800" i="1" dirty="0">
                <a:solidFill>
                  <a:srgbClr val="000000"/>
                </a:solidFill>
              </a:rPr>
              <a:t> </a:t>
            </a:r>
            <a:r>
              <a:rPr lang="ru-RU" altLang="ru-RU" sz="1800" i="1" dirty="0">
                <a:solidFill>
                  <a:srgbClr val="000000"/>
                </a:solidFill>
                <a:cs typeface="Times New Roman" panose="02020603050405020304" pitchFamily="18" charset="0"/>
              </a:rPr>
              <a:t>измерительные устройства и машины</a:t>
            </a:r>
            <a:endParaRPr lang="en-GB" altLang="ru-RU" sz="1800" i="1" dirty="0">
              <a:solidFill>
                <a:srgbClr val="000000"/>
              </a:solidFill>
              <a:cs typeface="Times New Roman" panose="02020603050405020304" pitchFamily="18" charset="0"/>
            </a:endParaRPr>
          </a:p>
          <a:p>
            <a:pPr algn="just">
              <a:spcBef>
                <a:spcPct val="0"/>
              </a:spcBef>
              <a:buFont typeface="Wingdings" panose="05000000000000000000" pitchFamily="2" charset="2"/>
              <a:buChar char="Ø"/>
            </a:pPr>
            <a:r>
              <a:rPr lang="ru-RU" altLang="ru-RU" sz="1800" i="1" dirty="0">
                <a:solidFill>
                  <a:srgbClr val="000000"/>
                </a:solidFill>
                <a:cs typeface="Times New Roman" panose="02020603050405020304" pitchFamily="18" charset="0"/>
              </a:rPr>
              <a:t>лифтовое и складское оборудование, автоматические двери в отелях и аэропортах</a:t>
            </a:r>
            <a:endParaRPr lang="en-GB" altLang="ru-RU" sz="1800" i="1" dirty="0">
              <a:solidFill>
                <a:srgbClr val="000000"/>
              </a:solidFill>
              <a:cs typeface="Times New Roman" panose="02020603050405020304" pitchFamily="18" charset="0"/>
            </a:endParaRPr>
          </a:p>
          <a:p>
            <a:pPr algn="just">
              <a:spcBef>
                <a:spcPct val="0"/>
              </a:spcBef>
              <a:buFont typeface="Wingdings" panose="05000000000000000000" pitchFamily="2" charset="2"/>
              <a:buChar char="Ø"/>
            </a:pPr>
            <a:r>
              <a:rPr lang="ru-RU" altLang="ru-RU" sz="1800" i="1" dirty="0" smtClean="0">
                <a:solidFill>
                  <a:srgbClr val="000000"/>
                </a:solidFill>
                <a:cs typeface="Times New Roman" panose="02020603050405020304" pitchFamily="18" charset="0"/>
              </a:rPr>
              <a:t>тренажеры </a:t>
            </a:r>
            <a:r>
              <a:rPr lang="ru-RU" altLang="ru-RU" sz="1800" i="1" dirty="0">
                <a:solidFill>
                  <a:srgbClr val="000000"/>
                </a:solidFill>
                <a:cs typeface="Times New Roman" panose="02020603050405020304" pitchFamily="18" charset="0"/>
              </a:rPr>
              <a:t>для подготовки операторов сложных технических систем и пилотов</a:t>
            </a:r>
            <a:endParaRPr lang="en-GB" altLang="ru-RU" sz="1800" i="1" dirty="0">
              <a:solidFill>
                <a:srgbClr val="000000"/>
              </a:solidFill>
              <a:cs typeface="Times New Roman" panose="02020603050405020304" pitchFamily="18" charset="0"/>
            </a:endParaRPr>
          </a:p>
          <a:p>
            <a:pPr algn="just">
              <a:spcBef>
                <a:spcPct val="0"/>
              </a:spcBef>
              <a:buFont typeface="Wingdings" panose="05000000000000000000" pitchFamily="2" charset="2"/>
              <a:buChar char="Ø"/>
            </a:pPr>
            <a:r>
              <a:rPr lang="ru-RU" altLang="ru-RU" sz="1800" i="1" dirty="0">
                <a:solidFill>
                  <a:srgbClr val="000000"/>
                </a:solidFill>
                <a:cs typeface="Times New Roman" panose="02020603050405020304" pitchFamily="18" charset="0"/>
              </a:rPr>
              <a:t>машины для пищевой и мясомолочной промышленности</a:t>
            </a:r>
            <a:endParaRPr lang="en-US" altLang="ru-RU" sz="1800" i="1" dirty="0">
              <a:solidFill>
                <a:srgbClr val="000000"/>
              </a:solidFill>
              <a:cs typeface="Times New Roman" panose="02020603050405020304" pitchFamily="18" charset="0"/>
            </a:endParaRPr>
          </a:p>
          <a:p>
            <a:pPr algn="just">
              <a:spcBef>
                <a:spcPct val="0"/>
              </a:spcBef>
              <a:buFont typeface="Wingdings" panose="05000000000000000000" pitchFamily="2" charset="2"/>
              <a:buChar char="Ø"/>
            </a:pPr>
            <a:r>
              <a:rPr lang="ru-RU" altLang="ru-RU" sz="1800" i="1" dirty="0">
                <a:solidFill>
                  <a:srgbClr val="000000"/>
                </a:solidFill>
                <a:cs typeface="Times New Roman" panose="02020603050405020304" pitchFamily="18" charset="0"/>
              </a:rPr>
              <a:t>интеллектуальные устройства для шоу-индустрии, аттракционы </a:t>
            </a:r>
          </a:p>
        </p:txBody>
      </p:sp>
    </p:spTree>
    <p:extLst>
      <p:ext uri="{BB962C8B-B14F-4D97-AF65-F5344CB8AC3E}">
        <p14:creationId xmlns:p14="http://schemas.microsoft.com/office/powerpoint/2010/main" val="1435864609"/>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7106" name="Group 2"/>
          <p:cNvGrpSpPr>
            <a:grpSpLocks/>
          </p:cNvGrpSpPr>
          <p:nvPr/>
        </p:nvGrpSpPr>
        <p:grpSpPr bwMode="auto">
          <a:xfrm>
            <a:off x="1066800" y="838200"/>
            <a:ext cx="6856413" cy="4197350"/>
            <a:chOff x="1562" y="710"/>
            <a:chExt cx="9230" cy="5538"/>
          </a:xfrm>
        </p:grpSpPr>
        <p:sp>
          <p:nvSpPr>
            <p:cNvPr id="47107" name="AutoShape 3"/>
            <p:cNvSpPr>
              <a:spLocks noChangeArrowheads="1"/>
            </p:cNvSpPr>
            <p:nvPr/>
          </p:nvSpPr>
          <p:spPr bwMode="auto">
            <a:xfrm>
              <a:off x="6248" y="1846"/>
              <a:ext cx="4260" cy="4402"/>
            </a:xfrm>
            <a:prstGeom prst="octagon">
              <a:avLst>
                <a:gd name="adj" fmla="val 29287"/>
              </a:avLst>
            </a:prstGeom>
            <a:solidFill>
              <a:srgbClr val="FFFFFF"/>
            </a:solidFill>
            <a:ln w="9525">
              <a:solidFill>
                <a:srgbClr val="000000"/>
              </a:solidFill>
              <a:miter lim="800000"/>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ru-RU" altLang="ru-RU" sz="2400"/>
            </a:p>
          </p:txBody>
        </p:sp>
        <p:sp>
          <p:nvSpPr>
            <p:cNvPr id="47108" name="AutoShape 4"/>
            <p:cNvSpPr>
              <a:spLocks noChangeArrowheads="1"/>
            </p:cNvSpPr>
            <p:nvPr/>
          </p:nvSpPr>
          <p:spPr bwMode="auto">
            <a:xfrm>
              <a:off x="1704" y="1846"/>
              <a:ext cx="4544" cy="4402"/>
            </a:xfrm>
            <a:prstGeom prst="octagon">
              <a:avLst>
                <a:gd name="adj" fmla="val 29287"/>
              </a:avLst>
            </a:prstGeom>
            <a:solidFill>
              <a:srgbClr val="FFFFFF"/>
            </a:solidFill>
            <a:ln w="9525">
              <a:solidFill>
                <a:srgbClr val="000000"/>
              </a:solidFill>
              <a:miter lim="800000"/>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ru-RU" altLang="ru-RU" sz="2400"/>
            </a:p>
          </p:txBody>
        </p:sp>
        <p:sp>
          <p:nvSpPr>
            <p:cNvPr id="47109" name="Line 5"/>
            <p:cNvSpPr>
              <a:spLocks noChangeShapeType="1"/>
            </p:cNvSpPr>
            <p:nvPr/>
          </p:nvSpPr>
          <p:spPr bwMode="auto">
            <a:xfrm flipH="1">
              <a:off x="1704" y="4118"/>
              <a:ext cx="2272" cy="85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47110" name="Line 6"/>
            <p:cNvSpPr>
              <a:spLocks noChangeShapeType="1"/>
            </p:cNvSpPr>
            <p:nvPr/>
          </p:nvSpPr>
          <p:spPr bwMode="auto">
            <a:xfrm flipH="1">
              <a:off x="8378" y="3124"/>
              <a:ext cx="2130" cy="85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47111" name="Line 7"/>
            <p:cNvSpPr>
              <a:spLocks noChangeShapeType="1"/>
            </p:cNvSpPr>
            <p:nvPr/>
          </p:nvSpPr>
          <p:spPr bwMode="auto">
            <a:xfrm flipH="1" flipV="1">
              <a:off x="8378" y="3976"/>
              <a:ext cx="2130" cy="994"/>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47112" name="Text Box 8"/>
            <p:cNvSpPr txBox="1">
              <a:spLocks noChangeArrowheads="1"/>
            </p:cNvSpPr>
            <p:nvPr/>
          </p:nvSpPr>
          <p:spPr bwMode="auto">
            <a:xfrm>
              <a:off x="1562" y="710"/>
              <a:ext cx="4544" cy="852"/>
            </a:xfrm>
            <a:prstGeom prst="rect">
              <a:avLst/>
            </a:prstGeom>
            <a:solidFill>
              <a:srgbClr val="FFFFFF"/>
            </a:solidFill>
            <a:ln w="9525">
              <a:solidFill>
                <a:srgbClr val="FFFFFF"/>
              </a:solidFill>
              <a:miter lim="800000"/>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ru-RU" altLang="ru-RU" sz="2000" b="1" i="1">
                  <a:solidFill>
                    <a:srgbClr val="0000FF"/>
                  </a:solidFill>
                </a:rPr>
                <a:t>Инженерные методы</a:t>
              </a:r>
            </a:p>
          </p:txBody>
        </p:sp>
        <p:sp>
          <p:nvSpPr>
            <p:cNvPr id="47113" name="Text Box 9"/>
            <p:cNvSpPr txBox="1">
              <a:spLocks noChangeArrowheads="1"/>
            </p:cNvSpPr>
            <p:nvPr/>
          </p:nvSpPr>
          <p:spPr bwMode="auto">
            <a:xfrm>
              <a:off x="6958" y="710"/>
              <a:ext cx="3834" cy="852"/>
            </a:xfrm>
            <a:prstGeom prst="rect">
              <a:avLst/>
            </a:prstGeom>
            <a:solidFill>
              <a:srgbClr val="FFFFFF"/>
            </a:solidFill>
            <a:ln w="9525">
              <a:solidFill>
                <a:srgbClr val="FFFFFF"/>
              </a:solidFill>
              <a:miter lim="800000"/>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ru-RU" altLang="ru-RU" sz="2000" b="1" i="1">
                  <a:solidFill>
                    <a:srgbClr val="0000FF"/>
                  </a:solidFill>
                </a:rPr>
                <a:t>Классы машин</a:t>
              </a:r>
            </a:p>
          </p:txBody>
        </p:sp>
        <p:sp>
          <p:nvSpPr>
            <p:cNvPr id="47114" name="Text Box 10"/>
            <p:cNvSpPr txBox="1">
              <a:spLocks noChangeArrowheads="1"/>
            </p:cNvSpPr>
            <p:nvPr/>
          </p:nvSpPr>
          <p:spPr bwMode="auto">
            <a:xfrm>
              <a:off x="6532" y="3550"/>
              <a:ext cx="1562" cy="994"/>
            </a:xfrm>
            <a:prstGeom prst="rect">
              <a:avLst/>
            </a:prstGeom>
            <a:solidFill>
              <a:srgbClr val="FFFFFF"/>
            </a:solidFill>
            <a:ln w="9525">
              <a:solidFill>
                <a:srgbClr val="FFFFFF"/>
              </a:solidFill>
              <a:miter lim="800000"/>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ru-RU" altLang="ru-RU" sz="1800" b="1">
                  <a:solidFill>
                    <a:srgbClr val="FF0000"/>
                  </a:solidFill>
                </a:rPr>
                <a:t>Роботы</a:t>
              </a:r>
            </a:p>
          </p:txBody>
        </p:sp>
        <p:sp>
          <p:nvSpPr>
            <p:cNvPr id="47115" name="Text Box 11"/>
            <p:cNvSpPr txBox="1">
              <a:spLocks noChangeArrowheads="1"/>
            </p:cNvSpPr>
            <p:nvPr/>
          </p:nvSpPr>
          <p:spPr bwMode="auto">
            <a:xfrm>
              <a:off x="4118" y="3408"/>
              <a:ext cx="1988" cy="994"/>
            </a:xfrm>
            <a:prstGeom prst="rect">
              <a:avLst/>
            </a:prstGeom>
            <a:solidFill>
              <a:srgbClr val="FFFFFF"/>
            </a:solidFill>
            <a:ln w="9525">
              <a:solidFill>
                <a:srgbClr val="FFFFFF"/>
              </a:solidFill>
              <a:miter lim="800000"/>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ru-RU" altLang="ru-RU" sz="1800" b="1">
                  <a:solidFill>
                    <a:srgbClr val="FF0000"/>
                  </a:solidFill>
                </a:rPr>
                <a:t>Меха-троника</a:t>
              </a:r>
            </a:p>
          </p:txBody>
        </p:sp>
        <p:sp>
          <p:nvSpPr>
            <p:cNvPr id="47116" name="Line 12"/>
            <p:cNvSpPr>
              <a:spLocks noChangeShapeType="1"/>
            </p:cNvSpPr>
            <p:nvPr/>
          </p:nvSpPr>
          <p:spPr bwMode="auto">
            <a:xfrm>
              <a:off x="1704" y="3124"/>
              <a:ext cx="2272" cy="994"/>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47117" name="Line 13"/>
            <p:cNvSpPr>
              <a:spLocks noChangeShapeType="1"/>
            </p:cNvSpPr>
            <p:nvPr/>
          </p:nvSpPr>
          <p:spPr bwMode="auto">
            <a:xfrm>
              <a:off x="3976" y="4118"/>
              <a:ext cx="994" cy="213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47118" name="Line 14"/>
            <p:cNvSpPr>
              <a:spLocks noChangeShapeType="1"/>
            </p:cNvSpPr>
            <p:nvPr/>
          </p:nvSpPr>
          <p:spPr bwMode="auto">
            <a:xfrm>
              <a:off x="7526" y="1846"/>
              <a:ext cx="852" cy="213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47119" name="Line 15"/>
            <p:cNvSpPr>
              <a:spLocks noChangeShapeType="1"/>
            </p:cNvSpPr>
            <p:nvPr/>
          </p:nvSpPr>
          <p:spPr bwMode="auto">
            <a:xfrm flipH="1">
              <a:off x="7526" y="3976"/>
              <a:ext cx="852" cy="227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47120" name="Line 16"/>
            <p:cNvSpPr>
              <a:spLocks noChangeShapeType="1"/>
            </p:cNvSpPr>
            <p:nvPr/>
          </p:nvSpPr>
          <p:spPr bwMode="auto">
            <a:xfrm flipH="1">
              <a:off x="3976" y="1846"/>
              <a:ext cx="994" cy="227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47121" name="Text Box 17"/>
            <p:cNvSpPr txBox="1">
              <a:spLocks noChangeArrowheads="1"/>
            </p:cNvSpPr>
            <p:nvPr/>
          </p:nvSpPr>
          <p:spPr bwMode="auto">
            <a:xfrm>
              <a:off x="8094" y="2272"/>
              <a:ext cx="1562" cy="994"/>
            </a:xfrm>
            <a:prstGeom prst="rect">
              <a:avLst/>
            </a:prstGeom>
            <a:solidFill>
              <a:srgbClr val="FFFFFF"/>
            </a:solidFill>
            <a:ln w="9525">
              <a:solidFill>
                <a:srgbClr val="FFFFFF"/>
              </a:solidFill>
              <a:miter lim="800000"/>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ru-RU" altLang="ru-RU" sz="1800" b="1">
                  <a:solidFill>
                    <a:srgbClr val="0000FF"/>
                  </a:solidFill>
                </a:rPr>
                <a:t>Станки</a:t>
              </a:r>
            </a:p>
          </p:txBody>
        </p:sp>
        <p:sp>
          <p:nvSpPr>
            <p:cNvPr id="47122" name="Text Box 18"/>
            <p:cNvSpPr txBox="1">
              <a:spLocks noChangeArrowheads="1"/>
            </p:cNvSpPr>
            <p:nvPr/>
          </p:nvSpPr>
          <p:spPr bwMode="auto">
            <a:xfrm>
              <a:off x="9372" y="3834"/>
              <a:ext cx="852" cy="426"/>
            </a:xfrm>
            <a:prstGeom prst="rect">
              <a:avLst/>
            </a:prstGeom>
            <a:solidFill>
              <a:srgbClr val="FFFFFF"/>
            </a:solidFill>
            <a:ln w="9525">
              <a:solidFill>
                <a:srgbClr val="FFFFFF"/>
              </a:solidFill>
              <a:miter lim="800000"/>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ru-RU" altLang="ru-RU" sz="1800" b="1">
                  <a:solidFill>
                    <a:srgbClr val="0000FF"/>
                  </a:solidFill>
                </a:rPr>
                <a:t>***</a:t>
              </a:r>
            </a:p>
          </p:txBody>
        </p:sp>
        <p:sp>
          <p:nvSpPr>
            <p:cNvPr id="47123" name="Text Box 19"/>
            <p:cNvSpPr txBox="1">
              <a:spLocks noChangeArrowheads="1"/>
            </p:cNvSpPr>
            <p:nvPr/>
          </p:nvSpPr>
          <p:spPr bwMode="auto">
            <a:xfrm>
              <a:off x="1988" y="3834"/>
              <a:ext cx="852" cy="426"/>
            </a:xfrm>
            <a:prstGeom prst="rect">
              <a:avLst/>
            </a:prstGeom>
            <a:solidFill>
              <a:srgbClr val="FFFFFF"/>
            </a:solidFill>
            <a:ln w="9525">
              <a:solidFill>
                <a:srgbClr val="FFFFFF"/>
              </a:solidFill>
              <a:miter lim="800000"/>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ru-RU" altLang="ru-RU" sz="1800" b="1">
                  <a:solidFill>
                    <a:srgbClr val="0000FF"/>
                  </a:solidFill>
                </a:rPr>
                <a:t>***</a:t>
              </a:r>
            </a:p>
          </p:txBody>
        </p:sp>
        <p:sp>
          <p:nvSpPr>
            <p:cNvPr id="47124" name="Text Box 20"/>
            <p:cNvSpPr txBox="1">
              <a:spLocks noChangeArrowheads="1"/>
            </p:cNvSpPr>
            <p:nvPr/>
          </p:nvSpPr>
          <p:spPr bwMode="auto">
            <a:xfrm>
              <a:off x="8094" y="4828"/>
              <a:ext cx="1562" cy="994"/>
            </a:xfrm>
            <a:prstGeom prst="rect">
              <a:avLst/>
            </a:prstGeom>
            <a:solidFill>
              <a:srgbClr val="FFFFFF"/>
            </a:solidFill>
            <a:ln w="9525">
              <a:solidFill>
                <a:srgbClr val="FFFFFF"/>
              </a:solidFill>
              <a:miter lim="800000"/>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ru-RU" altLang="ru-RU" sz="1400" b="1">
                  <a:solidFill>
                    <a:srgbClr val="0000FF"/>
                  </a:solidFill>
                </a:rPr>
                <a:t>Бытовые машины</a:t>
              </a:r>
            </a:p>
          </p:txBody>
        </p:sp>
        <p:sp>
          <p:nvSpPr>
            <p:cNvPr id="47125" name="Text Box 21"/>
            <p:cNvSpPr txBox="1">
              <a:spLocks noChangeArrowheads="1"/>
            </p:cNvSpPr>
            <p:nvPr/>
          </p:nvSpPr>
          <p:spPr bwMode="auto">
            <a:xfrm>
              <a:off x="2698" y="2272"/>
              <a:ext cx="1562" cy="1278"/>
            </a:xfrm>
            <a:prstGeom prst="rect">
              <a:avLst/>
            </a:prstGeom>
            <a:solidFill>
              <a:srgbClr val="FFFFFF"/>
            </a:solidFill>
            <a:ln w="9525">
              <a:solidFill>
                <a:srgbClr val="FFFFFF"/>
              </a:solidFill>
              <a:miter lim="800000"/>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ru-RU" altLang="ru-RU" sz="1200" b="1">
                  <a:solidFill>
                    <a:srgbClr val="0000FF"/>
                  </a:solidFill>
                </a:rPr>
                <a:t>Автоматизированное проектиро-вание</a:t>
              </a:r>
            </a:p>
          </p:txBody>
        </p:sp>
        <p:sp>
          <p:nvSpPr>
            <p:cNvPr id="47126" name="Text Box 22"/>
            <p:cNvSpPr txBox="1">
              <a:spLocks noChangeArrowheads="1"/>
            </p:cNvSpPr>
            <p:nvPr/>
          </p:nvSpPr>
          <p:spPr bwMode="auto">
            <a:xfrm>
              <a:off x="2698" y="4828"/>
              <a:ext cx="1562" cy="994"/>
            </a:xfrm>
            <a:prstGeom prst="rect">
              <a:avLst/>
            </a:prstGeom>
            <a:solidFill>
              <a:srgbClr val="FFFFFF"/>
            </a:solidFill>
            <a:ln w="9525">
              <a:solidFill>
                <a:srgbClr val="FFFFFF"/>
              </a:solidFill>
              <a:miter lim="800000"/>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ru-RU" altLang="ru-RU" sz="1200" b="1">
                  <a:solidFill>
                    <a:srgbClr val="0000FF"/>
                  </a:solidFill>
                </a:rPr>
                <a:t>Модульное проектиро-вание</a:t>
              </a:r>
            </a:p>
          </p:txBody>
        </p:sp>
      </p:grpSp>
    </p:spTree>
    <p:extLst>
      <p:ext uri="{BB962C8B-B14F-4D97-AF65-F5344CB8AC3E}">
        <p14:creationId xmlns:p14="http://schemas.microsoft.com/office/powerpoint/2010/main" val="3260166097"/>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1506" name="Rectangle 2"/>
          <p:cNvSpPr>
            <a:spLocks noGrp="1" noChangeArrowheads="1"/>
          </p:cNvSpPr>
          <p:nvPr>
            <p:ph type="title"/>
          </p:nvPr>
        </p:nvSpPr>
        <p:spPr>
          <a:xfrm>
            <a:off x="685800" y="1143000"/>
            <a:ext cx="7772400" cy="4114800"/>
          </a:xfrm>
        </p:spPr>
        <p:txBody>
          <a:bodyPr/>
          <a:lstStyle/>
          <a:p>
            <a:pPr eaLnBrk="1" hangingPunct="1">
              <a:defRPr/>
            </a:pPr>
            <a:r>
              <a:rPr lang="ru-RU" altLang="ru-RU" sz="5400" b="1" i="1" smtClean="0">
                <a:solidFill>
                  <a:schemeClr val="accent2"/>
                </a:solidFill>
                <a:effectLst>
                  <a:outerShdw blurRad="38100" dist="38100" dir="2700000" algn="tl">
                    <a:srgbClr val="C0C0C0"/>
                  </a:outerShdw>
                </a:effectLst>
              </a:rPr>
              <a:t>Структура </a:t>
            </a:r>
            <a:br>
              <a:rPr lang="ru-RU" altLang="ru-RU" sz="5400" b="1" i="1" smtClean="0">
                <a:solidFill>
                  <a:schemeClr val="accent2"/>
                </a:solidFill>
                <a:effectLst>
                  <a:outerShdw blurRad="38100" dist="38100" dir="2700000" algn="tl">
                    <a:srgbClr val="C0C0C0"/>
                  </a:outerShdw>
                </a:effectLst>
              </a:rPr>
            </a:br>
            <a:r>
              <a:rPr lang="ru-RU" altLang="ru-RU" sz="5400" b="1" i="1" smtClean="0">
                <a:solidFill>
                  <a:schemeClr val="accent2"/>
                </a:solidFill>
                <a:effectLst>
                  <a:outerShdw blurRad="38100" dist="38100" dir="2700000" algn="tl">
                    <a:srgbClr val="C0C0C0"/>
                  </a:outerShdw>
                </a:effectLst>
              </a:rPr>
              <a:t>роботов и </a:t>
            </a:r>
            <a:br>
              <a:rPr lang="ru-RU" altLang="ru-RU" sz="5400" b="1" i="1" smtClean="0">
                <a:solidFill>
                  <a:schemeClr val="accent2"/>
                </a:solidFill>
                <a:effectLst>
                  <a:outerShdw blurRad="38100" dist="38100" dir="2700000" algn="tl">
                    <a:srgbClr val="C0C0C0"/>
                  </a:outerShdw>
                </a:effectLst>
              </a:rPr>
            </a:br>
            <a:r>
              <a:rPr lang="ru-RU" altLang="ru-RU" sz="5400" b="1" i="1" smtClean="0">
                <a:solidFill>
                  <a:schemeClr val="accent2"/>
                </a:solidFill>
                <a:effectLst>
                  <a:outerShdw blurRad="38100" dist="38100" dir="2700000" algn="tl">
                    <a:srgbClr val="C0C0C0"/>
                  </a:outerShdw>
                </a:effectLst>
              </a:rPr>
              <a:t>мехатронных машин  </a:t>
            </a:r>
            <a:br>
              <a:rPr lang="ru-RU" altLang="ru-RU" sz="5400" b="1" i="1" smtClean="0">
                <a:solidFill>
                  <a:schemeClr val="accent2"/>
                </a:solidFill>
                <a:effectLst>
                  <a:outerShdw blurRad="38100" dist="38100" dir="2700000" algn="tl">
                    <a:srgbClr val="C0C0C0"/>
                  </a:outerShdw>
                </a:effectLst>
              </a:rPr>
            </a:br>
            <a:endParaRPr lang="ru-RU" altLang="ru-RU" sz="5400" b="1" i="1" smtClean="0">
              <a:solidFill>
                <a:schemeClr val="accent2"/>
              </a:solidFill>
              <a:effectLst>
                <a:outerShdw blurRad="38100" dist="38100" dir="2700000" algn="tl">
                  <a:srgbClr val="C0C0C0"/>
                </a:outerShdw>
              </a:effectLst>
            </a:endParaRPr>
          </a:p>
        </p:txBody>
      </p:sp>
    </p:spTree>
    <p:extLst>
      <p:ext uri="{BB962C8B-B14F-4D97-AF65-F5344CB8AC3E}">
        <p14:creationId xmlns:p14="http://schemas.microsoft.com/office/powerpoint/2010/main" val="4227761071"/>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944578" name="Rectangle 2"/>
          <p:cNvSpPr>
            <a:spLocks noChangeArrowheads="1"/>
          </p:cNvSpPr>
          <p:nvPr/>
        </p:nvSpPr>
        <p:spPr bwMode="auto">
          <a:xfrm>
            <a:off x="2011363" y="4511675"/>
            <a:ext cx="604837"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ru-RU" altLang="ru-RU" sz="2400"/>
          </a:p>
        </p:txBody>
      </p:sp>
      <p:grpSp>
        <p:nvGrpSpPr>
          <p:cNvPr id="1944579" name="Group 3"/>
          <p:cNvGrpSpPr>
            <a:grpSpLocks/>
          </p:cNvGrpSpPr>
          <p:nvPr/>
        </p:nvGrpSpPr>
        <p:grpSpPr bwMode="auto">
          <a:xfrm>
            <a:off x="381000" y="2667000"/>
            <a:ext cx="1382713" cy="1781175"/>
            <a:chOff x="240" y="1680"/>
            <a:chExt cx="871" cy="1122"/>
          </a:xfrm>
        </p:grpSpPr>
        <p:grpSp>
          <p:nvGrpSpPr>
            <p:cNvPr id="39992" name="Group 4"/>
            <p:cNvGrpSpPr>
              <a:grpSpLocks/>
            </p:cNvGrpSpPr>
            <p:nvPr/>
          </p:nvGrpSpPr>
          <p:grpSpPr bwMode="auto">
            <a:xfrm>
              <a:off x="240" y="2160"/>
              <a:ext cx="405" cy="567"/>
              <a:chOff x="1805" y="2040"/>
              <a:chExt cx="344" cy="360"/>
            </a:xfrm>
          </p:grpSpPr>
          <p:grpSp>
            <p:nvGrpSpPr>
              <p:cNvPr id="39998" name="Group 5"/>
              <p:cNvGrpSpPr>
                <a:grpSpLocks/>
              </p:cNvGrpSpPr>
              <p:nvPr/>
            </p:nvGrpSpPr>
            <p:grpSpPr bwMode="auto">
              <a:xfrm>
                <a:off x="1858" y="2227"/>
                <a:ext cx="240" cy="100"/>
                <a:chOff x="1858" y="2227"/>
                <a:chExt cx="240" cy="100"/>
              </a:xfrm>
            </p:grpSpPr>
            <p:sp>
              <p:nvSpPr>
                <p:cNvPr id="40418" name="Freeform 6"/>
                <p:cNvSpPr>
                  <a:spLocks/>
                </p:cNvSpPr>
                <p:nvPr/>
              </p:nvSpPr>
              <p:spPr bwMode="auto">
                <a:xfrm>
                  <a:off x="1859" y="2253"/>
                  <a:ext cx="238" cy="73"/>
                </a:xfrm>
                <a:custGeom>
                  <a:avLst/>
                  <a:gdLst>
                    <a:gd name="T0" fmla="*/ 0 w 1909"/>
                    <a:gd name="T1" fmla="*/ 0 h 587"/>
                    <a:gd name="T2" fmla="*/ 0 w 1909"/>
                    <a:gd name="T3" fmla="*/ 0 h 587"/>
                    <a:gd name="T4" fmla="*/ 0 w 1909"/>
                    <a:gd name="T5" fmla="*/ 0 h 587"/>
                    <a:gd name="T6" fmla="*/ 0 w 1909"/>
                    <a:gd name="T7" fmla="*/ 0 h 587"/>
                    <a:gd name="T8" fmla="*/ 0 w 1909"/>
                    <a:gd name="T9" fmla="*/ 0 h 587"/>
                    <a:gd name="T10" fmla="*/ 0 w 1909"/>
                    <a:gd name="T11" fmla="*/ 0 h 587"/>
                    <a:gd name="T12" fmla="*/ 0 w 1909"/>
                    <a:gd name="T13" fmla="*/ 0 h 587"/>
                    <a:gd name="T14" fmla="*/ 0 w 1909"/>
                    <a:gd name="T15" fmla="*/ 0 h 587"/>
                    <a:gd name="T16" fmla="*/ 0 w 1909"/>
                    <a:gd name="T17" fmla="*/ 0 h 587"/>
                    <a:gd name="T18" fmla="*/ 0 w 1909"/>
                    <a:gd name="T19" fmla="*/ 0 h 587"/>
                    <a:gd name="T20" fmla="*/ 0 w 1909"/>
                    <a:gd name="T21" fmla="*/ 0 h 587"/>
                    <a:gd name="T22" fmla="*/ 0 w 1909"/>
                    <a:gd name="T23" fmla="*/ 0 h 587"/>
                    <a:gd name="T24" fmla="*/ 0 w 1909"/>
                    <a:gd name="T25" fmla="*/ 0 h 587"/>
                    <a:gd name="T26" fmla="*/ 0 w 1909"/>
                    <a:gd name="T27" fmla="*/ 0 h 587"/>
                    <a:gd name="T28" fmla="*/ 0 w 1909"/>
                    <a:gd name="T29" fmla="*/ 0 h 587"/>
                    <a:gd name="T30" fmla="*/ 0 w 1909"/>
                    <a:gd name="T31" fmla="*/ 0 h 587"/>
                    <a:gd name="T32" fmla="*/ 0 w 1909"/>
                    <a:gd name="T33" fmla="*/ 0 h 587"/>
                    <a:gd name="T34" fmla="*/ 0 w 1909"/>
                    <a:gd name="T35" fmla="*/ 0 h 587"/>
                    <a:gd name="T36" fmla="*/ 0 w 1909"/>
                    <a:gd name="T37" fmla="*/ 0 h 587"/>
                    <a:gd name="T38" fmla="*/ 0 w 1909"/>
                    <a:gd name="T39" fmla="*/ 0 h 587"/>
                    <a:gd name="T40" fmla="*/ 0 w 1909"/>
                    <a:gd name="T41" fmla="*/ 0 h 587"/>
                    <a:gd name="T42" fmla="*/ 0 w 1909"/>
                    <a:gd name="T43" fmla="*/ 0 h 587"/>
                    <a:gd name="T44" fmla="*/ 0 w 1909"/>
                    <a:gd name="T45" fmla="*/ 0 h 587"/>
                    <a:gd name="T46" fmla="*/ 0 w 1909"/>
                    <a:gd name="T47" fmla="*/ 0 h 587"/>
                    <a:gd name="T48" fmla="*/ 0 w 1909"/>
                    <a:gd name="T49" fmla="*/ 0 h 587"/>
                    <a:gd name="T50" fmla="*/ 0 w 1909"/>
                    <a:gd name="T51" fmla="*/ 0 h 587"/>
                    <a:gd name="T52" fmla="*/ 0 w 1909"/>
                    <a:gd name="T53" fmla="*/ 0 h 587"/>
                    <a:gd name="T54" fmla="*/ 0 w 1909"/>
                    <a:gd name="T55" fmla="*/ 0 h 587"/>
                    <a:gd name="T56" fmla="*/ 0 w 1909"/>
                    <a:gd name="T57" fmla="*/ 0 h 587"/>
                    <a:gd name="T58" fmla="*/ 0 w 1909"/>
                    <a:gd name="T59" fmla="*/ 0 h 587"/>
                    <a:gd name="T60" fmla="*/ 0 w 1909"/>
                    <a:gd name="T61" fmla="*/ 0 h 587"/>
                    <a:gd name="T62" fmla="*/ 0 w 1909"/>
                    <a:gd name="T63" fmla="*/ 0 h 587"/>
                    <a:gd name="T64" fmla="*/ 0 w 1909"/>
                    <a:gd name="T65" fmla="*/ 0 h 58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909" h="587">
                      <a:moveTo>
                        <a:pt x="0" y="555"/>
                      </a:moveTo>
                      <a:lnTo>
                        <a:pt x="0" y="29"/>
                      </a:lnTo>
                      <a:lnTo>
                        <a:pt x="1" y="21"/>
                      </a:lnTo>
                      <a:lnTo>
                        <a:pt x="4" y="15"/>
                      </a:lnTo>
                      <a:lnTo>
                        <a:pt x="7" y="10"/>
                      </a:lnTo>
                      <a:lnTo>
                        <a:pt x="11" y="6"/>
                      </a:lnTo>
                      <a:lnTo>
                        <a:pt x="16" y="3"/>
                      </a:lnTo>
                      <a:lnTo>
                        <a:pt x="23" y="1"/>
                      </a:lnTo>
                      <a:lnTo>
                        <a:pt x="29" y="0"/>
                      </a:lnTo>
                      <a:lnTo>
                        <a:pt x="37" y="0"/>
                      </a:lnTo>
                      <a:lnTo>
                        <a:pt x="1864" y="0"/>
                      </a:lnTo>
                      <a:lnTo>
                        <a:pt x="1874" y="0"/>
                      </a:lnTo>
                      <a:lnTo>
                        <a:pt x="1883" y="2"/>
                      </a:lnTo>
                      <a:lnTo>
                        <a:pt x="1891" y="4"/>
                      </a:lnTo>
                      <a:lnTo>
                        <a:pt x="1898" y="8"/>
                      </a:lnTo>
                      <a:lnTo>
                        <a:pt x="1903" y="13"/>
                      </a:lnTo>
                      <a:lnTo>
                        <a:pt x="1906" y="20"/>
                      </a:lnTo>
                      <a:lnTo>
                        <a:pt x="1908" y="29"/>
                      </a:lnTo>
                      <a:lnTo>
                        <a:pt x="1909" y="40"/>
                      </a:lnTo>
                      <a:lnTo>
                        <a:pt x="1909" y="566"/>
                      </a:lnTo>
                      <a:lnTo>
                        <a:pt x="1908" y="577"/>
                      </a:lnTo>
                      <a:lnTo>
                        <a:pt x="1904" y="583"/>
                      </a:lnTo>
                      <a:lnTo>
                        <a:pt x="1897" y="586"/>
                      </a:lnTo>
                      <a:lnTo>
                        <a:pt x="1883" y="587"/>
                      </a:lnTo>
                      <a:lnTo>
                        <a:pt x="34" y="587"/>
                      </a:lnTo>
                      <a:lnTo>
                        <a:pt x="27" y="587"/>
                      </a:lnTo>
                      <a:lnTo>
                        <a:pt x="21" y="586"/>
                      </a:lnTo>
                      <a:lnTo>
                        <a:pt x="16" y="585"/>
                      </a:lnTo>
                      <a:lnTo>
                        <a:pt x="11" y="582"/>
                      </a:lnTo>
                      <a:lnTo>
                        <a:pt x="7" y="578"/>
                      </a:lnTo>
                      <a:lnTo>
                        <a:pt x="4" y="572"/>
                      </a:lnTo>
                      <a:lnTo>
                        <a:pt x="1" y="565"/>
                      </a:lnTo>
                      <a:lnTo>
                        <a:pt x="0" y="555"/>
                      </a:lnTo>
                      <a:close/>
                    </a:path>
                  </a:pathLst>
                </a:custGeom>
                <a:solidFill>
                  <a:srgbClr val="E5E0D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0419" name="Freeform 7"/>
                <p:cNvSpPr>
                  <a:spLocks/>
                </p:cNvSpPr>
                <p:nvPr/>
              </p:nvSpPr>
              <p:spPr bwMode="auto">
                <a:xfrm>
                  <a:off x="1858" y="2257"/>
                  <a:ext cx="2" cy="65"/>
                </a:xfrm>
                <a:custGeom>
                  <a:avLst/>
                  <a:gdLst>
                    <a:gd name="T0" fmla="*/ 0 w 11"/>
                    <a:gd name="T1" fmla="*/ 0 h 526"/>
                    <a:gd name="T2" fmla="*/ 0 w 11"/>
                    <a:gd name="T3" fmla="*/ 0 h 526"/>
                    <a:gd name="T4" fmla="*/ 0 w 11"/>
                    <a:gd name="T5" fmla="*/ 0 h 526"/>
                    <a:gd name="T6" fmla="*/ 0 w 11"/>
                    <a:gd name="T7" fmla="*/ 0 h 526"/>
                    <a:gd name="T8" fmla="*/ 0 w 11"/>
                    <a:gd name="T9" fmla="*/ 0 h 526"/>
                    <a:gd name="T10" fmla="*/ 0 w 11"/>
                    <a:gd name="T11" fmla="*/ 0 h 526"/>
                    <a:gd name="T12" fmla="*/ 0 w 11"/>
                    <a:gd name="T13" fmla="*/ 0 h 52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1" h="526">
                      <a:moveTo>
                        <a:pt x="0" y="0"/>
                      </a:moveTo>
                      <a:lnTo>
                        <a:pt x="0" y="0"/>
                      </a:lnTo>
                      <a:lnTo>
                        <a:pt x="0" y="526"/>
                      </a:lnTo>
                      <a:lnTo>
                        <a:pt x="11" y="526"/>
                      </a:lnTo>
                      <a:lnTo>
                        <a:pt x="11"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0420" name="Freeform 8"/>
                <p:cNvSpPr>
                  <a:spLocks/>
                </p:cNvSpPr>
                <p:nvPr/>
              </p:nvSpPr>
              <p:spPr bwMode="auto">
                <a:xfrm>
                  <a:off x="1858" y="2252"/>
                  <a:ext cx="5" cy="5"/>
                </a:xfrm>
                <a:custGeom>
                  <a:avLst/>
                  <a:gdLst>
                    <a:gd name="T0" fmla="*/ 0 w 42"/>
                    <a:gd name="T1" fmla="*/ 0 h 34"/>
                    <a:gd name="T2" fmla="*/ 0 w 42"/>
                    <a:gd name="T3" fmla="*/ 0 h 34"/>
                    <a:gd name="T4" fmla="*/ 0 w 42"/>
                    <a:gd name="T5" fmla="*/ 0 h 34"/>
                    <a:gd name="T6" fmla="*/ 0 w 42"/>
                    <a:gd name="T7" fmla="*/ 0 h 34"/>
                    <a:gd name="T8" fmla="*/ 0 w 42"/>
                    <a:gd name="T9" fmla="*/ 0 h 34"/>
                    <a:gd name="T10" fmla="*/ 0 w 42"/>
                    <a:gd name="T11" fmla="*/ 0 h 34"/>
                    <a:gd name="T12" fmla="*/ 0 w 42"/>
                    <a:gd name="T13" fmla="*/ 0 h 34"/>
                    <a:gd name="T14" fmla="*/ 0 w 42"/>
                    <a:gd name="T15" fmla="*/ 0 h 34"/>
                    <a:gd name="T16" fmla="*/ 0 w 42"/>
                    <a:gd name="T17" fmla="*/ 0 h 34"/>
                    <a:gd name="T18" fmla="*/ 0 w 42"/>
                    <a:gd name="T19" fmla="*/ 0 h 34"/>
                    <a:gd name="T20" fmla="*/ 0 w 42"/>
                    <a:gd name="T21" fmla="*/ 0 h 34"/>
                    <a:gd name="T22" fmla="*/ 0 w 42"/>
                    <a:gd name="T23" fmla="*/ 0 h 34"/>
                    <a:gd name="T24" fmla="*/ 0 w 42"/>
                    <a:gd name="T25" fmla="*/ 0 h 34"/>
                    <a:gd name="T26" fmla="*/ 0 w 42"/>
                    <a:gd name="T27" fmla="*/ 0 h 34"/>
                    <a:gd name="T28" fmla="*/ 0 w 42"/>
                    <a:gd name="T29" fmla="*/ 0 h 34"/>
                    <a:gd name="T30" fmla="*/ 0 w 42"/>
                    <a:gd name="T31" fmla="*/ 0 h 34"/>
                    <a:gd name="T32" fmla="*/ 0 w 42"/>
                    <a:gd name="T33" fmla="*/ 0 h 34"/>
                    <a:gd name="T34" fmla="*/ 0 w 42"/>
                    <a:gd name="T35" fmla="*/ 0 h 34"/>
                    <a:gd name="T36" fmla="*/ 0 w 42"/>
                    <a:gd name="T37" fmla="*/ 0 h 34"/>
                    <a:gd name="T38" fmla="*/ 0 w 42"/>
                    <a:gd name="T39" fmla="*/ 0 h 34"/>
                    <a:gd name="T40" fmla="*/ 0 w 42"/>
                    <a:gd name="T41" fmla="*/ 0 h 3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42" h="34">
                      <a:moveTo>
                        <a:pt x="42" y="0"/>
                      </a:moveTo>
                      <a:lnTo>
                        <a:pt x="42" y="0"/>
                      </a:lnTo>
                      <a:lnTo>
                        <a:pt x="34" y="0"/>
                      </a:lnTo>
                      <a:lnTo>
                        <a:pt x="27" y="1"/>
                      </a:lnTo>
                      <a:lnTo>
                        <a:pt x="19" y="3"/>
                      </a:lnTo>
                      <a:lnTo>
                        <a:pt x="13" y="7"/>
                      </a:lnTo>
                      <a:lnTo>
                        <a:pt x="7" y="12"/>
                      </a:lnTo>
                      <a:lnTo>
                        <a:pt x="3" y="18"/>
                      </a:lnTo>
                      <a:lnTo>
                        <a:pt x="1" y="25"/>
                      </a:lnTo>
                      <a:lnTo>
                        <a:pt x="0" y="34"/>
                      </a:lnTo>
                      <a:lnTo>
                        <a:pt x="11" y="34"/>
                      </a:lnTo>
                      <a:lnTo>
                        <a:pt x="12" y="27"/>
                      </a:lnTo>
                      <a:lnTo>
                        <a:pt x="14" y="22"/>
                      </a:lnTo>
                      <a:lnTo>
                        <a:pt x="16" y="18"/>
                      </a:lnTo>
                      <a:lnTo>
                        <a:pt x="19" y="15"/>
                      </a:lnTo>
                      <a:lnTo>
                        <a:pt x="23" y="13"/>
                      </a:lnTo>
                      <a:lnTo>
                        <a:pt x="29" y="11"/>
                      </a:lnTo>
                      <a:lnTo>
                        <a:pt x="34" y="10"/>
                      </a:lnTo>
                      <a:lnTo>
                        <a:pt x="42" y="10"/>
                      </a:lnTo>
                      <a:lnTo>
                        <a:pt x="4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0421" name="Freeform 9"/>
                <p:cNvSpPr>
                  <a:spLocks/>
                </p:cNvSpPr>
                <p:nvPr/>
              </p:nvSpPr>
              <p:spPr bwMode="auto">
                <a:xfrm>
                  <a:off x="1863" y="2252"/>
                  <a:ext cx="229" cy="1"/>
                </a:xfrm>
                <a:custGeom>
                  <a:avLst/>
                  <a:gdLst>
                    <a:gd name="T0" fmla="*/ 0 w 1827"/>
                    <a:gd name="T1" fmla="*/ 0 h 10"/>
                    <a:gd name="T2" fmla="*/ 0 w 1827"/>
                    <a:gd name="T3" fmla="*/ 0 h 10"/>
                    <a:gd name="T4" fmla="*/ 0 w 1827"/>
                    <a:gd name="T5" fmla="*/ 0 h 10"/>
                    <a:gd name="T6" fmla="*/ 0 w 1827"/>
                    <a:gd name="T7" fmla="*/ 0 h 10"/>
                    <a:gd name="T8" fmla="*/ 0 w 1827"/>
                    <a:gd name="T9" fmla="*/ 0 h 10"/>
                    <a:gd name="T10" fmla="*/ 0 w 1827"/>
                    <a:gd name="T11" fmla="*/ 0 h 10"/>
                    <a:gd name="T12" fmla="*/ 0 w 1827"/>
                    <a:gd name="T13" fmla="*/ 0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827" h="10">
                      <a:moveTo>
                        <a:pt x="1827" y="0"/>
                      </a:moveTo>
                      <a:lnTo>
                        <a:pt x="1827" y="0"/>
                      </a:lnTo>
                      <a:lnTo>
                        <a:pt x="0" y="0"/>
                      </a:lnTo>
                      <a:lnTo>
                        <a:pt x="0" y="10"/>
                      </a:lnTo>
                      <a:lnTo>
                        <a:pt x="1827" y="10"/>
                      </a:lnTo>
                      <a:lnTo>
                        <a:pt x="182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0422" name="Freeform 10"/>
                <p:cNvSpPr>
                  <a:spLocks/>
                </p:cNvSpPr>
                <p:nvPr/>
              </p:nvSpPr>
              <p:spPr bwMode="auto">
                <a:xfrm>
                  <a:off x="2092" y="2252"/>
                  <a:ext cx="6" cy="6"/>
                </a:xfrm>
                <a:custGeom>
                  <a:avLst/>
                  <a:gdLst>
                    <a:gd name="T0" fmla="*/ 0 w 50"/>
                    <a:gd name="T1" fmla="*/ 0 h 45"/>
                    <a:gd name="T2" fmla="*/ 0 w 50"/>
                    <a:gd name="T3" fmla="*/ 0 h 45"/>
                    <a:gd name="T4" fmla="*/ 0 w 50"/>
                    <a:gd name="T5" fmla="*/ 0 h 45"/>
                    <a:gd name="T6" fmla="*/ 0 w 50"/>
                    <a:gd name="T7" fmla="*/ 0 h 45"/>
                    <a:gd name="T8" fmla="*/ 0 w 50"/>
                    <a:gd name="T9" fmla="*/ 0 h 45"/>
                    <a:gd name="T10" fmla="*/ 0 w 50"/>
                    <a:gd name="T11" fmla="*/ 0 h 45"/>
                    <a:gd name="T12" fmla="*/ 0 w 50"/>
                    <a:gd name="T13" fmla="*/ 0 h 45"/>
                    <a:gd name="T14" fmla="*/ 0 w 50"/>
                    <a:gd name="T15" fmla="*/ 0 h 45"/>
                    <a:gd name="T16" fmla="*/ 0 w 50"/>
                    <a:gd name="T17" fmla="*/ 0 h 45"/>
                    <a:gd name="T18" fmla="*/ 0 w 50"/>
                    <a:gd name="T19" fmla="*/ 0 h 45"/>
                    <a:gd name="T20" fmla="*/ 0 w 50"/>
                    <a:gd name="T21" fmla="*/ 0 h 45"/>
                    <a:gd name="T22" fmla="*/ 0 w 50"/>
                    <a:gd name="T23" fmla="*/ 0 h 45"/>
                    <a:gd name="T24" fmla="*/ 0 w 50"/>
                    <a:gd name="T25" fmla="*/ 0 h 45"/>
                    <a:gd name="T26" fmla="*/ 0 w 50"/>
                    <a:gd name="T27" fmla="*/ 0 h 45"/>
                    <a:gd name="T28" fmla="*/ 0 w 50"/>
                    <a:gd name="T29" fmla="*/ 0 h 45"/>
                    <a:gd name="T30" fmla="*/ 0 w 50"/>
                    <a:gd name="T31" fmla="*/ 0 h 45"/>
                    <a:gd name="T32" fmla="*/ 0 w 50"/>
                    <a:gd name="T33" fmla="*/ 0 h 45"/>
                    <a:gd name="T34" fmla="*/ 0 w 50"/>
                    <a:gd name="T35" fmla="*/ 0 h 45"/>
                    <a:gd name="T36" fmla="*/ 0 w 50"/>
                    <a:gd name="T37" fmla="*/ 0 h 45"/>
                    <a:gd name="T38" fmla="*/ 0 w 50"/>
                    <a:gd name="T39" fmla="*/ 0 h 45"/>
                    <a:gd name="T40" fmla="*/ 0 w 50"/>
                    <a:gd name="T41" fmla="*/ 0 h 4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50" h="45">
                      <a:moveTo>
                        <a:pt x="50" y="45"/>
                      </a:moveTo>
                      <a:lnTo>
                        <a:pt x="50" y="45"/>
                      </a:lnTo>
                      <a:lnTo>
                        <a:pt x="49" y="34"/>
                      </a:lnTo>
                      <a:lnTo>
                        <a:pt x="47" y="24"/>
                      </a:lnTo>
                      <a:lnTo>
                        <a:pt x="43" y="15"/>
                      </a:lnTo>
                      <a:lnTo>
                        <a:pt x="37" y="9"/>
                      </a:lnTo>
                      <a:lnTo>
                        <a:pt x="29" y="4"/>
                      </a:lnTo>
                      <a:lnTo>
                        <a:pt x="20" y="2"/>
                      </a:lnTo>
                      <a:lnTo>
                        <a:pt x="10" y="0"/>
                      </a:lnTo>
                      <a:lnTo>
                        <a:pt x="0" y="0"/>
                      </a:lnTo>
                      <a:lnTo>
                        <a:pt x="0" y="10"/>
                      </a:lnTo>
                      <a:lnTo>
                        <a:pt x="10" y="10"/>
                      </a:lnTo>
                      <a:lnTo>
                        <a:pt x="18" y="12"/>
                      </a:lnTo>
                      <a:lnTo>
                        <a:pt x="25" y="14"/>
                      </a:lnTo>
                      <a:lnTo>
                        <a:pt x="30" y="17"/>
                      </a:lnTo>
                      <a:lnTo>
                        <a:pt x="35" y="21"/>
                      </a:lnTo>
                      <a:lnTo>
                        <a:pt x="37" y="26"/>
                      </a:lnTo>
                      <a:lnTo>
                        <a:pt x="39" y="34"/>
                      </a:lnTo>
                      <a:lnTo>
                        <a:pt x="40" y="45"/>
                      </a:lnTo>
                      <a:lnTo>
                        <a:pt x="50" y="4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0423" name="Freeform 11"/>
                <p:cNvSpPr>
                  <a:spLocks/>
                </p:cNvSpPr>
                <p:nvPr/>
              </p:nvSpPr>
              <p:spPr bwMode="auto">
                <a:xfrm>
                  <a:off x="2097" y="2258"/>
                  <a:ext cx="1" cy="66"/>
                </a:xfrm>
                <a:custGeom>
                  <a:avLst/>
                  <a:gdLst>
                    <a:gd name="T0" fmla="*/ 0 w 10"/>
                    <a:gd name="T1" fmla="*/ 0 h 526"/>
                    <a:gd name="T2" fmla="*/ 0 w 10"/>
                    <a:gd name="T3" fmla="*/ 0 h 526"/>
                    <a:gd name="T4" fmla="*/ 0 w 10"/>
                    <a:gd name="T5" fmla="*/ 0 h 526"/>
                    <a:gd name="T6" fmla="*/ 0 w 10"/>
                    <a:gd name="T7" fmla="*/ 0 h 526"/>
                    <a:gd name="T8" fmla="*/ 0 w 10"/>
                    <a:gd name="T9" fmla="*/ 0 h 526"/>
                    <a:gd name="T10" fmla="*/ 0 w 10"/>
                    <a:gd name="T11" fmla="*/ 0 h 526"/>
                    <a:gd name="T12" fmla="*/ 0 w 10"/>
                    <a:gd name="T13" fmla="*/ 0 h 52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526">
                      <a:moveTo>
                        <a:pt x="10" y="526"/>
                      </a:moveTo>
                      <a:lnTo>
                        <a:pt x="10" y="526"/>
                      </a:lnTo>
                      <a:lnTo>
                        <a:pt x="10" y="0"/>
                      </a:lnTo>
                      <a:lnTo>
                        <a:pt x="0" y="0"/>
                      </a:lnTo>
                      <a:lnTo>
                        <a:pt x="0" y="526"/>
                      </a:lnTo>
                      <a:lnTo>
                        <a:pt x="10" y="5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0424" name="Freeform 12"/>
                <p:cNvSpPr>
                  <a:spLocks/>
                </p:cNvSpPr>
                <p:nvPr/>
              </p:nvSpPr>
              <p:spPr bwMode="auto">
                <a:xfrm>
                  <a:off x="2094" y="2324"/>
                  <a:ext cx="4" cy="3"/>
                </a:xfrm>
                <a:custGeom>
                  <a:avLst/>
                  <a:gdLst>
                    <a:gd name="T0" fmla="*/ 0 w 31"/>
                    <a:gd name="T1" fmla="*/ 0 h 26"/>
                    <a:gd name="T2" fmla="*/ 0 w 31"/>
                    <a:gd name="T3" fmla="*/ 0 h 26"/>
                    <a:gd name="T4" fmla="*/ 0 w 31"/>
                    <a:gd name="T5" fmla="*/ 0 h 26"/>
                    <a:gd name="T6" fmla="*/ 0 w 31"/>
                    <a:gd name="T7" fmla="*/ 0 h 26"/>
                    <a:gd name="T8" fmla="*/ 0 w 31"/>
                    <a:gd name="T9" fmla="*/ 0 h 26"/>
                    <a:gd name="T10" fmla="*/ 0 w 31"/>
                    <a:gd name="T11" fmla="*/ 0 h 26"/>
                    <a:gd name="T12" fmla="*/ 0 w 31"/>
                    <a:gd name="T13" fmla="*/ 0 h 26"/>
                    <a:gd name="T14" fmla="*/ 0 w 31"/>
                    <a:gd name="T15" fmla="*/ 0 h 26"/>
                    <a:gd name="T16" fmla="*/ 0 w 31"/>
                    <a:gd name="T17" fmla="*/ 0 h 26"/>
                    <a:gd name="T18" fmla="*/ 0 w 31"/>
                    <a:gd name="T19" fmla="*/ 0 h 26"/>
                    <a:gd name="T20" fmla="*/ 0 w 31"/>
                    <a:gd name="T21" fmla="*/ 0 h 26"/>
                    <a:gd name="T22" fmla="*/ 0 w 31"/>
                    <a:gd name="T23" fmla="*/ 0 h 26"/>
                    <a:gd name="T24" fmla="*/ 0 w 31"/>
                    <a:gd name="T25" fmla="*/ 0 h 2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1" h="26">
                      <a:moveTo>
                        <a:pt x="0" y="26"/>
                      </a:moveTo>
                      <a:lnTo>
                        <a:pt x="0" y="26"/>
                      </a:lnTo>
                      <a:lnTo>
                        <a:pt x="15" y="25"/>
                      </a:lnTo>
                      <a:lnTo>
                        <a:pt x="24" y="21"/>
                      </a:lnTo>
                      <a:lnTo>
                        <a:pt x="30" y="12"/>
                      </a:lnTo>
                      <a:lnTo>
                        <a:pt x="31" y="0"/>
                      </a:lnTo>
                      <a:lnTo>
                        <a:pt x="21" y="0"/>
                      </a:lnTo>
                      <a:lnTo>
                        <a:pt x="20" y="10"/>
                      </a:lnTo>
                      <a:lnTo>
                        <a:pt x="18" y="13"/>
                      </a:lnTo>
                      <a:lnTo>
                        <a:pt x="13" y="15"/>
                      </a:lnTo>
                      <a:lnTo>
                        <a:pt x="0" y="16"/>
                      </a:lnTo>
                      <a:lnTo>
                        <a:pt x="0" y="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0425" name="Freeform 13"/>
                <p:cNvSpPr>
                  <a:spLocks/>
                </p:cNvSpPr>
                <p:nvPr/>
              </p:nvSpPr>
              <p:spPr bwMode="auto">
                <a:xfrm>
                  <a:off x="1863" y="2326"/>
                  <a:ext cx="231" cy="1"/>
                </a:xfrm>
                <a:custGeom>
                  <a:avLst/>
                  <a:gdLst>
                    <a:gd name="T0" fmla="*/ 0 w 1849"/>
                    <a:gd name="T1" fmla="*/ 0 h 10"/>
                    <a:gd name="T2" fmla="*/ 0 w 1849"/>
                    <a:gd name="T3" fmla="*/ 0 h 10"/>
                    <a:gd name="T4" fmla="*/ 0 w 1849"/>
                    <a:gd name="T5" fmla="*/ 0 h 10"/>
                    <a:gd name="T6" fmla="*/ 0 w 1849"/>
                    <a:gd name="T7" fmla="*/ 0 h 10"/>
                    <a:gd name="T8" fmla="*/ 0 w 1849"/>
                    <a:gd name="T9" fmla="*/ 0 h 10"/>
                    <a:gd name="T10" fmla="*/ 0 w 1849"/>
                    <a:gd name="T11" fmla="*/ 0 h 10"/>
                    <a:gd name="T12" fmla="*/ 0 w 1849"/>
                    <a:gd name="T13" fmla="*/ 0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849" h="10">
                      <a:moveTo>
                        <a:pt x="0" y="10"/>
                      </a:moveTo>
                      <a:lnTo>
                        <a:pt x="0" y="10"/>
                      </a:lnTo>
                      <a:lnTo>
                        <a:pt x="1849" y="10"/>
                      </a:lnTo>
                      <a:lnTo>
                        <a:pt x="1849" y="0"/>
                      </a:lnTo>
                      <a:lnTo>
                        <a:pt x="0" y="0"/>
                      </a:lnTo>
                      <a:lnTo>
                        <a:pt x="0" y="1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0426" name="Freeform 14"/>
                <p:cNvSpPr>
                  <a:spLocks/>
                </p:cNvSpPr>
                <p:nvPr/>
              </p:nvSpPr>
              <p:spPr bwMode="auto">
                <a:xfrm>
                  <a:off x="1858" y="2322"/>
                  <a:ext cx="5" cy="5"/>
                </a:xfrm>
                <a:custGeom>
                  <a:avLst/>
                  <a:gdLst>
                    <a:gd name="T0" fmla="*/ 0 w 39"/>
                    <a:gd name="T1" fmla="*/ 0 h 37"/>
                    <a:gd name="T2" fmla="*/ 0 w 39"/>
                    <a:gd name="T3" fmla="*/ 0 h 37"/>
                    <a:gd name="T4" fmla="*/ 0 w 39"/>
                    <a:gd name="T5" fmla="*/ 0 h 37"/>
                    <a:gd name="T6" fmla="*/ 0 w 39"/>
                    <a:gd name="T7" fmla="*/ 0 h 37"/>
                    <a:gd name="T8" fmla="*/ 0 w 39"/>
                    <a:gd name="T9" fmla="*/ 0 h 37"/>
                    <a:gd name="T10" fmla="*/ 0 w 39"/>
                    <a:gd name="T11" fmla="*/ 0 h 37"/>
                    <a:gd name="T12" fmla="*/ 0 w 39"/>
                    <a:gd name="T13" fmla="*/ 0 h 37"/>
                    <a:gd name="T14" fmla="*/ 0 w 39"/>
                    <a:gd name="T15" fmla="*/ 0 h 37"/>
                    <a:gd name="T16" fmla="*/ 0 w 39"/>
                    <a:gd name="T17" fmla="*/ 0 h 37"/>
                    <a:gd name="T18" fmla="*/ 0 w 39"/>
                    <a:gd name="T19" fmla="*/ 0 h 37"/>
                    <a:gd name="T20" fmla="*/ 0 w 39"/>
                    <a:gd name="T21" fmla="*/ 0 h 37"/>
                    <a:gd name="T22" fmla="*/ 0 w 39"/>
                    <a:gd name="T23" fmla="*/ 0 h 37"/>
                    <a:gd name="T24" fmla="*/ 0 w 39"/>
                    <a:gd name="T25" fmla="*/ 0 h 37"/>
                    <a:gd name="T26" fmla="*/ 0 w 39"/>
                    <a:gd name="T27" fmla="*/ 0 h 37"/>
                    <a:gd name="T28" fmla="*/ 0 w 39"/>
                    <a:gd name="T29" fmla="*/ 0 h 37"/>
                    <a:gd name="T30" fmla="*/ 0 w 39"/>
                    <a:gd name="T31" fmla="*/ 0 h 37"/>
                    <a:gd name="T32" fmla="*/ 0 w 39"/>
                    <a:gd name="T33" fmla="*/ 0 h 37"/>
                    <a:gd name="T34" fmla="*/ 0 w 39"/>
                    <a:gd name="T35" fmla="*/ 0 h 37"/>
                    <a:gd name="T36" fmla="*/ 0 w 39"/>
                    <a:gd name="T37" fmla="*/ 0 h 37"/>
                    <a:gd name="T38" fmla="*/ 0 w 39"/>
                    <a:gd name="T39" fmla="*/ 0 h 37"/>
                    <a:gd name="T40" fmla="*/ 0 w 39"/>
                    <a:gd name="T41" fmla="*/ 0 h 3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39" h="37">
                      <a:moveTo>
                        <a:pt x="0" y="0"/>
                      </a:moveTo>
                      <a:lnTo>
                        <a:pt x="0" y="0"/>
                      </a:lnTo>
                      <a:lnTo>
                        <a:pt x="1" y="10"/>
                      </a:lnTo>
                      <a:lnTo>
                        <a:pt x="3" y="18"/>
                      </a:lnTo>
                      <a:lnTo>
                        <a:pt x="7" y="26"/>
                      </a:lnTo>
                      <a:lnTo>
                        <a:pt x="13" y="31"/>
                      </a:lnTo>
                      <a:lnTo>
                        <a:pt x="19" y="35"/>
                      </a:lnTo>
                      <a:lnTo>
                        <a:pt x="26" y="36"/>
                      </a:lnTo>
                      <a:lnTo>
                        <a:pt x="32" y="37"/>
                      </a:lnTo>
                      <a:lnTo>
                        <a:pt x="39" y="37"/>
                      </a:lnTo>
                      <a:lnTo>
                        <a:pt x="39" y="27"/>
                      </a:lnTo>
                      <a:lnTo>
                        <a:pt x="32" y="27"/>
                      </a:lnTo>
                      <a:lnTo>
                        <a:pt x="26" y="26"/>
                      </a:lnTo>
                      <a:lnTo>
                        <a:pt x="23" y="25"/>
                      </a:lnTo>
                      <a:lnTo>
                        <a:pt x="19" y="23"/>
                      </a:lnTo>
                      <a:lnTo>
                        <a:pt x="16" y="20"/>
                      </a:lnTo>
                      <a:lnTo>
                        <a:pt x="14" y="16"/>
                      </a:lnTo>
                      <a:lnTo>
                        <a:pt x="12" y="10"/>
                      </a:lnTo>
                      <a:lnTo>
                        <a:pt x="11"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0427" name="Freeform 15"/>
                <p:cNvSpPr>
                  <a:spLocks/>
                </p:cNvSpPr>
                <p:nvPr/>
              </p:nvSpPr>
              <p:spPr bwMode="auto">
                <a:xfrm>
                  <a:off x="1859" y="2228"/>
                  <a:ext cx="238" cy="30"/>
                </a:xfrm>
                <a:custGeom>
                  <a:avLst/>
                  <a:gdLst>
                    <a:gd name="T0" fmla="*/ 0 w 1909"/>
                    <a:gd name="T1" fmla="*/ 0 h 239"/>
                    <a:gd name="T2" fmla="*/ 0 w 1909"/>
                    <a:gd name="T3" fmla="*/ 0 h 239"/>
                    <a:gd name="T4" fmla="*/ 0 w 1909"/>
                    <a:gd name="T5" fmla="*/ 0 h 239"/>
                    <a:gd name="T6" fmla="*/ 0 w 1909"/>
                    <a:gd name="T7" fmla="*/ 0 h 239"/>
                    <a:gd name="T8" fmla="*/ 0 w 1909"/>
                    <a:gd name="T9" fmla="*/ 0 h 239"/>
                    <a:gd name="T10" fmla="*/ 0 w 1909"/>
                    <a:gd name="T11" fmla="*/ 0 h 239"/>
                    <a:gd name="T12" fmla="*/ 0 w 1909"/>
                    <a:gd name="T13" fmla="*/ 0 h 239"/>
                    <a:gd name="T14" fmla="*/ 0 w 1909"/>
                    <a:gd name="T15" fmla="*/ 0 h 239"/>
                    <a:gd name="T16" fmla="*/ 0 w 1909"/>
                    <a:gd name="T17" fmla="*/ 0 h 239"/>
                    <a:gd name="T18" fmla="*/ 0 w 1909"/>
                    <a:gd name="T19" fmla="*/ 0 h 239"/>
                    <a:gd name="T20" fmla="*/ 0 w 1909"/>
                    <a:gd name="T21" fmla="*/ 0 h 239"/>
                    <a:gd name="T22" fmla="*/ 0 w 1909"/>
                    <a:gd name="T23" fmla="*/ 0 h 239"/>
                    <a:gd name="T24" fmla="*/ 0 w 1909"/>
                    <a:gd name="T25" fmla="*/ 0 h 239"/>
                    <a:gd name="T26" fmla="*/ 0 w 1909"/>
                    <a:gd name="T27" fmla="*/ 0 h 239"/>
                    <a:gd name="T28" fmla="*/ 0 w 1909"/>
                    <a:gd name="T29" fmla="*/ 0 h 239"/>
                    <a:gd name="T30" fmla="*/ 0 w 1909"/>
                    <a:gd name="T31" fmla="*/ 0 h 239"/>
                    <a:gd name="T32" fmla="*/ 0 w 1909"/>
                    <a:gd name="T33" fmla="*/ 0 h 239"/>
                    <a:gd name="T34" fmla="*/ 0 w 1909"/>
                    <a:gd name="T35" fmla="*/ 0 h 239"/>
                    <a:gd name="T36" fmla="*/ 0 w 1909"/>
                    <a:gd name="T37" fmla="*/ 0 h 239"/>
                    <a:gd name="T38" fmla="*/ 0 w 1909"/>
                    <a:gd name="T39" fmla="*/ 0 h 239"/>
                    <a:gd name="T40" fmla="*/ 0 w 1909"/>
                    <a:gd name="T41" fmla="*/ 0 h 239"/>
                    <a:gd name="T42" fmla="*/ 0 w 1909"/>
                    <a:gd name="T43" fmla="*/ 0 h 239"/>
                    <a:gd name="T44" fmla="*/ 0 w 1909"/>
                    <a:gd name="T45" fmla="*/ 0 h 239"/>
                    <a:gd name="T46" fmla="*/ 0 w 1909"/>
                    <a:gd name="T47" fmla="*/ 0 h 239"/>
                    <a:gd name="T48" fmla="*/ 0 w 1909"/>
                    <a:gd name="T49" fmla="*/ 0 h 239"/>
                    <a:gd name="T50" fmla="*/ 0 w 1909"/>
                    <a:gd name="T51" fmla="*/ 0 h 239"/>
                    <a:gd name="T52" fmla="*/ 0 w 1909"/>
                    <a:gd name="T53" fmla="*/ 0 h 239"/>
                    <a:gd name="T54" fmla="*/ 0 w 1909"/>
                    <a:gd name="T55" fmla="*/ 0 h 239"/>
                    <a:gd name="T56" fmla="*/ 0 w 1909"/>
                    <a:gd name="T57" fmla="*/ 0 h 239"/>
                    <a:gd name="T58" fmla="*/ 0 w 1909"/>
                    <a:gd name="T59" fmla="*/ 0 h 239"/>
                    <a:gd name="T60" fmla="*/ 0 w 1909"/>
                    <a:gd name="T61" fmla="*/ 0 h 239"/>
                    <a:gd name="T62" fmla="*/ 0 w 1909"/>
                    <a:gd name="T63" fmla="*/ 0 h 239"/>
                    <a:gd name="T64" fmla="*/ 0 w 1909"/>
                    <a:gd name="T65" fmla="*/ 0 h 239"/>
                    <a:gd name="T66" fmla="*/ 0 w 1909"/>
                    <a:gd name="T67" fmla="*/ 0 h 239"/>
                    <a:gd name="T68" fmla="*/ 0 w 1909"/>
                    <a:gd name="T69" fmla="*/ 0 h 239"/>
                    <a:gd name="T70" fmla="*/ 0 w 1909"/>
                    <a:gd name="T71" fmla="*/ 0 h 239"/>
                    <a:gd name="T72" fmla="*/ 0 w 1909"/>
                    <a:gd name="T73" fmla="*/ 0 h 239"/>
                    <a:gd name="T74" fmla="*/ 0 w 1909"/>
                    <a:gd name="T75" fmla="*/ 0 h 239"/>
                    <a:gd name="T76" fmla="*/ 0 w 1909"/>
                    <a:gd name="T77" fmla="*/ 0 h 239"/>
                    <a:gd name="T78" fmla="*/ 0 w 1909"/>
                    <a:gd name="T79" fmla="*/ 0 h 239"/>
                    <a:gd name="T80" fmla="*/ 0 w 1909"/>
                    <a:gd name="T81" fmla="*/ 0 h 239"/>
                    <a:gd name="T82" fmla="*/ 0 w 1909"/>
                    <a:gd name="T83" fmla="*/ 0 h 239"/>
                    <a:gd name="T84" fmla="*/ 0 w 1909"/>
                    <a:gd name="T85" fmla="*/ 0 h 239"/>
                    <a:gd name="T86" fmla="*/ 0 w 1909"/>
                    <a:gd name="T87" fmla="*/ 0 h 239"/>
                    <a:gd name="T88" fmla="*/ 0 w 1909"/>
                    <a:gd name="T89" fmla="*/ 0 h 239"/>
                    <a:gd name="T90" fmla="*/ 0 w 1909"/>
                    <a:gd name="T91" fmla="*/ 0 h 239"/>
                    <a:gd name="T92" fmla="*/ 0 w 1909"/>
                    <a:gd name="T93" fmla="*/ 0 h 239"/>
                    <a:gd name="T94" fmla="*/ 0 w 1909"/>
                    <a:gd name="T95" fmla="*/ 0 h 239"/>
                    <a:gd name="T96" fmla="*/ 0 w 1909"/>
                    <a:gd name="T97" fmla="*/ 0 h 239"/>
                    <a:gd name="T98" fmla="*/ 0 w 1909"/>
                    <a:gd name="T99" fmla="*/ 0 h 239"/>
                    <a:gd name="T100" fmla="*/ 0 w 1909"/>
                    <a:gd name="T101" fmla="*/ 0 h 239"/>
                    <a:gd name="T102" fmla="*/ 0 w 1909"/>
                    <a:gd name="T103" fmla="*/ 0 h 239"/>
                    <a:gd name="T104" fmla="*/ 0 w 1909"/>
                    <a:gd name="T105" fmla="*/ 0 h 239"/>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909" h="239">
                      <a:moveTo>
                        <a:pt x="1" y="214"/>
                      </a:moveTo>
                      <a:lnTo>
                        <a:pt x="4" y="210"/>
                      </a:lnTo>
                      <a:lnTo>
                        <a:pt x="9" y="201"/>
                      </a:lnTo>
                      <a:lnTo>
                        <a:pt x="18" y="190"/>
                      </a:lnTo>
                      <a:lnTo>
                        <a:pt x="29" y="176"/>
                      </a:lnTo>
                      <a:lnTo>
                        <a:pt x="41" y="159"/>
                      </a:lnTo>
                      <a:lnTo>
                        <a:pt x="56" y="141"/>
                      </a:lnTo>
                      <a:lnTo>
                        <a:pt x="71" y="122"/>
                      </a:lnTo>
                      <a:lnTo>
                        <a:pt x="87" y="103"/>
                      </a:lnTo>
                      <a:lnTo>
                        <a:pt x="104" y="83"/>
                      </a:lnTo>
                      <a:lnTo>
                        <a:pt x="119" y="64"/>
                      </a:lnTo>
                      <a:lnTo>
                        <a:pt x="134" y="47"/>
                      </a:lnTo>
                      <a:lnTo>
                        <a:pt x="148" y="32"/>
                      </a:lnTo>
                      <a:lnTo>
                        <a:pt x="159" y="19"/>
                      </a:lnTo>
                      <a:lnTo>
                        <a:pt x="168" y="9"/>
                      </a:lnTo>
                      <a:lnTo>
                        <a:pt x="176" y="2"/>
                      </a:lnTo>
                      <a:lnTo>
                        <a:pt x="179" y="0"/>
                      </a:lnTo>
                      <a:lnTo>
                        <a:pt x="1719" y="0"/>
                      </a:lnTo>
                      <a:lnTo>
                        <a:pt x="1724" y="2"/>
                      </a:lnTo>
                      <a:lnTo>
                        <a:pt x="1731" y="9"/>
                      </a:lnTo>
                      <a:lnTo>
                        <a:pt x="1741" y="19"/>
                      </a:lnTo>
                      <a:lnTo>
                        <a:pt x="1754" y="32"/>
                      </a:lnTo>
                      <a:lnTo>
                        <a:pt x="1768" y="48"/>
                      </a:lnTo>
                      <a:lnTo>
                        <a:pt x="1784" y="65"/>
                      </a:lnTo>
                      <a:lnTo>
                        <a:pt x="1801" y="84"/>
                      </a:lnTo>
                      <a:lnTo>
                        <a:pt x="1818" y="105"/>
                      </a:lnTo>
                      <a:lnTo>
                        <a:pt x="1835" y="125"/>
                      </a:lnTo>
                      <a:lnTo>
                        <a:pt x="1851" y="144"/>
                      </a:lnTo>
                      <a:lnTo>
                        <a:pt x="1866" y="162"/>
                      </a:lnTo>
                      <a:lnTo>
                        <a:pt x="1880" y="179"/>
                      </a:lnTo>
                      <a:lnTo>
                        <a:pt x="1892" y="194"/>
                      </a:lnTo>
                      <a:lnTo>
                        <a:pt x="1901" y="206"/>
                      </a:lnTo>
                      <a:lnTo>
                        <a:pt x="1907" y="214"/>
                      </a:lnTo>
                      <a:lnTo>
                        <a:pt x="1909" y="219"/>
                      </a:lnTo>
                      <a:lnTo>
                        <a:pt x="1909" y="239"/>
                      </a:lnTo>
                      <a:lnTo>
                        <a:pt x="1908" y="228"/>
                      </a:lnTo>
                      <a:lnTo>
                        <a:pt x="1906" y="219"/>
                      </a:lnTo>
                      <a:lnTo>
                        <a:pt x="1903" y="212"/>
                      </a:lnTo>
                      <a:lnTo>
                        <a:pt x="1898" y="207"/>
                      </a:lnTo>
                      <a:lnTo>
                        <a:pt x="1891" y="203"/>
                      </a:lnTo>
                      <a:lnTo>
                        <a:pt x="1883" y="201"/>
                      </a:lnTo>
                      <a:lnTo>
                        <a:pt x="1874" y="199"/>
                      </a:lnTo>
                      <a:lnTo>
                        <a:pt x="1864" y="199"/>
                      </a:lnTo>
                      <a:lnTo>
                        <a:pt x="37" y="199"/>
                      </a:lnTo>
                      <a:lnTo>
                        <a:pt x="29" y="199"/>
                      </a:lnTo>
                      <a:lnTo>
                        <a:pt x="23" y="200"/>
                      </a:lnTo>
                      <a:lnTo>
                        <a:pt x="16" y="202"/>
                      </a:lnTo>
                      <a:lnTo>
                        <a:pt x="11" y="205"/>
                      </a:lnTo>
                      <a:lnTo>
                        <a:pt x="7" y="209"/>
                      </a:lnTo>
                      <a:lnTo>
                        <a:pt x="4" y="214"/>
                      </a:lnTo>
                      <a:lnTo>
                        <a:pt x="1" y="220"/>
                      </a:lnTo>
                      <a:lnTo>
                        <a:pt x="0" y="228"/>
                      </a:lnTo>
                      <a:lnTo>
                        <a:pt x="1" y="214"/>
                      </a:lnTo>
                      <a:close/>
                    </a:path>
                  </a:pathLst>
                </a:custGeom>
                <a:solidFill>
                  <a:srgbClr val="B5A59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0428" name="Freeform 16"/>
                <p:cNvSpPr>
                  <a:spLocks/>
                </p:cNvSpPr>
                <p:nvPr/>
              </p:nvSpPr>
              <p:spPr bwMode="auto">
                <a:xfrm>
                  <a:off x="1858" y="2227"/>
                  <a:ext cx="23" cy="28"/>
                </a:xfrm>
                <a:custGeom>
                  <a:avLst/>
                  <a:gdLst>
                    <a:gd name="T0" fmla="*/ 0 w 183"/>
                    <a:gd name="T1" fmla="*/ 0 h 219"/>
                    <a:gd name="T2" fmla="*/ 0 w 183"/>
                    <a:gd name="T3" fmla="*/ 0 h 219"/>
                    <a:gd name="T4" fmla="*/ 0 w 183"/>
                    <a:gd name="T5" fmla="*/ 0 h 219"/>
                    <a:gd name="T6" fmla="*/ 0 w 183"/>
                    <a:gd name="T7" fmla="*/ 0 h 219"/>
                    <a:gd name="T8" fmla="*/ 0 w 183"/>
                    <a:gd name="T9" fmla="*/ 0 h 219"/>
                    <a:gd name="T10" fmla="*/ 0 w 183"/>
                    <a:gd name="T11" fmla="*/ 0 h 219"/>
                    <a:gd name="T12" fmla="*/ 0 w 183"/>
                    <a:gd name="T13" fmla="*/ 0 h 219"/>
                    <a:gd name="T14" fmla="*/ 0 w 183"/>
                    <a:gd name="T15" fmla="*/ 0 h 219"/>
                    <a:gd name="T16" fmla="*/ 0 w 183"/>
                    <a:gd name="T17" fmla="*/ 0 h 219"/>
                    <a:gd name="T18" fmla="*/ 0 w 183"/>
                    <a:gd name="T19" fmla="*/ 0 h 219"/>
                    <a:gd name="T20" fmla="*/ 0 w 183"/>
                    <a:gd name="T21" fmla="*/ 0 h 219"/>
                    <a:gd name="T22" fmla="*/ 0 w 183"/>
                    <a:gd name="T23" fmla="*/ 0 h 219"/>
                    <a:gd name="T24" fmla="*/ 0 w 183"/>
                    <a:gd name="T25" fmla="*/ 0 h 219"/>
                    <a:gd name="T26" fmla="*/ 0 w 183"/>
                    <a:gd name="T27" fmla="*/ 0 h 219"/>
                    <a:gd name="T28" fmla="*/ 0 w 183"/>
                    <a:gd name="T29" fmla="*/ 0 h 219"/>
                    <a:gd name="T30" fmla="*/ 0 w 183"/>
                    <a:gd name="T31" fmla="*/ 0 h 219"/>
                    <a:gd name="T32" fmla="*/ 0 w 183"/>
                    <a:gd name="T33" fmla="*/ 0 h 219"/>
                    <a:gd name="T34" fmla="*/ 0 w 183"/>
                    <a:gd name="T35" fmla="*/ 0 h 219"/>
                    <a:gd name="T36" fmla="*/ 0 w 183"/>
                    <a:gd name="T37" fmla="*/ 0 h 219"/>
                    <a:gd name="T38" fmla="*/ 0 w 183"/>
                    <a:gd name="T39" fmla="*/ 0 h 219"/>
                    <a:gd name="T40" fmla="*/ 0 w 183"/>
                    <a:gd name="T41" fmla="*/ 0 h 219"/>
                    <a:gd name="T42" fmla="*/ 0 w 183"/>
                    <a:gd name="T43" fmla="*/ 0 h 219"/>
                    <a:gd name="T44" fmla="*/ 0 w 183"/>
                    <a:gd name="T45" fmla="*/ 0 h 219"/>
                    <a:gd name="T46" fmla="*/ 0 w 183"/>
                    <a:gd name="T47" fmla="*/ 0 h 219"/>
                    <a:gd name="T48" fmla="*/ 0 w 183"/>
                    <a:gd name="T49" fmla="*/ 0 h 219"/>
                    <a:gd name="T50" fmla="*/ 0 w 183"/>
                    <a:gd name="T51" fmla="*/ 0 h 219"/>
                    <a:gd name="T52" fmla="*/ 0 w 183"/>
                    <a:gd name="T53" fmla="*/ 0 h 219"/>
                    <a:gd name="T54" fmla="*/ 0 w 183"/>
                    <a:gd name="T55" fmla="*/ 0 h 219"/>
                    <a:gd name="T56" fmla="*/ 0 w 183"/>
                    <a:gd name="T57" fmla="*/ 0 h 219"/>
                    <a:gd name="T58" fmla="*/ 0 w 183"/>
                    <a:gd name="T59" fmla="*/ 0 h 219"/>
                    <a:gd name="T60" fmla="*/ 0 w 183"/>
                    <a:gd name="T61" fmla="*/ 0 h 219"/>
                    <a:gd name="T62" fmla="*/ 0 w 183"/>
                    <a:gd name="T63" fmla="*/ 0 h 219"/>
                    <a:gd name="T64" fmla="*/ 0 w 183"/>
                    <a:gd name="T65" fmla="*/ 0 h 219"/>
                    <a:gd name="T66" fmla="*/ 0 w 183"/>
                    <a:gd name="T67" fmla="*/ 0 h 219"/>
                    <a:gd name="T68" fmla="*/ 0 w 183"/>
                    <a:gd name="T69" fmla="*/ 0 h 219"/>
                    <a:gd name="T70" fmla="*/ 0 w 183"/>
                    <a:gd name="T71" fmla="*/ 0 h 219"/>
                    <a:gd name="T72" fmla="*/ 0 w 183"/>
                    <a:gd name="T73" fmla="*/ 0 h 21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83" h="219">
                      <a:moveTo>
                        <a:pt x="183" y="0"/>
                      </a:moveTo>
                      <a:lnTo>
                        <a:pt x="183" y="0"/>
                      </a:lnTo>
                      <a:lnTo>
                        <a:pt x="176" y="3"/>
                      </a:lnTo>
                      <a:lnTo>
                        <a:pt x="169" y="11"/>
                      </a:lnTo>
                      <a:lnTo>
                        <a:pt x="159" y="21"/>
                      </a:lnTo>
                      <a:lnTo>
                        <a:pt x="148" y="34"/>
                      </a:lnTo>
                      <a:lnTo>
                        <a:pt x="134" y="49"/>
                      </a:lnTo>
                      <a:lnTo>
                        <a:pt x="119" y="66"/>
                      </a:lnTo>
                      <a:lnTo>
                        <a:pt x="104" y="85"/>
                      </a:lnTo>
                      <a:lnTo>
                        <a:pt x="87" y="105"/>
                      </a:lnTo>
                      <a:lnTo>
                        <a:pt x="71" y="124"/>
                      </a:lnTo>
                      <a:lnTo>
                        <a:pt x="56" y="143"/>
                      </a:lnTo>
                      <a:lnTo>
                        <a:pt x="41" y="161"/>
                      </a:lnTo>
                      <a:lnTo>
                        <a:pt x="29" y="178"/>
                      </a:lnTo>
                      <a:lnTo>
                        <a:pt x="18" y="192"/>
                      </a:lnTo>
                      <a:lnTo>
                        <a:pt x="9" y="203"/>
                      </a:lnTo>
                      <a:lnTo>
                        <a:pt x="3" y="213"/>
                      </a:lnTo>
                      <a:lnTo>
                        <a:pt x="0" y="219"/>
                      </a:lnTo>
                      <a:lnTo>
                        <a:pt x="11" y="219"/>
                      </a:lnTo>
                      <a:lnTo>
                        <a:pt x="12" y="217"/>
                      </a:lnTo>
                      <a:lnTo>
                        <a:pt x="17" y="209"/>
                      </a:lnTo>
                      <a:lnTo>
                        <a:pt x="26" y="198"/>
                      </a:lnTo>
                      <a:lnTo>
                        <a:pt x="37" y="184"/>
                      </a:lnTo>
                      <a:lnTo>
                        <a:pt x="49" y="167"/>
                      </a:lnTo>
                      <a:lnTo>
                        <a:pt x="64" y="149"/>
                      </a:lnTo>
                      <a:lnTo>
                        <a:pt x="79" y="130"/>
                      </a:lnTo>
                      <a:lnTo>
                        <a:pt x="95" y="111"/>
                      </a:lnTo>
                      <a:lnTo>
                        <a:pt x="112" y="92"/>
                      </a:lnTo>
                      <a:lnTo>
                        <a:pt x="127" y="72"/>
                      </a:lnTo>
                      <a:lnTo>
                        <a:pt x="142" y="55"/>
                      </a:lnTo>
                      <a:lnTo>
                        <a:pt x="156" y="40"/>
                      </a:lnTo>
                      <a:lnTo>
                        <a:pt x="167" y="27"/>
                      </a:lnTo>
                      <a:lnTo>
                        <a:pt x="175" y="17"/>
                      </a:lnTo>
                      <a:lnTo>
                        <a:pt x="183" y="11"/>
                      </a:lnTo>
                      <a:lnTo>
                        <a:pt x="183" y="10"/>
                      </a:lnTo>
                      <a:lnTo>
                        <a:pt x="18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0429" name="Freeform 17"/>
                <p:cNvSpPr>
                  <a:spLocks/>
                </p:cNvSpPr>
                <p:nvPr/>
              </p:nvSpPr>
              <p:spPr bwMode="auto">
                <a:xfrm>
                  <a:off x="1881" y="2227"/>
                  <a:ext cx="193" cy="2"/>
                </a:xfrm>
                <a:custGeom>
                  <a:avLst/>
                  <a:gdLst>
                    <a:gd name="T0" fmla="*/ 0 w 1540"/>
                    <a:gd name="T1" fmla="*/ 0 h 10"/>
                    <a:gd name="T2" fmla="*/ 0 w 1540"/>
                    <a:gd name="T3" fmla="*/ 0 h 10"/>
                    <a:gd name="T4" fmla="*/ 0 w 1540"/>
                    <a:gd name="T5" fmla="*/ 0 h 10"/>
                    <a:gd name="T6" fmla="*/ 0 w 1540"/>
                    <a:gd name="T7" fmla="*/ 0 h 10"/>
                    <a:gd name="T8" fmla="*/ 0 w 1540"/>
                    <a:gd name="T9" fmla="*/ 0 h 10"/>
                    <a:gd name="T10" fmla="*/ 0 w 1540"/>
                    <a:gd name="T11" fmla="*/ 0 h 10"/>
                    <a:gd name="T12" fmla="*/ 0 w 1540"/>
                    <a:gd name="T13" fmla="*/ 0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40" h="10">
                      <a:moveTo>
                        <a:pt x="1540" y="0"/>
                      </a:moveTo>
                      <a:lnTo>
                        <a:pt x="1540" y="0"/>
                      </a:lnTo>
                      <a:lnTo>
                        <a:pt x="0" y="0"/>
                      </a:lnTo>
                      <a:lnTo>
                        <a:pt x="0" y="10"/>
                      </a:lnTo>
                      <a:lnTo>
                        <a:pt x="1540" y="10"/>
                      </a:lnTo>
                      <a:lnTo>
                        <a:pt x="154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0430" name="Freeform 18"/>
                <p:cNvSpPr>
                  <a:spLocks/>
                </p:cNvSpPr>
                <p:nvPr/>
              </p:nvSpPr>
              <p:spPr bwMode="auto">
                <a:xfrm>
                  <a:off x="2074" y="2227"/>
                  <a:ext cx="24" cy="28"/>
                </a:xfrm>
                <a:custGeom>
                  <a:avLst/>
                  <a:gdLst>
                    <a:gd name="T0" fmla="*/ 0 w 195"/>
                    <a:gd name="T1" fmla="*/ 0 h 224"/>
                    <a:gd name="T2" fmla="*/ 0 w 195"/>
                    <a:gd name="T3" fmla="*/ 0 h 224"/>
                    <a:gd name="T4" fmla="*/ 0 w 195"/>
                    <a:gd name="T5" fmla="*/ 0 h 224"/>
                    <a:gd name="T6" fmla="*/ 0 w 195"/>
                    <a:gd name="T7" fmla="*/ 0 h 224"/>
                    <a:gd name="T8" fmla="*/ 0 w 195"/>
                    <a:gd name="T9" fmla="*/ 0 h 224"/>
                    <a:gd name="T10" fmla="*/ 0 w 195"/>
                    <a:gd name="T11" fmla="*/ 0 h 224"/>
                    <a:gd name="T12" fmla="*/ 0 w 195"/>
                    <a:gd name="T13" fmla="*/ 0 h 224"/>
                    <a:gd name="T14" fmla="*/ 0 w 195"/>
                    <a:gd name="T15" fmla="*/ 0 h 224"/>
                    <a:gd name="T16" fmla="*/ 0 w 195"/>
                    <a:gd name="T17" fmla="*/ 0 h 224"/>
                    <a:gd name="T18" fmla="*/ 0 w 195"/>
                    <a:gd name="T19" fmla="*/ 0 h 224"/>
                    <a:gd name="T20" fmla="*/ 0 w 195"/>
                    <a:gd name="T21" fmla="*/ 0 h 224"/>
                    <a:gd name="T22" fmla="*/ 0 w 195"/>
                    <a:gd name="T23" fmla="*/ 0 h 224"/>
                    <a:gd name="T24" fmla="*/ 0 w 195"/>
                    <a:gd name="T25" fmla="*/ 0 h 224"/>
                    <a:gd name="T26" fmla="*/ 0 w 195"/>
                    <a:gd name="T27" fmla="*/ 0 h 224"/>
                    <a:gd name="T28" fmla="*/ 0 w 195"/>
                    <a:gd name="T29" fmla="*/ 0 h 224"/>
                    <a:gd name="T30" fmla="*/ 0 w 195"/>
                    <a:gd name="T31" fmla="*/ 0 h 224"/>
                    <a:gd name="T32" fmla="*/ 0 w 195"/>
                    <a:gd name="T33" fmla="*/ 0 h 224"/>
                    <a:gd name="T34" fmla="*/ 0 w 195"/>
                    <a:gd name="T35" fmla="*/ 0 h 224"/>
                    <a:gd name="T36" fmla="*/ 0 w 195"/>
                    <a:gd name="T37" fmla="*/ 0 h 224"/>
                    <a:gd name="T38" fmla="*/ 0 w 195"/>
                    <a:gd name="T39" fmla="*/ 0 h 224"/>
                    <a:gd name="T40" fmla="*/ 0 w 195"/>
                    <a:gd name="T41" fmla="*/ 0 h 224"/>
                    <a:gd name="T42" fmla="*/ 0 w 195"/>
                    <a:gd name="T43" fmla="*/ 0 h 224"/>
                    <a:gd name="T44" fmla="*/ 0 w 195"/>
                    <a:gd name="T45" fmla="*/ 0 h 224"/>
                    <a:gd name="T46" fmla="*/ 0 w 195"/>
                    <a:gd name="T47" fmla="*/ 0 h 224"/>
                    <a:gd name="T48" fmla="*/ 0 w 195"/>
                    <a:gd name="T49" fmla="*/ 0 h 224"/>
                    <a:gd name="T50" fmla="*/ 0 w 195"/>
                    <a:gd name="T51" fmla="*/ 0 h 224"/>
                    <a:gd name="T52" fmla="*/ 0 w 195"/>
                    <a:gd name="T53" fmla="*/ 0 h 224"/>
                    <a:gd name="T54" fmla="*/ 0 w 195"/>
                    <a:gd name="T55" fmla="*/ 0 h 224"/>
                    <a:gd name="T56" fmla="*/ 0 w 195"/>
                    <a:gd name="T57" fmla="*/ 0 h 224"/>
                    <a:gd name="T58" fmla="*/ 0 w 195"/>
                    <a:gd name="T59" fmla="*/ 0 h 224"/>
                    <a:gd name="T60" fmla="*/ 0 w 195"/>
                    <a:gd name="T61" fmla="*/ 0 h 224"/>
                    <a:gd name="T62" fmla="*/ 0 w 195"/>
                    <a:gd name="T63" fmla="*/ 0 h 224"/>
                    <a:gd name="T64" fmla="*/ 0 w 195"/>
                    <a:gd name="T65" fmla="*/ 0 h 224"/>
                    <a:gd name="T66" fmla="*/ 0 w 195"/>
                    <a:gd name="T67" fmla="*/ 0 h 224"/>
                    <a:gd name="T68" fmla="*/ 0 w 195"/>
                    <a:gd name="T69" fmla="*/ 0 h 224"/>
                    <a:gd name="T70" fmla="*/ 0 w 195"/>
                    <a:gd name="T71" fmla="*/ 0 h 224"/>
                    <a:gd name="T72" fmla="*/ 0 w 195"/>
                    <a:gd name="T73" fmla="*/ 0 h 22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95" h="224">
                      <a:moveTo>
                        <a:pt x="195" y="224"/>
                      </a:moveTo>
                      <a:lnTo>
                        <a:pt x="195" y="224"/>
                      </a:lnTo>
                      <a:lnTo>
                        <a:pt x="192" y="217"/>
                      </a:lnTo>
                      <a:lnTo>
                        <a:pt x="186" y="208"/>
                      </a:lnTo>
                      <a:lnTo>
                        <a:pt x="178" y="196"/>
                      </a:lnTo>
                      <a:lnTo>
                        <a:pt x="165" y="181"/>
                      </a:lnTo>
                      <a:lnTo>
                        <a:pt x="151" y="164"/>
                      </a:lnTo>
                      <a:lnTo>
                        <a:pt x="136" y="146"/>
                      </a:lnTo>
                      <a:lnTo>
                        <a:pt x="120" y="127"/>
                      </a:lnTo>
                      <a:lnTo>
                        <a:pt x="103" y="107"/>
                      </a:lnTo>
                      <a:lnTo>
                        <a:pt x="86" y="86"/>
                      </a:lnTo>
                      <a:lnTo>
                        <a:pt x="69" y="67"/>
                      </a:lnTo>
                      <a:lnTo>
                        <a:pt x="53" y="50"/>
                      </a:lnTo>
                      <a:lnTo>
                        <a:pt x="39" y="34"/>
                      </a:lnTo>
                      <a:lnTo>
                        <a:pt x="25" y="21"/>
                      </a:lnTo>
                      <a:lnTo>
                        <a:pt x="15" y="11"/>
                      </a:lnTo>
                      <a:lnTo>
                        <a:pt x="8" y="3"/>
                      </a:lnTo>
                      <a:lnTo>
                        <a:pt x="0" y="0"/>
                      </a:lnTo>
                      <a:lnTo>
                        <a:pt x="0" y="10"/>
                      </a:lnTo>
                      <a:lnTo>
                        <a:pt x="1" y="11"/>
                      </a:lnTo>
                      <a:lnTo>
                        <a:pt x="9" y="17"/>
                      </a:lnTo>
                      <a:lnTo>
                        <a:pt x="19" y="27"/>
                      </a:lnTo>
                      <a:lnTo>
                        <a:pt x="31" y="40"/>
                      </a:lnTo>
                      <a:lnTo>
                        <a:pt x="45" y="56"/>
                      </a:lnTo>
                      <a:lnTo>
                        <a:pt x="61" y="73"/>
                      </a:lnTo>
                      <a:lnTo>
                        <a:pt x="78" y="93"/>
                      </a:lnTo>
                      <a:lnTo>
                        <a:pt x="95" y="113"/>
                      </a:lnTo>
                      <a:lnTo>
                        <a:pt x="112" y="133"/>
                      </a:lnTo>
                      <a:lnTo>
                        <a:pt x="128" y="152"/>
                      </a:lnTo>
                      <a:lnTo>
                        <a:pt x="143" y="170"/>
                      </a:lnTo>
                      <a:lnTo>
                        <a:pt x="157" y="187"/>
                      </a:lnTo>
                      <a:lnTo>
                        <a:pt x="169" y="202"/>
                      </a:lnTo>
                      <a:lnTo>
                        <a:pt x="178" y="214"/>
                      </a:lnTo>
                      <a:lnTo>
                        <a:pt x="184" y="221"/>
                      </a:lnTo>
                      <a:lnTo>
                        <a:pt x="185" y="224"/>
                      </a:lnTo>
                      <a:lnTo>
                        <a:pt x="195" y="22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0431" name="Freeform 19"/>
                <p:cNvSpPr>
                  <a:spLocks/>
                </p:cNvSpPr>
                <p:nvPr/>
              </p:nvSpPr>
              <p:spPr bwMode="auto">
                <a:xfrm>
                  <a:off x="2097" y="2255"/>
                  <a:ext cx="1" cy="3"/>
                </a:xfrm>
                <a:custGeom>
                  <a:avLst/>
                  <a:gdLst>
                    <a:gd name="T0" fmla="*/ 0 w 10"/>
                    <a:gd name="T1" fmla="*/ 0 h 20"/>
                    <a:gd name="T2" fmla="*/ 0 w 10"/>
                    <a:gd name="T3" fmla="*/ 0 h 20"/>
                    <a:gd name="T4" fmla="*/ 0 w 10"/>
                    <a:gd name="T5" fmla="*/ 0 h 20"/>
                    <a:gd name="T6" fmla="*/ 0 w 10"/>
                    <a:gd name="T7" fmla="*/ 0 h 20"/>
                    <a:gd name="T8" fmla="*/ 0 w 10"/>
                    <a:gd name="T9" fmla="*/ 0 h 20"/>
                    <a:gd name="T10" fmla="*/ 0 w 10"/>
                    <a:gd name="T11" fmla="*/ 0 h 20"/>
                    <a:gd name="T12" fmla="*/ 0 w 10"/>
                    <a:gd name="T13" fmla="*/ 0 h 2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20">
                      <a:moveTo>
                        <a:pt x="0" y="20"/>
                      </a:moveTo>
                      <a:lnTo>
                        <a:pt x="10" y="20"/>
                      </a:lnTo>
                      <a:lnTo>
                        <a:pt x="10" y="0"/>
                      </a:lnTo>
                      <a:lnTo>
                        <a:pt x="0" y="0"/>
                      </a:lnTo>
                      <a:lnTo>
                        <a:pt x="0" y="20"/>
                      </a:lnTo>
                      <a:lnTo>
                        <a:pt x="10" y="20"/>
                      </a:lnTo>
                      <a:lnTo>
                        <a:pt x="0" y="2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0432" name="Freeform 20"/>
                <p:cNvSpPr>
                  <a:spLocks/>
                </p:cNvSpPr>
                <p:nvPr/>
              </p:nvSpPr>
              <p:spPr bwMode="auto">
                <a:xfrm>
                  <a:off x="2092" y="2252"/>
                  <a:ext cx="6" cy="6"/>
                </a:xfrm>
                <a:custGeom>
                  <a:avLst/>
                  <a:gdLst>
                    <a:gd name="T0" fmla="*/ 0 w 50"/>
                    <a:gd name="T1" fmla="*/ 0 h 45"/>
                    <a:gd name="T2" fmla="*/ 0 w 50"/>
                    <a:gd name="T3" fmla="*/ 0 h 45"/>
                    <a:gd name="T4" fmla="*/ 0 w 50"/>
                    <a:gd name="T5" fmla="*/ 0 h 45"/>
                    <a:gd name="T6" fmla="*/ 0 w 50"/>
                    <a:gd name="T7" fmla="*/ 0 h 45"/>
                    <a:gd name="T8" fmla="*/ 0 w 50"/>
                    <a:gd name="T9" fmla="*/ 0 h 45"/>
                    <a:gd name="T10" fmla="*/ 0 w 50"/>
                    <a:gd name="T11" fmla="*/ 0 h 45"/>
                    <a:gd name="T12" fmla="*/ 0 w 50"/>
                    <a:gd name="T13" fmla="*/ 0 h 45"/>
                    <a:gd name="T14" fmla="*/ 0 w 50"/>
                    <a:gd name="T15" fmla="*/ 0 h 45"/>
                    <a:gd name="T16" fmla="*/ 0 w 50"/>
                    <a:gd name="T17" fmla="*/ 0 h 45"/>
                    <a:gd name="T18" fmla="*/ 0 w 50"/>
                    <a:gd name="T19" fmla="*/ 0 h 45"/>
                    <a:gd name="T20" fmla="*/ 0 w 50"/>
                    <a:gd name="T21" fmla="*/ 0 h 45"/>
                    <a:gd name="T22" fmla="*/ 0 w 50"/>
                    <a:gd name="T23" fmla="*/ 0 h 45"/>
                    <a:gd name="T24" fmla="*/ 0 w 50"/>
                    <a:gd name="T25" fmla="*/ 0 h 45"/>
                    <a:gd name="T26" fmla="*/ 0 w 50"/>
                    <a:gd name="T27" fmla="*/ 0 h 45"/>
                    <a:gd name="T28" fmla="*/ 0 w 50"/>
                    <a:gd name="T29" fmla="*/ 0 h 45"/>
                    <a:gd name="T30" fmla="*/ 0 w 50"/>
                    <a:gd name="T31" fmla="*/ 0 h 45"/>
                    <a:gd name="T32" fmla="*/ 0 w 50"/>
                    <a:gd name="T33" fmla="*/ 0 h 45"/>
                    <a:gd name="T34" fmla="*/ 0 w 50"/>
                    <a:gd name="T35" fmla="*/ 0 h 45"/>
                    <a:gd name="T36" fmla="*/ 0 w 50"/>
                    <a:gd name="T37" fmla="*/ 0 h 45"/>
                    <a:gd name="T38" fmla="*/ 0 w 50"/>
                    <a:gd name="T39" fmla="*/ 0 h 45"/>
                    <a:gd name="T40" fmla="*/ 0 w 50"/>
                    <a:gd name="T41" fmla="*/ 0 h 4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50" h="45">
                      <a:moveTo>
                        <a:pt x="0" y="10"/>
                      </a:moveTo>
                      <a:lnTo>
                        <a:pt x="0" y="10"/>
                      </a:lnTo>
                      <a:lnTo>
                        <a:pt x="10" y="10"/>
                      </a:lnTo>
                      <a:lnTo>
                        <a:pt x="18" y="12"/>
                      </a:lnTo>
                      <a:lnTo>
                        <a:pt x="25" y="14"/>
                      </a:lnTo>
                      <a:lnTo>
                        <a:pt x="30" y="17"/>
                      </a:lnTo>
                      <a:lnTo>
                        <a:pt x="35" y="21"/>
                      </a:lnTo>
                      <a:lnTo>
                        <a:pt x="37" y="26"/>
                      </a:lnTo>
                      <a:lnTo>
                        <a:pt x="39" y="34"/>
                      </a:lnTo>
                      <a:lnTo>
                        <a:pt x="40" y="45"/>
                      </a:lnTo>
                      <a:lnTo>
                        <a:pt x="50" y="45"/>
                      </a:lnTo>
                      <a:lnTo>
                        <a:pt x="49" y="34"/>
                      </a:lnTo>
                      <a:lnTo>
                        <a:pt x="47" y="24"/>
                      </a:lnTo>
                      <a:lnTo>
                        <a:pt x="43" y="15"/>
                      </a:lnTo>
                      <a:lnTo>
                        <a:pt x="37" y="9"/>
                      </a:lnTo>
                      <a:lnTo>
                        <a:pt x="29" y="4"/>
                      </a:lnTo>
                      <a:lnTo>
                        <a:pt x="20" y="2"/>
                      </a:lnTo>
                      <a:lnTo>
                        <a:pt x="10" y="0"/>
                      </a:lnTo>
                      <a:lnTo>
                        <a:pt x="0" y="0"/>
                      </a:lnTo>
                      <a:lnTo>
                        <a:pt x="0" y="1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0433" name="Freeform 21"/>
                <p:cNvSpPr>
                  <a:spLocks/>
                </p:cNvSpPr>
                <p:nvPr/>
              </p:nvSpPr>
              <p:spPr bwMode="auto">
                <a:xfrm>
                  <a:off x="1863" y="2252"/>
                  <a:ext cx="229" cy="1"/>
                </a:xfrm>
                <a:custGeom>
                  <a:avLst/>
                  <a:gdLst>
                    <a:gd name="T0" fmla="*/ 0 w 1827"/>
                    <a:gd name="T1" fmla="*/ 0 h 10"/>
                    <a:gd name="T2" fmla="*/ 0 w 1827"/>
                    <a:gd name="T3" fmla="*/ 0 h 10"/>
                    <a:gd name="T4" fmla="*/ 0 w 1827"/>
                    <a:gd name="T5" fmla="*/ 0 h 10"/>
                    <a:gd name="T6" fmla="*/ 0 w 1827"/>
                    <a:gd name="T7" fmla="*/ 0 h 10"/>
                    <a:gd name="T8" fmla="*/ 0 w 1827"/>
                    <a:gd name="T9" fmla="*/ 0 h 10"/>
                    <a:gd name="T10" fmla="*/ 0 w 1827"/>
                    <a:gd name="T11" fmla="*/ 0 h 10"/>
                    <a:gd name="T12" fmla="*/ 0 w 1827"/>
                    <a:gd name="T13" fmla="*/ 0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827" h="10">
                      <a:moveTo>
                        <a:pt x="0" y="10"/>
                      </a:moveTo>
                      <a:lnTo>
                        <a:pt x="0" y="10"/>
                      </a:lnTo>
                      <a:lnTo>
                        <a:pt x="1827" y="10"/>
                      </a:lnTo>
                      <a:lnTo>
                        <a:pt x="1827" y="0"/>
                      </a:lnTo>
                      <a:lnTo>
                        <a:pt x="0" y="0"/>
                      </a:lnTo>
                      <a:lnTo>
                        <a:pt x="0" y="1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0434" name="Freeform 22"/>
                <p:cNvSpPr>
                  <a:spLocks/>
                </p:cNvSpPr>
                <p:nvPr/>
              </p:nvSpPr>
              <p:spPr bwMode="auto">
                <a:xfrm>
                  <a:off x="1858" y="2252"/>
                  <a:ext cx="5" cy="5"/>
                </a:xfrm>
                <a:custGeom>
                  <a:avLst/>
                  <a:gdLst>
                    <a:gd name="T0" fmla="*/ 0 w 42"/>
                    <a:gd name="T1" fmla="*/ 0 h 34"/>
                    <a:gd name="T2" fmla="*/ 0 w 42"/>
                    <a:gd name="T3" fmla="*/ 0 h 34"/>
                    <a:gd name="T4" fmla="*/ 0 w 42"/>
                    <a:gd name="T5" fmla="*/ 0 h 34"/>
                    <a:gd name="T6" fmla="*/ 0 w 42"/>
                    <a:gd name="T7" fmla="*/ 0 h 34"/>
                    <a:gd name="T8" fmla="*/ 0 w 42"/>
                    <a:gd name="T9" fmla="*/ 0 h 34"/>
                    <a:gd name="T10" fmla="*/ 0 w 42"/>
                    <a:gd name="T11" fmla="*/ 0 h 34"/>
                    <a:gd name="T12" fmla="*/ 0 w 42"/>
                    <a:gd name="T13" fmla="*/ 0 h 34"/>
                    <a:gd name="T14" fmla="*/ 0 w 42"/>
                    <a:gd name="T15" fmla="*/ 0 h 34"/>
                    <a:gd name="T16" fmla="*/ 0 w 42"/>
                    <a:gd name="T17" fmla="*/ 0 h 34"/>
                    <a:gd name="T18" fmla="*/ 0 w 42"/>
                    <a:gd name="T19" fmla="*/ 0 h 34"/>
                    <a:gd name="T20" fmla="*/ 0 w 42"/>
                    <a:gd name="T21" fmla="*/ 0 h 34"/>
                    <a:gd name="T22" fmla="*/ 0 w 42"/>
                    <a:gd name="T23" fmla="*/ 0 h 34"/>
                    <a:gd name="T24" fmla="*/ 0 w 42"/>
                    <a:gd name="T25" fmla="*/ 0 h 34"/>
                    <a:gd name="T26" fmla="*/ 0 w 42"/>
                    <a:gd name="T27" fmla="*/ 0 h 34"/>
                    <a:gd name="T28" fmla="*/ 0 w 42"/>
                    <a:gd name="T29" fmla="*/ 0 h 34"/>
                    <a:gd name="T30" fmla="*/ 0 w 42"/>
                    <a:gd name="T31" fmla="*/ 0 h 34"/>
                    <a:gd name="T32" fmla="*/ 0 w 42"/>
                    <a:gd name="T33" fmla="*/ 0 h 34"/>
                    <a:gd name="T34" fmla="*/ 0 w 42"/>
                    <a:gd name="T35" fmla="*/ 0 h 34"/>
                    <a:gd name="T36" fmla="*/ 0 w 42"/>
                    <a:gd name="T37" fmla="*/ 0 h 34"/>
                    <a:gd name="T38" fmla="*/ 0 w 42"/>
                    <a:gd name="T39" fmla="*/ 0 h 34"/>
                    <a:gd name="T40" fmla="*/ 0 w 42"/>
                    <a:gd name="T41" fmla="*/ 0 h 3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42" h="34">
                      <a:moveTo>
                        <a:pt x="0" y="34"/>
                      </a:moveTo>
                      <a:lnTo>
                        <a:pt x="11" y="34"/>
                      </a:lnTo>
                      <a:lnTo>
                        <a:pt x="12" y="27"/>
                      </a:lnTo>
                      <a:lnTo>
                        <a:pt x="14" y="22"/>
                      </a:lnTo>
                      <a:lnTo>
                        <a:pt x="16" y="18"/>
                      </a:lnTo>
                      <a:lnTo>
                        <a:pt x="19" y="15"/>
                      </a:lnTo>
                      <a:lnTo>
                        <a:pt x="23" y="13"/>
                      </a:lnTo>
                      <a:lnTo>
                        <a:pt x="29" y="11"/>
                      </a:lnTo>
                      <a:lnTo>
                        <a:pt x="34" y="10"/>
                      </a:lnTo>
                      <a:lnTo>
                        <a:pt x="42" y="10"/>
                      </a:lnTo>
                      <a:lnTo>
                        <a:pt x="42" y="0"/>
                      </a:lnTo>
                      <a:lnTo>
                        <a:pt x="34" y="0"/>
                      </a:lnTo>
                      <a:lnTo>
                        <a:pt x="27" y="1"/>
                      </a:lnTo>
                      <a:lnTo>
                        <a:pt x="19" y="3"/>
                      </a:lnTo>
                      <a:lnTo>
                        <a:pt x="13" y="7"/>
                      </a:lnTo>
                      <a:lnTo>
                        <a:pt x="7" y="12"/>
                      </a:lnTo>
                      <a:lnTo>
                        <a:pt x="3" y="18"/>
                      </a:lnTo>
                      <a:lnTo>
                        <a:pt x="1" y="25"/>
                      </a:lnTo>
                      <a:lnTo>
                        <a:pt x="0" y="34"/>
                      </a:lnTo>
                      <a:lnTo>
                        <a:pt x="11" y="34"/>
                      </a:lnTo>
                      <a:lnTo>
                        <a:pt x="0" y="3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0435" name="Freeform 23"/>
                <p:cNvSpPr>
                  <a:spLocks/>
                </p:cNvSpPr>
                <p:nvPr/>
              </p:nvSpPr>
              <p:spPr bwMode="auto">
                <a:xfrm>
                  <a:off x="1858" y="2255"/>
                  <a:ext cx="2" cy="2"/>
                </a:xfrm>
                <a:custGeom>
                  <a:avLst/>
                  <a:gdLst>
                    <a:gd name="T0" fmla="*/ 0 w 12"/>
                    <a:gd name="T1" fmla="*/ 0 h 14"/>
                    <a:gd name="T2" fmla="*/ 0 w 12"/>
                    <a:gd name="T3" fmla="*/ 0 h 14"/>
                    <a:gd name="T4" fmla="*/ 0 w 12"/>
                    <a:gd name="T5" fmla="*/ 0 h 14"/>
                    <a:gd name="T6" fmla="*/ 0 w 12"/>
                    <a:gd name="T7" fmla="*/ 0 h 14"/>
                    <a:gd name="T8" fmla="*/ 0 w 12"/>
                    <a:gd name="T9" fmla="*/ 0 h 14"/>
                    <a:gd name="T10" fmla="*/ 0 w 12"/>
                    <a:gd name="T11" fmla="*/ 0 h 14"/>
                    <a:gd name="T12" fmla="*/ 0 w 12"/>
                    <a:gd name="T13" fmla="*/ 0 h 1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2" h="14">
                      <a:moveTo>
                        <a:pt x="1" y="0"/>
                      </a:moveTo>
                      <a:lnTo>
                        <a:pt x="1" y="0"/>
                      </a:lnTo>
                      <a:lnTo>
                        <a:pt x="0" y="14"/>
                      </a:lnTo>
                      <a:lnTo>
                        <a:pt x="11" y="14"/>
                      </a:lnTo>
                      <a:lnTo>
                        <a:pt x="12" y="0"/>
                      </a:lnTo>
                      <a:lnTo>
                        <a:pt x="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0436" name="Freeform 24"/>
                <p:cNvSpPr>
                  <a:spLocks/>
                </p:cNvSpPr>
                <p:nvPr/>
              </p:nvSpPr>
              <p:spPr bwMode="auto">
                <a:xfrm>
                  <a:off x="1862" y="2256"/>
                  <a:ext cx="231" cy="43"/>
                </a:xfrm>
                <a:custGeom>
                  <a:avLst/>
                  <a:gdLst>
                    <a:gd name="T0" fmla="*/ 0 w 1847"/>
                    <a:gd name="T1" fmla="*/ 0 h 347"/>
                    <a:gd name="T2" fmla="*/ 0 w 1847"/>
                    <a:gd name="T3" fmla="*/ 0 h 347"/>
                    <a:gd name="T4" fmla="*/ 0 w 1847"/>
                    <a:gd name="T5" fmla="*/ 0 h 347"/>
                    <a:gd name="T6" fmla="*/ 0 w 1847"/>
                    <a:gd name="T7" fmla="*/ 0 h 347"/>
                    <a:gd name="T8" fmla="*/ 0 w 1847"/>
                    <a:gd name="T9" fmla="*/ 0 h 347"/>
                    <a:gd name="T10" fmla="*/ 0 w 1847"/>
                    <a:gd name="T11" fmla="*/ 0 h 347"/>
                    <a:gd name="T12" fmla="*/ 0 w 1847"/>
                    <a:gd name="T13" fmla="*/ 0 h 347"/>
                    <a:gd name="T14" fmla="*/ 0 w 1847"/>
                    <a:gd name="T15" fmla="*/ 0 h 347"/>
                    <a:gd name="T16" fmla="*/ 0 w 1847"/>
                    <a:gd name="T17" fmla="*/ 0 h 347"/>
                    <a:gd name="T18" fmla="*/ 0 w 1847"/>
                    <a:gd name="T19" fmla="*/ 0 h 347"/>
                    <a:gd name="T20" fmla="*/ 0 w 1847"/>
                    <a:gd name="T21" fmla="*/ 0 h 347"/>
                    <a:gd name="T22" fmla="*/ 0 w 1847"/>
                    <a:gd name="T23" fmla="*/ 0 h 347"/>
                    <a:gd name="T24" fmla="*/ 0 w 1847"/>
                    <a:gd name="T25" fmla="*/ 0 h 347"/>
                    <a:gd name="T26" fmla="*/ 0 w 1847"/>
                    <a:gd name="T27" fmla="*/ 0 h 347"/>
                    <a:gd name="T28" fmla="*/ 0 w 1847"/>
                    <a:gd name="T29" fmla="*/ 0 h 347"/>
                    <a:gd name="T30" fmla="*/ 0 w 1847"/>
                    <a:gd name="T31" fmla="*/ 0 h 347"/>
                    <a:gd name="T32" fmla="*/ 0 w 1847"/>
                    <a:gd name="T33" fmla="*/ 0 h 347"/>
                    <a:gd name="T34" fmla="*/ 0 w 1847"/>
                    <a:gd name="T35" fmla="*/ 0 h 347"/>
                    <a:gd name="T36" fmla="*/ 0 w 1847"/>
                    <a:gd name="T37" fmla="*/ 0 h 347"/>
                    <a:gd name="T38" fmla="*/ 0 w 1847"/>
                    <a:gd name="T39" fmla="*/ 0 h 347"/>
                    <a:gd name="T40" fmla="*/ 0 w 1847"/>
                    <a:gd name="T41" fmla="*/ 0 h 347"/>
                    <a:gd name="T42" fmla="*/ 0 w 1847"/>
                    <a:gd name="T43" fmla="*/ 0 h 347"/>
                    <a:gd name="T44" fmla="*/ 0 w 1847"/>
                    <a:gd name="T45" fmla="*/ 0 h 347"/>
                    <a:gd name="T46" fmla="*/ 0 w 1847"/>
                    <a:gd name="T47" fmla="*/ 0 h 347"/>
                    <a:gd name="T48" fmla="*/ 0 w 1847"/>
                    <a:gd name="T49" fmla="*/ 0 h 347"/>
                    <a:gd name="T50" fmla="*/ 0 w 1847"/>
                    <a:gd name="T51" fmla="*/ 0 h 347"/>
                    <a:gd name="T52" fmla="*/ 0 w 1847"/>
                    <a:gd name="T53" fmla="*/ 0 h 347"/>
                    <a:gd name="T54" fmla="*/ 0 w 1847"/>
                    <a:gd name="T55" fmla="*/ 0 h 347"/>
                    <a:gd name="T56" fmla="*/ 0 w 1847"/>
                    <a:gd name="T57" fmla="*/ 0 h 347"/>
                    <a:gd name="T58" fmla="*/ 0 w 1847"/>
                    <a:gd name="T59" fmla="*/ 0 h 347"/>
                    <a:gd name="T60" fmla="*/ 0 w 1847"/>
                    <a:gd name="T61" fmla="*/ 0 h 347"/>
                    <a:gd name="T62" fmla="*/ 0 w 1847"/>
                    <a:gd name="T63" fmla="*/ 0 h 347"/>
                    <a:gd name="T64" fmla="*/ 0 w 1847"/>
                    <a:gd name="T65" fmla="*/ 0 h 34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847" h="347">
                      <a:moveTo>
                        <a:pt x="0" y="318"/>
                      </a:moveTo>
                      <a:lnTo>
                        <a:pt x="0" y="26"/>
                      </a:lnTo>
                      <a:lnTo>
                        <a:pt x="1" y="19"/>
                      </a:lnTo>
                      <a:lnTo>
                        <a:pt x="2" y="14"/>
                      </a:lnTo>
                      <a:lnTo>
                        <a:pt x="5" y="9"/>
                      </a:lnTo>
                      <a:lnTo>
                        <a:pt x="9" y="6"/>
                      </a:lnTo>
                      <a:lnTo>
                        <a:pt x="14" y="3"/>
                      </a:lnTo>
                      <a:lnTo>
                        <a:pt x="19" y="1"/>
                      </a:lnTo>
                      <a:lnTo>
                        <a:pt x="26" y="0"/>
                      </a:lnTo>
                      <a:lnTo>
                        <a:pt x="33" y="0"/>
                      </a:lnTo>
                      <a:lnTo>
                        <a:pt x="1808" y="0"/>
                      </a:lnTo>
                      <a:lnTo>
                        <a:pt x="1817" y="0"/>
                      </a:lnTo>
                      <a:lnTo>
                        <a:pt x="1825" y="2"/>
                      </a:lnTo>
                      <a:lnTo>
                        <a:pt x="1832" y="4"/>
                      </a:lnTo>
                      <a:lnTo>
                        <a:pt x="1837" y="7"/>
                      </a:lnTo>
                      <a:lnTo>
                        <a:pt x="1842" y="12"/>
                      </a:lnTo>
                      <a:lnTo>
                        <a:pt x="1845" y="18"/>
                      </a:lnTo>
                      <a:lnTo>
                        <a:pt x="1846" y="26"/>
                      </a:lnTo>
                      <a:lnTo>
                        <a:pt x="1847" y="36"/>
                      </a:lnTo>
                      <a:lnTo>
                        <a:pt x="1847" y="327"/>
                      </a:lnTo>
                      <a:lnTo>
                        <a:pt x="1846" y="337"/>
                      </a:lnTo>
                      <a:lnTo>
                        <a:pt x="1843" y="343"/>
                      </a:lnTo>
                      <a:lnTo>
                        <a:pt x="1836" y="346"/>
                      </a:lnTo>
                      <a:lnTo>
                        <a:pt x="1825" y="347"/>
                      </a:lnTo>
                      <a:lnTo>
                        <a:pt x="30" y="347"/>
                      </a:lnTo>
                      <a:lnTo>
                        <a:pt x="24" y="347"/>
                      </a:lnTo>
                      <a:lnTo>
                        <a:pt x="18" y="346"/>
                      </a:lnTo>
                      <a:lnTo>
                        <a:pt x="13" y="345"/>
                      </a:lnTo>
                      <a:lnTo>
                        <a:pt x="9" y="342"/>
                      </a:lnTo>
                      <a:lnTo>
                        <a:pt x="5" y="339"/>
                      </a:lnTo>
                      <a:lnTo>
                        <a:pt x="2" y="333"/>
                      </a:lnTo>
                      <a:lnTo>
                        <a:pt x="1" y="327"/>
                      </a:lnTo>
                      <a:lnTo>
                        <a:pt x="0" y="318"/>
                      </a:lnTo>
                      <a:close/>
                    </a:path>
                  </a:pathLst>
                </a:custGeom>
                <a:solidFill>
                  <a:srgbClr val="E5DDD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0437" name="Freeform 25"/>
                <p:cNvSpPr>
                  <a:spLocks/>
                </p:cNvSpPr>
                <p:nvPr/>
              </p:nvSpPr>
              <p:spPr bwMode="auto">
                <a:xfrm>
                  <a:off x="1862" y="2259"/>
                  <a:ext cx="1" cy="37"/>
                </a:xfrm>
                <a:custGeom>
                  <a:avLst/>
                  <a:gdLst>
                    <a:gd name="T0" fmla="*/ 0 w 14"/>
                    <a:gd name="T1" fmla="*/ 0 h 292"/>
                    <a:gd name="T2" fmla="*/ 0 w 14"/>
                    <a:gd name="T3" fmla="*/ 0 h 292"/>
                    <a:gd name="T4" fmla="*/ 0 w 14"/>
                    <a:gd name="T5" fmla="*/ 0 h 292"/>
                    <a:gd name="T6" fmla="*/ 0 w 14"/>
                    <a:gd name="T7" fmla="*/ 0 h 292"/>
                    <a:gd name="T8" fmla="*/ 0 w 14"/>
                    <a:gd name="T9" fmla="*/ 0 h 292"/>
                    <a:gd name="T10" fmla="*/ 0 w 14"/>
                    <a:gd name="T11" fmla="*/ 0 h 292"/>
                    <a:gd name="T12" fmla="*/ 0 w 14"/>
                    <a:gd name="T13" fmla="*/ 0 h 29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4" h="292">
                      <a:moveTo>
                        <a:pt x="0" y="0"/>
                      </a:moveTo>
                      <a:lnTo>
                        <a:pt x="0" y="0"/>
                      </a:lnTo>
                      <a:lnTo>
                        <a:pt x="0" y="292"/>
                      </a:lnTo>
                      <a:lnTo>
                        <a:pt x="14" y="292"/>
                      </a:lnTo>
                      <a:lnTo>
                        <a:pt x="14"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0438" name="Freeform 26"/>
                <p:cNvSpPr>
                  <a:spLocks/>
                </p:cNvSpPr>
                <p:nvPr/>
              </p:nvSpPr>
              <p:spPr bwMode="auto">
                <a:xfrm>
                  <a:off x="1862" y="2255"/>
                  <a:ext cx="5" cy="4"/>
                </a:xfrm>
                <a:custGeom>
                  <a:avLst/>
                  <a:gdLst>
                    <a:gd name="T0" fmla="*/ 0 w 40"/>
                    <a:gd name="T1" fmla="*/ 0 h 33"/>
                    <a:gd name="T2" fmla="*/ 0 w 40"/>
                    <a:gd name="T3" fmla="*/ 0 h 33"/>
                    <a:gd name="T4" fmla="*/ 0 w 40"/>
                    <a:gd name="T5" fmla="*/ 0 h 33"/>
                    <a:gd name="T6" fmla="*/ 0 w 40"/>
                    <a:gd name="T7" fmla="*/ 0 h 33"/>
                    <a:gd name="T8" fmla="*/ 0 w 40"/>
                    <a:gd name="T9" fmla="*/ 0 h 33"/>
                    <a:gd name="T10" fmla="*/ 0 w 40"/>
                    <a:gd name="T11" fmla="*/ 0 h 33"/>
                    <a:gd name="T12" fmla="*/ 0 w 40"/>
                    <a:gd name="T13" fmla="*/ 0 h 33"/>
                    <a:gd name="T14" fmla="*/ 0 w 40"/>
                    <a:gd name="T15" fmla="*/ 0 h 33"/>
                    <a:gd name="T16" fmla="*/ 0 w 40"/>
                    <a:gd name="T17" fmla="*/ 0 h 33"/>
                    <a:gd name="T18" fmla="*/ 0 w 40"/>
                    <a:gd name="T19" fmla="*/ 0 h 33"/>
                    <a:gd name="T20" fmla="*/ 0 w 40"/>
                    <a:gd name="T21" fmla="*/ 0 h 33"/>
                    <a:gd name="T22" fmla="*/ 0 w 40"/>
                    <a:gd name="T23" fmla="*/ 0 h 33"/>
                    <a:gd name="T24" fmla="*/ 0 w 40"/>
                    <a:gd name="T25" fmla="*/ 0 h 33"/>
                    <a:gd name="T26" fmla="*/ 0 w 40"/>
                    <a:gd name="T27" fmla="*/ 0 h 33"/>
                    <a:gd name="T28" fmla="*/ 0 w 40"/>
                    <a:gd name="T29" fmla="*/ 0 h 33"/>
                    <a:gd name="T30" fmla="*/ 0 w 40"/>
                    <a:gd name="T31" fmla="*/ 0 h 33"/>
                    <a:gd name="T32" fmla="*/ 0 w 40"/>
                    <a:gd name="T33" fmla="*/ 0 h 33"/>
                    <a:gd name="T34" fmla="*/ 0 w 40"/>
                    <a:gd name="T35" fmla="*/ 0 h 33"/>
                    <a:gd name="T36" fmla="*/ 0 w 40"/>
                    <a:gd name="T37" fmla="*/ 0 h 33"/>
                    <a:gd name="T38" fmla="*/ 0 w 40"/>
                    <a:gd name="T39" fmla="*/ 0 h 33"/>
                    <a:gd name="T40" fmla="*/ 0 w 40"/>
                    <a:gd name="T41" fmla="*/ 0 h 3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40" h="33">
                      <a:moveTo>
                        <a:pt x="40" y="0"/>
                      </a:moveTo>
                      <a:lnTo>
                        <a:pt x="40" y="0"/>
                      </a:lnTo>
                      <a:lnTo>
                        <a:pt x="33" y="1"/>
                      </a:lnTo>
                      <a:lnTo>
                        <a:pt x="25" y="2"/>
                      </a:lnTo>
                      <a:lnTo>
                        <a:pt x="18" y="4"/>
                      </a:lnTo>
                      <a:lnTo>
                        <a:pt x="13" y="8"/>
                      </a:lnTo>
                      <a:lnTo>
                        <a:pt x="7" y="12"/>
                      </a:lnTo>
                      <a:lnTo>
                        <a:pt x="3" y="19"/>
                      </a:lnTo>
                      <a:lnTo>
                        <a:pt x="2" y="25"/>
                      </a:lnTo>
                      <a:lnTo>
                        <a:pt x="0" y="33"/>
                      </a:lnTo>
                      <a:lnTo>
                        <a:pt x="14" y="33"/>
                      </a:lnTo>
                      <a:lnTo>
                        <a:pt x="14" y="27"/>
                      </a:lnTo>
                      <a:lnTo>
                        <a:pt x="15" y="23"/>
                      </a:lnTo>
                      <a:lnTo>
                        <a:pt x="17" y="20"/>
                      </a:lnTo>
                      <a:lnTo>
                        <a:pt x="19" y="18"/>
                      </a:lnTo>
                      <a:lnTo>
                        <a:pt x="24" y="16"/>
                      </a:lnTo>
                      <a:lnTo>
                        <a:pt x="27" y="14"/>
                      </a:lnTo>
                      <a:lnTo>
                        <a:pt x="33" y="13"/>
                      </a:lnTo>
                      <a:lnTo>
                        <a:pt x="40" y="14"/>
                      </a:lnTo>
                      <a:lnTo>
                        <a:pt x="4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0439" name="Freeform 27"/>
                <p:cNvSpPr>
                  <a:spLocks/>
                </p:cNvSpPr>
                <p:nvPr/>
              </p:nvSpPr>
              <p:spPr bwMode="auto">
                <a:xfrm>
                  <a:off x="1867" y="2255"/>
                  <a:ext cx="222" cy="2"/>
                </a:xfrm>
                <a:custGeom>
                  <a:avLst/>
                  <a:gdLst>
                    <a:gd name="T0" fmla="*/ 0 w 1775"/>
                    <a:gd name="T1" fmla="*/ 0 h 14"/>
                    <a:gd name="T2" fmla="*/ 0 w 1775"/>
                    <a:gd name="T3" fmla="*/ 0 h 14"/>
                    <a:gd name="T4" fmla="*/ 0 w 1775"/>
                    <a:gd name="T5" fmla="*/ 0 h 14"/>
                    <a:gd name="T6" fmla="*/ 0 w 1775"/>
                    <a:gd name="T7" fmla="*/ 0 h 14"/>
                    <a:gd name="T8" fmla="*/ 0 w 1775"/>
                    <a:gd name="T9" fmla="*/ 0 h 14"/>
                    <a:gd name="T10" fmla="*/ 0 w 1775"/>
                    <a:gd name="T11" fmla="*/ 0 h 14"/>
                    <a:gd name="T12" fmla="*/ 0 w 1775"/>
                    <a:gd name="T13" fmla="*/ 0 h 1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75" h="14">
                      <a:moveTo>
                        <a:pt x="1775" y="0"/>
                      </a:moveTo>
                      <a:lnTo>
                        <a:pt x="1775" y="0"/>
                      </a:lnTo>
                      <a:lnTo>
                        <a:pt x="0" y="0"/>
                      </a:lnTo>
                      <a:lnTo>
                        <a:pt x="0" y="14"/>
                      </a:lnTo>
                      <a:lnTo>
                        <a:pt x="1775" y="14"/>
                      </a:lnTo>
                      <a:lnTo>
                        <a:pt x="177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0440" name="Freeform 28"/>
                <p:cNvSpPr>
                  <a:spLocks/>
                </p:cNvSpPr>
                <p:nvPr/>
              </p:nvSpPr>
              <p:spPr bwMode="auto">
                <a:xfrm>
                  <a:off x="2089" y="2255"/>
                  <a:ext cx="5" cy="5"/>
                </a:xfrm>
                <a:custGeom>
                  <a:avLst/>
                  <a:gdLst>
                    <a:gd name="T0" fmla="*/ 0 w 46"/>
                    <a:gd name="T1" fmla="*/ 0 h 43"/>
                    <a:gd name="T2" fmla="*/ 0 w 46"/>
                    <a:gd name="T3" fmla="*/ 0 h 43"/>
                    <a:gd name="T4" fmla="*/ 0 w 46"/>
                    <a:gd name="T5" fmla="*/ 0 h 43"/>
                    <a:gd name="T6" fmla="*/ 0 w 46"/>
                    <a:gd name="T7" fmla="*/ 0 h 43"/>
                    <a:gd name="T8" fmla="*/ 0 w 46"/>
                    <a:gd name="T9" fmla="*/ 0 h 43"/>
                    <a:gd name="T10" fmla="*/ 0 w 46"/>
                    <a:gd name="T11" fmla="*/ 0 h 43"/>
                    <a:gd name="T12" fmla="*/ 0 w 46"/>
                    <a:gd name="T13" fmla="*/ 0 h 43"/>
                    <a:gd name="T14" fmla="*/ 0 w 46"/>
                    <a:gd name="T15" fmla="*/ 0 h 43"/>
                    <a:gd name="T16" fmla="*/ 0 w 46"/>
                    <a:gd name="T17" fmla="*/ 0 h 43"/>
                    <a:gd name="T18" fmla="*/ 0 w 46"/>
                    <a:gd name="T19" fmla="*/ 0 h 43"/>
                    <a:gd name="T20" fmla="*/ 0 w 46"/>
                    <a:gd name="T21" fmla="*/ 0 h 43"/>
                    <a:gd name="T22" fmla="*/ 0 w 46"/>
                    <a:gd name="T23" fmla="*/ 0 h 43"/>
                    <a:gd name="T24" fmla="*/ 0 w 46"/>
                    <a:gd name="T25" fmla="*/ 0 h 43"/>
                    <a:gd name="T26" fmla="*/ 0 w 46"/>
                    <a:gd name="T27" fmla="*/ 0 h 43"/>
                    <a:gd name="T28" fmla="*/ 0 w 46"/>
                    <a:gd name="T29" fmla="*/ 0 h 43"/>
                    <a:gd name="T30" fmla="*/ 0 w 46"/>
                    <a:gd name="T31" fmla="*/ 0 h 43"/>
                    <a:gd name="T32" fmla="*/ 0 w 46"/>
                    <a:gd name="T33" fmla="*/ 0 h 43"/>
                    <a:gd name="T34" fmla="*/ 0 w 46"/>
                    <a:gd name="T35" fmla="*/ 0 h 43"/>
                    <a:gd name="T36" fmla="*/ 0 w 46"/>
                    <a:gd name="T37" fmla="*/ 0 h 43"/>
                    <a:gd name="T38" fmla="*/ 0 w 46"/>
                    <a:gd name="T39" fmla="*/ 0 h 43"/>
                    <a:gd name="T40" fmla="*/ 0 w 46"/>
                    <a:gd name="T41" fmla="*/ 0 h 4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46" h="43">
                      <a:moveTo>
                        <a:pt x="46" y="43"/>
                      </a:moveTo>
                      <a:lnTo>
                        <a:pt x="46" y="43"/>
                      </a:lnTo>
                      <a:lnTo>
                        <a:pt x="44" y="33"/>
                      </a:lnTo>
                      <a:lnTo>
                        <a:pt x="43" y="24"/>
                      </a:lnTo>
                      <a:lnTo>
                        <a:pt x="39" y="15"/>
                      </a:lnTo>
                      <a:lnTo>
                        <a:pt x="33" y="9"/>
                      </a:lnTo>
                      <a:lnTo>
                        <a:pt x="26" y="5"/>
                      </a:lnTo>
                      <a:lnTo>
                        <a:pt x="18" y="3"/>
                      </a:lnTo>
                      <a:lnTo>
                        <a:pt x="9" y="1"/>
                      </a:lnTo>
                      <a:lnTo>
                        <a:pt x="0" y="0"/>
                      </a:lnTo>
                      <a:lnTo>
                        <a:pt x="0" y="14"/>
                      </a:lnTo>
                      <a:lnTo>
                        <a:pt x="9" y="13"/>
                      </a:lnTo>
                      <a:lnTo>
                        <a:pt x="16" y="15"/>
                      </a:lnTo>
                      <a:lnTo>
                        <a:pt x="22" y="17"/>
                      </a:lnTo>
                      <a:lnTo>
                        <a:pt x="25" y="19"/>
                      </a:lnTo>
                      <a:lnTo>
                        <a:pt x="29" y="23"/>
                      </a:lnTo>
                      <a:lnTo>
                        <a:pt x="31" y="26"/>
                      </a:lnTo>
                      <a:lnTo>
                        <a:pt x="32" y="33"/>
                      </a:lnTo>
                      <a:lnTo>
                        <a:pt x="32" y="43"/>
                      </a:lnTo>
                      <a:lnTo>
                        <a:pt x="46" y="4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0441" name="Freeform 29"/>
                <p:cNvSpPr>
                  <a:spLocks/>
                </p:cNvSpPr>
                <p:nvPr/>
              </p:nvSpPr>
              <p:spPr bwMode="auto">
                <a:xfrm>
                  <a:off x="2093" y="2260"/>
                  <a:ext cx="1" cy="37"/>
                </a:xfrm>
                <a:custGeom>
                  <a:avLst/>
                  <a:gdLst>
                    <a:gd name="T0" fmla="*/ 0 w 14"/>
                    <a:gd name="T1" fmla="*/ 0 h 291"/>
                    <a:gd name="T2" fmla="*/ 0 w 14"/>
                    <a:gd name="T3" fmla="*/ 0 h 291"/>
                    <a:gd name="T4" fmla="*/ 0 w 14"/>
                    <a:gd name="T5" fmla="*/ 0 h 291"/>
                    <a:gd name="T6" fmla="*/ 0 w 14"/>
                    <a:gd name="T7" fmla="*/ 0 h 291"/>
                    <a:gd name="T8" fmla="*/ 0 w 14"/>
                    <a:gd name="T9" fmla="*/ 0 h 291"/>
                    <a:gd name="T10" fmla="*/ 0 w 14"/>
                    <a:gd name="T11" fmla="*/ 0 h 291"/>
                    <a:gd name="T12" fmla="*/ 0 w 14"/>
                    <a:gd name="T13" fmla="*/ 0 h 29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4" h="291">
                      <a:moveTo>
                        <a:pt x="14" y="291"/>
                      </a:moveTo>
                      <a:lnTo>
                        <a:pt x="14" y="291"/>
                      </a:lnTo>
                      <a:lnTo>
                        <a:pt x="14" y="0"/>
                      </a:lnTo>
                      <a:lnTo>
                        <a:pt x="0" y="0"/>
                      </a:lnTo>
                      <a:lnTo>
                        <a:pt x="0" y="291"/>
                      </a:lnTo>
                      <a:lnTo>
                        <a:pt x="14" y="29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0442" name="Freeform 30"/>
                <p:cNvSpPr>
                  <a:spLocks/>
                </p:cNvSpPr>
                <p:nvPr/>
              </p:nvSpPr>
              <p:spPr bwMode="auto">
                <a:xfrm>
                  <a:off x="2091" y="2297"/>
                  <a:ext cx="3" cy="3"/>
                </a:xfrm>
                <a:custGeom>
                  <a:avLst/>
                  <a:gdLst>
                    <a:gd name="T0" fmla="*/ 0 w 29"/>
                    <a:gd name="T1" fmla="*/ 0 h 27"/>
                    <a:gd name="T2" fmla="*/ 0 w 29"/>
                    <a:gd name="T3" fmla="*/ 0 h 27"/>
                    <a:gd name="T4" fmla="*/ 0 w 29"/>
                    <a:gd name="T5" fmla="*/ 0 h 27"/>
                    <a:gd name="T6" fmla="*/ 0 w 29"/>
                    <a:gd name="T7" fmla="*/ 0 h 27"/>
                    <a:gd name="T8" fmla="*/ 0 w 29"/>
                    <a:gd name="T9" fmla="*/ 0 h 27"/>
                    <a:gd name="T10" fmla="*/ 0 w 29"/>
                    <a:gd name="T11" fmla="*/ 0 h 27"/>
                    <a:gd name="T12" fmla="*/ 0 w 29"/>
                    <a:gd name="T13" fmla="*/ 0 h 27"/>
                    <a:gd name="T14" fmla="*/ 0 w 29"/>
                    <a:gd name="T15" fmla="*/ 0 h 27"/>
                    <a:gd name="T16" fmla="*/ 0 w 29"/>
                    <a:gd name="T17" fmla="*/ 0 h 27"/>
                    <a:gd name="T18" fmla="*/ 0 w 29"/>
                    <a:gd name="T19" fmla="*/ 0 h 27"/>
                    <a:gd name="T20" fmla="*/ 0 w 29"/>
                    <a:gd name="T21" fmla="*/ 0 h 27"/>
                    <a:gd name="T22" fmla="*/ 0 w 29"/>
                    <a:gd name="T23" fmla="*/ 0 h 27"/>
                    <a:gd name="T24" fmla="*/ 0 w 29"/>
                    <a:gd name="T25" fmla="*/ 0 h 2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9" h="27">
                      <a:moveTo>
                        <a:pt x="0" y="27"/>
                      </a:moveTo>
                      <a:lnTo>
                        <a:pt x="0" y="27"/>
                      </a:lnTo>
                      <a:lnTo>
                        <a:pt x="12" y="25"/>
                      </a:lnTo>
                      <a:lnTo>
                        <a:pt x="22" y="21"/>
                      </a:lnTo>
                      <a:lnTo>
                        <a:pt x="27" y="11"/>
                      </a:lnTo>
                      <a:lnTo>
                        <a:pt x="29" y="0"/>
                      </a:lnTo>
                      <a:lnTo>
                        <a:pt x="15" y="0"/>
                      </a:lnTo>
                      <a:lnTo>
                        <a:pt x="15" y="9"/>
                      </a:lnTo>
                      <a:lnTo>
                        <a:pt x="14" y="11"/>
                      </a:lnTo>
                      <a:lnTo>
                        <a:pt x="10" y="13"/>
                      </a:lnTo>
                      <a:lnTo>
                        <a:pt x="0" y="13"/>
                      </a:lnTo>
                      <a:lnTo>
                        <a:pt x="0" y="2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0443" name="Freeform 31"/>
                <p:cNvSpPr>
                  <a:spLocks/>
                </p:cNvSpPr>
                <p:nvPr/>
              </p:nvSpPr>
              <p:spPr bwMode="auto">
                <a:xfrm>
                  <a:off x="1866" y="2298"/>
                  <a:ext cx="225" cy="2"/>
                </a:xfrm>
                <a:custGeom>
                  <a:avLst/>
                  <a:gdLst>
                    <a:gd name="T0" fmla="*/ 0 w 1795"/>
                    <a:gd name="T1" fmla="*/ 0 h 14"/>
                    <a:gd name="T2" fmla="*/ 0 w 1795"/>
                    <a:gd name="T3" fmla="*/ 0 h 14"/>
                    <a:gd name="T4" fmla="*/ 0 w 1795"/>
                    <a:gd name="T5" fmla="*/ 0 h 14"/>
                    <a:gd name="T6" fmla="*/ 0 w 1795"/>
                    <a:gd name="T7" fmla="*/ 0 h 14"/>
                    <a:gd name="T8" fmla="*/ 0 w 1795"/>
                    <a:gd name="T9" fmla="*/ 0 h 14"/>
                    <a:gd name="T10" fmla="*/ 0 w 1795"/>
                    <a:gd name="T11" fmla="*/ 0 h 14"/>
                    <a:gd name="T12" fmla="*/ 0 w 1795"/>
                    <a:gd name="T13" fmla="*/ 0 h 1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95" h="14">
                      <a:moveTo>
                        <a:pt x="0" y="14"/>
                      </a:moveTo>
                      <a:lnTo>
                        <a:pt x="0" y="14"/>
                      </a:lnTo>
                      <a:lnTo>
                        <a:pt x="1795" y="14"/>
                      </a:lnTo>
                      <a:lnTo>
                        <a:pt x="1795" y="0"/>
                      </a:lnTo>
                      <a:lnTo>
                        <a:pt x="0" y="0"/>
                      </a:lnTo>
                      <a:lnTo>
                        <a:pt x="0" y="1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0444" name="Freeform 32"/>
                <p:cNvSpPr>
                  <a:spLocks/>
                </p:cNvSpPr>
                <p:nvPr/>
              </p:nvSpPr>
              <p:spPr bwMode="auto">
                <a:xfrm>
                  <a:off x="1862" y="2296"/>
                  <a:ext cx="4" cy="4"/>
                </a:xfrm>
                <a:custGeom>
                  <a:avLst/>
                  <a:gdLst>
                    <a:gd name="T0" fmla="*/ 0 w 37"/>
                    <a:gd name="T1" fmla="*/ 0 h 36"/>
                    <a:gd name="T2" fmla="*/ 0 w 37"/>
                    <a:gd name="T3" fmla="*/ 0 h 36"/>
                    <a:gd name="T4" fmla="*/ 0 w 37"/>
                    <a:gd name="T5" fmla="*/ 0 h 36"/>
                    <a:gd name="T6" fmla="*/ 0 w 37"/>
                    <a:gd name="T7" fmla="*/ 0 h 36"/>
                    <a:gd name="T8" fmla="*/ 0 w 37"/>
                    <a:gd name="T9" fmla="*/ 0 h 36"/>
                    <a:gd name="T10" fmla="*/ 0 w 37"/>
                    <a:gd name="T11" fmla="*/ 0 h 36"/>
                    <a:gd name="T12" fmla="*/ 0 w 37"/>
                    <a:gd name="T13" fmla="*/ 0 h 36"/>
                    <a:gd name="T14" fmla="*/ 0 w 37"/>
                    <a:gd name="T15" fmla="*/ 0 h 36"/>
                    <a:gd name="T16" fmla="*/ 0 w 37"/>
                    <a:gd name="T17" fmla="*/ 0 h 36"/>
                    <a:gd name="T18" fmla="*/ 0 w 37"/>
                    <a:gd name="T19" fmla="*/ 0 h 36"/>
                    <a:gd name="T20" fmla="*/ 0 w 37"/>
                    <a:gd name="T21" fmla="*/ 0 h 36"/>
                    <a:gd name="T22" fmla="*/ 0 w 37"/>
                    <a:gd name="T23" fmla="*/ 0 h 36"/>
                    <a:gd name="T24" fmla="*/ 0 w 37"/>
                    <a:gd name="T25" fmla="*/ 0 h 36"/>
                    <a:gd name="T26" fmla="*/ 0 w 37"/>
                    <a:gd name="T27" fmla="*/ 0 h 36"/>
                    <a:gd name="T28" fmla="*/ 0 w 37"/>
                    <a:gd name="T29" fmla="*/ 0 h 36"/>
                    <a:gd name="T30" fmla="*/ 0 w 37"/>
                    <a:gd name="T31" fmla="*/ 0 h 36"/>
                    <a:gd name="T32" fmla="*/ 0 w 37"/>
                    <a:gd name="T33" fmla="*/ 0 h 36"/>
                    <a:gd name="T34" fmla="*/ 0 w 37"/>
                    <a:gd name="T35" fmla="*/ 0 h 36"/>
                    <a:gd name="T36" fmla="*/ 0 w 37"/>
                    <a:gd name="T37" fmla="*/ 0 h 36"/>
                    <a:gd name="T38" fmla="*/ 0 w 37"/>
                    <a:gd name="T39" fmla="*/ 0 h 36"/>
                    <a:gd name="T40" fmla="*/ 0 w 37"/>
                    <a:gd name="T41" fmla="*/ 0 h 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37" h="36">
                      <a:moveTo>
                        <a:pt x="0" y="0"/>
                      </a:moveTo>
                      <a:lnTo>
                        <a:pt x="0" y="0"/>
                      </a:lnTo>
                      <a:lnTo>
                        <a:pt x="2" y="9"/>
                      </a:lnTo>
                      <a:lnTo>
                        <a:pt x="3" y="17"/>
                      </a:lnTo>
                      <a:lnTo>
                        <a:pt x="7" y="25"/>
                      </a:lnTo>
                      <a:lnTo>
                        <a:pt x="12" y="29"/>
                      </a:lnTo>
                      <a:lnTo>
                        <a:pt x="18" y="33"/>
                      </a:lnTo>
                      <a:lnTo>
                        <a:pt x="24" y="34"/>
                      </a:lnTo>
                      <a:lnTo>
                        <a:pt x="31" y="35"/>
                      </a:lnTo>
                      <a:lnTo>
                        <a:pt x="37" y="36"/>
                      </a:lnTo>
                      <a:lnTo>
                        <a:pt x="37" y="22"/>
                      </a:lnTo>
                      <a:lnTo>
                        <a:pt x="31" y="23"/>
                      </a:lnTo>
                      <a:lnTo>
                        <a:pt x="26" y="22"/>
                      </a:lnTo>
                      <a:lnTo>
                        <a:pt x="22" y="21"/>
                      </a:lnTo>
                      <a:lnTo>
                        <a:pt x="20" y="19"/>
                      </a:lnTo>
                      <a:lnTo>
                        <a:pt x="17" y="17"/>
                      </a:lnTo>
                      <a:lnTo>
                        <a:pt x="15" y="13"/>
                      </a:lnTo>
                      <a:lnTo>
                        <a:pt x="14" y="9"/>
                      </a:lnTo>
                      <a:lnTo>
                        <a:pt x="14"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0445" name="Freeform 33"/>
                <p:cNvSpPr>
                  <a:spLocks/>
                </p:cNvSpPr>
                <p:nvPr/>
              </p:nvSpPr>
              <p:spPr bwMode="auto">
                <a:xfrm>
                  <a:off x="1877" y="2262"/>
                  <a:ext cx="21" cy="14"/>
                </a:xfrm>
                <a:custGeom>
                  <a:avLst/>
                  <a:gdLst>
                    <a:gd name="T0" fmla="*/ 0 w 172"/>
                    <a:gd name="T1" fmla="*/ 0 h 110"/>
                    <a:gd name="T2" fmla="*/ 0 w 172"/>
                    <a:gd name="T3" fmla="*/ 0 h 110"/>
                    <a:gd name="T4" fmla="*/ 0 w 172"/>
                    <a:gd name="T5" fmla="*/ 0 h 110"/>
                    <a:gd name="T6" fmla="*/ 0 w 172"/>
                    <a:gd name="T7" fmla="*/ 0 h 110"/>
                    <a:gd name="T8" fmla="*/ 0 w 172"/>
                    <a:gd name="T9" fmla="*/ 0 h 110"/>
                    <a:gd name="T10" fmla="*/ 0 w 172"/>
                    <a:gd name="T11" fmla="*/ 0 h 110"/>
                    <a:gd name="T12" fmla="*/ 0 w 172"/>
                    <a:gd name="T13" fmla="*/ 0 h 110"/>
                    <a:gd name="T14" fmla="*/ 0 w 172"/>
                    <a:gd name="T15" fmla="*/ 0 h 110"/>
                    <a:gd name="T16" fmla="*/ 0 w 172"/>
                    <a:gd name="T17" fmla="*/ 0 h 110"/>
                    <a:gd name="T18" fmla="*/ 0 w 172"/>
                    <a:gd name="T19" fmla="*/ 0 h 110"/>
                    <a:gd name="T20" fmla="*/ 0 w 172"/>
                    <a:gd name="T21" fmla="*/ 0 h 110"/>
                    <a:gd name="T22" fmla="*/ 0 w 172"/>
                    <a:gd name="T23" fmla="*/ 0 h 110"/>
                    <a:gd name="T24" fmla="*/ 0 w 172"/>
                    <a:gd name="T25" fmla="*/ 0 h 110"/>
                    <a:gd name="T26" fmla="*/ 0 w 172"/>
                    <a:gd name="T27" fmla="*/ 0 h 110"/>
                    <a:gd name="T28" fmla="*/ 0 w 172"/>
                    <a:gd name="T29" fmla="*/ 0 h 110"/>
                    <a:gd name="T30" fmla="*/ 0 w 172"/>
                    <a:gd name="T31" fmla="*/ 0 h 110"/>
                    <a:gd name="T32" fmla="*/ 0 w 172"/>
                    <a:gd name="T33" fmla="*/ 0 h 110"/>
                    <a:gd name="T34" fmla="*/ 0 w 172"/>
                    <a:gd name="T35" fmla="*/ 0 h 110"/>
                    <a:gd name="T36" fmla="*/ 0 w 172"/>
                    <a:gd name="T37" fmla="*/ 0 h 110"/>
                    <a:gd name="T38" fmla="*/ 0 w 172"/>
                    <a:gd name="T39" fmla="*/ 0 h 110"/>
                    <a:gd name="T40" fmla="*/ 0 w 172"/>
                    <a:gd name="T41" fmla="*/ 0 h 110"/>
                    <a:gd name="T42" fmla="*/ 0 w 172"/>
                    <a:gd name="T43" fmla="*/ 0 h 110"/>
                    <a:gd name="T44" fmla="*/ 0 w 172"/>
                    <a:gd name="T45" fmla="*/ 0 h 110"/>
                    <a:gd name="T46" fmla="*/ 0 w 172"/>
                    <a:gd name="T47" fmla="*/ 0 h 110"/>
                    <a:gd name="T48" fmla="*/ 0 w 172"/>
                    <a:gd name="T49" fmla="*/ 0 h 110"/>
                    <a:gd name="T50" fmla="*/ 0 w 172"/>
                    <a:gd name="T51" fmla="*/ 0 h 110"/>
                    <a:gd name="T52" fmla="*/ 0 w 172"/>
                    <a:gd name="T53" fmla="*/ 0 h 110"/>
                    <a:gd name="T54" fmla="*/ 0 w 172"/>
                    <a:gd name="T55" fmla="*/ 0 h 110"/>
                    <a:gd name="T56" fmla="*/ 0 w 172"/>
                    <a:gd name="T57" fmla="*/ 0 h 110"/>
                    <a:gd name="T58" fmla="*/ 0 w 172"/>
                    <a:gd name="T59" fmla="*/ 0 h 110"/>
                    <a:gd name="T60" fmla="*/ 0 w 172"/>
                    <a:gd name="T61" fmla="*/ 0 h 110"/>
                    <a:gd name="T62" fmla="*/ 0 w 172"/>
                    <a:gd name="T63" fmla="*/ 0 h 110"/>
                    <a:gd name="T64" fmla="*/ 0 w 172"/>
                    <a:gd name="T65" fmla="*/ 0 h 110"/>
                    <a:gd name="T66" fmla="*/ 0 w 172"/>
                    <a:gd name="T67" fmla="*/ 0 h 110"/>
                    <a:gd name="T68" fmla="*/ 0 w 172"/>
                    <a:gd name="T69" fmla="*/ 0 h 11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72" h="110">
                      <a:moveTo>
                        <a:pt x="118" y="110"/>
                      </a:moveTo>
                      <a:lnTo>
                        <a:pt x="129" y="109"/>
                      </a:lnTo>
                      <a:lnTo>
                        <a:pt x="139" y="106"/>
                      </a:lnTo>
                      <a:lnTo>
                        <a:pt x="148" y="101"/>
                      </a:lnTo>
                      <a:lnTo>
                        <a:pt x="156" y="94"/>
                      </a:lnTo>
                      <a:lnTo>
                        <a:pt x="163" y="86"/>
                      </a:lnTo>
                      <a:lnTo>
                        <a:pt x="168" y="77"/>
                      </a:lnTo>
                      <a:lnTo>
                        <a:pt x="171" y="66"/>
                      </a:lnTo>
                      <a:lnTo>
                        <a:pt x="172" y="55"/>
                      </a:lnTo>
                      <a:lnTo>
                        <a:pt x="171" y="44"/>
                      </a:lnTo>
                      <a:lnTo>
                        <a:pt x="168" y="34"/>
                      </a:lnTo>
                      <a:lnTo>
                        <a:pt x="163" y="24"/>
                      </a:lnTo>
                      <a:lnTo>
                        <a:pt x="156" y="16"/>
                      </a:lnTo>
                      <a:lnTo>
                        <a:pt x="148" y="9"/>
                      </a:lnTo>
                      <a:lnTo>
                        <a:pt x="139" y="4"/>
                      </a:lnTo>
                      <a:lnTo>
                        <a:pt x="129" y="1"/>
                      </a:lnTo>
                      <a:lnTo>
                        <a:pt x="118" y="0"/>
                      </a:lnTo>
                      <a:lnTo>
                        <a:pt x="55" y="0"/>
                      </a:lnTo>
                      <a:lnTo>
                        <a:pt x="44" y="1"/>
                      </a:lnTo>
                      <a:lnTo>
                        <a:pt x="34" y="4"/>
                      </a:lnTo>
                      <a:lnTo>
                        <a:pt x="24" y="9"/>
                      </a:lnTo>
                      <a:lnTo>
                        <a:pt x="16" y="16"/>
                      </a:lnTo>
                      <a:lnTo>
                        <a:pt x="9" y="24"/>
                      </a:lnTo>
                      <a:lnTo>
                        <a:pt x="4" y="34"/>
                      </a:lnTo>
                      <a:lnTo>
                        <a:pt x="1" y="44"/>
                      </a:lnTo>
                      <a:lnTo>
                        <a:pt x="0" y="55"/>
                      </a:lnTo>
                      <a:lnTo>
                        <a:pt x="1" y="66"/>
                      </a:lnTo>
                      <a:lnTo>
                        <a:pt x="4" y="77"/>
                      </a:lnTo>
                      <a:lnTo>
                        <a:pt x="9" y="86"/>
                      </a:lnTo>
                      <a:lnTo>
                        <a:pt x="16" y="94"/>
                      </a:lnTo>
                      <a:lnTo>
                        <a:pt x="24" y="101"/>
                      </a:lnTo>
                      <a:lnTo>
                        <a:pt x="34" y="106"/>
                      </a:lnTo>
                      <a:lnTo>
                        <a:pt x="44" y="109"/>
                      </a:lnTo>
                      <a:lnTo>
                        <a:pt x="55" y="110"/>
                      </a:lnTo>
                      <a:lnTo>
                        <a:pt x="118" y="11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0446" name="Freeform 34"/>
                <p:cNvSpPr>
                  <a:spLocks/>
                </p:cNvSpPr>
                <p:nvPr/>
              </p:nvSpPr>
              <p:spPr bwMode="auto">
                <a:xfrm>
                  <a:off x="1862" y="2305"/>
                  <a:ext cx="2" cy="1"/>
                </a:xfrm>
                <a:custGeom>
                  <a:avLst/>
                  <a:gdLst>
                    <a:gd name="T0" fmla="*/ 0 w 14"/>
                    <a:gd name="T1" fmla="*/ 0 h 7"/>
                    <a:gd name="T2" fmla="*/ 0 w 14"/>
                    <a:gd name="T3" fmla="*/ 0 h 7"/>
                    <a:gd name="T4" fmla="*/ 0 w 14"/>
                    <a:gd name="T5" fmla="*/ 0 h 7"/>
                    <a:gd name="T6" fmla="*/ 0 w 14"/>
                    <a:gd name="T7" fmla="*/ 0 h 7"/>
                    <a:gd name="T8" fmla="*/ 0 w 14"/>
                    <a:gd name="T9" fmla="*/ 0 h 7"/>
                    <a:gd name="T10" fmla="*/ 0 w 14"/>
                    <a:gd name="T11" fmla="*/ 0 h 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4" h="7">
                      <a:moveTo>
                        <a:pt x="14" y="7"/>
                      </a:moveTo>
                      <a:lnTo>
                        <a:pt x="12" y="2"/>
                      </a:lnTo>
                      <a:lnTo>
                        <a:pt x="7" y="0"/>
                      </a:lnTo>
                      <a:lnTo>
                        <a:pt x="2" y="2"/>
                      </a:lnTo>
                      <a:lnTo>
                        <a:pt x="0" y="7"/>
                      </a:lnTo>
                      <a:lnTo>
                        <a:pt x="14"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0447" name="Freeform 35"/>
                <p:cNvSpPr>
                  <a:spLocks/>
                </p:cNvSpPr>
                <p:nvPr/>
              </p:nvSpPr>
              <p:spPr bwMode="auto">
                <a:xfrm>
                  <a:off x="1862" y="2306"/>
                  <a:ext cx="2" cy="16"/>
                </a:xfrm>
                <a:custGeom>
                  <a:avLst/>
                  <a:gdLst>
                    <a:gd name="T0" fmla="*/ 0 w 14"/>
                    <a:gd name="T1" fmla="*/ 0 h 126"/>
                    <a:gd name="T2" fmla="*/ 0 w 14"/>
                    <a:gd name="T3" fmla="*/ 0 h 126"/>
                    <a:gd name="T4" fmla="*/ 0 w 14"/>
                    <a:gd name="T5" fmla="*/ 0 h 126"/>
                    <a:gd name="T6" fmla="*/ 0 w 14"/>
                    <a:gd name="T7" fmla="*/ 0 h 126"/>
                    <a:gd name="T8" fmla="*/ 0 w 14"/>
                    <a:gd name="T9" fmla="*/ 0 h 126"/>
                    <a:gd name="T10" fmla="*/ 0 w 14"/>
                    <a:gd name="T11" fmla="*/ 0 h 12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4" h="126">
                      <a:moveTo>
                        <a:pt x="7" y="126"/>
                      </a:moveTo>
                      <a:lnTo>
                        <a:pt x="14" y="126"/>
                      </a:lnTo>
                      <a:lnTo>
                        <a:pt x="14" y="0"/>
                      </a:lnTo>
                      <a:lnTo>
                        <a:pt x="0" y="0"/>
                      </a:lnTo>
                      <a:lnTo>
                        <a:pt x="0" y="126"/>
                      </a:lnTo>
                      <a:lnTo>
                        <a:pt x="7" y="1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0448" name="Freeform 36"/>
                <p:cNvSpPr>
                  <a:spLocks/>
                </p:cNvSpPr>
                <p:nvPr/>
              </p:nvSpPr>
              <p:spPr bwMode="auto">
                <a:xfrm>
                  <a:off x="1862" y="2322"/>
                  <a:ext cx="2" cy="1"/>
                </a:xfrm>
                <a:custGeom>
                  <a:avLst/>
                  <a:gdLst>
                    <a:gd name="T0" fmla="*/ 0 w 14"/>
                    <a:gd name="T1" fmla="*/ 0 h 7"/>
                    <a:gd name="T2" fmla="*/ 0 w 14"/>
                    <a:gd name="T3" fmla="*/ 0 h 7"/>
                    <a:gd name="T4" fmla="*/ 0 w 14"/>
                    <a:gd name="T5" fmla="*/ 0 h 7"/>
                    <a:gd name="T6" fmla="*/ 0 w 14"/>
                    <a:gd name="T7" fmla="*/ 0 h 7"/>
                    <a:gd name="T8" fmla="*/ 0 w 14"/>
                    <a:gd name="T9" fmla="*/ 0 h 7"/>
                    <a:gd name="T10" fmla="*/ 0 w 14"/>
                    <a:gd name="T11" fmla="*/ 0 h 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4" h="7">
                      <a:moveTo>
                        <a:pt x="0" y="0"/>
                      </a:moveTo>
                      <a:lnTo>
                        <a:pt x="2" y="5"/>
                      </a:lnTo>
                      <a:lnTo>
                        <a:pt x="7" y="7"/>
                      </a:lnTo>
                      <a:lnTo>
                        <a:pt x="12" y="5"/>
                      </a:lnTo>
                      <a:lnTo>
                        <a:pt x="14"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0449" name="Freeform 37"/>
                <p:cNvSpPr>
                  <a:spLocks/>
                </p:cNvSpPr>
                <p:nvPr/>
              </p:nvSpPr>
              <p:spPr bwMode="auto">
                <a:xfrm>
                  <a:off x="1865" y="2305"/>
                  <a:ext cx="1" cy="1"/>
                </a:xfrm>
                <a:custGeom>
                  <a:avLst/>
                  <a:gdLst>
                    <a:gd name="T0" fmla="*/ 0 w 14"/>
                    <a:gd name="T1" fmla="*/ 0 h 7"/>
                    <a:gd name="T2" fmla="*/ 0 w 14"/>
                    <a:gd name="T3" fmla="*/ 0 h 7"/>
                    <a:gd name="T4" fmla="*/ 0 w 14"/>
                    <a:gd name="T5" fmla="*/ 0 h 7"/>
                    <a:gd name="T6" fmla="*/ 0 w 14"/>
                    <a:gd name="T7" fmla="*/ 0 h 7"/>
                    <a:gd name="T8" fmla="*/ 0 w 14"/>
                    <a:gd name="T9" fmla="*/ 0 h 7"/>
                    <a:gd name="T10" fmla="*/ 0 w 14"/>
                    <a:gd name="T11" fmla="*/ 0 h 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4" h="7">
                      <a:moveTo>
                        <a:pt x="14" y="7"/>
                      </a:moveTo>
                      <a:lnTo>
                        <a:pt x="12" y="2"/>
                      </a:lnTo>
                      <a:lnTo>
                        <a:pt x="7" y="0"/>
                      </a:lnTo>
                      <a:lnTo>
                        <a:pt x="2" y="2"/>
                      </a:lnTo>
                      <a:lnTo>
                        <a:pt x="0" y="7"/>
                      </a:lnTo>
                      <a:lnTo>
                        <a:pt x="14"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0450" name="Freeform 38"/>
                <p:cNvSpPr>
                  <a:spLocks/>
                </p:cNvSpPr>
                <p:nvPr/>
              </p:nvSpPr>
              <p:spPr bwMode="auto">
                <a:xfrm>
                  <a:off x="1865" y="2306"/>
                  <a:ext cx="1" cy="16"/>
                </a:xfrm>
                <a:custGeom>
                  <a:avLst/>
                  <a:gdLst>
                    <a:gd name="T0" fmla="*/ 0 w 14"/>
                    <a:gd name="T1" fmla="*/ 0 h 126"/>
                    <a:gd name="T2" fmla="*/ 0 w 14"/>
                    <a:gd name="T3" fmla="*/ 0 h 126"/>
                    <a:gd name="T4" fmla="*/ 0 w 14"/>
                    <a:gd name="T5" fmla="*/ 0 h 126"/>
                    <a:gd name="T6" fmla="*/ 0 w 14"/>
                    <a:gd name="T7" fmla="*/ 0 h 126"/>
                    <a:gd name="T8" fmla="*/ 0 w 14"/>
                    <a:gd name="T9" fmla="*/ 0 h 126"/>
                    <a:gd name="T10" fmla="*/ 0 w 14"/>
                    <a:gd name="T11" fmla="*/ 0 h 12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4" h="126">
                      <a:moveTo>
                        <a:pt x="7" y="126"/>
                      </a:moveTo>
                      <a:lnTo>
                        <a:pt x="14" y="126"/>
                      </a:lnTo>
                      <a:lnTo>
                        <a:pt x="14" y="0"/>
                      </a:lnTo>
                      <a:lnTo>
                        <a:pt x="0" y="0"/>
                      </a:lnTo>
                      <a:lnTo>
                        <a:pt x="0" y="126"/>
                      </a:lnTo>
                      <a:lnTo>
                        <a:pt x="7" y="1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0451" name="Freeform 39"/>
                <p:cNvSpPr>
                  <a:spLocks/>
                </p:cNvSpPr>
                <p:nvPr/>
              </p:nvSpPr>
              <p:spPr bwMode="auto">
                <a:xfrm>
                  <a:off x="1865" y="2322"/>
                  <a:ext cx="1" cy="1"/>
                </a:xfrm>
                <a:custGeom>
                  <a:avLst/>
                  <a:gdLst>
                    <a:gd name="T0" fmla="*/ 0 w 14"/>
                    <a:gd name="T1" fmla="*/ 0 h 7"/>
                    <a:gd name="T2" fmla="*/ 0 w 14"/>
                    <a:gd name="T3" fmla="*/ 0 h 7"/>
                    <a:gd name="T4" fmla="*/ 0 w 14"/>
                    <a:gd name="T5" fmla="*/ 0 h 7"/>
                    <a:gd name="T6" fmla="*/ 0 w 14"/>
                    <a:gd name="T7" fmla="*/ 0 h 7"/>
                    <a:gd name="T8" fmla="*/ 0 w 14"/>
                    <a:gd name="T9" fmla="*/ 0 h 7"/>
                    <a:gd name="T10" fmla="*/ 0 w 14"/>
                    <a:gd name="T11" fmla="*/ 0 h 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4" h="7">
                      <a:moveTo>
                        <a:pt x="0" y="0"/>
                      </a:moveTo>
                      <a:lnTo>
                        <a:pt x="2" y="5"/>
                      </a:lnTo>
                      <a:lnTo>
                        <a:pt x="7" y="7"/>
                      </a:lnTo>
                      <a:lnTo>
                        <a:pt x="12" y="5"/>
                      </a:lnTo>
                      <a:lnTo>
                        <a:pt x="14"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0452" name="Freeform 40"/>
                <p:cNvSpPr>
                  <a:spLocks/>
                </p:cNvSpPr>
                <p:nvPr/>
              </p:nvSpPr>
              <p:spPr bwMode="auto">
                <a:xfrm>
                  <a:off x="1871" y="2305"/>
                  <a:ext cx="1" cy="1"/>
                </a:xfrm>
                <a:custGeom>
                  <a:avLst/>
                  <a:gdLst>
                    <a:gd name="T0" fmla="*/ 0 w 14"/>
                    <a:gd name="T1" fmla="*/ 0 h 7"/>
                    <a:gd name="T2" fmla="*/ 0 w 14"/>
                    <a:gd name="T3" fmla="*/ 0 h 7"/>
                    <a:gd name="T4" fmla="*/ 0 w 14"/>
                    <a:gd name="T5" fmla="*/ 0 h 7"/>
                    <a:gd name="T6" fmla="*/ 0 w 14"/>
                    <a:gd name="T7" fmla="*/ 0 h 7"/>
                    <a:gd name="T8" fmla="*/ 0 w 14"/>
                    <a:gd name="T9" fmla="*/ 0 h 7"/>
                    <a:gd name="T10" fmla="*/ 0 w 14"/>
                    <a:gd name="T11" fmla="*/ 0 h 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4" h="7">
                      <a:moveTo>
                        <a:pt x="14" y="7"/>
                      </a:moveTo>
                      <a:lnTo>
                        <a:pt x="12" y="2"/>
                      </a:lnTo>
                      <a:lnTo>
                        <a:pt x="7" y="0"/>
                      </a:lnTo>
                      <a:lnTo>
                        <a:pt x="2" y="2"/>
                      </a:lnTo>
                      <a:lnTo>
                        <a:pt x="0" y="7"/>
                      </a:lnTo>
                      <a:lnTo>
                        <a:pt x="14"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0453" name="Freeform 41"/>
                <p:cNvSpPr>
                  <a:spLocks/>
                </p:cNvSpPr>
                <p:nvPr/>
              </p:nvSpPr>
              <p:spPr bwMode="auto">
                <a:xfrm>
                  <a:off x="1871" y="2306"/>
                  <a:ext cx="1" cy="16"/>
                </a:xfrm>
                <a:custGeom>
                  <a:avLst/>
                  <a:gdLst>
                    <a:gd name="T0" fmla="*/ 0 w 14"/>
                    <a:gd name="T1" fmla="*/ 0 h 126"/>
                    <a:gd name="T2" fmla="*/ 0 w 14"/>
                    <a:gd name="T3" fmla="*/ 0 h 126"/>
                    <a:gd name="T4" fmla="*/ 0 w 14"/>
                    <a:gd name="T5" fmla="*/ 0 h 126"/>
                    <a:gd name="T6" fmla="*/ 0 w 14"/>
                    <a:gd name="T7" fmla="*/ 0 h 126"/>
                    <a:gd name="T8" fmla="*/ 0 w 14"/>
                    <a:gd name="T9" fmla="*/ 0 h 126"/>
                    <a:gd name="T10" fmla="*/ 0 w 14"/>
                    <a:gd name="T11" fmla="*/ 0 h 12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4" h="126">
                      <a:moveTo>
                        <a:pt x="7" y="126"/>
                      </a:moveTo>
                      <a:lnTo>
                        <a:pt x="14" y="126"/>
                      </a:lnTo>
                      <a:lnTo>
                        <a:pt x="14" y="0"/>
                      </a:lnTo>
                      <a:lnTo>
                        <a:pt x="0" y="0"/>
                      </a:lnTo>
                      <a:lnTo>
                        <a:pt x="0" y="126"/>
                      </a:lnTo>
                      <a:lnTo>
                        <a:pt x="7" y="1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0454" name="Freeform 42"/>
                <p:cNvSpPr>
                  <a:spLocks/>
                </p:cNvSpPr>
                <p:nvPr/>
              </p:nvSpPr>
              <p:spPr bwMode="auto">
                <a:xfrm>
                  <a:off x="1871" y="2322"/>
                  <a:ext cx="1" cy="1"/>
                </a:xfrm>
                <a:custGeom>
                  <a:avLst/>
                  <a:gdLst>
                    <a:gd name="T0" fmla="*/ 0 w 14"/>
                    <a:gd name="T1" fmla="*/ 0 h 7"/>
                    <a:gd name="T2" fmla="*/ 0 w 14"/>
                    <a:gd name="T3" fmla="*/ 0 h 7"/>
                    <a:gd name="T4" fmla="*/ 0 w 14"/>
                    <a:gd name="T5" fmla="*/ 0 h 7"/>
                    <a:gd name="T6" fmla="*/ 0 w 14"/>
                    <a:gd name="T7" fmla="*/ 0 h 7"/>
                    <a:gd name="T8" fmla="*/ 0 w 14"/>
                    <a:gd name="T9" fmla="*/ 0 h 7"/>
                    <a:gd name="T10" fmla="*/ 0 w 14"/>
                    <a:gd name="T11" fmla="*/ 0 h 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4" h="7">
                      <a:moveTo>
                        <a:pt x="0" y="0"/>
                      </a:moveTo>
                      <a:lnTo>
                        <a:pt x="2" y="5"/>
                      </a:lnTo>
                      <a:lnTo>
                        <a:pt x="7" y="7"/>
                      </a:lnTo>
                      <a:lnTo>
                        <a:pt x="12" y="5"/>
                      </a:lnTo>
                      <a:lnTo>
                        <a:pt x="14"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0455" name="Freeform 43"/>
                <p:cNvSpPr>
                  <a:spLocks/>
                </p:cNvSpPr>
                <p:nvPr/>
              </p:nvSpPr>
              <p:spPr bwMode="auto">
                <a:xfrm>
                  <a:off x="1868" y="2305"/>
                  <a:ext cx="1" cy="1"/>
                </a:xfrm>
                <a:custGeom>
                  <a:avLst/>
                  <a:gdLst>
                    <a:gd name="T0" fmla="*/ 0 w 14"/>
                    <a:gd name="T1" fmla="*/ 0 h 7"/>
                    <a:gd name="T2" fmla="*/ 0 w 14"/>
                    <a:gd name="T3" fmla="*/ 0 h 7"/>
                    <a:gd name="T4" fmla="*/ 0 w 14"/>
                    <a:gd name="T5" fmla="*/ 0 h 7"/>
                    <a:gd name="T6" fmla="*/ 0 w 14"/>
                    <a:gd name="T7" fmla="*/ 0 h 7"/>
                    <a:gd name="T8" fmla="*/ 0 w 14"/>
                    <a:gd name="T9" fmla="*/ 0 h 7"/>
                    <a:gd name="T10" fmla="*/ 0 w 14"/>
                    <a:gd name="T11" fmla="*/ 0 h 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4" h="7">
                      <a:moveTo>
                        <a:pt x="14" y="7"/>
                      </a:moveTo>
                      <a:lnTo>
                        <a:pt x="12" y="2"/>
                      </a:lnTo>
                      <a:lnTo>
                        <a:pt x="7" y="0"/>
                      </a:lnTo>
                      <a:lnTo>
                        <a:pt x="2" y="2"/>
                      </a:lnTo>
                      <a:lnTo>
                        <a:pt x="0" y="7"/>
                      </a:lnTo>
                      <a:lnTo>
                        <a:pt x="14"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0456" name="Freeform 44"/>
                <p:cNvSpPr>
                  <a:spLocks/>
                </p:cNvSpPr>
                <p:nvPr/>
              </p:nvSpPr>
              <p:spPr bwMode="auto">
                <a:xfrm>
                  <a:off x="1868" y="2306"/>
                  <a:ext cx="1" cy="16"/>
                </a:xfrm>
                <a:custGeom>
                  <a:avLst/>
                  <a:gdLst>
                    <a:gd name="T0" fmla="*/ 0 w 14"/>
                    <a:gd name="T1" fmla="*/ 0 h 126"/>
                    <a:gd name="T2" fmla="*/ 0 w 14"/>
                    <a:gd name="T3" fmla="*/ 0 h 126"/>
                    <a:gd name="T4" fmla="*/ 0 w 14"/>
                    <a:gd name="T5" fmla="*/ 0 h 126"/>
                    <a:gd name="T6" fmla="*/ 0 w 14"/>
                    <a:gd name="T7" fmla="*/ 0 h 126"/>
                    <a:gd name="T8" fmla="*/ 0 w 14"/>
                    <a:gd name="T9" fmla="*/ 0 h 126"/>
                    <a:gd name="T10" fmla="*/ 0 w 14"/>
                    <a:gd name="T11" fmla="*/ 0 h 12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4" h="126">
                      <a:moveTo>
                        <a:pt x="7" y="126"/>
                      </a:moveTo>
                      <a:lnTo>
                        <a:pt x="14" y="126"/>
                      </a:lnTo>
                      <a:lnTo>
                        <a:pt x="14" y="0"/>
                      </a:lnTo>
                      <a:lnTo>
                        <a:pt x="0" y="0"/>
                      </a:lnTo>
                      <a:lnTo>
                        <a:pt x="0" y="126"/>
                      </a:lnTo>
                      <a:lnTo>
                        <a:pt x="7" y="1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0457" name="Freeform 45"/>
                <p:cNvSpPr>
                  <a:spLocks/>
                </p:cNvSpPr>
                <p:nvPr/>
              </p:nvSpPr>
              <p:spPr bwMode="auto">
                <a:xfrm>
                  <a:off x="1868" y="2322"/>
                  <a:ext cx="1" cy="1"/>
                </a:xfrm>
                <a:custGeom>
                  <a:avLst/>
                  <a:gdLst>
                    <a:gd name="T0" fmla="*/ 0 w 14"/>
                    <a:gd name="T1" fmla="*/ 0 h 7"/>
                    <a:gd name="T2" fmla="*/ 0 w 14"/>
                    <a:gd name="T3" fmla="*/ 0 h 7"/>
                    <a:gd name="T4" fmla="*/ 0 w 14"/>
                    <a:gd name="T5" fmla="*/ 0 h 7"/>
                    <a:gd name="T6" fmla="*/ 0 w 14"/>
                    <a:gd name="T7" fmla="*/ 0 h 7"/>
                    <a:gd name="T8" fmla="*/ 0 w 14"/>
                    <a:gd name="T9" fmla="*/ 0 h 7"/>
                    <a:gd name="T10" fmla="*/ 0 w 14"/>
                    <a:gd name="T11" fmla="*/ 0 h 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4" h="7">
                      <a:moveTo>
                        <a:pt x="0" y="0"/>
                      </a:moveTo>
                      <a:lnTo>
                        <a:pt x="2" y="5"/>
                      </a:lnTo>
                      <a:lnTo>
                        <a:pt x="7" y="7"/>
                      </a:lnTo>
                      <a:lnTo>
                        <a:pt x="12" y="5"/>
                      </a:lnTo>
                      <a:lnTo>
                        <a:pt x="14"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0458" name="Freeform 46"/>
                <p:cNvSpPr>
                  <a:spLocks/>
                </p:cNvSpPr>
                <p:nvPr/>
              </p:nvSpPr>
              <p:spPr bwMode="auto">
                <a:xfrm>
                  <a:off x="1879" y="2305"/>
                  <a:ext cx="2" cy="1"/>
                </a:xfrm>
                <a:custGeom>
                  <a:avLst/>
                  <a:gdLst>
                    <a:gd name="T0" fmla="*/ 0 w 14"/>
                    <a:gd name="T1" fmla="*/ 0 h 7"/>
                    <a:gd name="T2" fmla="*/ 0 w 14"/>
                    <a:gd name="T3" fmla="*/ 0 h 7"/>
                    <a:gd name="T4" fmla="*/ 0 w 14"/>
                    <a:gd name="T5" fmla="*/ 0 h 7"/>
                    <a:gd name="T6" fmla="*/ 0 w 14"/>
                    <a:gd name="T7" fmla="*/ 0 h 7"/>
                    <a:gd name="T8" fmla="*/ 0 w 14"/>
                    <a:gd name="T9" fmla="*/ 0 h 7"/>
                    <a:gd name="T10" fmla="*/ 0 w 14"/>
                    <a:gd name="T11" fmla="*/ 0 h 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4" h="7">
                      <a:moveTo>
                        <a:pt x="14" y="7"/>
                      </a:moveTo>
                      <a:lnTo>
                        <a:pt x="12" y="2"/>
                      </a:lnTo>
                      <a:lnTo>
                        <a:pt x="7" y="0"/>
                      </a:lnTo>
                      <a:lnTo>
                        <a:pt x="2" y="2"/>
                      </a:lnTo>
                      <a:lnTo>
                        <a:pt x="0" y="7"/>
                      </a:lnTo>
                      <a:lnTo>
                        <a:pt x="14"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0459" name="Freeform 47"/>
                <p:cNvSpPr>
                  <a:spLocks/>
                </p:cNvSpPr>
                <p:nvPr/>
              </p:nvSpPr>
              <p:spPr bwMode="auto">
                <a:xfrm>
                  <a:off x="1879" y="2306"/>
                  <a:ext cx="2" cy="16"/>
                </a:xfrm>
                <a:custGeom>
                  <a:avLst/>
                  <a:gdLst>
                    <a:gd name="T0" fmla="*/ 0 w 14"/>
                    <a:gd name="T1" fmla="*/ 0 h 126"/>
                    <a:gd name="T2" fmla="*/ 0 w 14"/>
                    <a:gd name="T3" fmla="*/ 0 h 126"/>
                    <a:gd name="T4" fmla="*/ 0 w 14"/>
                    <a:gd name="T5" fmla="*/ 0 h 126"/>
                    <a:gd name="T6" fmla="*/ 0 w 14"/>
                    <a:gd name="T7" fmla="*/ 0 h 126"/>
                    <a:gd name="T8" fmla="*/ 0 w 14"/>
                    <a:gd name="T9" fmla="*/ 0 h 126"/>
                    <a:gd name="T10" fmla="*/ 0 w 14"/>
                    <a:gd name="T11" fmla="*/ 0 h 12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4" h="126">
                      <a:moveTo>
                        <a:pt x="7" y="126"/>
                      </a:moveTo>
                      <a:lnTo>
                        <a:pt x="14" y="126"/>
                      </a:lnTo>
                      <a:lnTo>
                        <a:pt x="14" y="0"/>
                      </a:lnTo>
                      <a:lnTo>
                        <a:pt x="0" y="0"/>
                      </a:lnTo>
                      <a:lnTo>
                        <a:pt x="0" y="126"/>
                      </a:lnTo>
                      <a:lnTo>
                        <a:pt x="7" y="1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0460" name="Freeform 48"/>
                <p:cNvSpPr>
                  <a:spLocks/>
                </p:cNvSpPr>
                <p:nvPr/>
              </p:nvSpPr>
              <p:spPr bwMode="auto">
                <a:xfrm>
                  <a:off x="1879" y="2322"/>
                  <a:ext cx="2" cy="1"/>
                </a:xfrm>
                <a:custGeom>
                  <a:avLst/>
                  <a:gdLst>
                    <a:gd name="T0" fmla="*/ 0 w 14"/>
                    <a:gd name="T1" fmla="*/ 0 h 7"/>
                    <a:gd name="T2" fmla="*/ 0 w 14"/>
                    <a:gd name="T3" fmla="*/ 0 h 7"/>
                    <a:gd name="T4" fmla="*/ 0 w 14"/>
                    <a:gd name="T5" fmla="*/ 0 h 7"/>
                    <a:gd name="T6" fmla="*/ 0 w 14"/>
                    <a:gd name="T7" fmla="*/ 0 h 7"/>
                    <a:gd name="T8" fmla="*/ 0 w 14"/>
                    <a:gd name="T9" fmla="*/ 0 h 7"/>
                    <a:gd name="T10" fmla="*/ 0 w 14"/>
                    <a:gd name="T11" fmla="*/ 0 h 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4" h="7">
                      <a:moveTo>
                        <a:pt x="0" y="0"/>
                      </a:moveTo>
                      <a:lnTo>
                        <a:pt x="2" y="5"/>
                      </a:lnTo>
                      <a:lnTo>
                        <a:pt x="7" y="7"/>
                      </a:lnTo>
                      <a:lnTo>
                        <a:pt x="12" y="5"/>
                      </a:lnTo>
                      <a:lnTo>
                        <a:pt x="14"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0461" name="Freeform 49"/>
                <p:cNvSpPr>
                  <a:spLocks/>
                </p:cNvSpPr>
                <p:nvPr/>
              </p:nvSpPr>
              <p:spPr bwMode="auto">
                <a:xfrm>
                  <a:off x="1876" y="2305"/>
                  <a:ext cx="2" cy="1"/>
                </a:xfrm>
                <a:custGeom>
                  <a:avLst/>
                  <a:gdLst>
                    <a:gd name="T0" fmla="*/ 0 w 14"/>
                    <a:gd name="T1" fmla="*/ 0 h 7"/>
                    <a:gd name="T2" fmla="*/ 0 w 14"/>
                    <a:gd name="T3" fmla="*/ 0 h 7"/>
                    <a:gd name="T4" fmla="*/ 0 w 14"/>
                    <a:gd name="T5" fmla="*/ 0 h 7"/>
                    <a:gd name="T6" fmla="*/ 0 w 14"/>
                    <a:gd name="T7" fmla="*/ 0 h 7"/>
                    <a:gd name="T8" fmla="*/ 0 w 14"/>
                    <a:gd name="T9" fmla="*/ 0 h 7"/>
                    <a:gd name="T10" fmla="*/ 0 w 14"/>
                    <a:gd name="T11" fmla="*/ 0 h 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4" h="7">
                      <a:moveTo>
                        <a:pt x="14" y="7"/>
                      </a:moveTo>
                      <a:lnTo>
                        <a:pt x="12" y="2"/>
                      </a:lnTo>
                      <a:lnTo>
                        <a:pt x="7" y="0"/>
                      </a:lnTo>
                      <a:lnTo>
                        <a:pt x="2" y="2"/>
                      </a:lnTo>
                      <a:lnTo>
                        <a:pt x="0" y="7"/>
                      </a:lnTo>
                      <a:lnTo>
                        <a:pt x="14"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0462" name="Freeform 50"/>
                <p:cNvSpPr>
                  <a:spLocks/>
                </p:cNvSpPr>
                <p:nvPr/>
              </p:nvSpPr>
              <p:spPr bwMode="auto">
                <a:xfrm>
                  <a:off x="1876" y="2306"/>
                  <a:ext cx="2" cy="16"/>
                </a:xfrm>
                <a:custGeom>
                  <a:avLst/>
                  <a:gdLst>
                    <a:gd name="T0" fmla="*/ 0 w 14"/>
                    <a:gd name="T1" fmla="*/ 0 h 126"/>
                    <a:gd name="T2" fmla="*/ 0 w 14"/>
                    <a:gd name="T3" fmla="*/ 0 h 126"/>
                    <a:gd name="T4" fmla="*/ 0 w 14"/>
                    <a:gd name="T5" fmla="*/ 0 h 126"/>
                    <a:gd name="T6" fmla="*/ 0 w 14"/>
                    <a:gd name="T7" fmla="*/ 0 h 126"/>
                    <a:gd name="T8" fmla="*/ 0 w 14"/>
                    <a:gd name="T9" fmla="*/ 0 h 126"/>
                    <a:gd name="T10" fmla="*/ 0 w 14"/>
                    <a:gd name="T11" fmla="*/ 0 h 12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4" h="126">
                      <a:moveTo>
                        <a:pt x="7" y="126"/>
                      </a:moveTo>
                      <a:lnTo>
                        <a:pt x="14" y="126"/>
                      </a:lnTo>
                      <a:lnTo>
                        <a:pt x="14" y="0"/>
                      </a:lnTo>
                      <a:lnTo>
                        <a:pt x="0" y="0"/>
                      </a:lnTo>
                      <a:lnTo>
                        <a:pt x="0" y="126"/>
                      </a:lnTo>
                      <a:lnTo>
                        <a:pt x="7" y="1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0463" name="Freeform 51"/>
                <p:cNvSpPr>
                  <a:spLocks/>
                </p:cNvSpPr>
                <p:nvPr/>
              </p:nvSpPr>
              <p:spPr bwMode="auto">
                <a:xfrm>
                  <a:off x="1876" y="2322"/>
                  <a:ext cx="2" cy="1"/>
                </a:xfrm>
                <a:custGeom>
                  <a:avLst/>
                  <a:gdLst>
                    <a:gd name="T0" fmla="*/ 0 w 14"/>
                    <a:gd name="T1" fmla="*/ 0 h 7"/>
                    <a:gd name="T2" fmla="*/ 0 w 14"/>
                    <a:gd name="T3" fmla="*/ 0 h 7"/>
                    <a:gd name="T4" fmla="*/ 0 w 14"/>
                    <a:gd name="T5" fmla="*/ 0 h 7"/>
                    <a:gd name="T6" fmla="*/ 0 w 14"/>
                    <a:gd name="T7" fmla="*/ 0 h 7"/>
                    <a:gd name="T8" fmla="*/ 0 w 14"/>
                    <a:gd name="T9" fmla="*/ 0 h 7"/>
                    <a:gd name="T10" fmla="*/ 0 w 14"/>
                    <a:gd name="T11" fmla="*/ 0 h 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4" h="7">
                      <a:moveTo>
                        <a:pt x="0" y="0"/>
                      </a:moveTo>
                      <a:lnTo>
                        <a:pt x="2" y="5"/>
                      </a:lnTo>
                      <a:lnTo>
                        <a:pt x="7" y="7"/>
                      </a:lnTo>
                      <a:lnTo>
                        <a:pt x="12" y="5"/>
                      </a:lnTo>
                      <a:lnTo>
                        <a:pt x="14"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0464" name="Freeform 52"/>
                <p:cNvSpPr>
                  <a:spLocks/>
                </p:cNvSpPr>
                <p:nvPr/>
              </p:nvSpPr>
              <p:spPr bwMode="auto">
                <a:xfrm>
                  <a:off x="1873" y="2305"/>
                  <a:ext cx="2" cy="1"/>
                </a:xfrm>
                <a:custGeom>
                  <a:avLst/>
                  <a:gdLst>
                    <a:gd name="T0" fmla="*/ 0 w 14"/>
                    <a:gd name="T1" fmla="*/ 0 h 7"/>
                    <a:gd name="T2" fmla="*/ 0 w 14"/>
                    <a:gd name="T3" fmla="*/ 0 h 7"/>
                    <a:gd name="T4" fmla="*/ 0 w 14"/>
                    <a:gd name="T5" fmla="*/ 0 h 7"/>
                    <a:gd name="T6" fmla="*/ 0 w 14"/>
                    <a:gd name="T7" fmla="*/ 0 h 7"/>
                    <a:gd name="T8" fmla="*/ 0 w 14"/>
                    <a:gd name="T9" fmla="*/ 0 h 7"/>
                    <a:gd name="T10" fmla="*/ 0 w 14"/>
                    <a:gd name="T11" fmla="*/ 0 h 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4" h="7">
                      <a:moveTo>
                        <a:pt x="14" y="7"/>
                      </a:moveTo>
                      <a:lnTo>
                        <a:pt x="12" y="2"/>
                      </a:lnTo>
                      <a:lnTo>
                        <a:pt x="7" y="0"/>
                      </a:lnTo>
                      <a:lnTo>
                        <a:pt x="2" y="2"/>
                      </a:lnTo>
                      <a:lnTo>
                        <a:pt x="0" y="7"/>
                      </a:lnTo>
                      <a:lnTo>
                        <a:pt x="14"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0465" name="Freeform 53"/>
                <p:cNvSpPr>
                  <a:spLocks/>
                </p:cNvSpPr>
                <p:nvPr/>
              </p:nvSpPr>
              <p:spPr bwMode="auto">
                <a:xfrm>
                  <a:off x="1873" y="2306"/>
                  <a:ext cx="2" cy="16"/>
                </a:xfrm>
                <a:custGeom>
                  <a:avLst/>
                  <a:gdLst>
                    <a:gd name="T0" fmla="*/ 0 w 14"/>
                    <a:gd name="T1" fmla="*/ 0 h 126"/>
                    <a:gd name="T2" fmla="*/ 0 w 14"/>
                    <a:gd name="T3" fmla="*/ 0 h 126"/>
                    <a:gd name="T4" fmla="*/ 0 w 14"/>
                    <a:gd name="T5" fmla="*/ 0 h 126"/>
                    <a:gd name="T6" fmla="*/ 0 w 14"/>
                    <a:gd name="T7" fmla="*/ 0 h 126"/>
                    <a:gd name="T8" fmla="*/ 0 w 14"/>
                    <a:gd name="T9" fmla="*/ 0 h 126"/>
                    <a:gd name="T10" fmla="*/ 0 w 14"/>
                    <a:gd name="T11" fmla="*/ 0 h 12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4" h="126">
                      <a:moveTo>
                        <a:pt x="7" y="126"/>
                      </a:moveTo>
                      <a:lnTo>
                        <a:pt x="14" y="126"/>
                      </a:lnTo>
                      <a:lnTo>
                        <a:pt x="14" y="0"/>
                      </a:lnTo>
                      <a:lnTo>
                        <a:pt x="0" y="0"/>
                      </a:lnTo>
                      <a:lnTo>
                        <a:pt x="0" y="126"/>
                      </a:lnTo>
                      <a:lnTo>
                        <a:pt x="7" y="1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0466" name="Freeform 54"/>
                <p:cNvSpPr>
                  <a:spLocks/>
                </p:cNvSpPr>
                <p:nvPr/>
              </p:nvSpPr>
              <p:spPr bwMode="auto">
                <a:xfrm>
                  <a:off x="1873" y="2322"/>
                  <a:ext cx="2" cy="1"/>
                </a:xfrm>
                <a:custGeom>
                  <a:avLst/>
                  <a:gdLst>
                    <a:gd name="T0" fmla="*/ 0 w 14"/>
                    <a:gd name="T1" fmla="*/ 0 h 7"/>
                    <a:gd name="T2" fmla="*/ 0 w 14"/>
                    <a:gd name="T3" fmla="*/ 0 h 7"/>
                    <a:gd name="T4" fmla="*/ 0 w 14"/>
                    <a:gd name="T5" fmla="*/ 0 h 7"/>
                    <a:gd name="T6" fmla="*/ 0 w 14"/>
                    <a:gd name="T7" fmla="*/ 0 h 7"/>
                    <a:gd name="T8" fmla="*/ 0 w 14"/>
                    <a:gd name="T9" fmla="*/ 0 h 7"/>
                    <a:gd name="T10" fmla="*/ 0 w 14"/>
                    <a:gd name="T11" fmla="*/ 0 h 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4" h="7">
                      <a:moveTo>
                        <a:pt x="0" y="0"/>
                      </a:moveTo>
                      <a:lnTo>
                        <a:pt x="2" y="5"/>
                      </a:lnTo>
                      <a:lnTo>
                        <a:pt x="7" y="7"/>
                      </a:lnTo>
                      <a:lnTo>
                        <a:pt x="12" y="5"/>
                      </a:lnTo>
                      <a:lnTo>
                        <a:pt x="14"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0467" name="Freeform 55"/>
                <p:cNvSpPr>
                  <a:spLocks/>
                </p:cNvSpPr>
                <p:nvPr/>
              </p:nvSpPr>
              <p:spPr bwMode="auto">
                <a:xfrm>
                  <a:off x="1896" y="2305"/>
                  <a:ext cx="2" cy="1"/>
                </a:xfrm>
                <a:custGeom>
                  <a:avLst/>
                  <a:gdLst>
                    <a:gd name="T0" fmla="*/ 0 w 14"/>
                    <a:gd name="T1" fmla="*/ 0 h 7"/>
                    <a:gd name="T2" fmla="*/ 0 w 14"/>
                    <a:gd name="T3" fmla="*/ 0 h 7"/>
                    <a:gd name="T4" fmla="*/ 0 w 14"/>
                    <a:gd name="T5" fmla="*/ 0 h 7"/>
                    <a:gd name="T6" fmla="*/ 0 w 14"/>
                    <a:gd name="T7" fmla="*/ 0 h 7"/>
                    <a:gd name="T8" fmla="*/ 0 w 14"/>
                    <a:gd name="T9" fmla="*/ 0 h 7"/>
                    <a:gd name="T10" fmla="*/ 0 w 14"/>
                    <a:gd name="T11" fmla="*/ 0 h 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4" h="7">
                      <a:moveTo>
                        <a:pt x="14" y="7"/>
                      </a:moveTo>
                      <a:lnTo>
                        <a:pt x="12" y="2"/>
                      </a:lnTo>
                      <a:lnTo>
                        <a:pt x="7" y="0"/>
                      </a:lnTo>
                      <a:lnTo>
                        <a:pt x="2" y="2"/>
                      </a:lnTo>
                      <a:lnTo>
                        <a:pt x="0" y="7"/>
                      </a:lnTo>
                      <a:lnTo>
                        <a:pt x="14"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0468" name="Freeform 56"/>
                <p:cNvSpPr>
                  <a:spLocks/>
                </p:cNvSpPr>
                <p:nvPr/>
              </p:nvSpPr>
              <p:spPr bwMode="auto">
                <a:xfrm>
                  <a:off x="1896" y="2306"/>
                  <a:ext cx="2" cy="16"/>
                </a:xfrm>
                <a:custGeom>
                  <a:avLst/>
                  <a:gdLst>
                    <a:gd name="T0" fmla="*/ 0 w 14"/>
                    <a:gd name="T1" fmla="*/ 0 h 126"/>
                    <a:gd name="T2" fmla="*/ 0 w 14"/>
                    <a:gd name="T3" fmla="*/ 0 h 126"/>
                    <a:gd name="T4" fmla="*/ 0 w 14"/>
                    <a:gd name="T5" fmla="*/ 0 h 126"/>
                    <a:gd name="T6" fmla="*/ 0 w 14"/>
                    <a:gd name="T7" fmla="*/ 0 h 126"/>
                    <a:gd name="T8" fmla="*/ 0 w 14"/>
                    <a:gd name="T9" fmla="*/ 0 h 126"/>
                    <a:gd name="T10" fmla="*/ 0 w 14"/>
                    <a:gd name="T11" fmla="*/ 0 h 12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4" h="126">
                      <a:moveTo>
                        <a:pt x="7" y="126"/>
                      </a:moveTo>
                      <a:lnTo>
                        <a:pt x="14" y="126"/>
                      </a:lnTo>
                      <a:lnTo>
                        <a:pt x="14" y="0"/>
                      </a:lnTo>
                      <a:lnTo>
                        <a:pt x="0" y="0"/>
                      </a:lnTo>
                      <a:lnTo>
                        <a:pt x="0" y="126"/>
                      </a:lnTo>
                      <a:lnTo>
                        <a:pt x="7" y="1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0469" name="Freeform 57"/>
                <p:cNvSpPr>
                  <a:spLocks/>
                </p:cNvSpPr>
                <p:nvPr/>
              </p:nvSpPr>
              <p:spPr bwMode="auto">
                <a:xfrm>
                  <a:off x="1896" y="2322"/>
                  <a:ext cx="2" cy="1"/>
                </a:xfrm>
                <a:custGeom>
                  <a:avLst/>
                  <a:gdLst>
                    <a:gd name="T0" fmla="*/ 0 w 14"/>
                    <a:gd name="T1" fmla="*/ 0 h 7"/>
                    <a:gd name="T2" fmla="*/ 0 w 14"/>
                    <a:gd name="T3" fmla="*/ 0 h 7"/>
                    <a:gd name="T4" fmla="*/ 0 w 14"/>
                    <a:gd name="T5" fmla="*/ 0 h 7"/>
                    <a:gd name="T6" fmla="*/ 0 w 14"/>
                    <a:gd name="T7" fmla="*/ 0 h 7"/>
                    <a:gd name="T8" fmla="*/ 0 w 14"/>
                    <a:gd name="T9" fmla="*/ 0 h 7"/>
                    <a:gd name="T10" fmla="*/ 0 w 14"/>
                    <a:gd name="T11" fmla="*/ 0 h 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4" h="7">
                      <a:moveTo>
                        <a:pt x="0" y="0"/>
                      </a:moveTo>
                      <a:lnTo>
                        <a:pt x="2" y="5"/>
                      </a:lnTo>
                      <a:lnTo>
                        <a:pt x="7" y="7"/>
                      </a:lnTo>
                      <a:lnTo>
                        <a:pt x="12" y="5"/>
                      </a:lnTo>
                      <a:lnTo>
                        <a:pt x="14"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0470" name="Freeform 58"/>
                <p:cNvSpPr>
                  <a:spLocks/>
                </p:cNvSpPr>
                <p:nvPr/>
              </p:nvSpPr>
              <p:spPr bwMode="auto">
                <a:xfrm>
                  <a:off x="1893" y="2305"/>
                  <a:ext cx="2" cy="1"/>
                </a:xfrm>
                <a:custGeom>
                  <a:avLst/>
                  <a:gdLst>
                    <a:gd name="T0" fmla="*/ 0 w 14"/>
                    <a:gd name="T1" fmla="*/ 0 h 7"/>
                    <a:gd name="T2" fmla="*/ 0 w 14"/>
                    <a:gd name="T3" fmla="*/ 0 h 7"/>
                    <a:gd name="T4" fmla="*/ 0 w 14"/>
                    <a:gd name="T5" fmla="*/ 0 h 7"/>
                    <a:gd name="T6" fmla="*/ 0 w 14"/>
                    <a:gd name="T7" fmla="*/ 0 h 7"/>
                    <a:gd name="T8" fmla="*/ 0 w 14"/>
                    <a:gd name="T9" fmla="*/ 0 h 7"/>
                    <a:gd name="T10" fmla="*/ 0 w 14"/>
                    <a:gd name="T11" fmla="*/ 0 h 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4" h="7">
                      <a:moveTo>
                        <a:pt x="14" y="7"/>
                      </a:moveTo>
                      <a:lnTo>
                        <a:pt x="12" y="2"/>
                      </a:lnTo>
                      <a:lnTo>
                        <a:pt x="7" y="0"/>
                      </a:lnTo>
                      <a:lnTo>
                        <a:pt x="2" y="2"/>
                      </a:lnTo>
                      <a:lnTo>
                        <a:pt x="0" y="7"/>
                      </a:lnTo>
                      <a:lnTo>
                        <a:pt x="14"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0471" name="Freeform 59"/>
                <p:cNvSpPr>
                  <a:spLocks/>
                </p:cNvSpPr>
                <p:nvPr/>
              </p:nvSpPr>
              <p:spPr bwMode="auto">
                <a:xfrm>
                  <a:off x="1893" y="2306"/>
                  <a:ext cx="2" cy="16"/>
                </a:xfrm>
                <a:custGeom>
                  <a:avLst/>
                  <a:gdLst>
                    <a:gd name="T0" fmla="*/ 0 w 14"/>
                    <a:gd name="T1" fmla="*/ 0 h 126"/>
                    <a:gd name="T2" fmla="*/ 0 w 14"/>
                    <a:gd name="T3" fmla="*/ 0 h 126"/>
                    <a:gd name="T4" fmla="*/ 0 w 14"/>
                    <a:gd name="T5" fmla="*/ 0 h 126"/>
                    <a:gd name="T6" fmla="*/ 0 w 14"/>
                    <a:gd name="T7" fmla="*/ 0 h 126"/>
                    <a:gd name="T8" fmla="*/ 0 w 14"/>
                    <a:gd name="T9" fmla="*/ 0 h 126"/>
                    <a:gd name="T10" fmla="*/ 0 w 14"/>
                    <a:gd name="T11" fmla="*/ 0 h 12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4" h="126">
                      <a:moveTo>
                        <a:pt x="7" y="126"/>
                      </a:moveTo>
                      <a:lnTo>
                        <a:pt x="14" y="126"/>
                      </a:lnTo>
                      <a:lnTo>
                        <a:pt x="14" y="0"/>
                      </a:lnTo>
                      <a:lnTo>
                        <a:pt x="0" y="0"/>
                      </a:lnTo>
                      <a:lnTo>
                        <a:pt x="0" y="126"/>
                      </a:lnTo>
                      <a:lnTo>
                        <a:pt x="7" y="1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0472" name="Freeform 60"/>
                <p:cNvSpPr>
                  <a:spLocks/>
                </p:cNvSpPr>
                <p:nvPr/>
              </p:nvSpPr>
              <p:spPr bwMode="auto">
                <a:xfrm>
                  <a:off x="1893" y="2322"/>
                  <a:ext cx="2" cy="1"/>
                </a:xfrm>
                <a:custGeom>
                  <a:avLst/>
                  <a:gdLst>
                    <a:gd name="T0" fmla="*/ 0 w 14"/>
                    <a:gd name="T1" fmla="*/ 0 h 7"/>
                    <a:gd name="T2" fmla="*/ 0 w 14"/>
                    <a:gd name="T3" fmla="*/ 0 h 7"/>
                    <a:gd name="T4" fmla="*/ 0 w 14"/>
                    <a:gd name="T5" fmla="*/ 0 h 7"/>
                    <a:gd name="T6" fmla="*/ 0 w 14"/>
                    <a:gd name="T7" fmla="*/ 0 h 7"/>
                    <a:gd name="T8" fmla="*/ 0 w 14"/>
                    <a:gd name="T9" fmla="*/ 0 h 7"/>
                    <a:gd name="T10" fmla="*/ 0 w 14"/>
                    <a:gd name="T11" fmla="*/ 0 h 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4" h="7">
                      <a:moveTo>
                        <a:pt x="0" y="0"/>
                      </a:moveTo>
                      <a:lnTo>
                        <a:pt x="2" y="5"/>
                      </a:lnTo>
                      <a:lnTo>
                        <a:pt x="7" y="7"/>
                      </a:lnTo>
                      <a:lnTo>
                        <a:pt x="12" y="5"/>
                      </a:lnTo>
                      <a:lnTo>
                        <a:pt x="14"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0473" name="Freeform 61"/>
                <p:cNvSpPr>
                  <a:spLocks/>
                </p:cNvSpPr>
                <p:nvPr/>
              </p:nvSpPr>
              <p:spPr bwMode="auto">
                <a:xfrm>
                  <a:off x="1887" y="2305"/>
                  <a:ext cx="2" cy="1"/>
                </a:xfrm>
                <a:custGeom>
                  <a:avLst/>
                  <a:gdLst>
                    <a:gd name="T0" fmla="*/ 0 w 14"/>
                    <a:gd name="T1" fmla="*/ 0 h 7"/>
                    <a:gd name="T2" fmla="*/ 0 w 14"/>
                    <a:gd name="T3" fmla="*/ 0 h 7"/>
                    <a:gd name="T4" fmla="*/ 0 w 14"/>
                    <a:gd name="T5" fmla="*/ 0 h 7"/>
                    <a:gd name="T6" fmla="*/ 0 w 14"/>
                    <a:gd name="T7" fmla="*/ 0 h 7"/>
                    <a:gd name="T8" fmla="*/ 0 w 14"/>
                    <a:gd name="T9" fmla="*/ 0 h 7"/>
                    <a:gd name="T10" fmla="*/ 0 w 14"/>
                    <a:gd name="T11" fmla="*/ 0 h 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4" h="7">
                      <a:moveTo>
                        <a:pt x="14" y="7"/>
                      </a:moveTo>
                      <a:lnTo>
                        <a:pt x="12" y="2"/>
                      </a:lnTo>
                      <a:lnTo>
                        <a:pt x="7" y="0"/>
                      </a:lnTo>
                      <a:lnTo>
                        <a:pt x="2" y="2"/>
                      </a:lnTo>
                      <a:lnTo>
                        <a:pt x="0" y="7"/>
                      </a:lnTo>
                      <a:lnTo>
                        <a:pt x="14"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0474" name="Freeform 62"/>
                <p:cNvSpPr>
                  <a:spLocks/>
                </p:cNvSpPr>
                <p:nvPr/>
              </p:nvSpPr>
              <p:spPr bwMode="auto">
                <a:xfrm>
                  <a:off x="1887" y="2306"/>
                  <a:ext cx="2" cy="16"/>
                </a:xfrm>
                <a:custGeom>
                  <a:avLst/>
                  <a:gdLst>
                    <a:gd name="T0" fmla="*/ 0 w 14"/>
                    <a:gd name="T1" fmla="*/ 0 h 126"/>
                    <a:gd name="T2" fmla="*/ 0 w 14"/>
                    <a:gd name="T3" fmla="*/ 0 h 126"/>
                    <a:gd name="T4" fmla="*/ 0 w 14"/>
                    <a:gd name="T5" fmla="*/ 0 h 126"/>
                    <a:gd name="T6" fmla="*/ 0 w 14"/>
                    <a:gd name="T7" fmla="*/ 0 h 126"/>
                    <a:gd name="T8" fmla="*/ 0 w 14"/>
                    <a:gd name="T9" fmla="*/ 0 h 126"/>
                    <a:gd name="T10" fmla="*/ 0 w 14"/>
                    <a:gd name="T11" fmla="*/ 0 h 12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4" h="126">
                      <a:moveTo>
                        <a:pt x="7" y="126"/>
                      </a:moveTo>
                      <a:lnTo>
                        <a:pt x="14" y="126"/>
                      </a:lnTo>
                      <a:lnTo>
                        <a:pt x="14" y="0"/>
                      </a:lnTo>
                      <a:lnTo>
                        <a:pt x="0" y="0"/>
                      </a:lnTo>
                      <a:lnTo>
                        <a:pt x="0" y="126"/>
                      </a:lnTo>
                      <a:lnTo>
                        <a:pt x="7" y="1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0475" name="Freeform 63"/>
                <p:cNvSpPr>
                  <a:spLocks/>
                </p:cNvSpPr>
                <p:nvPr/>
              </p:nvSpPr>
              <p:spPr bwMode="auto">
                <a:xfrm>
                  <a:off x="1887" y="2322"/>
                  <a:ext cx="2" cy="1"/>
                </a:xfrm>
                <a:custGeom>
                  <a:avLst/>
                  <a:gdLst>
                    <a:gd name="T0" fmla="*/ 0 w 14"/>
                    <a:gd name="T1" fmla="*/ 0 h 7"/>
                    <a:gd name="T2" fmla="*/ 0 w 14"/>
                    <a:gd name="T3" fmla="*/ 0 h 7"/>
                    <a:gd name="T4" fmla="*/ 0 w 14"/>
                    <a:gd name="T5" fmla="*/ 0 h 7"/>
                    <a:gd name="T6" fmla="*/ 0 w 14"/>
                    <a:gd name="T7" fmla="*/ 0 h 7"/>
                    <a:gd name="T8" fmla="*/ 0 w 14"/>
                    <a:gd name="T9" fmla="*/ 0 h 7"/>
                    <a:gd name="T10" fmla="*/ 0 w 14"/>
                    <a:gd name="T11" fmla="*/ 0 h 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4" h="7">
                      <a:moveTo>
                        <a:pt x="0" y="0"/>
                      </a:moveTo>
                      <a:lnTo>
                        <a:pt x="2" y="5"/>
                      </a:lnTo>
                      <a:lnTo>
                        <a:pt x="7" y="7"/>
                      </a:lnTo>
                      <a:lnTo>
                        <a:pt x="12" y="5"/>
                      </a:lnTo>
                      <a:lnTo>
                        <a:pt x="14"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0476" name="Freeform 64"/>
                <p:cNvSpPr>
                  <a:spLocks/>
                </p:cNvSpPr>
                <p:nvPr/>
              </p:nvSpPr>
              <p:spPr bwMode="auto">
                <a:xfrm>
                  <a:off x="1890" y="2305"/>
                  <a:ext cx="2" cy="1"/>
                </a:xfrm>
                <a:custGeom>
                  <a:avLst/>
                  <a:gdLst>
                    <a:gd name="T0" fmla="*/ 0 w 14"/>
                    <a:gd name="T1" fmla="*/ 0 h 7"/>
                    <a:gd name="T2" fmla="*/ 0 w 14"/>
                    <a:gd name="T3" fmla="*/ 0 h 7"/>
                    <a:gd name="T4" fmla="*/ 0 w 14"/>
                    <a:gd name="T5" fmla="*/ 0 h 7"/>
                    <a:gd name="T6" fmla="*/ 0 w 14"/>
                    <a:gd name="T7" fmla="*/ 0 h 7"/>
                    <a:gd name="T8" fmla="*/ 0 w 14"/>
                    <a:gd name="T9" fmla="*/ 0 h 7"/>
                    <a:gd name="T10" fmla="*/ 0 w 14"/>
                    <a:gd name="T11" fmla="*/ 0 h 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4" h="7">
                      <a:moveTo>
                        <a:pt x="14" y="7"/>
                      </a:moveTo>
                      <a:lnTo>
                        <a:pt x="12" y="2"/>
                      </a:lnTo>
                      <a:lnTo>
                        <a:pt x="7" y="0"/>
                      </a:lnTo>
                      <a:lnTo>
                        <a:pt x="2" y="2"/>
                      </a:lnTo>
                      <a:lnTo>
                        <a:pt x="0" y="7"/>
                      </a:lnTo>
                      <a:lnTo>
                        <a:pt x="14"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0477" name="Freeform 65"/>
                <p:cNvSpPr>
                  <a:spLocks/>
                </p:cNvSpPr>
                <p:nvPr/>
              </p:nvSpPr>
              <p:spPr bwMode="auto">
                <a:xfrm>
                  <a:off x="1890" y="2306"/>
                  <a:ext cx="2" cy="16"/>
                </a:xfrm>
                <a:custGeom>
                  <a:avLst/>
                  <a:gdLst>
                    <a:gd name="T0" fmla="*/ 0 w 14"/>
                    <a:gd name="T1" fmla="*/ 0 h 126"/>
                    <a:gd name="T2" fmla="*/ 0 w 14"/>
                    <a:gd name="T3" fmla="*/ 0 h 126"/>
                    <a:gd name="T4" fmla="*/ 0 w 14"/>
                    <a:gd name="T5" fmla="*/ 0 h 126"/>
                    <a:gd name="T6" fmla="*/ 0 w 14"/>
                    <a:gd name="T7" fmla="*/ 0 h 126"/>
                    <a:gd name="T8" fmla="*/ 0 w 14"/>
                    <a:gd name="T9" fmla="*/ 0 h 126"/>
                    <a:gd name="T10" fmla="*/ 0 w 14"/>
                    <a:gd name="T11" fmla="*/ 0 h 12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4" h="126">
                      <a:moveTo>
                        <a:pt x="7" y="126"/>
                      </a:moveTo>
                      <a:lnTo>
                        <a:pt x="14" y="126"/>
                      </a:lnTo>
                      <a:lnTo>
                        <a:pt x="14" y="0"/>
                      </a:lnTo>
                      <a:lnTo>
                        <a:pt x="0" y="0"/>
                      </a:lnTo>
                      <a:lnTo>
                        <a:pt x="0" y="126"/>
                      </a:lnTo>
                      <a:lnTo>
                        <a:pt x="7" y="1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0478" name="Freeform 66"/>
                <p:cNvSpPr>
                  <a:spLocks/>
                </p:cNvSpPr>
                <p:nvPr/>
              </p:nvSpPr>
              <p:spPr bwMode="auto">
                <a:xfrm>
                  <a:off x="1890" y="2322"/>
                  <a:ext cx="2" cy="1"/>
                </a:xfrm>
                <a:custGeom>
                  <a:avLst/>
                  <a:gdLst>
                    <a:gd name="T0" fmla="*/ 0 w 14"/>
                    <a:gd name="T1" fmla="*/ 0 h 7"/>
                    <a:gd name="T2" fmla="*/ 0 w 14"/>
                    <a:gd name="T3" fmla="*/ 0 h 7"/>
                    <a:gd name="T4" fmla="*/ 0 w 14"/>
                    <a:gd name="T5" fmla="*/ 0 h 7"/>
                    <a:gd name="T6" fmla="*/ 0 w 14"/>
                    <a:gd name="T7" fmla="*/ 0 h 7"/>
                    <a:gd name="T8" fmla="*/ 0 w 14"/>
                    <a:gd name="T9" fmla="*/ 0 h 7"/>
                    <a:gd name="T10" fmla="*/ 0 w 14"/>
                    <a:gd name="T11" fmla="*/ 0 h 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4" h="7">
                      <a:moveTo>
                        <a:pt x="0" y="0"/>
                      </a:moveTo>
                      <a:lnTo>
                        <a:pt x="2" y="5"/>
                      </a:lnTo>
                      <a:lnTo>
                        <a:pt x="7" y="7"/>
                      </a:lnTo>
                      <a:lnTo>
                        <a:pt x="12" y="5"/>
                      </a:lnTo>
                      <a:lnTo>
                        <a:pt x="14"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0479" name="Freeform 67"/>
                <p:cNvSpPr>
                  <a:spLocks/>
                </p:cNvSpPr>
                <p:nvPr/>
              </p:nvSpPr>
              <p:spPr bwMode="auto">
                <a:xfrm>
                  <a:off x="1882" y="2305"/>
                  <a:ext cx="1" cy="1"/>
                </a:xfrm>
                <a:custGeom>
                  <a:avLst/>
                  <a:gdLst>
                    <a:gd name="T0" fmla="*/ 0 w 14"/>
                    <a:gd name="T1" fmla="*/ 0 h 7"/>
                    <a:gd name="T2" fmla="*/ 0 w 14"/>
                    <a:gd name="T3" fmla="*/ 0 h 7"/>
                    <a:gd name="T4" fmla="*/ 0 w 14"/>
                    <a:gd name="T5" fmla="*/ 0 h 7"/>
                    <a:gd name="T6" fmla="*/ 0 w 14"/>
                    <a:gd name="T7" fmla="*/ 0 h 7"/>
                    <a:gd name="T8" fmla="*/ 0 w 14"/>
                    <a:gd name="T9" fmla="*/ 0 h 7"/>
                    <a:gd name="T10" fmla="*/ 0 w 14"/>
                    <a:gd name="T11" fmla="*/ 0 h 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4" h="7">
                      <a:moveTo>
                        <a:pt x="14" y="7"/>
                      </a:moveTo>
                      <a:lnTo>
                        <a:pt x="12" y="2"/>
                      </a:lnTo>
                      <a:lnTo>
                        <a:pt x="7" y="0"/>
                      </a:lnTo>
                      <a:lnTo>
                        <a:pt x="2" y="2"/>
                      </a:lnTo>
                      <a:lnTo>
                        <a:pt x="0" y="7"/>
                      </a:lnTo>
                      <a:lnTo>
                        <a:pt x="14"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0480" name="Freeform 68"/>
                <p:cNvSpPr>
                  <a:spLocks/>
                </p:cNvSpPr>
                <p:nvPr/>
              </p:nvSpPr>
              <p:spPr bwMode="auto">
                <a:xfrm>
                  <a:off x="1882" y="2306"/>
                  <a:ext cx="1" cy="16"/>
                </a:xfrm>
                <a:custGeom>
                  <a:avLst/>
                  <a:gdLst>
                    <a:gd name="T0" fmla="*/ 0 w 14"/>
                    <a:gd name="T1" fmla="*/ 0 h 126"/>
                    <a:gd name="T2" fmla="*/ 0 w 14"/>
                    <a:gd name="T3" fmla="*/ 0 h 126"/>
                    <a:gd name="T4" fmla="*/ 0 w 14"/>
                    <a:gd name="T5" fmla="*/ 0 h 126"/>
                    <a:gd name="T6" fmla="*/ 0 w 14"/>
                    <a:gd name="T7" fmla="*/ 0 h 126"/>
                    <a:gd name="T8" fmla="*/ 0 w 14"/>
                    <a:gd name="T9" fmla="*/ 0 h 126"/>
                    <a:gd name="T10" fmla="*/ 0 w 14"/>
                    <a:gd name="T11" fmla="*/ 0 h 12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4" h="126">
                      <a:moveTo>
                        <a:pt x="7" y="126"/>
                      </a:moveTo>
                      <a:lnTo>
                        <a:pt x="14" y="126"/>
                      </a:lnTo>
                      <a:lnTo>
                        <a:pt x="14" y="0"/>
                      </a:lnTo>
                      <a:lnTo>
                        <a:pt x="0" y="0"/>
                      </a:lnTo>
                      <a:lnTo>
                        <a:pt x="0" y="126"/>
                      </a:lnTo>
                      <a:lnTo>
                        <a:pt x="7" y="1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0481" name="Freeform 69"/>
                <p:cNvSpPr>
                  <a:spLocks/>
                </p:cNvSpPr>
                <p:nvPr/>
              </p:nvSpPr>
              <p:spPr bwMode="auto">
                <a:xfrm>
                  <a:off x="1882" y="2322"/>
                  <a:ext cx="1" cy="1"/>
                </a:xfrm>
                <a:custGeom>
                  <a:avLst/>
                  <a:gdLst>
                    <a:gd name="T0" fmla="*/ 0 w 14"/>
                    <a:gd name="T1" fmla="*/ 0 h 7"/>
                    <a:gd name="T2" fmla="*/ 0 w 14"/>
                    <a:gd name="T3" fmla="*/ 0 h 7"/>
                    <a:gd name="T4" fmla="*/ 0 w 14"/>
                    <a:gd name="T5" fmla="*/ 0 h 7"/>
                    <a:gd name="T6" fmla="*/ 0 w 14"/>
                    <a:gd name="T7" fmla="*/ 0 h 7"/>
                    <a:gd name="T8" fmla="*/ 0 w 14"/>
                    <a:gd name="T9" fmla="*/ 0 h 7"/>
                    <a:gd name="T10" fmla="*/ 0 w 14"/>
                    <a:gd name="T11" fmla="*/ 0 h 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4" h="7">
                      <a:moveTo>
                        <a:pt x="0" y="0"/>
                      </a:moveTo>
                      <a:lnTo>
                        <a:pt x="2" y="5"/>
                      </a:lnTo>
                      <a:lnTo>
                        <a:pt x="7" y="7"/>
                      </a:lnTo>
                      <a:lnTo>
                        <a:pt x="12" y="5"/>
                      </a:lnTo>
                      <a:lnTo>
                        <a:pt x="14"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0482" name="Freeform 70"/>
                <p:cNvSpPr>
                  <a:spLocks/>
                </p:cNvSpPr>
                <p:nvPr/>
              </p:nvSpPr>
              <p:spPr bwMode="auto">
                <a:xfrm>
                  <a:off x="1885" y="2305"/>
                  <a:ext cx="2" cy="1"/>
                </a:xfrm>
                <a:custGeom>
                  <a:avLst/>
                  <a:gdLst>
                    <a:gd name="T0" fmla="*/ 0 w 14"/>
                    <a:gd name="T1" fmla="*/ 0 h 7"/>
                    <a:gd name="T2" fmla="*/ 0 w 14"/>
                    <a:gd name="T3" fmla="*/ 0 h 7"/>
                    <a:gd name="T4" fmla="*/ 0 w 14"/>
                    <a:gd name="T5" fmla="*/ 0 h 7"/>
                    <a:gd name="T6" fmla="*/ 0 w 14"/>
                    <a:gd name="T7" fmla="*/ 0 h 7"/>
                    <a:gd name="T8" fmla="*/ 0 w 14"/>
                    <a:gd name="T9" fmla="*/ 0 h 7"/>
                    <a:gd name="T10" fmla="*/ 0 w 14"/>
                    <a:gd name="T11" fmla="*/ 0 h 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4" h="7">
                      <a:moveTo>
                        <a:pt x="14" y="7"/>
                      </a:moveTo>
                      <a:lnTo>
                        <a:pt x="12" y="2"/>
                      </a:lnTo>
                      <a:lnTo>
                        <a:pt x="7" y="0"/>
                      </a:lnTo>
                      <a:lnTo>
                        <a:pt x="2" y="2"/>
                      </a:lnTo>
                      <a:lnTo>
                        <a:pt x="0" y="7"/>
                      </a:lnTo>
                      <a:lnTo>
                        <a:pt x="14"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0483" name="Freeform 71"/>
                <p:cNvSpPr>
                  <a:spLocks/>
                </p:cNvSpPr>
                <p:nvPr/>
              </p:nvSpPr>
              <p:spPr bwMode="auto">
                <a:xfrm>
                  <a:off x="1885" y="2306"/>
                  <a:ext cx="2" cy="16"/>
                </a:xfrm>
                <a:custGeom>
                  <a:avLst/>
                  <a:gdLst>
                    <a:gd name="T0" fmla="*/ 0 w 14"/>
                    <a:gd name="T1" fmla="*/ 0 h 126"/>
                    <a:gd name="T2" fmla="*/ 0 w 14"/>
                    <a:gd name="T3" fmla="*/ 0 h 126"/>
                    <a:gd name="T4" fmla="*/ 0 w 14"/>
                    <a:gd name="T5" fmla="*/ 0 h 126"/>
                    <a:gd name="T6" fmla="*/ 0 w 14"/>
                    <a:gd name="T7" fmla="*/ 0 h 126"/>
                    <a:gd name="T8" fmla="*/ 0 w 14"/>
                    <a:gd name="T9" fmla="*/ 0 h 126"/>
                    <a:gd name="T10" fmla="*/ 0 w 14"/>
                    <a:gd name="T11" fmla="*/ 0 h 12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4" h="126">
                      <a:moveTo>
                        <a:pt x="7" y="126"/>
                      </a:moveTo>
                      <a:lnTo>
                        <a:pt x="14" y="126"/>
                      </a:lnTo>
                      <a:lnTo>
                        <a:pt x="14" y="0"/>
                      </a:lnTo>
                      <a:lnTo>
                        <a:pt x="0" y="0"/>
                      </a:lnTo>
                      <a:lnTo>
                        <a:pt x="0" y="126"/>
                      </a:lnTo>
                      <a:lnTo>
                        <a:pt x="7" y="1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0484" name="Freeform 72"/>
                <p:cNvSpPr>
                  <a:spLocks/>
                </p:cNvSpPr>
                <p:nvPr/>
              </p:nvSpPr>
              <p:spPr bwMode="auto">
                <a:xfrm>
                  <a:off x="1885" y="2322"/>
                  <a:ext cx="2" cy="1"/>
                </a:xfrm>
                <a:custGeom>
                  <a:avLst/>
                  <a:gdLst>
                    <a:gd name="T0" fmla="*/ 0 w 14"/>
                    <a:gd name="T1" fmla="*/ 0 h 7"/>
                    <a:gd name="T2" fmla="*/ 0 w 14"/>
                    <a:gd name="T3" fmla="*/ 0 h 7"/>
                    <a:gd name="T4" fmla="*/ 0 w 14"/>
                    <a:gd name="T5" fmla="*/ 0 h 7"/>
                    <a:gd name="T6" fmla="*/ 0 w 14"/>
                    <a:gd name="T7" fmla="*/ 0 h 7"/>
                    <a:gd name="T8" fmla="*/ 0 w 14"/>
                    <a:gd name="T9" fmla="*/ 0 h 7"/>
                    <a:gd name="T10" fmla="*/ 0 w 14"/>
                    <a:gd name="T11" fmla="*/ 0 h 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4" h="7">
                      <a:moveTo>
                        <a:pt x="0" y="0"/>
                      </a:moveTo>
                      <a:lnTo>
                        <a:pt x="2" y="5"/>
                      </a:lnTo>
                      <a:lnTo>
                        <a:pt x="7" y="7"/>
                      </a:lnTo>
                      <a:lnTo>
                        <a:pt x="12" y="5"/>
                      </a:lnTo>
                      <a:lnTo>
                        <a:pt x="14"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0485" name="Freeform 73"/>
                <p:cNvSpPr>
                  <a:spLocks/>
                </p:cNvSpPr>
                <p:nvPr/>
              </p:nvSpPr>
              <p:spPr bwMode="auto">
                <a:xfrm>
                  <a:off x="1930" y="2305"/>
                  <a:ext cx="2" cy="1"/>
                </a:xfrm>
                <a:custGeom>
                  <a:avLst/>
                  <a:gdLst>
                    <a:gd name="T0" fmla="*/ 0 w 14"/>
                    <a:gd name="T1" fmla="*/ 0 h 7"/>
                    <a:gd name="T2" fmla="*/ 0 w 14"/>
                    <a:gd name="T3" fmla="*/ 0 h 7"/>
                    <a:gd name="T4" fmla="*/ 0 w 14"/>
                    <a:gd name="T5" fmla="*/ 0 h 7"/>
                    <a:gd name="T6" fmla="*/ 0 w 14"/>
                    <a:gd name="T7" fmla="*/ 0 h 7"/>
                    <a:gd name="T8" fmla="*/ 0 w 14"/>
                    <a:gd name="T9" fmla="*/ 0 h 7"/>
                    <a:gd name="T10" fmla="*/ 0 w 14"/>
                    <a:gd name="T11" fmla="*/ 0 h 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4" h="7">
                      <a:moveTo>
                        <a:pt x="14" y="7"/>
                      </a:moveTo>
                      <a:lnTo>
                        <a:pt x="12" y="2"/>
                      </a:lnTo>
                      <a:lnTo>
                        <a:pt x="7" y="0"/>
                      </a:lnTo>
                      <a:lnTo>
                        <a:pt x="2" y="2"/>
                      </a:lnTo>
                      <a:lnTo>
                        <a:pt x="0" y="7"/>
                      </a:lnTo>
                      <a:lnTo>
                        <a:pt x="14"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0486" name="Freeform 74"/>
                <p:cNvSpPr>
                  <a:spLocks/>
                </p:cNvSpPr>
                <p:nvPr/>
              </p:nvSpPr>
              <p:spPr bwMode="auto">
                <a:xfrm>
                  <a:off x="1930" y="2306"/>
                  <a:ext cx="2" cy="16"/>
                </a:xfrm>
                <a:custGeom>
                  <a:avLst/>
                  <a:gdLst>
                    <a:gd name="T0" fmla="*/ 0 w 14"/>
                    <a:gd name="T1" fmla="*/ 0 h 126"/>
                    <a:gd name="T2" fmla="*/ 0 w 14"/>
                    <a:gd name="T3" fmla="*/ 0 h 126"/>
                    <a:gd name="T4" fmla="*/ 0 w 14"/>
                    <a:gd name="T5" fmla="*/ 0 h 126"/>
                    <a:gd name="T6" fmla="*/ 0 w 14"/>
                    <a:gd name="T7" fmla="*/ 0 h 126"/>
                    <a:gd name="T8" fmla="*/ 0 w 14"/>
                    <a:gd name="T9" fmla="*/ 0 h 126"/>
                    <a:gd name="T10" fmla="*/ 0 w 14"/>
                    <a:gd name="T11" fmla="*/ 0 h 12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4" h="126">
                      <a:moveTo>
                        <a:pt x="7" y="126"/>
                      </a:moveTo>
                      <a:lnTo>
                        <a:pt x="14" y="126"/>
                      </a:lnTo>
                      <a:lnTo>
                        <a:pt x="14" y="0"/>
                      </a:lnTo>
                      <a:lnTo>
                        <a:pt x="0" y="0"/>
                      </a:lnTo>
                      <a:lnTo>
                        <a:pt x="0" y="126"/>
                      </a:lnTo>
                      <a:lnTo>
                        <a:pt x="7" y="1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0487" name="Freeform 75"/>
                <p:cNvSpPr>
                  <a:spLocks/>
                </p:cNvSpPr>
                <p:nvPr/>
              </p:nvSpPr>
              <p:spPr bwMode="auto">
                <a:xfrm>
                  <a:off x="1930" y="2322"/>
                  <a:ext cx="2" cy="1"/>
                </a:xfrm>
                <a:custGeom>
                  <a:avLst/>
                  <a:gdLst>
                    <a:gd name="T0" fmla="*/ 0 w 14"/>
                    <a:gd name="T1" fmla="*/ 0 h 7"/>
                    <a:gd name="T2" fmla="*/ 0 w 14"/>
                    <a:gd name="T3" fmla="*/ 0 h 7"/>
                    <a:gd name="T4" fmla="*/ 0 w 14"/>
                    <a:gd name="T5" fmla="*/ 0 h 7"/>
                    <a:gd name="T6" fmla="*/ 0 w 14"/>
                    <a:gd name="T7" fmla="*/ 0 h 7"/>
                    <a:gd name="T8" fmla="*/ 0 w 14"/>
                    <a:gd name="T9" fmla="*/ 0 h 7"/>
                    <a:gd name="T10" fmla="*/ 0 w 14"/>
                    <a:gd name="T11" fmla="*/ 0 h 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4" h="7">
                      <a:moveTo>
                        <a:pt x="0" y="0"/>
                      </a:moveTo>
                      <a:lnTo>
                        <a:pt x="2" y="5"/>
                      </a:lnTo>
                      <a:lnTo>
                        <a:pt x="7" y="7"/>
                      </a:lnTo>
                      <a:lnTo>
                        <a:pt x="12" y="5"/>
                      </a:lnTo>
                      <a:lnTo>
                        <a:pt x="14"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0488" name="Freeform 76"/>
                <p:cNvSpPr>
                  <a:spLocks/>
                </p:cNvSpPr>
                <p:nvPr/>
              </p:nvSpPr>
              <p:spPr bwMode="auto">
                <a:xfrm>
                  <a:off x="1927" y="2305"/>
                  <a:ext cx="2" cy="1"/>
                </a:xfrm>
                <a:custGeom>
                  <a:avLst/>
                  <a:gdLst>
                    <a:gd name="T0" fmla="*/ 0 w 14"/>
                    <a:gd name="T1" fmla="*/ 0 h 7"/>
                    <a:gd name="T2" fmla="*/ 0 w 14"/>
                    <a:gd name="T3" fmla="*/ 0 h 7"/>
                    <a:gd name="T4" fmla="*/ 0 w 14"/>
                    <a:gd name="T5" fmla="*/ 0 h 7"/>
                    <a:gd name="T6" fmla="*/ 0 w 14"/>
                    <a:gd name="T7" fmla="*/ 0 h 7"/>
                    <a:gd name="T8" fmla="*/ 0 w 14"/>
                    <a:gd name="T9" fmla="*/ 0 h 7"/>
                    <a:gd name="T10" fmla="*/ 0 w 14"/>
                    <a:gd name="T11" fmla="*/ 0 h 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4" h="7">
                      <a:moveTo>
                        <a:pt x="14" y="7"/>
                      </a:moveTo>
                      <a:lnTo>
                        <a:pt x="12" y="2"/>
                      </a:lnTo>
                      <a:lnTo>
                        <a:pt x="7" y="0"/>
                      </a:lnTo>
                      <a:lnTo>
                        <a:pt x="2" y="2"/>
                      </a:lnTo>
                      <a:lnTo>
                        <a:pt x="0" y="7"/>
                      </a:lnTo>
                      <a:lnTo>
                        <a:pt x="14"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0489" name="Freeform 77"/>
                <p:cNvSpPr>
                  <a:spLocks/>
                </p:cNvSpPr>
                <p:nvPr/>
              </p:nvSpPr>
              <p:spPr bwMode="auto">
                <a:xfrm>
                  <a:off x="1927" y="2306"/>
                  <a:ext cx="2" cy="16"/>
                </a:xfrm>
                <a:custGeom>
                  <a:avLst/>
                  <a:gdLst>
                    <a:gd name="T0" fmla="*/ 0 w 14"/>
                    <a:gd name="T1" fmla="*/ 0 h 126"/>
                    <a:gd name="T2" fmla="*/ 0 w 14"/>
                    <a:gd name="T3" fmla="*/ 0 h 126"/>
                    <a:gd name="T4" fmla="*/ 0 w 14"/>
                    <a:gd name="T5" fmla="*/ 0 h 126"/>
                    <a:gd name="T6" fmla="*/ 0 w 14"/>
                    <a:gd name="T7" fmla="*/ 0 h 126"/>
                    <a:gd name="T8" fmla="*/ 0 w 14"/>
                    <a:gd name="T9" fmla="*/ 0 h 126"/>
                    <a:gd name="T10" fmla="*/ 0 w 14"/>
                    <a:gd name="T11" fmla="*/ 0 h 12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4" h="126">
                      <a:moveTo>
                        <a:pt x="7" y="126"/>
                      </a:moveTo>
                      <a:lnTo>
                        <a:pt x="14" y="126"/>
                      </a:lnTo>
                      <a:lnTo>
                        <a:pt x="14" y="0"/>
                      </a:lnTo>
                      <a:lnTo>
                        <a:pt x="0" y="0"/>
                      </a:lnTo>
                      <a:lnTo>
                        <a:pt x="0" y="126"/>
                      </a:lnTo>
                      <a:lnTo>
                        <a:pt x="7" y="1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0490" name="Freeform 78"/>
                <p:cNvSpPr>
                  <a:spLocks/>
                </p:cNvSpPr>
                <p:nvPr/>
              </p:nvSpPr>
              <p:spPr bwMode="auto">
                <a:xfrm>
                  <a:off x="1927" y="2322"/>
                  <a:ext cx="2" cy="1"/>
                </a:xfrm>
                <a:custGeom>
                  <a:avLst/>
                  <a:gdLst>
                    <a:gd name="T0" fmla="*/ 0 w 14"/>
                    <a:gd name="T1" fmla="*/ 0 h 7"/>
                    <a:gd name="T2" fmla="*/ 0 w 14"/>
                    <a:gd name="T3" fmla="*/ 0 h 7"/>
                    <a:gd name="T4" fmla="*/ 0 w 14"/>
                    <a:gd name="T5" fmla="*/ 0 h 7"/>
                    <a:gd name="T6" fmla="*/ 0 w 14"/>
                    <a:gd name="T7" fmla="*/ 0 h 7"/>
                    <a:gd name="T8" fmla="*/ 0 w 14"/>
                    <a:gd name="T9" fmla="*/ 0 h 7"/>
                    <a:gd name="T10" fmla="*/ 0 w 14"/>
                    <a:gd name="T11" fmla="*/ 0 h 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4" h="7">
                      <a:moveTo>
                        <a:pt x="0" y="0"/>
                      </a:moveTo>
                      <a:lnTo>
                        <a:pt x="2" y="5"/>
                      </a:lnTo>
                      <a:lnTo>
                        <a:pt x="7" y="7"/>
                      </a:lnTo>
                      <a:lnTo>
                        <a:pt x="12" y="5"/>
                      </a:lnTo>
                      <a:lnTo>
                        <a:pt x="14"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0491" name="Freeform 79"/>
                <p:cNvSpPr>
                  <a:spLocks/>
                </p:cNvSpPr>
                <p:nvPr/>
              </p:nvSpPr>
              <p:spPr bwMode="auto">
                <a:xfrm>
                  <a:off x="1922" y="2305"/>
                  <a:ext cx="1" cy="1"/>
                </a:xfrm>
                <a:custGeom>
                  <a:avLst/>
                  <a:gdLst>
                    <a:gd name="T0" fmla="*/ 0 w 14"/>
                    <a:gd name="T1" fmla="*/ 0 h 7"/>
                    <a:gd name="T2" fmla="*/ 0 w 14"/>
                    <a:gd name="T3" fmla="*/ 0 h 7"/>
                    <a:gd name="T4" fmla="*/ 0 w 14"/>
                    <a:gd name="T5" fmla="*/ 0 h 7"/>
                    <a:gd name="T6" fmla="*/ 0 w 14"/>
                    <a:gd name="T7" fmla="*/ 0 h 7"/>
                    <a:gd name="T8" fmla="*/ 0 w 14"/>
                    <a:gd name="T9" fmla="*/ 0 h 7"/>
                    <a:gd name="T10" fmla="*/ 0 w 14"/>
                    <a:gd name="T11" fmla="*/ 0 h 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4" h="7">
                      <a:moveTo>
                        <a:pt x="14" y="7"/>
                      </a:moveTo>
                      <a:lnTo>
                        <a:pt x="12" y="2"/>
                      </a:lnTo>
                      <a:lnTo>
                        <a:pt x="7" y="0"/>
                      </a:lnTo>
                      <a:lnTo>
                        <a:pt x="2" y="2"/>
                      </a:lnTo>
                      <a:lnTo>
                        <a:pt x="0" y="7"/>
                      </a:lnTo>
                      <a:lnTo>
                        <a:pt x="14"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0492" name="Freeform 80"/>
                <p:cNvSpPr>
                  <a:spLocks/>
                </p:cNvSpPr>
                <p:nvPr/>
              </p:nvSpPr>
              <p:spPr bwMode="auto">
                <a:xfrm>
                  <a:off x="1922" y="2306"/>
                  <a:ext cx="1" cy="16"/>
                </a:xfrm>
                <a:custGeom>
                  <a:avLst/>
                  <a:gdLst>
                    <a:gd name="T0" fmla="*/ 0 w 14"/>
                    <a:gd name="T1" fmla="*/ 0 h 126"/>
                    <a:gd name="T2" fmla="*/ 0 w 14"/>
                    <a:gd name="T3" fmla="*/ 0 h 126"/>
                    <a:gd name="T4" fmla="*/ 0 w 14"/>
                    <a:gd name="T5" fmla="*/ 0 h 126"/>
                    <a:gd name="T6" fmla="*/ 0 w 14"/>
                    <a:gd name="T7" fmla="*/ 0 h 126"/>
                    <a:gd name="T8" fmla="*/ 0 w 14"/>
                    <a:gd name="T9" fmla="*/ 0 h 126"/>
                    <a:gd name="T10" fmla="*/ 0 w 14"/>
                    <a:gd name="T11" fmla="*/ 0 h 12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4" h="126">
                      <a:moveTo>
                        <a:pt x="7" y="126"/>
                      </a:moveTo>
                      <a:lnTo>
                        <a:pt x="14" y="126"/>
                      </a:lnTo>
                      <a:lnTo>
                        <a:pt x="14" y="0"/>
                      </a:lnTo>
                      <a:lnTo>
                        <a:pt x="0" y="0"/>
                      </a:lnTo>
                      <a:lnTo>
                        <a:pt x="0" y="126"/>
                      </a:lnTo>
                      <a:lnTo>
                        <a:pt x="7" y="1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0493" name="Freeform 81"/>
                <p:cNvSpPr>
                  <a:spLocks/>
                </p:cNvSpPr>
                <p:nvPr/>
              </p:nvSpPr>
              <p:spPr bwMode="auto">
                <a:xfrm>
                  <a:off x="1922" y="2322"/>
                  <a:ext cx="1" cy="1"/>
                </a:xfrm>
                <a:custGeom>
                  <a:avLst/>
                  <a:gdLst>
                    <a:gd name="T0" fmla="*/ 0 w 14"/>
                    <a:gd name="T1" fmla="*/ 0 h 7"/>
                    <a:gd name="T2" fmla="*/ 0 w 14"/>
                    <a:gd name="T3" fmla="*/ 0 h 7"/>
                    <a:gd name="T4" fmla="*/ 0 w 14"/>
                    <a:gd name="T5" fmla="*/ 0 h 7"/>
                    <a:gd name="T6" fmla="*/ 0 w 14"/>
                    <a:gd name="T7" fmla="*/ 0 h 7"/>
                    <a:gd name="T8" fmla="*/ 0 w 14"/>
                    <a:gd name="T9" fmla="*/ 0 h 7"/>
                    <a:gd name="T10" fmla="*/ 0 w 14"/>
                    <a:gd name="T11" fmla="*/ 0 h 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4" h="7">
                      <a:moveTo>
                        <a:pt x="0" y="0"/>
                      </a:moveTo>
                      <a:lnTo>
                        <a:pt x="2" y="5"/>
                      </a:lnTo>
                      <a:lnTo>
                        <a:pt x="7" y="7"/>
                      </a:lnTo>
                      <a:lnTo>
                        <a:pt x="12" y="5"/>
                      </a:lnTo>
                      <a:lnTo>
                        <a:pt x="14"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0494" name="Freeform 82"/>
                <p:cNvSpPr>
                  <a:spLocks/>
                </p:cNvSpPr>
                <p:nvPr/>
              </p:nvSpPr>
              <p:spPr bwMode="auto">
                <a:xfrm>
                  <a:off x="1924" y="2305"/>
                  <a:ext cx="2" cy="1"/>
                </a:xfrm>
                <a:custGeom>
                  <a:avLst/>
                  <a:gdLst>
                    <a:gd name="T0" fmla="*/ 0 w 14"/>
                    <a:gd name="T1" fmla="*/ 0 h 7"/>
                    <a:gd name="T2" fmla="*/ 0 w 14"/>
                    <a:gd name="T3" fmla="*/ 0 h 7"/>
                    <a:gd name="T4" fmla="*/ 0 w 14"/>
                    <a:gd name="T5" fmla="*/ 0 h 7"/>
                    <a:gd name="T6" fmla="*/ 0 w 14"/>
                    <a:gd name="T7" fmla="*/ 0 h 7"/>
                    <a:gd name="T8" fmla="*/ 0 w 14"/>
                    <a:gd name="T9" fmla="*/ 0 h 7"/>
                    <a:gd name="T10" fmla="*/ 0 w 14"/>
                    <a:gd name="T11" fmla="*/ 0 h 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4" h="7">
                      <a:moveTo>
                        <a:pt x="14" y="7"/>
                      </a:moveTo>
                      <a:lnTo>
                        <a:pt x="12" y="2"/>
                      </a:lnTo>
                      <a:lnTo>
                        <a:pt x="7" y="0"/>
                      </a:lnTo>
                      <a:lnTo>
                        <a:pt x="2" y="2"/>
                      </a:lnTo>
                      <a:lnTo>
                        <a:pt x="0" y="7"/>
                      </a:lnTo>
                      <a:lnTo>
                        <a:pt x="14"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0495" name="Freeform 83"/>
                <p:cNvSpPr>
                  <a:spLocks/>
                </p:cNvSpPr>
                <p:nvPr/>
              </p:nvSpPr>
              <p:spPr bwMode="auto">
                <a:xfrm>
                  <a:off x="1924" y="2306"/>
                  <a:ext cx="2" cy="16"/>
                </a:xfrm>
                <a:custGeom>
                  <a:avLst/>
                  <a:gdLst>
                    <a:gd name="T0" fmla="*/ 0 w 14"/>
                    <a:gd name="T1" fmla="*/ 0 h 126"/>
                    <a:gd name="T2" fmla="*/ 0 w 14"/>
                    <a:gd name="T3" fmla="*/ 0 h 126"/>
                    <a:gd name="T4" fmla="*/ 0 w 14"/>
                    <a:gd name="T5" fmla="*/ 0 h 126"/>
                    <a:gd name="T6" fmla="*/ 0 w 14"/>
                    <a:gd name="T7" fmla="*/ 0 h 126"/>
                    <a:gd name="T8" fmla="*/ 0 w 14"/>
                    <a:gd name="T9" fmla="*/ 0 h 126"/>
                    <a:gd name="T10" fmla="*/ 0 w 14"/>
                    <a:gd name="T11" fmla="*/ 0 h 12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4" h="126">
                      <a:moveTo>
                        <a:pt x="7" y="126"/>
                      </a:moveTo>
                      <a:lnTo>
                        <a:pt x="14" y="126"/>
                      </a:lnTo>
                      <a:lnTo>
                        <a:pt x="14" y="0"/>
                      </a:lnTo>
                      <a:lnTo>
                        <a:pt x="0" y="0"/>
                      </a:lnTo>
                      <a:lnTo>
                        <a:pt x="0" y="126"/>
                      </a:lnTo>
                      <a:lnTo>
                        <a:pt x="7" y="1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0496" name="Freeform 84"/>
                <p:cNvSpPr>
                  <a:spLocks/>
                </p:cNvSpPr>
                <p:nvPr/>
              </p:nvSpPr>
              <p:spPr bwMode="auto">
                <a:xfrm>
                  <a:off x="1924" y="2322"/>
                  <a:ext cx="2" cy="1"/>
                </a:xfrm>
                <a:custGeom>
                  <a:avLst/>
                  <a:gdLst>
                    <a:gd name="T0" fmla="*/ 0 w 14"/>
                    <a:gd name="T1" fmla="*/ 0 h 7"/>
                    <a:gd name="T2" fmla="*/ 0 w 14"/>
                    <a:gd name="T3" fmla="*/ 0 h 7"/>
                    <a:gd name="T4" fmla="*/ 0 w 14"/>
                    <a:gd name="T5" fmla="*/ 0 h 7"/>
                    <a:gd name="T6" fmla="*/ 0 w 14"/>
                    <a:gd name="T7" fmla="*/ 0 h 7"/>
                    <a:gd name="T8" fmla="*/ 0 w 14"/>
                    <a:gd name="T9" fmla="*/ 0 h 7"/>
                    <a:gd name="T10" fmla="*/ 0 w 14"/>
                    <a:gd name="T11" fmla="*/ 0 h 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4" h="7">
                      <a:moveTo>
                        <a:pt x="0" y="0"/>
                      </a:moveTo>
                      <a:lnTo>
                        <a:pt x="2" y="5"/>
                      </a:lnTo>
                      <a:lnTo>
                        <a:pt x="7" y="7"/>
                      </a:lnTo>
                      <a:lnTo>
                        <a:pt x="12" y="5"/>
                      </a:lnTo>
                      <a:lnTo>
                        <a:pt x="14"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0497" name="Freeform 85"/>
                <p:cNvSpPr>
                  <a:spLocks/>
                </p:cNvSpPr>
                <p:nvPr/>
              </p:nvSpPr>
              <p:spPr bwMode="auto">
                <a:xfrm>
                  <a:off x="1913" y="2305"/>
                  <a:ext cx="2" cy="1"/>
                </a:xfrm>
                <a:custGeom>
                  <a:avLst/>
                  <a:gdLst>
                    <a:gd name="T0" fmla="*/ 0 w 14"/>
                    <a:gd name="T1" fmla="*/ 0 h 7"/>
                    <a:gd name="T2" fmla="*/ 0 w 14"/>
                    <a:gd name="T3" fmla="*/ 0 h 7"/>
                    <a:gd name="T4" fmla="*/ 0 w 14"/>
                    <a:gd name="T5" fmla="*/ 0 h 7"/>
                    <a:gd name="T6" fmla="*/ 0 w 14"/>
                    <a:gd name="T7" fmla="*/ 0 h 7"/>
                    <a:gd name="T8" fmla="*/ 0 w 14"/>
                    <a:gd name="T9" fmla="*/ 0 h 7"/>
                    <a:gd name="T10" fmla="*/ 0 w 14"/>
                    <a:gd name="T11" fmla="*/ 0 h 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4" h="7">
                      <a:moveTo>
                        <a:pt x="14" y="7"/>
                      </a:moveTo>
                      <a:lnTo>
                        <a:pt x="12" y="2"/>
                      </a:lnTo>
                      <a:lnTo>
                        <a:pt x="7" y="0"/>
                      </a:lnTo>
                      <a:lnTo>
                        <a:pt x="2" y="2"/>
                      </a:lnTo>
                      <a:lnTo>
                        <a:pt x="0" y="7"/>
                      </a:lnTo>
                      <a:lnTo>
                        <a:pt x="14"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0498" name="Freeform 86"/>
                <p:cNvSpPr>
                  <a:spLocks/>
                </p:cNvSpPr>
                <p:nvPr/>
              </p:nvSpPr>
              <p:spPr bwMode="auto">
                <a:xfrm>
                  <a:off x="1913" y="2306"/>
                  <a:ext cx="2" cy="16"/>
                </a:xfrm>
                <a:custGeom>
                  <a:avLst/>
                  <a:gdLst>
                    <a:gd name="T0" fmla="*/ 0 w 14"/>
                    <a:gd name="T1" fmla="*/ 0 h 126"/>
                    <a:gd name="T2" fmla="*/ 0 w 14"/>
                    <a:gd name="T3" fmla="*/ 0 h 126"/>
                    <a:gd name="T4" fmla="*/ 0 w 14"/>
                    <a:gd name="T5" fmla="*/ 0 h 126"/>
                    <a:gd name="T6" fmla="*/ 0 w 14"/>
                    <a:gd name="T7" fmla="*/ 0 h 126"/>
                    <a:gd name="T8" fmla="*/ 0 w 14"/>
                    <a:gd name="T9" fmla="*/ 0 h 126"/>
                    <a:gd name="T10" fmla="*/ 0 w 14"/>
                    <a:gd name="T11" fmla="*/ 0 h 12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4" h="126">
                      <a:moveTo>
                        <a:pt x="7" y="126"/>
                      </a:moveTo>
                      <a:lnTo>
                        <a:pt x="14" y="126"/>
                      </a:lnTo>
                      <a:lnTo>
                        <a:pt x="14" y="0"/>
                      </a:lnTo>
                      <a:lnTo>
                        <a:pt x="0" y="0"/>
                      </a:lnTo>
                      <a:lnTo>
                        <a:pt x="0" y="126"/>
                      </a:lnTo>
                      <a:lnTo>
                        <a:pt x="7" y="1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0499" name="Freeform 87"/>
                <p:cNvSpPr>
                  <a:spLocks/>
                </p:cNvSpPr>
                <p:nvPr/>
              </p:nvSpPr>
              <p:spPr bwMode="auto">
                <a:xfrm>
                  <a:off x="1913" y="2322"/>
                  <a:ext cx="2" cy="1"/>
                </a:xfrm>
                <a:custGeom>
                  <a:avLst/>
                  <a:gdLst>
                    <a:gd name="T0" fmla="*/ 0 w 14"/>
                    <a:gd name="T1" fmla="*/ 0 h 7"/>
                    <a:gd name="T2" fmla="*/ 0 w 14"/>
                    <a:gd name="T3" fmla="*/ 0 h 7"/>
                    <a:gd name="T4" fmla="*/ 0 w 14"/>
                    <a:gd name="T5" fmla="*/ 0 h 7"/>
                    <a:gd name="T6" fmla="*/ 0 w 14"/>
                    <a:gd name="T7" fmla="*/ 0 h 7"/>
                    <a:gd name="T8" fmla="*/ 0 w 14"/>
                    <a:gd name="T9" fmla="*/ 0 h 7"/>
                    <a:gd name="T10" fmla="*/ 0 w 14"/>
                    <a:gd name="T11" fmla="*/ 0 h 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4" h="7">
                      <a:moveTo>
                        <a:pt x="0" y="0"/>
                      </a:moveTo>
                      <a:lnTo>
                        <a:pt x="2" y="5"/>
                      </a:lnTo>
                      <a:lnTo>
                        <a:pt x="7" y="7"/>
                      </a:lnTo>
                      <a:lnTo>
                        <a:pt x="12" y="5"/>
                      </a:lnTo>
                      <a:lnTo>
                        <a:pt x="14"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0500" name="Freeform 88"/>
                <p:cNvSpPr>
                  <a:spLocks/>
                </p:cNvSpPr>
                <p:nvPr/>
              </p:nvSpPr>
              <p:spPr bwMode="auto">
                <a:xfrm>
                  <a:off x="1916" y="2305"/>
                  <a:ext cx="2" cy="1"/>
                </a:xfrm>
                <a:custGeom>
                  <a:avLst/>
                  <a:gdLst>
                    <a:gd name="T0" fmla="*/ 0 w 14"/>
                    <a:gd name="T1" fmla="*/ 0 h 7"/>
                    <a:gd name="T2" fmla="*/ 0 w 14"/>
                    <a:gd name="T3" fmla="*/ 0 h 7"/>
                    <a:gd name="T4" fmla="*/ 0 w 14"/>
                    <a:gd name="T5" fmla="*/ 0 h 7"/>
                    <a:gd name="T6" fmla="*/ 0 w 14"/>
                    <a:gd name="T7" fmla="*/ 0 h 7"/>
                    <a:gd name="T8" fmla="*/ 0 w 14"/>
                    <a:gd name="T9" fmla="*/ 0 h 7"/>
                    <a:gd name="T10" fmla="*/ 0 w 14"/>
                    <a:gd name="T11" fmla="*/ 0 h 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4" h="7">
                      <a:moveTo>
                        <a:pt x="14" y="7"/>
                      </a:moveTo>
                      <a:lnTo>
                        <a:pt x="12" y="2"/>
                      </a:lnTo>
                      <a:lnTo>
                        <a:pt x="7" y="0"/>
                      </a:lnTo>
                      <a:lnTo>
                        <a:pt x="2" y="2"/>
                      </a:lnTo>
                      <a:lnTo>
                        <a:pt x="0" y="7"/>
                      </a:lnTo>
                      <a:lnTo>
                        <a:pt x="14"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0501" name="Freeform 89"/>
                <p:cNvSpPr>
                  <a:spLocks/>
                </p:cNvSpPr>
                <p:nvPr/>
              </p:nvSpPr>
              <p:spPr bwMode="auto">
                <a:xfrm>
                  <a:off x="1916" y="2306"/>
                  <a:ext cx="2" cy="16"/>
                </a:xfrm>
                <a:custGeom>
                  <a:avLst/>
                  <a:gdLst>
                    <a:gd name="T0" fmla="*/ 0 w 14"/>
                    <a:gd name="T1" fmla="*/ 0 h 126"/>
                    <a:gd name="T2" fmla="*/ 0 w 14"/>
                    <a:gd name="T3" fmla="*/ 0 h 126"/>
                    <a:gd name="T4" fmla="*/ 0 w 14"/>
                    <a:gd name="T5" fmla="*/ 0 h 126"/>
                    <a:gd name="T6" fmla="*/ 0 w 14"/>
                    <a:gd name="T7" fmla="*/ 0 h 126"/>
                    <a:gd name="T8" fmla="*/ 0 w 14"/>
                    <a:gd name="T9" fmla="*/ 0 h 126"/>
                    <a:gd name="T10" fmla="*/ 0 w 14"/>
                    <a:gd name="T11" fmla="*/ 0 h 12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4" h="126">
                      <a:moveTo>
                        <a:pt x="7" y="126"/>
                      </a:moveTo>
                      <a:lnTo>
                        <a:pt x="14" y="126"/>
                      </a:lnTo>
                      <a:lnTo>
                        <a:pt x="14" y="0"/>
                      </a:lnTo>
                      <a:lnTo>
                        <a:pt x="0" y="0"/>
                      </a:lnTo>
                      <a:lnTo>
                        <a:pt x="0" y="126"/>
                      </a:lnTo>
                      <a:lnTo>
                        <a:pt x="7" y="1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0502" name="Freeform 90"/>
                <p:cNvSpPr>
                  <a:spLocks/>
                </p:cNvSpPr>
                <p:nvPr/>
              </p:nvSpPr>
              <p:spPr bwMode="auto">
                <a:xfrm>
                  <a:off x="1916" y="2322"/>
                  <a:ext cx="2" cy="1"/>
                </a:xfrm>
                <a:custGeom>
                  <a:avLst/>
                  <a:gdLst>
                    <a:gd name="T0" fmla="*/ 0 w 14"/>
                    <a:gd name="T1" fmla="*/ 0 h 7"/>
                    <a:gd name="T2" fmla="*/ 0 w 14"/>
                    <a:gd name="T3" fmla="*/ 0 h 7"/>
                    <a:gd name="T4" fmla="*/ 0 w 14"/>
                    <a:gd name="T5" fmla="*/ 0 h 7"/>
                    <a:gd name="T6" fmla="*/ 0 w 14"/>
                    <a:gd name="T7" fmla="*/ 0 h 7"/>
                    <a:gd name="T8" fmla="*/ 0 w 14"/>
                    <a:gd name="T9" fmla="*/ 0 h 7"/>
                    <a:gd name="T10" fmla="*/ 0 w 14"/>
                    <a:gd name="T11" fmla="*/ 0 h 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4" h="7">
                      <a:moveTo>
                        <a:pt x="0" y="0"/>
                      </a:moveTo>
                      <a:lnTo>
                        <a:pt x="2" y="5"/>
                      </a:lnTo>
                      <a:lnTo>
                        <a:pt x="7" y="7"/>
                      </a:lnTo>
                      <a:lnTo>
                        <a:pt x="12" y="5"/>
                      </a:lnTo>
                      <a:lnTo>
                        <a:pt x="14"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0503" name="Freeform 91"/>
                <p:cNvSpPr>
                  <a:spLocks/>
                </p:cNvSpPr>
                <p:nvPr/>
              </p:nvSpPr>
              <p:spPr bwMode="auto">
                <a:xfrm>
                  <a:off x="1919" y="2305"/>
                  <a:ext cx="2" cy="1"/>
                </a:xfrm>
                <a:custGeom>
                  <a:avLst/>
                  <a:gdLst>
                    <a:gd name="T0" fmla="*/ 0 w 14"/>
                    <a:gd name="T1" fmla="*/ 0 h 7"/>
                    <a:gd name="T2" fmla="*/ 0 w 14"/>
                    <a:gd name="T3" fmla="*/ 0 h 7"/>
                    <a:gd name="T4" fmla="*/ 0 w 14"/>
                    <a:gd name="T5" fmla="*/ 0 h 7"/>
                    <a:gd name="T6" fmla="*/ 0 w 14"/>
                    <a:gd name="T7" fmla="*/ 0 h 7"/>
                    <a:gd name="T8" fmla="*/ 0 w 14"/>
                    <a:gd name="T9" fmla="*/ 0 h 7"/>
                    <a:gd name="T10" fmla="*/ 0 w 14"/>
                    <a:gd name="T11" fmla="*/ 0 h 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4" h="7">
                      <a:moveTo>
                        <a:pt x="14" y="7"/>
                      </a:moveTo>
                      <a:lnTo>
                        <a:pt x="12" y="2"/>
                      </a:lnTo>
                      <a:lnTo>
                        <a:pt x="7" y="0"/>
                      </a:lnTo>
                      <a:lnTo>
                        <a:pt x="2" y="2"/>
                      </a:lnTo>
                      <a:lnTo>
                        <a:pt x="0" y="7"/>
                      </a:lnTo>
                      <a:lnTo>
                        <a:pt x="14"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0504" name="Freeform 92"/>
                <p:cNvSpPr>
                  <a:spLocks/>
                </p:cNvSpPr>
                <p:nvPr/>
              </p:nvSpPr>
              <p:spPr bwMode="auto">
                <a:xfrm>
                  <a:off x="1919" y="2306"/>
                  <a:ext cx="2" cy="16"/>
                </a:xfrm>
                <a:custGeom>
                  <a:avLst/>
                  <a:gdLst>
                    <a:gd name="T0" fmla="*/ 0 w 14"/>
                    <a:gd name="T1" fmla="*/ 0 h 126"/>
                    <a:gd name="T2" fmla="*/ 0 w 14"/>
                    <a:gd name="T3" fmla="*/ 0 h 126"/>
                    <a:gd name="T4" fmla="*/ 0 w 14"/>
                    <a:gd name="T5" fmla="*/ 0 h 126"/>
                    <a:gd name="T6" fmla="*/ 0 w 14"/>
                    <a:gd name="T7" fmla="*/ 0 h 126"/>
                    <a:gd name="T8" fmla="*/ 0 w 14"/>
                    <a:gd name="T9" fmla="*/ 0 h 126"/>
                    <a:gd name="T10" fmla="*/ 0 w 14"/>
                    <a:gd name="T11" fmla="*/ 0 h 12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4" h="126">
                      <a:moveTo>
                        <a:pt x="7" y="126"/>
                      </a:moveTo>
                      <a:lnTo>
                        <a:pt x="14" y="126"/>
                      </a:lnTo>
                      <a:lnTo>
                        <a:pt x="14" y="0"/>
                      </a:lnTo>
                      <a:lnTo>
                        <a:pt x="0" y="0"/>
                      </a:lnTo>
                      <a:lnTo>
                        <a:pt x="0" y="126"/>
                      </a:lnTo>
                      <a:lnTo>
                        <a:pt x="7" y="1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0505" name="Freeform 93"/>
                <p:cNvSpPr>
                  <a:spLocks/>
                </p:cNvSpPr>
                <p:nvPr/>
              </p:nvSpPr>
              <p:spPr bwMode="auto">
                <a:xfrm>
                  <a:off x="1919" y="2322"/>
                  <a:ext cx="2" cy="1"/>
                </a:xfrm>
                <a:custGeom>
                  <a:avLst/>
                  <a:gdLst>
                    <a:gd name="T0" fmla="*/ 0 w 14"/>
                    <a:gd name="T1" fmla="*/ 0 h 7"/>
                    <a:gd name="T2" fmla="*/ 0 w 14"/>
                    <a:gd name="T3" fmla="*/ 0 h 7"/>
                    <a:gd name="T4" fmla="*/ 0 w 14"/>
                    <a:gd name="T5" fmla="*/ 0 h 7"/>
                    <a:gd name="T6" fmla="*/ 0 w 14"/>
                    <a:gd name="T7" fmla="*/ 0 h 7"/>
                    <a:gd name="T8" fmla="*/ 0 w 14"/>
                    <a:gd name="T9" fmla="*/ 0 h 7"/>
                    <a:gd name="T10" fmla="*/ 0 w 14"/>
                    <a:gd name="T11" fmla="*/ 0 h 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4" h="7">
                      <a:moveTo>
                        <a:pt x="0" y="0"/>
                      </a:moveTo>
                      <a:lnTo>
                        <a:pt x="2" y="5"/>
                      </a:lnTo>
                      <a:lnTo>
                        <a:pt x="7" y="7"/>
                      </a:lnTo>
                      <a:lnTo>
                        <a:pt x="12" y="5"/>
                      </a:lnTo>
                      <a:lnTo>
                        <a:pt x="14"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0506" name="Freeform 94"/>
                <p:cNvSpPr>
                  <a:spLocks/>
                </p:cNvSpPr>
                <p:nvPr/>
              </p:nvSpPr>
              <p:spPr bwMode="auto">
                <a:xfrm>
                  <a:off x="1899" y="2305"/>
                  <a:ext cx="2" cy="1"/>
                </a:xfrm>
                <a:custGeom>
                  <a:avLst/>
                  <a:gdLst>
                    <a:gd name="T0" fmla="*/ 0 w 14"/>
                    <a:gd name="T1" fmla="*/ 0 h 7"/>
                    <a:gd name="T2" fmla="*/ 0 w 14"/>
                    <a:gd name="T3" fmla="*/ 0 h 7"/>
                    <a:gd name="T4" fmla="*/ 0 w 14"/>
                    <a:gd name="T5" fmla="*/ 0 h 7"/>
                    <a:gd name="T6" fmla="*/ 0 w 14"/>
                    <a:gd name="T7" fmla="*/ 0 h 7"/>
                    <a:gd name="T8" fmla="*/ 0 w 14"/>
                    <a:gd name="T9" fmla="*/ 0 h 7"/>
                    <a:gd name="T10" fmla="*/ 0 w 14"/>
                    <a:gd name="T11" fmla="*/ 0 h 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4" h="7">
                      <a:moveTo>
                        <a:pt x="14" y="7"/>
                      </a:moveTo>
                      <a:lnTo>
                        <a:pt x="12" y="2"/>
                      </a:lnTo>
                      <a:lnTo>
                        <a:pt x="7" y="0"/>
                      </a:lnTo>
                      <a:lnTo>
                        <a:pt x="2" y="2"/>
                      </a:lnTo>
                      <a:lnTo>
                        <a:pt x="0" y="7"/>
                      </a:lnTo>
                      <a:lnTo>
                        <a:pt x="14"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0507" name="Freeform 95"/>
                <p:cNvSpPr>
                  <a:spLocks/>
                </p:cNvSpPr>
                <p:nvPr/>
              </p:nvSpPr>
              <p:spPr bwMode="auto">
                <a:xfrm>
                  <a:off x="1899" y="2306"/>
                  <a:ext cx="2" cy="16"/>
                </a:xfrm>
                <a:custGeom>
                  <a:avLst/>
                  <a:gdLst>
                    <a:gd name="T0" fmla="*/ 0 w 14"/>
                    <a:gd name="T1" fmla="*/ 0 h 126"/>
                    <a:gd name="T2" fmla="*/ 0 w 14"/>
                    <a:gd name="T3" fmla="*/ 0 h 126"/>
                    <a:gd name="T4" fmla="*/ 0 w 14"/>
                    <a:gd name="T5" fmla="*/ 0 h 126"/>
                    <a:gd name="T6" fmla="*/ 0 w 14"/>
                    <a:gd name="T7" fmla="*/ 0 h 126"/>
                    <a:gd name="T8" fmla="*/ 0 w 14"/>
                    <a:gd name="T9" fmla="*/ 0 h 126"/>
                    <a:gd name="T10" fmla="*/ 0 w 14"/>
                    <a:gd name="T11" fmla="*/ 0 h 12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4" h="126">
                      <a:moveTo>
                        <a:pt x="7" y="126"/>
                      </a:moveTo>
                      <a:lnTo>
                        <a:pt x="14" y="126"/>
                      </a:lnTo>
                      <a:lnTo>
                        <a:pt x="14" y="0"/>
                      </a:lnTo>
                      <a:lnTo>
                        <a:pt x="0" y="0"/>
                      </a:lnTo>
                      <a:lnTo>
                        <a:pt x="0" y="126"/>
                      </a:lnTo>
                      <a:lnTo>
                        <a:pt x="7" y="1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0508" name="Freeform 96"/>
                <p:cNvSpPr>
                  <a:spLocks/>
                </p:cNvSpPr>
                <p:nvPr/>
              </p:nvSpPr>
              <p:spPr bwMode="auto">
                <a:xfrm>
                  <a:off x="1899" y="2322"/>
                  <a:ext cx="2" cy="1"/>
                </a:xfrm>
                <a:custGeom>
                  <a:avLst/>
                  <a:gdLst>
                    <a:gd name="T0" fmla="*/ 0 w 14"/>
                    <a:gd name="T1" fmla="*/ 0 h 7"/>
                    <a:gd name="T2" fmla="*/ 0 w 14"/>
                    <a:gd name="T3" fmla="*/ 0 h 7"/>
                    <a:gd name="T4" fmla="*/ 0 w 14"/>
                    <a:gd name="T5" fmla="*/ 0 h 7"/>
                    <a:gd name="T6" fmla="*/ 0 w 14"/>
                    <a:gd name="T7" fmla="*/ 0 h 7"/>
                    <a:gd name="T8" fmla="*/ 0 w 14"/>
                    <a:gd name="T9" fmla="*/ 0 h 7"/>
                    <a:gd name="T10" fmla="*/ 0 w 14"/>
                    <a:gd name="T11" fmla="*/ 0 h 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4" h="7">
                      <a:moveTo>
                        <a:pt x="0" y="0"/>
                      </a:moveTo>
                      <a:lnTo>
                        <a:pt x="2" y="5"/>
                      </a:lnTo>
                      <a:lnTo>
                        <a:pt x="7" y="7"/>
                      </a:lnTo>
                      <a:lnTo>
                        <a:pt x="12" y="5"/>
                      </a:lnTo>
                      <a:lnTo>
                        <a:pt x="14"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0509" name="Freeform 97"/>
                <p:cNvSpPr>
                  <a:spLocks/>
                </p:cNvSpPr>
                <p:nvPr/>
              </p:nvSpPr>
              <p:spPr bwMode="auto">
                <a:xfrm>
                  <a:off x="1905" y="2305"/>
                  <a:ext cx="1" cy="1"/>
                </a:xfrm>
                <a:custGeom>
                  <a:avLst/>
                  <a:gdLst>
                    <a:gd name="T0" fmla="*/ 0 w 14"/>
                    <a:gd name="T1" fmla="*/ 0 h 7"/>
                    <a:gd name="T2" fmla="*/ 0 w 14"/>
                    <a:gd name="T3" fmla="*/ 0 h 7"/>
                    <a:gd name="T4" fmla="*/ 0 w 14"/>
                    <a:gd name="T5" fmla="*/ 0 h 7"/>
                    <a:gd name="T6" fmla="*/ 0 w 14"/>
                    <a:gd name="T7" fmla="*/ 0 h 7"/>
                    <a:gd name="T8" fmla="*/ 0 w 14"/>
                    <a:gd name="T9" fmla="*/ 0 h 7"/>
                    <a:gd name="T10" fmla="*/ 0 w 14"/>
                    <a:gd name="T11" fmla="*/ 0 h 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4" h="7">
                      <a:moveTo>
                        <a:pt x="14" y="7"/>
                      </a:moveTo>
                      <a:lnTo>
                        <a:pt x="12" y="2"/>
                      </a:lnTo>
                      <a:lnTo>
                        <a:pt x="7" y="0"/>
                      </a:lnTo>
                      <a:lnTo>
                        <a:pt x="2" y="2"/>
                      </a:lnTo>
                      <a:lnTo>
                        <a:pt x="0" y="7"/>
                      </a:lnTo>
                      <a:lnTo>
                        <a:pt x="14"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0510" name="Freeform 98"/>
                <p:cNvSpPr>
                  <a:spLocks/>
                </p:cNvSpPr>
                <p:nvPr/>
              </p:nvSpPr>
              <p:spPr bwMode="auto">
                <a:xfrm>
                  <a:off x="1905" y="2306"/>
                  <a:ext cx="1" cy="16"/>
                </a:xfrm>
                <a:custGeom>
                  <a:avLst/>
                  <a:gdLst>
                    <a:gd name="T0" fmla="*/ 0 w 14"/>
                    <a:gd name="T1" fmla="*/ 0 h 126"/>
                    <a:gd name="T2" fmla="*/ 0 w 14"/>
                    <a:gd name="T3" fmla="*/ 0 h 126"/>
                    <a:gd name="T4" fmla="*/ 0 w 14"/>
                    <a:gd name="T5" fmla="*/ 0 h 126"/>
                    <a:gd name="T6" fmla="*/ 0 w 14"/>
                    <a:gd name="T7" fmla="*/ 0 h 126"/>
                    <a:gd name="T8" fmla="*/ 0 w 14"/>
                    <a:gd name="T9" fmla="*/ 0 h 126"/>
                    <a:gd name="T10" fmla="*/ 0 w 14"/>
                    <a:gd name="T11" fmla="*/ 0 h 12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4" h="126">
                      <a:moveTo>
                        <a:pt x="7" y="126"/>
                      </a:moveTo>
                      <a:lnTo>
                        <a:pt x="14" y="126"/>
                      </a:lnTo>
                      <a:lnTo>
                        <a:pt x="14" y="0"/>
                      </a:lnTo>
                      <a:lnTo>
                        <a:pt x="0" y="0"/>
                      </a:lnTo>
                      <a:lnTo>
                        <a:pt x="0" y="126"/>
                      </a:lnTo>
                      <a:lnTo>
                        <a:pt x="7" y="1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0511" name="Freeform 99"/>
                <p:cNvSpPr>
                  <a:spLocks/>
                </p:cNvSpPr>
                <p:nvPr/>
              </p:nvSpPr>
              <p:spPr bwMode="auto">
                <a:xfrm>
                  <a:off x="1905" y="2322"/>
                  <a:ext cx="1" cy="1"/>
                </a:xfrm>
                <a:custGeom>
                  <a:avLst/>
                  <a:gdLst>
                    <a:gd name="T0" fmla="*/ 0 w 14"/>
                    <a:gd name="T1" fmla="*/ 0 h 7"/>
                    <a:gd name="T2" fmla="*/ 0 w 14"/>
                    <a:gd name="T3" fmla="*/ 0 h 7"/>
                    <a:gd name="T4" fmla="*/ 0 w 14"/>
                    <a:gd name="T5" fmla="*/ 0 h 7"/>
                    <a:gd name="T6" fmla="*/ 0 w 14"/>
                    <a:gd name="T7" fmla="*/ 0 h 7"/>
                    <a:gd name="T8" fmla="*/ 0 w 14"/>
                    <a:gd name="T9" fmla="*/ 0 h 7"/>
                    <a:gd name="T10" fmla="*/ 0 w 14"/>
                    <a:gd name="T11" fmla="*/ 0 h 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4" h="7">
                      <a:moveTo>
                        <a:pt x="0" y="0"/>
                      </a:moveTo>
                      <a:lnTo>
                        <a:pt x="2" y="5"/>
                      </a:lnTo>
                      <a:lnTo>
                        <a:pt x="7" y="7"/>
                      </a:lnTo>
                      <a:lnTo>
                        <a:pt x="12" y="5"/>
                      </a:lnTo>
                      <a:lnTo>
                        <a:pt x="14"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0512" name="Freeform 100"/>
                <p:cNvSpPr>
                  <a:spLocks/>
                </p:cNvSpPr>
                <p:nvPr/>
              </p:nvSpPr>
              <p:spPr bwMode="auto">
                <a:xfrm>
                  <a:off x="1902" y="2305"/>
                  <a:ext cx="2" cy="1"/>
                </a:xfrm>
                <a:custGeom>
                  <a:avLst/>
                  <a:gdLst>
                    <a:gd name="T0" fmla="*/ 0 w 15"/>
                    <a:gd name="T1" fmla="*/ 0 h 7"/>
                    <a:gd name="T2" fmla="*/ 0 w 15"/>
                    <a:gd name="T3" fmla="*/ 0 h 7"/>
                    <a:gd name="T4" fmla="*/ 0 w 15"/>
                    <a:gd name="T5" fmla="*/ 0 h 7"/>
                    <a:gd name="T6" fmla="*/ 0 w 15"/>
                    <a:gd name="T7" fmla="*/ 0 h 7"/>
                    <a:gd name="T8" fmla="*/ 0 w 15"/>
                    <a:gd name="T9" fmla="*/ 0 h 7"/>
                    <a:gd name="T10" fmla="*/ 0 w 15"/>
                    <a:gd name="T11" fmla="*/ 0 h 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 h="7">
                      <a:moveTo>
                        <a:pt x="15" y="7"/>
                      </a:moveTo>
                      <a:lnTo>
                        <a:pt x="13" y="2"/>
                      </a:lnTo>
                      <a:lnTo>
                        <a:pt x="8" y="0"/>
                      </a:lnTo>
                      <a:lnTo>
                        <a:pt x="2" y="2"/>
                      </a:lnTo>
                      <a:lnTo>
                        <a:pt x="0" y="7"/>
                      </a:lnTo>
                      <a:lnTo>
                        <a:pt x="15"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0513" name="Freeform 101"/>
                <p:cNvSpPr>
                  <a:spLocks/>
                </p:cNvSpPr>
                <p:nvPr/>
              </p:nvSpPr>
              <p:spPr bwMode="auto">
                <a:xfrm>
                  <a:off x="1902" y="2306"/>
                  <a:ext cx="2" cy="16"/>
                </a:xfrm>
                <a:custGeom>
                  <a:avLst/>
                  <a:gdLst>
                    <a:gd name="T0" fmla="*/ 0 w 15"/>
                    <a:gd name="T1" fmla="*/ 0 h 126"/>
                    <a:gd name="T2" fmla="*/ 0 w 15"/>
                    <a:gd name="T3" fmla="*/ 0 h 126"/>
                    <a:gd name="T4" fmla="*/ 0 w 15"/>
                    <a:gd name="T5" fmla="*/ 0 h 126"/>
                    <a:gd name="T6" fmla="*/ 0 w 15"/>
                    <a:gd name="T7" fmla="*/ 0 h 126"/>
                    <a:gd name="T8" fmla="*/ 0 w 15"/>
                    <a:gd name="T9" fmla="*/ 0 h 126"/>
                    <a:gd name="T10" fmla="*/ 0 w 15"/>
                    <a:gd name="T11" fmla="*/ 0 h 12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 h="126">
                      <a:moveTo>
                        <a:pt x="8" y="126"/>
                      </a:moveTo>
                      <a:lnTo>
                        <a:pt x="15" y="126"/>
                      </a:lnTo>
                      <a:lnTo>
                        <a:pt x="15" y="0"/>
                      </a:lnTo>
                      <a:lnTo>
                        <a:pt x="0" y="0"/>
                      </a:lnTo>
                      <a:lnTo>
                        <a:pt x="0" y="126"/>
                      </a:lnTo>
                      <a:lnTo>
                        <a:pt x="8" y="1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0514" name="Freeform 102"/>
                <p:cNvSpPr>
                  <a:spLocks/>
                </p:cNvSpPr>
                <p:nvPr/>
              </p:nvSpPr>
              <p:spPr bwMode="auto">
                <a:xfrm>
                  <a:off x="1902" y="2322"/>
                  <a:ext cx="2" cy="1"/>
                </a:xfrm>
                <a:custGeom>
                  <a:avLst/>
                  <a:gdLst>
                    <a:gd name="T0" fmla="*/ 0 w 15"/>
                    <a:gd name="T1" fmla="*/ 0 h 7"/>
                    <a:gd name="T2" fmla="*/ 0 w 15"/>
                    <a:gd name="T3" fmla="*/ 0 h 7"/>
                    <a:gd name="T4" fmla="*/ 0 w 15"/>
                    <a:gd name="T5" fmla="*/ 0 h 7"/>
                    <a:gd name="T6" fmla="*/ 0 w 15"/>
                    <a:gd name="T7" fmla="*/ 0 h 7"/>
                    <a:gd name="T8" fmla="*/ 0 w 15"/>
                    <a:gd name="T9" fmla="*/ 0 h 7"/>
                    <a:gd name="T10" fmla="*/ 0 w 15"/>
                    <a:gd name="T11" fmla="*/ 0 h 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 h="7">
                      <a:moveTo>
                        <a:pt x="0" y="0"/>
                      </a:moveTo>
                      <a:lnTo>
                        <a:pt x="2" y="5"/>
                      </a:lnTo>
                      <a:lnTo>
                        <a:pt x="8" y="7"/>
                      </a:lnTo>
                      <a:lnTo>
                        <a:pt x="13" y="5"/>
                      </a:lnTo>
                      <a:lnTo>
                        <a:pt x="15"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0515" name="Freeform 103"/>
                <p:cNvSpPr>
                  <a:spLocks/>
                </p:cNvSpPr>
                <p:nvPr/>
              </p:nvSpPr>
              <p:spPr bwMode="auto">
                <a:xfrm>
                  <a:off x="1910" y="2305"/>
                  <a:ext cx="2" cy="1"/>
                </a:xfrm>
                <a:custGeom>
                  <a:avLst/>
                  <a:gdLst>
                    <a:gd name="T0" fmla="*/ 0 w 14"/>
                    <a:gd name="T1" fmla="*/ 0 h 7"/>
                    <a:gd name="T2" fmla="*/ 0 w 14"/>
                    <a:gd name="T3" fmla="*/ 0 h 7"/>
                    <a:gd name="T4" fmla="*/ 0 w 14"/>
                    <a:gd name="T5" fmla="*/ 0 h 7"/>
                    <a:gd name="T6" fmla="*/ 0 w 14"/>
                    <a:gd name="T7" fmla="*/ 0 h 7"/>
                    <a:gd name="T8" fmla="*/ 0 w 14"/>
                    <a:gd name="T9" fmla="*/ 0 h 7"/>
                    <a:gd name="T10" fmla="*/ 0 w 14"/>
                    <a:gd name="T11" fmla="*/ 0 h 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4" h="7">
                      <a:moveTo>
                        <a:pt x="14" y="7"/>
                      </a:moveTo>
                      <a:lnTo>
                        <a:pt x="12" y="2"/>
                      </a:lnTo>
                      <a:lnTo>
                        <a:pt x="7" y="0"/>
                      </a:lnTo>
                      <a:lnTo>
                        <a:pt x="2" y="2"/>
                      </a:lnTo>
                      <a:lnTo>
                        <a:pt x="0" y="7"/>
                      </a:lnTo>
                      <a:lnTo>
                        <a:pt x="14"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0516" name="Freeform 104"/>
                <p:cNvSpPr>
                  <a:spLocks/>
                </p:cNvSpPr>
                <p:nvPr/>
              </p:nvSpPr>
              <p:spPr bwMode="auto">
                <a:xfrm>
                  <a:off x="1910" y="2306"/>
                  <a:ext cx="2" cy="16"/>
                </a:xfrm>
                <a:custGeom>
                  <a:avLst/>
                  <a:gdLst>
                    <a:gd name="T0" fmla="*/ 0 w 14"/>
                    <a:gd name="T1" fmla="*/ 0 h 126"/>
                    <a:gd name="T2" fmla="*/ 0 w 14"/>
                    <a:gd name="T3" fmla="*/ 0 h 126"/>
                    <a:gd name="T4" fmla="*/ 0 w 14"/>
                    <a:gd name="T5" fmla="*/ 0 h 126"/>
                    <a:gd name="T6" fmla="*/ 0 w 14"/>
                    <a:gd name="T7" fmla="*/ 0 h 126"/>
                    <a:gd name="T8" fmla="*/ 0 w 14"/>
                    <a:gd name="T9" fmla="*/ 0 h 126"/>
                    <a:gd name="T10" fmla="*/ 0 w 14"/>
                    <a:gd name="T11" fmla="*/ 0 h 12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4" h="126">
                      <a:moveTo>
                        <a:pt x="7" y="126"/>
                      </a:moveTo>
                      <a:lnTo>
                        <a:pt x="14" y="126"/>
                      </a:lnTo>
                      <a:lnTo>
                        <a:pt x="14" y="0"/>
                      </a:lnTo>
                      <a:lnTo>
                        <a:pt x="0" y="0"/>
                      </a:lnTo>
                      <a:lnTo>
                        <a:pt x="0" y="126"/>
                      </a:lnTo>
                      <a:lnTo>
                        <a:pt x="7" y="1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0517" name="Freeform 105"/>
                <p:cNvSpPr>
                  <a:spLocks/>
                </p:cNvSpPr>
                <p:nvPr/>
              </p:nvSpPr>
              <p:spPr bwMode="auto">
                <a:xfrm>
                  <a:off x="1910" y="2322"/>
                  <a:ext cx="2" cy="1"/>
                </a:xfrm>
                <a:custGeom>
                  <a:avLst/>
                  <a:gdLst>
                    <a:gd name="T0" fmla="*/ 0 w 14"/>
                    <a:gd name="T1" fmla="*/ 0 h 7"/>
                    <a:gd name="T2" fmla="*/ 0 w 14"/>
                    <a:gd name="T3" fmla="*/ 0 h 7"/>
                    <a:gd name="T4" fmla="*/ 0 w 14"/>
                    <a:gd name="T5" fmla="*/ 0 h 7"/>
                    <a:gd name="T6" fmla="*/ 0 w 14"/>
                    <a:gd name="T7" fmla="*/ 0 h 7"/>
                    <a:gd name="T8" fmla="*/ 0 w 14"/>
                    <a:gd name="T9" fmla="*/ 0 h 7"/>
                    <a:gd name="T10" fmla="*/ 0 w 14"/>
                    <a:gd name="T11" fmla="*/ 0 h 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4" h="7">
                      <a:moveTo>
                        <a:pt x="0" y="0"/>
                      </a:moveTo>
                      <a:lnTo>
                        <a:pt x="2" y="5"/>
                      </a:lnTo>
                      <a:lnTo>
                        <a:pt x="7" y="7"/>
                      </a:lnTo>
                      <a:lnTo>
                        <a:pt x="12" y="5"/>
                      </a:lnTo>
                      <a:lnTo>
                        <a:pt x="14"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0518" name="Freeform 106"/>
                <p:cNvSpPr>
                  <a:spLocks/>
                </p:cNvSpPr>
                <p:nvPr/>
              </p:nvSpPr>
              <p:spPr bwMode="auto">
                <a:xfrm>
                  <a:off x="1907" y="2305"/>
                  <a:ext cx="2" cy="1"/>
                </a:xfrm>
                <a:custGeom>
                  <a:avLst/>
                  <a:gdLst>
                    <a:gd name="T0" fmla="*/ 0 w 14"/>
                    <a:gd name="T1" fmla="*/ 0 h 7"/>
                    <a:gd name="T2" fmla="*/ 0 w 14"/>
                    <a:gd name="T3" fmla="*/ 0 h 7"/>
                    <a:gd name="T4" fmla="*/ 0 w 14"/>
                    <a:gd name="T5" fmla="*/ 0 h 7"/>
                    <a:gd name="T6" fmla="*/ 0 w 14"/>
                    <a:gd name="T7" fmla="*/ 0 h 7"/>
                    <a:gd name="T8" fmla="*/ 0 w 14"/>
                    <a:gd name="T9" fmla="*/ 0 h 7"/>
                    <a:gd name="T10" fmla="*/ 0 w 14"/>
                    <a:gd name="T11" fmla="*/ 0 h 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4" h="7">
                      <a:moveTo>
                        <a:pt x="14" y="7"/>
                      </a:moveTo>
                      <a:lnTo>
                        <a:pt x="12" y="2"/>
                      </a:lnTo>
                      <a:lnTo>
                        <a:pt x="7" y="0"/>
                      </a:lnTo>
                      <a:lnTo>
                        <a:pt x="2" y="2"/>
                      </a:lnTo>
                      <a:lnTo>
                        <a:pt x="0" y="7"/>
                      </a:lnTo>
                      <a:lnTo>
                        <a:pt x="14"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0519" name="Freeform 107"/>
                <p:cNvSpPr>
                  <a:spLocks/>
                </p:cNvSpPr>
                <p:nvPr/>
              </p:nvSpPr>
              <p:spPr bwMode="auto">
                <a:xfrm>
                  <a:off x="1907" y="2306"/>
                  <a:ext cx="2" cy="16"/>
                </a:xfrm>
                <a:custGeom>
                  <a:avLst/>
                  <a:gdLst>
                    <a:gd name="T0" fmla="*/ 0 w 14"/>
                    <a:gd name="T1" fmla="*/ 0 h 126"/>
                    <a:gd name="T2" fmla="*/ 0 w 14"/>
                    <a:gd name="T3" fmla="*/ 0 h 126"/>
                    <a:gd name="T4" fmla="*/ 0 w 14"/>
                    <a:gd name="T5" fmla="*/ 0 h 126"/>
                    <a:gd name="T6" fmla="*/ 0 w 14"/>
                    <a:gd name="T7" fmla="*/ 0 h 126"/>
                    <a:gd name="T8" fmla="*/ 0 w 14"/>
                    <a:gd name="T9" fmla="*/ 0 h 126"/>
                    <a:gd name="T10" fmla="*/ 0 w 14"/>
                    <a:gd name="T11" fmla="*/ 0 h 12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4" h="126">
                      <a:moveTo>
                        <a:pt x="7" y="126"/>
                      </a:moveTo>
                      <a:lnTo>
                        <a:pt x="14" y="126"/>
                      </a:lnTo>
                      <a:lnTo>
                        <a:pt x="14" y="0"/>
                      </a:lnTo>
                      <a:lnTo>
                        <a:pt x="0" y="0"/>
                      </a:lnTo>
                      <a:lnTo>
                        <a:pt x="0" y="126"/>
                      </a:lnTo>
                      <a:lnTo>
                        <a:pt x="7" y="1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0520" name="Freeform 108"/>
                <p:cNvSpPr>
                  <a:spLocks/>
                </p:cNvSpPr>
                <p:nvPr/>
              </p:nvSpPr>
              <p:spPr bwMode="auto">
                <a:xfrm>
                  <a:off x="1907" y="2322"/>
                  <a:ext cx="2" cy="1"/>
                </a:xfrm>
                <a:custGeom>
                  <a:avLst/>
                  <a:gdLst>
                    <a:gd name="T0" fmla="*/ 0 w 14"/>
                    <a:gd name="T1" fmla="*/ 0 h 7"/>
                    <a:gd name="T2" fmla="*/ 0 w 14"/>
                    <a:gd name="T3" fmla="*/ 0 h 7"/>
                    <a:gd name="T4" fmla="*/ 0 w 14"/>
                    <a:gd name="T5" fmla="*/ 0 h 7"/>
                    <a:gd name="T6" fmla="*/ 0 w 14"/>
                    <a:gd name="T7" fmla="*/ 0 h 7"/>
                    <a:gd name="T8" fmla="*/ 0 w 14"/>
                    <a:gd name="T9" fmla="*/ 0 h 7"/>
                    <a:gd name="T10" fmla="*/ 0 w 14"/>
                    <a:gd name="T11" fmla="*/ 0 h 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4" h="7">
                      <a:moveTo>
                        <a:pt x="0" y="0"/>
                      </a:moveTo>
                      <a:lnTo>
                        <a:pt x="2" y="5"/>
                      </a:lnTo>
                      <a:lnTo>
                        <a:pt x="7" y="7"/>
                      </a:lnTo>
                      <a:lnTo>
                        <a:pt x="12" y="5"/>
                      </a:lnTo>
                      <a:lnTo>
                        <a:pt x="14"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0521" name="Freeform 109"/>
                <p:cNvSpPr>
                  <a:spLocks/>
                </p:cNvSpPr>
                <p:nvPr/>
              </p:nvSpPr>
              <p:spPr bwMode="auto">
                <a:xfrm>
                  <a:off x="1998" y="2305"/>
                  <a:ext cx="2" cy="1"/>
                </a:xfrm>
                <a:custGeom>
                  <a:avLst/>
                  <a:gdLst>
                    <a:gd name="T0" fmla="*/ 0 w 14"/>
                    <a:gd name="T1" fmla="*/ 0 h 7"/>
                    <a:gd name="T2" fmla="*/ 0 w 14"/>
                    <a:gd name="T3" fmla="*/ 0 h 7"/>
                    <a:gd name="T4" fmla="*/ 0 w 14"/>
                    <a:gd name="T5" fmla="*/ 0 h 7"/>
                    <a:gd name="T6" fmla="*/ 0 w 14"/>
                    <a:gd name="T7" fmla="*/ 0 h 7"/>
                    <a:gd name="T8" fmla="*/ 0 w 14"/>
                    <a:gd name="T9" fmla="*/ 0 h 7"/>
                    <a:gd name="T10" fmla="*/ 0 w 14"/>
                    <a:gd name="T11" fmla="*/ 0 h 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4" h="7">
                      <a:moveTo>
                        <a:pt x="14" y="7"/>
                      </a:moveTo>
                      <a:lnTo>
                        <a:pt x="12" y="2"/>
                      </a:lnTo>
                      <a:lnTo>
                        <a:pt x="7" y="0"/>
                      </a:lnTo>
                      <a:lnTo>
                        <a:pt x="2" y="2"/>
                      </a:lnTo>
                      <a:lnTo>
                        <a:pt x="0" y="7"/>
                      </a:lnTo>
                      <a:lnTo>
                        <a:pt x="14"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0522" name="Freeform 110"/>
                <p:cNvSpPr>
                  <a:spLocks/>
                </p:cNvSpPr>
                <p:nvPr/>
              </p:nvSpPr>
              <p:spPr bwMode="auto">
                <a:xfrm>
                  <a:off x="1998" y="2306"/>
                  <a:ext cx="2" cy="16"/>
                </a:xfrm>
                <a:custGeom>
                  <a:avLst/>
                  <a:gdLst>
                    <a:gd name="T0" fmla="*/ 0 w 14"/>
                    <a:gd name="T1" fmla="*/ 0 h 126"/>
                    <a:gd name="T2" fmla="*/ 0 w 14"/>
                    <a:gd name="T3" fmla="*/ 0 h 126"/>
                    <a:gd name="T4" fmla="*/ 0 w 14"/>
                    <a:gd name="T5" fmla="*/ 0 h 126"/>
                    <a:gd name="T6" fmla="*/ 0 w 14"/>
                    <a:gd name="T7" fmla="*/ 0 h 126"/>
                    <a:gd name="T8" fmla="*/ 0 w 14"/>
                    <a:gd name="T9" fmla="*/ 0 h 126"/>
                    <a:gd name="T10" fmla="*/ 0 w 14"/>
                    <a:gd name="T11" fmla="*/ 0 h 12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4" h="126">
                      <a:moveTo>
                        <a:pt x="7" y="126"/>
                      </a:moveTo>
                      <a:lnTo>
                        <a:pt x="14" y="126"/>
                      </a:lnTo>
                      <a:lnTo>
                        <a:pt x="14" y="0"/>
                      </a:lnTo>
                      <a:lnTo>
                        <a:pt x="0" y="0"/>
                      </a:lnTo>
                      <a:lnTo>
                        <a:pt x="0" y="126"/>
                      </a:lnTo>
                      <a:lnTo>
                        <a:pt x="7" y="1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0523" name="Freeform 111"/>
                <p:cNvSpPr>
                  <a:spLocks/>
                </p:cNvSpPr>
                <p:nvPr/>
              </p:nvSpPr>
              <p:spPr bwMode="auto">
                <a:xfrm>
                  <a:off x="1998" y="2322"/>
                  <a:ext cx="2" cy="1"/>
                </a:xfrm>
                <a:custGeom>
                  <a:avLst/>
                  <a:gdLst>
                    <a:gd name="T0" fmla="*/ 0 w 14"/>
                    <a:gd name="T1" fmla="*/ 0 h 7"/>
                    <a:gd name="T2" fmla="*/ 0 w 14"/>
                    <a:gd name="T3" fmla="*/ 0 h 7"/>
                    <a:gd name="T4" fmla="*/ 0 w 14"/>
                    <a:gd name="T5" fmla="*/ 0 h 7"/>
                    <a:gd name="T6" fmla="*/ 0 w 14"/>
                    <a:gd name="T7" fmla="*/ 0 h 7"/>
                    <a:gd name="T8" fmla="*/ 0 w 14"/>
                    <a:gd name="T9" fmla="*/ 0 h 7"/>
                    <a:gd name="T10" fmla="*/ 0 w 14"/>
                    <a:gd name="T11" fmla="*/ 0 h 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4" h="7">
                      <a:moveTo>
                        <a:pt x="0" y="0"/>
                      </a:moveTo>
                      <a:lnTo>
                        <a:pt x="2" y="5"/>
                      </a:lnTo>
                      <a:lnTo>
                        <a:pt x="7" y="7"/>
                      </a:lnTo>
                      <a:lnTo>
                        <a:pt x="12" y="5"/>
                      </a:lnTo>
                      <a:lnTo>
                        <a:pt x="14"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0524" name="Freeform 112"/>
                <p:cNvSpPr>
                  <a:spLocks/>
                </p:cNvSpPr>
                <p:nvPr/>
              </p:nvSpPr>
              <p:spPr bwMode="auto">
                <a:xfrm>
                  <a:off x="1995" y="2305"/>
                  <a:ext cx="2" cy="1"/>
                </a:xfrm>
                <a:custGeom>
                  <a:avLst/>
                  <a:gdLst>
                    <a:gd name="T0" fmla="*/ 0 w 14"/>
                    <a:gd name="T1" fmla="*/ 0 h 7"/>
                    <a:gd name="T2" fmla="*/ 0 w 14"/>
                    <a:gd name="T3" fmla="*/ 0 h 7"/>
                    <a:gd name="T4" fmla="*/ 0 w 14"/>
                    <a:gd name="T5" fmla="*/ 0 h 7"/>
                    <a:gd name="T6" fmla="*/ 0 w 14"/>
                    <a:gd name="T7" fmla="*/ 0 h 7"/>
                    <a:gd name="T8" fmla="*/ 0 w 14"/>
                    <a:gd name="T9" fmla="*/ 0 h 7"/>
                    <a:gd name="T10" fmla="*/ 0 w 14"/>
                    <a:gd name="T11" fmla="*/ 0 h 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4" h="7">
                      <a:moveTo>
                        <a:pt x="14" y="7"/>
                      </a:moveTo>
                      <a:lnTo>
                        <a:pt x="12" y="2"/>
                      </a:lnTo>
                      <a:lnTo>
                        <a:pt x="7" y="0"/>
                      </a:lnTo>
                      <a:lnTo>
                        <a:pt x="2" y="2"/>
                      </a:lnTo>
                      <a:lnTo>
                        <a:pt x="0" y="7"/>
                      </a:lnTo>
                      <a:lnTo>
                        <a:pt x="14"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0525" name="Freeform 113"/>
                <p:cNvSpPr>
                  <a:spLocks/>
                </p:cNvSpPr>
                <p:nvPr/>
              </p:nvSpPr>
              <p:spPr bwMode="auto">
                <a:xfrm>
                  <a:off x="1995" y="2306"/>
                  <a:ext cx="2" cy="16"/>
                </a:xfrm>
                <a:custGeom>
                  <a:avLst/>
                  <a:gdLst>
                    <a:gd name="T0" fmla="*/ 0 w 14"/>
                    <a:gd name="T1" fmla="*/ 0 h 126"/>
                    <a:gd name="T2" fmla="*/ 0 w 14"/>
                    <a:gd name="T3" fmla="*/ 0 h 126"/>
                    <a:gd name="T4" fmla="*/ 0 w 14"/>
                    <a:gd name="T5" fmla="*/ 0 h 126"/>
                    <a:gd name="T6" fmla="*/ 0 w 14"/>
                    <a:gd name="T7" fmla="*/ 0 h 126"/>
                    <a:gd name="T8" fmla="*/ 0 w 14"/>
                    <a:gd name="T9" fmla="*/ 0 h 126"/>
                    <a:gd name="T10" fmla="*/ 0 w 14"/>
                    <a:gd name="T11" fmla="*/ 0 h 12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4" h="126">
                      <a:moveTo>
                        <a:pt x="7" y="126"/>
                      </a:moveTo>
                      <a:lnTo>
                        <a:pt x="14" y="126"/>
                      </a:lnTo>
                      <a:lnTo>
                        <a:pt x="14" y="0"/>
                      </a:lnTo>
                      <a:lnTo>
                        <a:pt x="0" y="0"/>
                      </a:lnTo>
                      <a:lnTo>
                        <a:pt x="0" y="126"/>
                      </a:lnTo>
                      <a:lnTo>
                        <a:pt x="7" y="1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0526" name="Freeform 114"/>
                <p:cNvSpPr>
                  <a:spLocks/>
                </p:cNvSpPr>
                <p:nvPr/>
              </p:nvSpPr>
              <p:spPr bwMode="auto">
                <a:xfrm>
                  <a:off x="1995" y="2322"/>
                  <a:ext cx="2" cy="1"/>
                </a:xfrm>
                <a:custGeom>
                  <a:avLst/>
                  <a:gdLst>
                    <a:gd name="T0" fmla="*/ 0 w 14"/>
                    <a:gd name="T1" fmla="*/ 0 h 7"/>
                    <a:gd name="T2" fmla="*/ 0 w 14"/>
                    <a:gd name="T3" fmla="*/ 0 h 7"/>
                    <a:gd name="T4" fmla="*/ 0 w 14"/>
                    <a:gd name="T5" fmla="*/ 0 h 7"/>
                    <a:gd name="T6" fmla="*/ 0 w 14"/>
                    <a:gd name="T7" fmla="*/ 0 h 7"/>
                    <a:gd name="T8" fmla="*/ 0 w 14"/>
                    <a:gd name="T9" fmla="*/ 0 h 7"/>
                    <a:gd name="T10" fmla="*/ 0 w 14"/>
                    <a:gd name="T11" fmla="*/ 0 h 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4" h="7">
                      <a:moveTo>
                        <a:pt x="0" y="0"/>
                      </a:moveTo>
                      <a:lnTo>
                        <a:pt x="2" y="5"/>
                      </a:lnTo>
                      <a:lnTo>
                        <a:pt x="7" y="7"/>
                      </a:lnTo>
                      <a:lnTo>
                        <a:pt x="12" y="5"/>
                      </a:lnTo>
                      <a:lnTo>
                        <a:pt x="14"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0527" name="Freeform 115"/>
                <p:cNvSpPr>
                  <a:spLocks/>
                </p:cNvSpPr>
                <p:nvPr/>
              </p:nvSpPr>
              <p:spPr bwMode="auto">
                <a:xfrm>
                  <a:off x="1990" y="2305"/>
                  <a:ext cx="1" cy="1"/>
                </a:xfrm>
                <a:custGeom>
                  <a:avLst/>
                  <a:gdLst>
                    <a:gd name="T0" fmla="*/ 0 w 14"/>
                    <a:gd name="T1" fmla="*/ 0 h 7"/>
                    <a:gd name="T2" fmla="*/ 0 w 14"/>
                    <a:gd name="T3" fmla="*/ 0 h 7"/>
                    <a:gd name="T4" fmla="*/ 0 w 14"/>
                    <a:gd name="T5" fmla="*/ 0 h 7"/>
                    <a:gd name="T6" fmla="*/ 0 w 14"/>
                    <a:gd name="T7" fmla="*/ 0 h 7"/>
                    <a:gd name="T8" fmla="*/ 0 w 14"/>
                    <a:gd name="T9" fmla="*/ 0 h 7"/>
                    <a:gd name="T10" fmla="*/ 0 w 14"/>
                    <a:gd name="T11" fmla="*/ 0 h 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4" h="7">
                      <a:moveTo>
                        <a:pt x="14" y="7"/>
                      </a:moveTo>
                      <a:lnTo>
                        <a:pt x="12" y="2"/>
                      </a:lnTo>
                      <a:lnTo>
                        <a:pt x="7" y="0"/>
                      </a:lnTo>
                      <a:lnTo>
                        <a:pt x="2" y="2"/>
                      </a:lnTo>
                      <a:lnTo>
                        <a:pt x="0" y="7"/>
                      </a:lnTo>
                      <a:lnTo>
                        <a:pt x="14"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0528" name="Freeform 116"/>
                <p:cNvSpPr>
                  <a:spLocks/>
                </p:cNvSpPr>
                <p:nvPr/>
              </p:nvSpPr>
              <p:spPr bwMode="auto">
                <a:xfrm>
                  <a:off x="1990" y="2306"/>
                  <a:ext cx="1" cy="16"/>
                </a:xfrm>
                <a:custGeom>
                  <a:avLst/>
                  <a:gdLst>
                    <a:gd name="T0" fmla="*/ 0 w 14"/>
                    <a:gd name="T1" fmla="*/ 0 h 126"/>
                    <a:gd name="T2" fmla="*/ 0 w 14"/>
                    <a:gd name="T3" fmla="*/ 0 h 126"/>
                    <a:gd name="T4" fmla="*/ 0 w 14"/>
                    <a:gd name="T5" fmla="*/ 0 h 126"/>
                    <a:gd name="T6" fmla="*/ 0 w 14"/>
                    <a:gd name="T7" fmla="*/ 0 h 126"/>
                    <a:gd name="T8" fmla="*/ 0 w 14"/>
                    <a:gd name="T9" fmla="*/ 0 h 126"/>
                    <a:gd name="T10" fmla="*/ 0 w 14"/>
                    <a:gd name="T11" fmla="*/ 0 h 12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4" h="126">
                      <a:moveTo>
                        <a:pt x="7" y="126"/>
                      </a:moveTo>
                      <a:lnTo>
                        <a:pt x="14" y="126"/>
                      </a:lnTo>
                      <a:lnTo>
                        <a:pt x="14" y="0"/>
                      </a:lnTo>
                      <a:lnTo>
                        <a:pt x="0" y="0"/>
                      </a:lnTo>
                      <a:lnTo>
                        <a:pt x="0" y="126"/>
                      </a:lnTo>
                      <a:lnTo>
                        <a:pt x="7" y="1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0529" name="Freeform 117"/>
                <p:cNvSpPr>
                  <a:spLocks/>
                </p:cNvSpPr>
                <p:nvPr/>
              </p:nvSpPr>
              <p:spPr bwMode="auto">
                <a:xfrm>
                  <a:off x="1990" y="2322"/>
                  <a:ext cx="1" cy="1"/>
                </a:xfrm>
                <a:custGeom>
                  <a:avLst/>
                  <a:gdLst>
                    <a:gd name="T0" fmla="*/ 0 w 14"/>
                    <a:gd name="T1" fmla="*/ 0 h 7"/>
                    <a:gd name="T2" fmla="*/ 0 w 14"/>
                    <a:gd name="T3" fmla="*/ 0 h 7"/>
                    <a:gd name="T4" fmla="*/ 0 w 14"/>
                    <a:gd name="T5" fmla="*/ 0 h 7"/>
                    <a:gd name="T6" fmla="*/ 0 w 14"/>
                    <a:gd name="T7" fmla="*/ 0 h 7"/>
                    <a:gd name="T8" fmla="*/ 0 w 14"/>
                    <a:gd name="T9" fmla="*/ 0 h 7"/>
                    <a:gd name="T10" fmla="*/ 0 w 14"/>
                    <a:gd name="T11" fmla="*/ 0 h 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4" h="7">
                      <a:moveTo>
                        <a:pt x="0" y="0"/>
                      </a:moveTo>
                      <a:lnTo>
                        <a:pt x="2" y="5"/>
                      </a:lnTo>
                      <a:lnTo>
                        <a:pt x="7" y="7"/>
                      </a:lnTo>
                      <a:lnTo>
                        <a:pt x="12" y="5"/>
                      </a:lnTo>
                      <a:lnTo>
                        <a:pt x="14"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0530" name="Freeform 118"/>
                <p:cNvSpPr>
                  <a:spLocks/>
                </p:cNvSpPr>
                <p:nvPr/>
              </p:nvSpPr>
              <p:spPr bwMode="auto">
                <a:xfrm>
                  <a:off x="1992" y="2305"/>
                  <a:ext cx="2" cy="1"/>
                </a:xfrm>
                <a:custGeom>
                  <a:avLst/>
                  <a:gdLst>
                    <a:gd name="T0" fmla="*/ 0 w 14"/>
                    <a:gd name="T1" fmla="*/ 0 h 7"/>
                    <a:gd name="T2" fmla="*/ 0 w 14"/>
                    <a:gd name="T3" fmla="*/ 0 h 7"/>
                    <a:gd name="T4" fmla="*/ 0 w 14"/>
                    <a:gd name="T5" fmla="*/ 0 h 7"/>
                    <a:gd name="T6" fmla="*/ 0 w 14"/>
                    <a:gd name="T7" fmla="*/ 0 h 7"/>
                    <a:gd name="T8" fmla="*/ 0 w 14"/>
                    <a:gd name="T9" fmla="*/ 0 h 7"/>
                    <a:gd name="T10" fmla="*/ 0 w 14"/>
                    <a:gd name="T11" fmla="*/ 0 h 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4" h="7">
                      <a:moveTo>
                        <a:pt x="14" y="7"/>
                      </a:moveTo>
                      <a:lnTo>
                        <a:pt x="12" y="2"/>
                      </a:lnTo>
                      <a:lnTo>
                        <a:pt x="7" y="0"/>
                      </a:lnTo>
                      <a:lnTo>
                        <a:pt x="2" y="2"/>
                      </a:lnTo>
                      <a:lnTo>
                        <a:pt x="0" y="7"/>
                      </a:lnTo>
                      <a:lnTo>
                        <a:pt x="14"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0531" name="Freeform 119"/>
                <p:cNvSpPr>
                  <a:spLocks/>
                </p:cNvSpPr>
                <p:nvPr/>
              </p:nvSpPr>
              <p:spPr bwMode="auto">
                <a:xfrm>
                  <a:off x="1992" y="2306"/>
                  <a:ext cx="2" cy="16"/>
                </a:xfrm>
                <a:custGeom>
                  <a:avLst/>
                  <a:gdLst>
                    <a:gd name="T0" fmla="*/ 0 w 14"/>
                    <a:gd name="T1" fmla="*/ 0 h 126"/>
                    <a:gd name="T2" fmla="*/ 0 w 14"/>
                    <a:gd name="T3" fmla="*/ 0 h 126"/>
                    <a:gd name="T4" fmla="*/ 0 w 14"/>
                    <a:gd name="T5" fmla="*/ 0 h 126"/>
                    <a:gd name="T6" fmla="*/ 0 w 14"/>
                    <a:gd name="T7" fmla="*/ 0 h 126"/>
                    <a:gd name="T8" fmla="*/ 0 w 14"/>
                    <a:gd name="T9" fmla="*/ 0 h 126"/>
                    <a:gd name="T10" fmla="*/ 0 w 14"/>
                    <a:gd name="T11" fmla="*/ 0 h 12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4" h="126">
                      <a:moveTo>
                        <a:pt x="7" y="126"/>
                      </a:moveTo>
                      <a:lnTo>
                        <a:pt x="14" y="126"/>
                      </a:lnTo>
                      <a:lnTo>
                        <a:pt x="14" y="0"/>
                      </a:lnTo>
                      <a:lnTo>
                        <a:pt x="0" y="0"/>
                      </a:lnTo>
                      <a:lnTo>
                        <a:pt x="0" y="126"/>
                      </a:lnTo>
                      <a:lnTo>
                        <a:pt x="7" y="1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0532" name="Freeform 120"/>
                <p:cNvSpPr>
                  <a:spLocks/>
                </p:cNvSpPr>
                <p:nvPr/>
              </p:nvSpPr>
              <p:spPr bwMode="auto">
                <a:xfrm>
                  <a:off x="1992" y="2322"/>
                  <a:ext cx="2" cy="1"/>
                </a:xfrm>
                <a:custGeom>
                  <a:avLst/>
                  <a:gdLst>
                    <a:gd name="T0" fmla="*/ 0 w 14"/>
                    <a:gd name="T1" fmla="*/ 0 h 7"/>
                    <a:gd name="T2" fmla="*/ 0 w 14"/>
                    <a:gd name="T3" fmla="*/ 0 h 7"/>
                    <a:gd name="T4" fmla="*/ 0 w 14"/>
                    <a:gd name="T5" fmla="*/ 0 h 7"/>
                    <a:gd name="T6" fmla="*/ 0 w 14"/>
                    <a:gd name="T7" fmla="*/ 0 h 7"/>
                    <a:gd name="T8" fmla="*/ 0 w 14"/>
                    <a:gd name="T9" fmla="*/ 0 h 7"/>
                    <a:gd name="T10" fmla="*/ 0 w 14"/>
                    <a:gd name="T11" fmla="*/ 0 h 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4" h="7">
                      <a:moveTo>
                        <a:pt x="0" y="0"/>
                      </a:moveTo>
                      <a:lnTo>
                        <a:pt x="2" y="5"/>
                      </a:lnTo>
                      <a:lnTo>
                        <a:pt x="7" y="7"/>
                      </a:lnTo>
                      <a:lnTo>
                        <a:pt x="12" y="5"/>
                      </a:lnTo>
                      <a:lnTo>
                        <a:pt x="14"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0533" name="Freeform 121"/>
                <p:cNvSpPr>
                  <a:spLocks/>
                </p:cNvSpPr>
                <p:nvPr/>
              </p:nvSpPr>
              <p:spPr bwMode="auto">
                <a:xfrm>
                  <a:off x="1981" y="2305"/>
                  <a:ext cx="2" cy="1"/>
                </a:xfrm>
                <a:custGeom>
                  <a:avLst/>
                  <a:gdLst>
                    <a:gd name="T0" fmla="*/ 0 w 14"/>
                    <a:gd name="T1" fmla="*/ 0 h 7"/>
                    <a:gd name="T2" fmla="*/ 0 w 14"/>
                    <a:gd name="T3" fmla="*/ 0 h 7"/>
                    <a:gd name="T4" fmla="*/ 0 w 14"/>
                    <a:gd name="T5" fmla="*/ 0 h 7"/>
                    <a:gd name="T6" fmla="*/ 0 w 14"/>
                    <a:gd name="T7" fmla="*/ 0 h 7"/>
                    <a:gd name="T8" fmla="*/ 0 w 14"/>
                    <a:gd name="T9" fmla="*/ 0 h 7"/>
                    <a:gd name="T10" fmla="*/ 0 w 14"/>
                    <a:gd name="T11" fmla="*/ 0 h 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4" h="7">
                      <a:moveTo>
                        <a:pt x="14" y="7"/>
                      </a:moveTo>
                      <a:lnTo>
                        <a:pt x="12" y="2"/>
                      </a:lnTo>
                      <a:lnTo>
                        <a:pt x="7" y="0"/>
                      </a:lnTo>
                      <a:lnTo>
                        <a:pt x="2" y="2"/>
                      </a:lnTo>
                      <a:lnTo>
                        <a:pt x="0" y="7"/>
                      </a:lnTo>
                      <a:lnTo>
                        <a:pt x="14"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0534" name="Freeform 122"/>
                <p:cNvSpPr>
                  <a:spLocks/>
                </p:cNvSpPr>
                <p:nvPr/>
              </p:nvSpPr>
              <p:spPr bwMode="auto">
                <a:xfrm>
                  <a:off x="1981" y="2306"/>
                  <a:ext cx="2" cy="16"/>
                </a:xfrm>
                <a:custGeom>
                  <a:avLst/>
                  <a:gdLst>
                    <a:gd name="T0" fmla="*/ 0 w 14"/>
                    <a:gd name="T1" fmla="*/ 0 h 126"/>
                    <a:gd name="T2" fmla="*/ 0 w 14"/>
                    <a:gd name="T3" fmla="*/ 0 h 126"/>
                    <a:gd name="T4" fmla="*/ 0 w 14"/>
                    <a:gd name="T5" fmla="*/ 0 h 126"/>
                    <a:gd name="T6" fmla="*/ 0 w 14"/>
                    <a:gd name="T7" fmla="*/ 0 h 126"/>
                    <a:gd name="T8" fmla="*/ 0 w 14"/>
                    <a:gd name="T9" fmla="*/ 0 h 126"/>
                    <a:gd name="T10" fmla="*/ 0 w 14"/>
                    <a:gd name="T11" fmla="*/ 0 h 12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4" h="126">
                      <a:moveTo>
                        <a:pt x="7" y="126"/>
                      </a:moveTo>
                      <a:lnTo>
                        <a:pt x="14" y="126"/>
                      </a:lnTo>
                      <a:lnTo>
                        <a:pt x="14" y="0"/>
                      </a:lnTo>
                      <a:lnTo>
                        <a:pt x="0" y="0"/>
                      </a:lnTo>
                      <a:lnTo>
                        <a:pt x="0" y="126"/>
                      </a:lnTo>
                      <a:lnTo>
                        <a:pt x="7" y="1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0535" name="Freeform 123"/>
                <p:cNvSpPr>
                  <a:spLocks/>
                </p:cNvSpPr>
                <p:nvPr/>
              </p:nvSpPr>
              <p:spPr bwMode="auto">
                <a:xfrm>
                  <a:off x="1981" y="2322"/>
                  <a:ext cx="2" cy="1"/>
                </a:xfrm>
                <a:custGeom>
                  <a:avLst/>
                  <a:gdLst>
                    <a:gd name="T0" fmla="*/ 0 w 14"/>
                    <a:gd name="T1" fmla="*/ 0 h 7"/>
                    <a:gd name="T2" fmla="*/ 0 w 14"/>
                    <a:gd name="T3" fmla="*/ 0 h 7"/>
                    <a:gd name="T4" fmla="*/ 0 w 14"/>
                    <a:gd name="T5" fmla="*/ 0 h 7"/>
                    <a:gd name="T6" fmla="*/ 0 w 14"/>
                    <a:gd name="T7" fmla="*/ 0 h 7"/>
                    <a:gd name="T8" fmla="*/ 0 w 14"/>
                    <a:gd name="T9" fmla="*/ 0 h 7"/>
                    <a:gd name="T10" fmla="*/ 0 w 14"/>
                    <a:gd name="T11" fmla="*/ 0 h 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4" h="7">
                      <a:moveTo>
                        <a:pt x="0" y="0"/>
                      </a:moveTo>
                      <a:lnTo>
                        <a:pt x="2" y="5"/>
                      </a:lnTo>
                      <a:lnTo>
                        <a:pt x="7" y="7"/>
                      </a:lnTo>
                      <a:lnTo>
                        <a:pt x="12" y="5"/>
                      </a:lnTo>
                      <a:lnTo>
                        <a:pt x="14"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0536" name="Freeform 124"/>
                <p:cNvSpPr>
                  <a:spLocks/>
                </p:cNvSpPr>
                <p:nvPr/>
              </p:nvSpPr>
              <p:spPr bwMode="auto">
                <a:xfrm>
                  <a:off x="1984" y="2305"/>
                  <a:ext cx="2" cy="1"/>
                </a:xfrm>
                <a:custGeom>
                  <a:avLst/>
                  <a:gdLst>
                    <a:gd name="T0" fmla="*/ 0 w 14"/>
                    <a:gd name="T1" fmla="*/ 0 h 7"/>
                    <a:gd name="T2" fmla="*/ 0 w 14"/>
                    <a:gd name="T3" fmla="*/ 0 h 7"/>
                    <a:gd name="T4" fmla="*/ 0 w 14"/>
                    <a:gd name="T5" fmla="*/ 0 h 7"/>
                    <a:gd name="T6" fmla="*/ 0 w 14"/>
                    <a:gd name="T7" fmla="*/ 0 h 7"/>
                    <a:gd name="T8" fmla="*/ 0 w 14"/>
                    <a:gd name="T9" fmla="*/ 0 h 7"/>
                    <a:gd name="T10" fmla="*/ 0 w 14"/>
                    <a:gd name="T11" fmla="*/ 0 h 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4" h="7">
                      <a:moveTo>
                        <a:pt x="14" y="7"/>
                      </a:moveTo>
                      <a:lnTo>
                        <a:pt x="12" y="2"/>
                      </a:lnTo>
                      <a:lnTo>
                        <a:pt x="7" y="0"/>
                      </a:lnTo>
                      <a:lnTo>
                        <a:pt x="2" y="2"/>
                      </a:lnTo>
                      <a:lnTo>
                        <a:pt x="0" y="7"/>
                      </a:lnTo>
                      <a:lnTo>
                        <a:pt x="14"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0537" name="Freeform 125"/>
                <p:cNvSpPr>
                  <a:spLocks/>
                </p:cNvSpPr>
                <p:nvPr/>
              </p:nvSpPr>
              <p:spPr bwMode="auto">
                <a:xfrm>
                  <a:off x="1984" y="2306"/>
                  <a:ext cx="2" cy="16"/>
                </a:xfrm>
                <a:custGeom>
                  <a:avLst/>
                  <a:gdLst>
                    <a:gd name="T0" fmla="*/ 0 w 14"/>
                    <a:gd name="T1" fmla="*/ 0 h 126"/>
                    <a:gd name="T2" fmla="*/ 0 w 14"/>
                    <a:gd name="T3" fmla="*/ 0 h 126"/>
                    <a:gd name="T4" fmla="*/ 0 w 14"/>
                    <a:gd name="T5" fmla="*/ 0 h 126"/>
                    <a:gd name="T6" fmla="*/ 0 w 14"/>
                    <a:gd name="T7" fmla="*/ 0 h 126"/>
                    <a:gd name="T8" fmla="*/ 0 w 14"/>
                    <a:gd name="T9" fmla="*/ 0 h 126"/>
                    <a:gd name="T10" fmla="*/ 0 w 14"/>
                    <a:gd name="T11" fmla="*/ 0 h 12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4" h="126">
                      <a:moveTo>
                        <a:pt x="7" y="126"/>
                      </a:moveTo>
                      <a:lnTo>
                        <a:pt x="14" y="126"/>
                      </a:lnTo>
                      <a:lnTo>
                        <a:pt x="14" y="0"/>
                      </a:lnTo>
                      <a:lnTo>
                        <a:pt x="0" y="0"/>
                      </a:lnTo>
                      <a:lnTo>
                        <a:pt x="0" y="126"/>
                      </a:lnTo>
                      <a:lnTo>
                        <a:pt x="7" y="1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0538" name="Freeform 126"/>
                <p:cNvSpPr>
                  <a:spLocks/>
                </p:cNvSpPr>
                <p:nvPr/>
              </p:nvSpPr>
              <p:spPr bwMode="auto">
                <a:xfrm>
                  <a:off x="1984" y="2322"/>
                  <a:ext cx="2" cy="1"/>
                </a:xfrm>
                <a:custGeom>
                  <a:avLst/>
                  <a:gdLst>
                    <a:gd name="T0" fmla="*/ 0 w 14"/>
                    <a:gd name="T1" fmla="*/ 0 h 7"/>
                    <a:gd name="T2" fmla="*/ 0 w 14"/>
                    <a:gd name="T3" fmla="*/ 0 h 7"/>
                    <a:gd name="T4" fmla="*/ 0 w 14"/>
                    <a:gd name="T5" fmla="*/ 0 h 7"/>
                    <a:gd name="T6" fmla="*/ 0 w 14"/>
                    <a:gd name="T7" fmla="*/ 0 h 7"/>
                    <a:gd name="T8" fmla="*/ 0 w 14"/>
                    <a:gd name="T9" fmla="*/ 0 h 7"/>
                    <a:gd name="T10" fmla="*/ 0 w 14"/>
                    <a:gd name="T11" fmla="*/ 0 h 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4" h="7">
                      <a:moveTo>
                        <a:pt x="0" y="0"/>
                      </a:moveTo>
                      <a:lnTo>
                        <a:pt x="2" y="5"/>
                      </a:lnTo>
                      <a:lnTo>
                        <a:pt x="7" y="7"/>
                      </a:lnTo>
                      <a:lnTo>
                        <a:pt x="12" y="5"/>
                      </a:lnTo>
                      <a:lnTo>
                        <a:pt x="14"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0539" name="Freeform 127"/>
                <p:cNvSpPr>
                  <a:spLocks/>
                </p:cNvSpPr>
                <p:nvPr/>
              </p:nvSpPr>
              <p:spPr bwMode="auto">
                <a:xfrm>
                  <a:off x="1987" y="2305"/>
                  <a:ext cx="2" cy="1"/>
                </a:xfrm>
                <a:custGeom>
                  <a:avLst/>
                  <a:gdLst>
                    <a:gd name="T0" fmla="*/ 0 w 15"/>
                    <a:gd name="T1" fmla="*/ 0 h 7"/>
                    <a:gd name="T2" fmla="*/ 0 w 15"/>
                    <a:gd name="T3" fmla="*/ 0 h 7"/>
                    <a:gd name="T4" fmla="*/ 0 w 15"/>
                    <a:gd name="T5" fmla="*/ 0 h 7"/>
                    <a:gd name="T6" fmla="*/ 0 w 15"/>
                    <a:gd name="T7" fmla="*/ 0 h 7"/>
                    <a:gd name="T8" fmla="*/ 0 w 15"/>
                    <a:gd name="T9" fmla="*/ 0 h 7"/>
                    <a:gd name="T10" fmla="*/ 0 w 15"/>
                    <a:gd name="T11" fmla="*/ 0 h 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 h="7">
                      <a:moveTo>
                        <a:pt x="15" y="7"/>
                      </a:moveTo>
                      <a:lnTo>
                        <a:pt x="13" y="2"/>
                      </a:lnTo>
                      <a:lnTo>
                        <a:pt x="7" y="0"/>
                      </a:lnTo>
                      <a:lnTo>
                        <a:pt x="2" y="2"/>
                      </a:lnTo>
                      <a:lnTo>
                        <a:pt x="0" y="7"/>
                      </a:lnTo>
                      <a:lnTo>
                        <a:pt x="15"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0540" name="Freeform 128"/>
                <p:cNvSpPr>
                  <a:spLocks/>
                </p:cNvSpPr>
                <p:nvPr/>
              </p:nvSpPr>
              <p:spPr bwMode="auto">
                <a:xfrm>
                  <a:off x="1987" y="2306"/>
                  <a:ext cx="2" cy="16"/>
                </a:xfrm>
                <a:custGeom>
                  <a:avLst/>
                  <a:gdLst>
                    <a:gd name="T0" fmla="*/ 0 w 15"/>
                    <a:gd name="T1" fmla="*/ 0 h 126"/>
                    <a:gd name="T2" fmla="*/ 0 w 15"/>
                    <a:gd name="T3" fmla="*/ 0 h 126"/>
                    <a:gd name="T4" fmla="*/ 0 w 15"/>
                    <a:gd name="T5" fmla="*/ 0 h 126"/>
                    <a:gd name="T6" fmla="*/ 0 w 15"/>
                    <a:gd name="T7" fmla="*/ 0 h 126"/>
                    <a:gd name="T8" fmla="*/ 0 w 15"/>
                    <a:gd name="T9" fmla="*/ 0 h 126"/>
                    <a:gd name="T10" fmla="*/ 0 w 15"/>
                    <a:gd name="T11" fmla="*/ 0 h 12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 h="126">
                      <a:moveTo>
                        <a:pt x="7" y="126"/>
                      </a:moveTo>
                      <a:lnTo>
                        <a:pt x="15" y="126"/>
                      </a:lnTo>
                      <a:lnTo>
                        <a:pt x="15" y="0"/>
                      </a:lnTo>
                      <a:lnTo>
                        <a:pt x="0" y="0"/>
                      </a:lnTo>
                      <a:lnTo>
                        <a:pt x="0" y="126"/>
                      </a:lnTo>
                      <a:lnTo>
                        <a:pt x="7" y="1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0541" name="Freeform 129"/>
                <p:cNvSpPr>
                  <a:spLocks/>
                </p:cNvSpPr>
                <p:nvPr/>
              </p:nvSpPr>
              <p:spPr bwMode="auto">
                <a:xfrm>
                  <a:off x="1987" y="2322"/>
                  <a:ext cx="2" cy="1"/>
                </a:xfrm>
                <a:custGeom>
                  <a:avLst/>
                  <a:gdLst>
                    <a:gd name="T0" fmla="*/ 0 w 15"/>
                    <a:gd name="T1" fmla="*/ 0 h 7"/>
                    <a:gd name="T2" fmla="*/ 0 w 15"/>
                    <a:gd name="T3" fmla="*/ 0 h 7"/>
                    <a:gd name="T4" fmla="*/ 0 w 15"/>
                    <a:gd name="T5" fmla="*/ 0 h 7"/>
                    <a:gd name="T6" fmla="*/ 0 w 15"/>
                    <a:gd name="T7" fmla="*/ 0 h 7"/>
                    <a:gd name="T8" fmla="*/ 0 w 15"/>
                    <a:gd name="T9" fmla="*/ 0 h 7"/>
                    <a:gd name="T10" fmla="*/ 0 w 15"/>
                    <a:gd name="T11" fmla="*/ 0 h 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 h="7">
                      <a:moveTo>
                        <a:pt x="0" y="0"/>
                      </a:moveTo>
                      <a:lnTo>
                        <a:pt x="2" y="5"/>
                      </a:lnTo>
                      <a:lnTo>
                        <a:pt x="7" y="7"/>
                      </a:lnTo>
                      <a:lnTo>
                        <a:pt x="13" y="5"/>
                      </a:lnTo>
                      <a:lnTo>
                        <a:pt x="15"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0542" name="Freeform 130"/>
                <p:cNvSpPr>
                  <a:spLocks/>
                </p:cNvSpPr>
                <p:nvPr/>
              </p:nvSpPr>
              <p:spPr bwMode="auto">
                <a:xfrm>
                  <a:off x="1964" y="2305"/>
                  <a:ext cx="2" cy="1"/>
                </a:xfrm>
                <a:custGeom>
                  <a:avLst/>
                  <a:gdLst>
                    <a:gd name="T0" fmla="*/ 0 w 14"/>
                    <a:gd name="T1" fmla="*/ 0 h 7"/>
                    <a:gd name="T2" fmla="*/ 0 w 14"/>
                    <a:gd name="T3" fmla="*/ 0 h 7"/>
                    <a:gd name="T4" fmla="*/ 0 w 14"/>
                    <a:gd name="T5" fmla="*/ 0 h 7"/>
                    <a:gd name="T6" fmla="*/ 0 w 14"/>
                    <a:gd name="T7" fmla="*/ 0 h 7"/>
                    <a:gd name="T8" fmla="*/ 0 w 14"/>
                    <a:gd name="T9" fmla="*/ 0 h 7"/>
                    <a:gd name="T10" fmla="*/ 0 w 14"/>
                    <a:gd name="T11" fmla="*/ 0 h 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4" h="7">
                      <a:moveTo>
                        <a:pt x="14" y="7"/>
                      </a:moveTo>
                      <a:lnTo>
                        <a:pt x="12" y="2"/>
                      </a:lnTo>
                      <a:lnTo>
                        <a:pt x="7" y="0"/>
                      </a:lnTo>
                      <a:lnTo>
                        <a:pt x="2" y="2"/>
                      </a:lnTo>
                      <a:lnTo>
                        <a:pt x="0" y="7"/>
                      </a:lnTo>
                      <a:lnTo>
                        <a:pt x="14"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0543" name="Freeform 131"/>
                <p:cNvSpPr>
                  <a:spLocks/>
                </p:cNvSpPr>
                <p:nvPr/>
              </p:nvSpPr>
              <p:spPr bwMode="auto">
                <a:xfrm>
                  <a:off x="1964" y="2306"/>
                  <a:ext cx="2" cy="16"/>
                </a:xfrm>
                <a:custGeom>
                  <a:avLst/>
                  <a:gdLst>
                    <a:gd name="T0" fmla="*/ 0 w 14"/>
                    <a:gd name="T1" fmla="*/ 0 h 126"/>
                    <a:gd name="T2" fmla="*/ 0 w 14"/>
                    <a:gd name="T3" fmla="*/ 0 h 126"/>
                    <a:gd name="T4" fmla="*/ 0 w 14"/>
                    <a:gd name="T5" fmla="*/ 0 h 126"/>
                    <a:gd name="T6" fmla="*/ 0 w 14"/>
                    <a:gd name="T7" fmla="*/ 0 h 126"/>
                    <a:gd name="T8" fmla="*/ 0 w 14"/>
                    <a:gd name="T9" fmla="*/ 0 h 126"/>
                    <a:gd name="T10" fmla="*/ 0 w 14"/>
                    <a:gd name="T11" fmla="*/ 0 h 12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4" h="126">
                      <a:moveTo>
                        <a:pt x="7" y="126"/>
                      </a:moveTo>
                      <a:lnTo>
                        <a:pt x="14" y="126"/>
                      </a:lnTo>
                      <a:lnTo>
                        <a:pt x="14" y="0"/>
                      </a:lnTo>
                      <a:lnTo>
                        <a:pt x="0" y="0"/>
                      </a:lnTo>
                      <a:lnTo>
                        <a:pt x="0" y="126"/>
                      </a:lnTo>
                      <a:lnTo>
                        <a:pt x="7" y="1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0544" name="Freeform 132"/>
                <p:cNvSpPr>
                  <a:spLocks/>
                </p:cNvSpPr>
                <p:nvPr/>
              </p:nvSpPr>
              <p:spPr bwMode="auto">
                <a:xfrm>
                  <a:off x="1964" y="2322"/>
                  <a:ext cx="2" cy="1"/>
                </a:xfrm>
                <a:custGeom>
                  <a:avLst/>
                  <a:gdLst>
                    <a:gd name="T0" fmla="*/ 0 w 14"/>
                    <a:gd name="T1" fmla="*/ 0 h 7"/>
                    <a:gd name="T2" fmla="*/ 0 w 14"/>
                    <a:gd name="T3" fmla="*/ 0 h 7"/>
                    <a:gd name="T4" fmla="*/ 0 w 14"/>
                    <a:gd name="T5" fmla="*/ 0 h 7"/>
                    <a:gd name="T6" fmla="*/ 0 w 14"/>
                    <a:gd name="T7" fmla="*/ 0 h 7"/>
                    <a:gd name="T8" fmla="*/ 0 w 14"/>
                    <a:gd name="T9" fmla="*/ 0 h 7"/>
                    <a:gd name="T10" fmla="*/ 0 w 14"/>
                    <a:gd name="T11" fmla="*/ 0 h 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4" h="7">
                      <a:moveTo>
                        <a:pt x="0" y="0"/>
                      </a:moveTo>
                      <a:lnTo>
                        <a:pt x="2" y="5"/>
                      </a:lnTo>
                      <a:lnTo>
                        <a:pt x="7" y="7"/>
                      </a:lnTo>
                      <a:lnTo>
                        <a:pt x="12" y="5"/>
                      </a:lnTo>
                      <a:lnTo>
                        <a:pt x="14"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0545" name="Freeform 133"/>
                <p:cNvSpPr>
                  <a:spLocks/>
                </p:cNvSpPr>
                <p:nvPr/>
              </p:nvSpPr>
              <p:spPr bwMode="auto">
                <a:xfrm>
                  <a:off x="1967" y="2305"/>
                  <a:ext cx="2" cy="1"/>
                </a:xfrm>
                <a:custGeom>
                  <a:avLst/>
                  <a:gdLst>
                    <a:gd name="T0" fmla="*/ 0 w 14"/>
                    <a:gd name="T1" fmla="*/ 0 h 7"/>
                    <a:gd name="T2" fmla="*/ 0 w 14"/>
                    <a:gd name="T3" fmla="*/ 0 h 7"/>
                    <a:gd name="T4" fmla="*/ 0 w 14"/>
                    <a:gd name="T5" fmla="*/ 0 h 7"/>
                    <a:gd name="T6" fmla="*/ 0 w 14"/>
                    <a:gd name="T7" fmla="*/ 0 h 7"/>
                    <a:gd name="T8" fmla="*/ 0 w 14"/>
                    <a:gd name="T9" fmla="*/ 0 h 7"/>
                    <a:gd name="T10" fmla="*/ 0 w 14"/>
                    <a:gd name="T11" fmla="*/ 0 h 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4" h="7">
                      <a:moveTo>
                        <a:pt x="14" y="7"/>
                      </a:moveTo>
                      <a:lnTo>
                        <a:pt x="12" y="2"/>
                      </a:lnTo>
                      <a:lnTo>
                        <a:pt x="7" y="0"/>
                      </a:lnTo>
                      <a:lnTo>
                        <a:pt x="2" y="2"/>
                      </a:lnTo>
                      <a:lnTo>
                        <a:pt x="0" y="7"/>
                      </a:lnTo>
                      <a:lnTo>
                        <a:pt x="14"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0546" name="Freeform 134"/>
                <p:cNvSpPr>
                  <a:spLocks/>
                </p:cNvSpPr>
                <p:nvPr/>
              </p:nvSpPr>
              <p:spPr bwMode="auto">
                <a:xfrm>
                  <a:off x="1967" y="2306"/>
                  <a:ext cx="2" cy="16"/>
                </a:xfrm>
                <a:custGeom>
                  <a:avLst/>
                  <a:gdLst>
                    <a:gd name="T0" fmla="*/ 0 w 14"/>
                    <a:gd name="T1" fmla="*/ 0 h 126"/>
                    <a:gd name="T2" fmla="*/ 0 w 14"/>
                    <a:gd name="T3" fmla="*/ 0 h 126"/>
                    <a:gd name="T4" fmla="*/ 0 w 14"/>
                    <a:gd name="T5" fmla="*/ 0 h 126"/>
                    <a:gd name="T6" fmla="*/ 0 w 14"/>
                    <a:gd name="T7" fmla="*/ 0 h 126"/>
                    <a:gd name="T8" fmla="*/ 0 w 14"/>
                    <a:gd name="T9" fmla="*/ 0 h 126"/>
                    <a:gd name="T10" fmla="*/ 0 w 14"/>
                    <a:gd name="T11" fmla="*/ 0 h 12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4" h="126">
                      <a:moveTo>
                        <a:pt x="7" y="126"/>
                      </a:moveTo>
                      <a:lnTo>
                        <a:pt x="14" y="126"/>
                      </a:lnTo>
                      <a:lnTo>
                        <a:pt x="14" y="0"/>
                      </a:lnTo>
                      <a:lnTo>
                        <a:pt x="0" y="0"/>
                      </a:lnTo>
                      <a:lnTo>
                        <a:pt x="0" y="126"/>
                      </a:lnTo>
                      <a:lnTo>
                        <a:pt x="7" y="1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0547" name="Freeform 135"/>
                <p:cNvSpPr>
                  <a:spLocks/>
                </p:cNvSpPr>
                <p:nvPr/>
              </p:nvSpPr>
              <p:spPr bwMode="auto">
                <a:xfrm>
                  <a:off x="1967" y="2322"/>
                  <a:ext cx="2" cy="1"/>
                </a:xfrm>
                <a:custGeom>
                  <a:avLst/>
                  <a:gdLst>
                    <a:gd name="T0" fmla="*/ 0 w 14"/>
                    <a:gd name="T1" fmla="*/ 0 h 7"/>
                    <a:gd name="T2" fmla="*/ 0 w 14"/>
                    <a:gd name="T3" fmla="*/ 0 h 7"/>
                    <a:gd name="T4" fmla="*/ 0 w 14"/>
                    <a:gd name="T5" fmla="*/ 0 h 7"/>
                    <a:gd name="T6" fmla="*/ 0 w 14"/>
                    <a:gd name="T7" fmla="*/ 0 h 7"/>
                    <a:gd name="T8" fmla="*/ 0 w 14"/>
                    <a:gd name="T9" fmla="*/ 0 h 7"/>
                    <a:gd name="T10" fmla="*/ 0 w 14"/>
                    <a:gd name="T11" fmla="*/ 0 h 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4" h="7">
                      <a:moveTo>
                        <a:pt x="0" y="0"/>
                      </a:moveTo>
                      <a:lnTo>
                        <a:pt x="2" y="5"/>
                      </a:lnTo>
                      <a:lnTo>
                        <a:pt x="7" y="7"/>
                      </a:lnTo>
                      <a:lnTo>
                        <a:pt x="12" y="5"/>
                      </a:lnTo>
                      <a:lnTo>
                        <a:pt x="14"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0548" name="Freeform 136"/>
                <p:cNvSpPr>
                  <a:spLocks/>
                </p:cNvSpPr>
                <p:nvPr/>
              </p:nvSpPr>
              <p:spPr bwMode="auto">
                <a:xfrm>
                  <a:off x="1973" y="2305"/>
                  <a:ext cx="1" cy="1"/>
                </a:xfrm>
                <a:custGeom>
                  <a:avLst/>
                  <a:gdLst>
                    <a:gd name="T0" fmla="*/ 0 w 14"/>
                    <a:gd name="T1" fmla="*/ 0 h 7"/>
                    <a:gd name="T2" fmla="*/ 0 w 14"/>
                    <a:gd name="T3" fmla="*/ 0 h 7"/>
                    <a:gd name="T4" fmla="*/ 0 w 14"/>
                    <a:gd name="T5" fmla="*/ 0 h 7"/>
                    <a:gd name="T6" fmla="*/ 0 w 14"/>
                    <a:gd name="T7" fmla="*/ 0 h 7"/>
                    <a:gd name="T8" fmla="*/ 0 w 14"/>
                    <a:gd name="T9" fmla="*/ 0 h 7"/>
                    <a:gd name="T10" fmla="*/ 0 w 14"/>
                    <a:gd name="T11" fmla="*/ 0 h 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4" h="7">
                      <a:moveTo>
                        <a:pt x="14" y="7"/>
                      </a:moveTo>
                      <a:lnTo>
                        <a:pt x="12" y="2"/>
                      </a:lnTo>
                      <a:lnTo>
                        <a:pt x="7" y="0"/>
                      </a:lnTo>
                      <a:lnTo>
                        <a:pt x="2" y="2"/>
                      </a:lnTo>
                      <a:lnTo>
                        <a:pt x="0" y="7"/>
                      </a:lnTo>
                      <a:lnTo>
                        <a:pt x="14"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0549" name="Freeform 137"/>
                <p:cNvSpPr>
                  <a:spLocks/>
                </p:cNvSpPr>
                <p:nvPr/>
              </p:nvSpPr>
              <p:spPr bwMode="auto">
                <a:xfrm>
                  <a:off x="1973" y="2306"/>
                  <a:ext cx="1" cy="16"/>
                </a:xfrm>
                <a:custGeom>
                  <a:avLst/>
                  <a:gdLst>
                    <a:gd name="T0" fmla="*/ 0 w 14"/>
                    <a:gd name="T1" fmla="*/ 0 h 126"/>
                    <a:gd name="T2" fmla="*/ 0 w 14"/>
                    <a:gd name="T3" fmla="*/ 0 h 126"/>
                    <a:gd name="T4" fmla="*/ 0 w 14"/>
                    <a:gd name="T5" fmla="*/ 0 h 126"/>
                    <a:gd name="T6" fmla="*/ 0 w 14"/>
                    <a:gd name="T7" fmla="*/ 0 h 126"/>
                    <a:gd name="T8" fmla="*/ 0 w 14"/>
                    <a:gd name="T9" fmla="*/ 0 h 126"/>
                    <a:gd name="T10" fmla="*/ 0 w 14"/>
                    <a:gd name="T11" fmla="*/ 0 h 12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4" h="126">
                      <a:moveTo>
                        <a:pt x="7" y="126"/>
                      </a:moveTo>
                      <a:lnTo>
                        <a:pt x="14" y="126"/>
                      </a:lnTo>
                      <a:lnTo>
                        <a:pt x="14" y="0"/>
                      </a:lnTo>
                      <a:lnTo>
                        <a:pt x="0" y="0"/>
                      </a:lnTo>
                      <a:lnTo>
                        <a:pt x="0" y="126"/>
                      </a:lnTo>
                      <a:lnTo>
                        <a:pt x="7" y="1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0550" name="Freeform 138"/>
                <p:cNvSpPr>
                  <a:spLocks/>
                </p:cNvSpPr>
                <p:nvPr/>
              </p:nvSpPr>
              <p:spPr bwMode="auto">
                <a:xfrm>
                  <a:off x="1973" y="2322"/>
                  <a:ext cx="1" cy="1"/>
                </a:xfrm>
                <a:custGeom>
                  <a:avLst/>
                  <a:gdLst>
                    <a:gd name="T0" fmla="*/ 0 w 14"/>
                    <a:gd name="T1" fmla="*/ 0 h 7"/>
                    <a:gd name="T2" fmla="*/ 0 w 14"/>
                    <a:gd name="T3" fmla="*/ 0 h 7"/>
                    <a:gd name="T4" fmla="*/ 0 w 14"/>
                    <a:gd name="T5" fmla="*/ 0 h 7"/>
                    <a:gd name="T6" fmla="*/ 0 w 14"/>
                    <a:gd name="T7" fmla="*/ 0 h 7"/>
                    <a:gd name="T8" fmla="*/ 0 w 14"/>
                    <a:gd name="T9" fmla="*/ 0 h 7"/>
                    <a:gd name="T10" fmla="*/ 0 w 14"/>
                    <a:gd name="T11" fmla="*/ 0 h 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4" h="7">
                      <a:moveTo>
                        <a:pt x="0" y="0"/>
                      </a:moveTo>
                      <a:lnTo>
                        <a:pt x="2" y="5"/>
                      </a:lnTo>
                      <a:lnTo>
                        <a:pt x="7" y="7"/>
                      </a:lnTo>
                      <a:lnTo>
                        <a:pt x="12" y="5"/>
                      </a:lnTo>
                      <a:lnTo>
                        <a:pt x="14"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0551" name="Freeform 139"/>
                <p:cNvSpPr>
                  <a:spLocks/>
                </p:cNvSpPr>
                <p:nvPr/>
              </p:nvSpPr>
              <p:spPr bwMode="auto">
                <a:xfrm>
                  <a:off x="1970" y="2305"/>
                  <a:ext cx="2" cy="1"/>
                </a:xfrm>
                <a:custGeom>
                  <a:avLst/>
                  <a:gdLst>
                    <a:gd name="T0" fmla="*/ 0 w 14"/>
                    <a:gd name="T1" fmla="*/ 0 h 7"/>
                    <a:gd name="T2" fmla="*/ 0 w 14"/>
                    <a:gd name="T3" fmla="*/ 0 h 7"/>
                    <a:gd name="T4" fmla="*/ 0 w 14"/>
                    <a:gd name="T5" fmla="*/ 0 h 7"/>
                    <a:gd name="T6" fmla="*/ 0 w 14"/>
                    <a:gd name="T7" fmla="*/ 0 h 7"/>
                    <a:gd name="T8" fmla="*/ 0 w 14"/>
                    <a:gd name="T9" fmla="*/ 0 h 7"/>
                    <a:gd name="T10" fmla="*/ 0 w 14"/>
                    <a:gd name="T11" fmla="*/ 0 h 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4" h="7">
                      <a:moveTo>
                        <a:pt x="14" y="7"/>
                      </a:moveTo>
                      <a:lnTo>
                        <a:pt x="12" y="2"/>
                      </a:lnTo>
                      <a:lnTo>
                        <a:pt x="7" y="0"/>
                      </a:lnTo>
                      <a:lnTo>
                        <a:pt x="2" y="2"/>
                      </a:lnTo>
                      <a:lnTo>
                        <a:pt x="0" y="7"/>
                      </a:lnTo>
                      <a:lnTo>
                        <a:pt x="14"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0552" name="Freeform 140"/>
                <p:cNvSpPr>
                  <a:spLocks/>
                </p:cNvSpPr>
                <p:nvPr/>
              </p:nvSpPr>
              <p:spPr bwMode="auto">
                <a:xfrm>
                  <a:off x="1970" y="2306"/>
                  <a:ext cx="2" cy="16"/>
                </a:xfrm>
                <a:custGeom>
                  <a:avLst/>
                  <a:gdLst>
                    <a:gd name="T0" fmla="*/ 0 w 14"/>
                    <a:gd name="T1" fmla="*/ 0 h 126"/>
                    <a:gd name="T2" fmla="*/ 0 w 14"/>
                    <a:gd name="T3" fmla="*/ 0 h 126"/>
                    <a:gd name="T4" fmla="*/ 0 w 14"/>
                    <a:gd name="T5" fmla="*/ 0 h 126"/>
                    <a:gd name="T6" fmla="*/ 0 w 14"/>
                    <a:gd name="T7" fmla="*/ 0 h 126"/>
                    <a:gd name="T8" fmla="*/ 0 w 14"/>
                    <a:gd name="T9" fmla="*/ 0 h 126"/>
                    <a:gd name="T10" fmla="*/ 0 w 14"/>
                    <a:gd name="T11" fmla="*/ 0 h 12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4" h="126">
                      <a:moveTo>
                        <a:pt x="7" y="126"/>
                      </a:moveTo>
                      <a:lnTo>
                        <a:pt x="14" y="126"/>
                      </a:lnTo>
                      <a:lnTo>
                        <a:pt x="14" y="0"/>
                      </a:lnTo>
                      <a:lnTo>
                        <a:pt x="0" y="0"/>
                      </a:lnTo>
                      <a:lnTo>
                        <a:pt x="0" y="126"/>
                      </a:lnTo>
                      <a:lnTo>
                        <a:pt x="7" y="1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0553" name="Freeform 141"/>
                <p:cNvSpPr>
                  <a:spLocks/>
                </p:cNvSpPr>
                <p:nvPr/>
              </p:nvSpPr>
              <p:spPr bwMode="auto">
                <a:xfrm>
                  <a:off x="1970" y="2322"/>
                  <a:ext cx="2" cy="1"/>
                </a:xfrm>
                <a:custGeom>
                  <a:avLst/>
                  <a:gdLst>
                    <a:gd name="T0" fmla="*/ 0 w 14"/>
                    <a:gd name="T1" fmla="*/ 0 h 7"/>
                    <a:gd name="T2" fmla="*/ 0 w 14"/>
                    <a:gd name="T3" fmla="*/ 0 h 7"/>
                    <a:gd name="T4" fmla="*/ 0 w 14"/>
                    <a:gd name="T5" fmla="*/ 0 h 7"/>
                    <a:gd name="T6" fmla="*/ 0 w 14"/>
                    <a:gd name="T7" fmla="*/ 0 h 7"/>
                    <a:gd name="T8" fmla="*/ 0 w 14"/>
                    <a:gd name="T9" fmla="*/ 0 h 7"/>
                    <a:gd name="T10" fmla="*/ 0 w 14"/>
                    <a:gd name="T11" fmla="*/ 0 h 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4" h="7">
                      <a:moveTo>
                        <a:pt x="0" y="0"/>
                      </a:moveTo>
                      <a:lnTo>
                        <a:pt x="2" y="5"/>
                      </a:lnTo>
                      <a:lnTo>
                        <a:pt x="7" y="7"/>
                      </a:lnTo>
                      <a:lnTo>
                        <a:pt x="12" y="5"/>
                      </a:lnTo>
                      <a:lnTo>
                        <a:pt x="14"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0554" name="Freeform 142"/>
                <p:cNvSpPr>
                  <a:spLocks/>
                </p:cNvSpPr>
                <p:nvPr/>
              </p:nvSpPr>
              <p:spPr bwMode="auto">
                <a:xfrm>
                  <a:off x="1979" y="2305"/>
                  <a:ext cx="1" cy="1"/>
                </a:xfrm>
                <a:custGeom>
                  <a:avLst/>
                  <a:gdLst>
                    <a:gd name="T0" fmla="*/ 0 w 14"/>
                    <a:gd name="T1" fmla="*/ 0 h 7"/>
                    <a:gd name="T2" fmla="*/ 0 w 14"/>
                    <a:gd name="T3" fmla="*/ 0 h 7"/>
                    <a:gd name="T4" fmla="*/ 0 w 14"/>
                    <a:gd name="T5" fmla="*/ 0 h 7"/>
                    <a:gd name="T6" fmla="*/ 0 w 14"/>
                    <a:gd name="T7" fmla="*/ 0 h 7"/>
                    <a:gd name="T8" fmla="*/ 0 w 14"/>
                    <a:gd name="T9" fmla="*/ 0 h 7"/>
                    <a:gd name="T10" fmla="*/ 0 w 14"/>
                    <a:gd name="T11" fmla="*/ 0 h 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4" h="7">
                      <a:moveTo>
                        <a:pt x="14" y="7"/>
                      </a:moveTo>
                      <a:lnTo>
                        <a:pt x="12" y="2"/>
                      </a:lnTo>
                      <a:lnTo>
                        <a:pt x="7" y="0"/>
                      </a:lnTo>
                      <a:lnTo>
                        <a:pt x="2" y="2"/>
                      </a:lnTo>
                      <a:lnTo>
                        <a:pt x="0" y="7"/>
                      </a:lnTo>
                      <a:lnTo>
                        <a:pt x="14"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0555" name="Freeform 143"/>
                <p:cNvSpPr>
                  <a:spLocks/>
                </p:cNvSpPr>
                <p:nvPr/>
              </p:nvSpPr>
              <p:spPr bwMode="auto">
                <a:xfrm>
                  <a:off x="1979" y="2306"/>
                  <a:ext cx="1" cy="16"/>
                </a:xfrm>
                <a:custGeom>
                  <a:avLst/>
                  <a:gdLst>
                    <a:gd name="T0" fmla="*/ 0 w 14"/>
                    <a:gd name="T1" fmla="*/ 0 h 126"/>
                    <a:gd name="T2" fmla="*/ 0 w 14"/>
                    <a:gd name="T3" fmla="*/ 0 h 126"/>
                    <a:gd name="T4" fmla="*/ 0 w 14"/>
                    <a:gd name="T5" fmla="*/ 0 h 126"/>
                    <a:gd name="T6" fmla="*/ 0 w 14"/>
                    <a:gd name="T7" fmla="*/ 0 h 126"/>
                    <a:gd name="T8" fmla="*/ 0 w 14"/>
                    <a:gd name="T9" fmla="*/ 0 h 126"/>
                    <a:gd name="T10" fmla="*/ 0 w 14"/>
                    <a:gd name="T11" fmla="*/ 0 h 12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4" h="126">
                      <a:moveTo>
                        <a:pt x="7" y="126"/>
                      </a:moveTo>
                      <a:lnTo>
                        <a:pt x="14" y="126"/>
                      </a:lnTo>
                      <a:lnTo>
                        <a:pt x="14" y="0"/>
                      </a:lnTo>
                      <a:lnTo>
                        <a:pt x="0" y="0"/>
                      </a:lnTo>
                      <a:lnTo>
                        <a:pt x="0" y="126"/>
                      </a:lnTo>
                      <a:lnTo>
                        <a:pt x="7" y="1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0556" name="Freeform 144"/>
                <p:cNvSpPr>
                  <a:spLocks/>
                </p:cNvSpPr>
                <p:nvPr/>
              </p:nvSpPr>
              <p:spPr bwMode="auto">
                <a:xfrm>
                  <a:off x="1979" y="2322"/>
                  <a:ext cx="1" cy="1"/>
                </a:xfrm>
                <a:custGeom>
                  <a:avLst/>
                  <a:gdLst>
                    <a:gd name="T0" fmla="*/ 0 w 14"/>
                    <a:gd name="T1" fmla="*/ 0 h 7"/>
                    <a:gd name="T2" fmla="*/ 0 w 14"/>
                    <a:gd name="T3" fmla="*/ 0 h 7"/>
                    <a:gd name="T4" fmla="*/ 0 w 14"/>
                    <a:gd name="T5" fmla="*/ 0 h 7"/>
                    <a:gd name="T6" fmla="*/ 0 w 14"/>
                    <a:gd name="T7" fmla="*/ 0 h 7"/>
                    <a:gd name="T8" fmla="*/ 0 w 14"/>
                    <a:gd name="T9" fmla="*/ 0 h 7"/>
                    <a:gd name="T10" fmla="*/ 0 w 14"/>
                    <a:gd name="T11" fmla="*/ 0 h 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4" h="7">
                      <a:moveTo>
                        <a:pt x="0" y="0"/>
                      </a:moveTo>
                      <a:lnTo>
                        <a:pt x="2" y="5"/>
                      </a:lnTo>
                      <a:lnTo>
                        <a:pt x="7" y="7"/>
                      </a:lnTo>
                      <a:lnTo>
                        <a:pt x="12" y="5"/>
                      </a:lnTo>
                      <a:lnTo>
                        <a:pt x="14"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0557" name="Freeform 145"/>
                <p:cNvSpPr>
                  <a:spLocks/>
                </p:cNvSpPr>
                <p:nvPr/>
              </p:nvSpPr>
              <p:spPr bwMode="auto">
                <a:xfrm>
                  <a:off x="1975" y="2305"/>
                  <a:ext cx="2" cy="1"/>
                </a:xfrm>
                <a:custGeom>
                  <a:avLst/>
                  <a:gdLst>
                    <a:gd name="T0" fmla="*/ 0 w 14"/>
                    <a:gd name="T1" fmla="*/ 0 h 7"/>
                    <a:gd name="T2" fmla="*/ 0 w 14"/>
                    <a:gd name="T3" fmla="*/ 0 h 7"/>
                    <a:gd name="T4" fmla="*/ 0 w 14"/>
                    <a:gd name="T5" fmla="*/ 0 h 7"/>
                    <a:gd name="T6" fmla="*/ 0 w 14"/>
                    <a:gd name="T7" fmla="*/ 0 h 7"/>
                    <a:gd name="T8" fmla="*/ 0 w 14"/>
                    <a:gd name="T9" fmla="*/ 0 h 7"/>
                    <a:gd name="T10" fmla="*/ 0 w 14"/>
                    <a:gd name="T11" fmla="*/ 0 h 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4" h="7">
                      <a:moveTo>
                        <a:pt x="14" y="7"/>
                      </a:moveTo>
                      <a:lnTo>
                        <a:pt x="12" y="2"/>
                      </a:lnTo>
                      <a:lnTo>
                        <a:pt x="7" y="0"/>
                      </a:lnTo>
                      <a:lnTo>
                        <a:pt x="2" y="2"/>
                      </a:lnTo>
                      <a:lnTo>
                        <a:pt x="0" y="7"/>
                      </a:lnTo>
                      <a:lnTo>
                        <a:pt x="14"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0558" name="Freeform 146"/>
                <p:cNvSpPr>
                  <a:spLocks/>
                </p:cNvSpPr>
                <p:nvPr/>
              </p:nvSpPr>
              <p:spPr bwMode="auto">
                <a:xfrm>
                  <a:off x="1975" y="2306"/>
                  <a:ext cx="2" cy="16"/>
                </a:xfrm>
                <a:custGeom>
                  <a:avLst/>
                  <a:gdLst>
                    <a:gd name="T0" fmla="*/ 0 w 14"/>
                    <a:gd name="T1" fmla="*/ 0 h 126"/>
                    <a:gd name="T2" fmla="*/ 0 w 14"/>
                    <a:gd name="T3" fmla="*/ 0 h 126"/>
                    <a:gd name="T4" fmla="*/ 0 w 14"/>
                    <a:gd name="T5" fmla="*/ 0 h 126"/>
                    <a:gd name="T6" fmla="*/ 0 w 14"/>
                    <a:gd name="T7" fmla="*/ 0 h 126"/>
                    <a:gd name="T8" fmla="*/ 0 w 14"/>
                    <a:gd name="T9" fmla="*/ 0 h 126"/>
                    <a:gd name="T10" fmla="*/ 0 w 14"/>
                    <a:gd name="T11" fmla="*/ 0 h 12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4" h="126">
                      <a:moveTo>
                        <a:pt x="7" y="126"/>
                      </a:moveTo>
                      <a:lnTo>
                        <a:pt x="14" y="126"/>
                      </a:lnTo>
                      <a:lnTo>
                        <a:pt x="14" y="0"/>
                      </a:lnTo>
                      <a:lnTo>
                        <a:pt x="0" y="0"/>
                      </a:lnTo>
                      <a:lnTo>
                        <a:pt x="0" y="126"/>
                      </a:lnTo>
                      <a:lnTo>
                        <a:pt x="7" y="1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0559" name="Freeform 147"/>
                <p:cNvSpPr>
                  <a:spLocks/>
                </p:cNvSpPr>
                <p:nvPr/>
              </p:nvSpPr>
              <p:spPr bwMode="auto">
                <a:xfrm>
                  <a:off x="1975" y="2322"/>
                  <a:ext cx="2" cy="1"/>
                </a:xfrm>
                <a:custGeom>
                  <a:avLst/>
                  <a:gdLst>
                    <a:gd name="T0" fmla="*/ 0 w 14"/>
                    <a:gd name="T1" fmla="*/ 0 h 7"/>
                    <a:gd name="T2" fmla="*/ 0 w 14"/>
                    <a:gd name="T3" fmla="*/ 0 h 7"/>
                    <a:gd name="T4" fmla="*/ 0 w 14"/>
                    <a:gd name="T5" fmla="*/ 0 h 7"/>
                    <a:gd name="T6" fmla="*/ 0 w 14"/>
                    <a:gd name="T7" fmla="*/ 0 h 7"/>
                    <a:gd name="T8" fmla="*/ 0 w 14"/>
                    <a:gd name="T9" fmla="*/ 0 h 7"/>
                    <a:gd name="T10" fmla="*/ 0 w 14"/>
                    <a:gd name="T11" fmla="*/ 0 h 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4" h="7">
                      <a:moveTo>
                        <a:pt x="0" y="0"/>
                      </a:moveTo>
                      <a:lnTo>
                        <a:pt x="2" y="5"/>
                      </a:lnTo>
                      <a:lnTo>
                        <a:pt x="7" y="7"/>
                      </a:lnTo>
                      <a:lnTo>
                        <a:pt x="12" y="5"/>
                      </a:lnTo>
                      <a:lnTo>
                        <a:pt x="14"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0560" name="Freeform 148"/>
                <p:cNvSpPr>
                  <a:spLocks/>
                </p:cNvSpPr>
                <p:nvPr/>
              </p:nvSpPr>
              <p:spPr bwMode="auto">
                <a:xfrm>
                  <a:off x="1933" y="2305"/>
                  <a:ext cx="2" cy="1"/>
                </a:xfrm>
                <a:custGeom>
                  <a:avLst/>
                  <a:gdLst>
                    <a:gd name="T0" fmla="*/ 0 w 14"/>
                    <a:gd name="T1" fmla="*/ 0 h 7"/>
                    <a:gd name="T2" fmla="*/ 0 w 14"/>
                    <a:gd name="T3" fmla="*/ 0 h 7"/>
                    <a:gd name="T4" fmla="*/ 0 w 14"/>
                    <a:gd name="T5" fmla="*/ 0 h 7"/>
                    <a:gd name="T6" fmla="*/ 0 w 14"/>
                    <a:gd name="T7" fmla="*/ 0 h 7"/>
                    <a:gd name="T8" fmla="*/ 0 w 14"/>
                    <a:gd name="T9" fmla="*/ 0 h 7"/>
                    <a:gd name="T10" fmla="*/ 0 w 14"/>
                    <a:gd name="T11" fmla="*/ 0 h 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4" h="7">
                      <a:moveTo>
                        <a:pt x="14" y="7"/>
                      </a:moveTo>
                      <a:lnTo>
                        <a:pt x="12" y="2"/>
                      </a:lnTo>
                      <a:lnTo>
                        <a:pt x="7" y="0"/>
                      </a:lnTo>
                      <a:lnTo>
                        <a:pt x="2" y="2"/>
                      </a:lnTo>
                      <a:lnTo>
                        <a:pt x="0" y="7"/>
                      </a:lnTo>
                      <a:lnTo>
                        <a:pt x="14"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0561" name="Freeform 149"/>
                <p:cNvSpPr>
                  <a:spLocks/>
                </p:cNvSpPr>
                <p:nvPr/>
              </p:nvSpPr>
              <p:spPr bwMode="auto">
                <a:xfrm>
                  <a:off x="1933" y="2306"/>
                  <a:ext cx="2" cy="16"/>
                </a:xfrm>
                <a:custGeom>
                  <a:avLst/>
                  <a:gdLst>
                    <a:gd name="T0" fmla="*/ 0 w 14"/>
                    <a:gd name="T1" fmla="*/ 0 h 126"/>
                    <a:gd name="T2" fmla="*/ 0 w 14"/>
                    <a:gd name="T3" fmla="*/ 0 h 126"/>
                    <a:gd name="T4" fmla="*/ 0 w 14"/>
                    <a:gd name="T5" fmla="*/ 0 h 126"/>
                    <a:gd name="T6" fmla="*/ 0 w 14"/>
                    <a:gd name="T7" fmla="*/ 0 h 126"/>
                    <a:gd name="T8" fmla="*/ 0 w 14"/>
                    <a:gd name="T9" fmla="*/ 0 h 126"/>
                    <a:gd name="T10" fmla="*/ 0 w 14"/>
                    <a:gd name="T11" fmla="*/ 0 h 12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4" h="126">
                      <a:moveTo>
                        <a:pt x="7" y="126"/>
                      </a:moveTo>
                      <a:lnTo>
                        <a:pt x="14" y="126"/>
                      </a:lnTo>
                      <a:lnTo>
                        <a:pt x="14" y="0"/>
                      </a:lnTo>
                      <a:lnTo>
                        <a:pt x="0" y="0"/>
                      </a:lnTo>
                      <a:lnTo>
                        <a:pt x="0" y="126"/>
                      </a:lnTo>
                      <a:lnTo>
                        <a:pt x="7" y="1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0562" name="Freeform 150"/>
                <p:cNvSpPr>
                  <a:spLocks/>
                </p:cNvSpPr>
                <p:nvPr/>
              </p:nvSpPr>
              <p:spPr bwMode="auto">
                <a:xfrm>
                  <a:off x="1933" y="2322"/>
                  <a:ext cx="2" cy="1"/>
                </a:xfrm>
                <a:custGeom>
                  <a:avLst/>
                  <a:gdLst>
                    <a:gd name="T0" fmla="*/ 0 w 14"/>
                    <a:gd name="T1" fmla="*/ 0 h 7"/>
                    <a:gd name="T2" fmla="*/ 0 w 14"/>
                    <a:gd name="T3" fmla="*/ 0 h 7"/>
                    <a:gd name="T4" fmla="*/ 0 w 14"/>
                    <a:gd name="T5" fmla="*/ 0 h 7"/>
                    <a:gd name="T6" fmla="*/ 0 w 14"/>
                    <a:gd name="T7" fmla="*/ 0 h 7"/>
                    <a:gd name="T8" fmla="*/ 0 w 14"/>
                    <a:gd name="T9" fmla="*/ 0 h 7"/>
                    <a:gd name="T10" fmla="*/ 0 w 14"/>
                    <a:gd name="T11" fmla="*/ 0 h 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4" h="7">
                      <a:moveTo>
                        <a:pt x="0" y="0"/>
                      </a:moveTo>
                      <a:lnTo>
                        <a:pt x="2" y="5"/>
                      </a:lnTo>
                      <a:lnTo>
                        <a:pt x="7" y="7"/>
                      </a:lnTo>
                      <a:lnTo>
                        <a:pt x="12" y="5"/>
                      </a:lnTo>
                      <a:lnTo>
                        <a:pt x="14"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0563" name="Freeform 151"/>
                <p:cNvSpPr>
                  <a:spLocks/>
                </p:cNvSpPr>
                <p:nvPr/>
              </p:nvSpPr>
              <p:spPr bwMode="auto">
                <a:xfrm>
                  <a:off x="1939" y="2305"/>
                  <a:ext cx="1" cy="1"/>
                </a:xfrm>
                <a:custGeom>
                  <a:avLst/>
                  <a:gdLst>
                    <a:gd name="T0" fmla="*/ 0 w 14"/>
                    <a:gd name="T1" fmla="*/ 0 h 7"/>
                    <a:gd name="T2" fmla="*/ 0 w 14"/>
                    <a:gd name="T3" fmla="*/ 0 h 7"/>
                    <a:gd name="T4" fmla="*/ 0 w 14"/>
                    <a:gd name="T5" fmla="*/ 0 h 7"/>
                    <a:gd name="T6" fmla="*/ 0 w 14"/>
                    <a:gd name="T7" fmla="*/ 0 h 7"/>
                    <a:gd name="T8" fmla="*/ 0 w 14"/>
                    <a:gd name="T9" fmla="*/ 0 h 7"/>
                    <a:gd name="T10" fmla="*/ 0 w 14"/>
                    <a:gd name="T11" fmla="*/ 0 h 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4" h="7">
                      <a:moveTo>
                        <a:pt x="14" y="7"/>
                      </a:moveTo>
                      <a:lnTo>
                        <a:pt x="12" y="2"/>
                      </a:lnTo>
                      <a:lnTo>
                        <a:pt x="7" y="0"/>
                      </a:lnTo>
                      <a:lnTo>
                        <a:pt x="2" y="2"/>
                      </a:lnTo>
                      <a:lnTo>
                        <a:pt x="0" y="7"/>
                      </a:lnTo>
                      <a:lnTo>
                        <a:pt x="14"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0564" name="Freeform 152"/>
                <p:cNvSpPr>
                  <a:spLocks/>
                </p:cNvSpPr>
                <p:nvPr/>
              </p:nvSpPr>
              <p:spPr bwMode="auto">
                <a:xfrm>
                  <a:off x="1939" y="2306"/>
                  <a:ext cx="1" cy="16"/>
                </a:xfrm>
                <a:custGeom>
                  <a:avLst/>
                  <a:gdLst>
                    <a:gd name="T0" fmla="*/ 0 w 14"/>
                    <a:gd name="T1" fmla="*/ 0 h 126"/>
                    <a:gd name="T2" fmla="*/ 0 w 14"/>
                    <a:gd name="T3" fmla="*/ 0 h 126"/>
                    <a:gd name="T4" fmla="*/ 0 w 14"/>
                    <a:gd name="T5" fmla="*/ 0 h 126"/>
                    <a:gd name="T6" fmla="*/ 0 w 14"/>
                    <a:gd name="T7" fmla="*/ 0 h 126"/>
                    <a:gd name="T8" fmla="*/ 0 w 14"/>
                    <a:gd name="T9" fmla="*/ 0 h 126"/>
                    <a:gd name="T10" fmla="*/ 0 w 14"/>
                    <a:gd name="T11" fmla="*/ 0 h 12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4" h="126">
                      <a:moveTo>
                        <a:pt x="7" y="126"/>
                      </a:moveTo>
                      <a:lnTo>
                        <a:pt x="14" y="126"/>
                      </a:lnTo>
                      <a:lnTo>
                        <a:pt x="14" y="0"/>
                      </a:lnTo>
                      <a:lnTo>
                        <a:pt x="0" y="0"/>
                      </a:lnTo>
                      <a:lnTo>
                        <a:pt x="0" y="126"/>
                      </a:lnTo>
                      <a:lnTo>
                        <a:pt x="7" y="1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0565" name="Freeform 153"/>
                <p:cNvSpPr>
                  <a:spLocks/>
                </p:cNvSpPr>
                <p:nvPr/>
              </p:nvSpPr>
              <p:spPr bwMode="auto">
                <a:xfrm>
                  <a:off x="1939" y="2322"/>
                  <a:ext cx="1" cy="1"/>
                </a:xfrm>
                <a:custGeom>
                  <a:avLst/>
                  <a:gdLst>
                    <a:gd name="T0" fmla="*/ 0 w 14"/>
                    <a:gd name="T1" fmla="*/ 0 h 7"/>
                    <a:gd name="T2" fmla="*/ 0 w 14"/>
                    <a:gd name="T3" fmla="*/ 0 h 7"/>
                    <a:gd name="T4" fmla="*/ 0 w 14"/>
                    <a:gd name="T5" fmla="*/ 0 h 7"/>
                    <a:gd name="T6" fmla="*/ 0 w 14"/>
                    <a:gd name="T7" fmla="*/ 0 h 7"/>
                    <a:gd name="T8" fmla="*/ 0 w 14"/>
                    <a:gd name="T9" fmla="*/ 0 h 7"/>
                    <a:gd name="T10" fmla="*/ 0 w 14"/>
                    <a:gd name="T11" fmla="*/ 0 h 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4" h="7">
                      <a:moveTo>
                        <a:pt x="0" y="0"/>
                      </a:moveTo>
                      <a:lnTo>
                        <a:pt x="2" y="5"/>
                      </a:lnTo>
                      <a:lnTo>
                        <a:pt x="7" y="7"/>
                      </a:lnTo>
                      <a:lnTo>
                        <a:pt x="12" y="5"/>
                      </a:lnTo>
                      <a:lnTo>
                        <a:pt x="14"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0566" name="Freeform 154"/>
                <p:cNvSpPr>
                  <a:spLocks/>
                </p:cNvSpPr>
                <p:nvPr/>
              </p:nvSpPr>
              <p:spPr bwMode="auto">
                <a:xfrm>
                  <a:off x="1936" y="2305"/>
                  <a:ext cx="2" cy="1"/>
                </a:xfrm>
                <a:custGeom>
                  <a:avLst/>
                  <a:gdLst>
                    <a:gd name="T0" fmla="*/ 0 w 14"/>
                    <a:gd name="T1" fmla="*/ 0 h 7"/>
                    <a:gd name="T2" fmla="*/ 0 w 14"/>
                    <a:gd name="T3" fmla="*/ 0 h 7"/>
                    <a:gd name="T4" fmla="*/ 0 w 14"/>
                    <a:gd name="T5" fmla="*/ 0 h 7"/>
                    <a:gd name="T6" fmla="*/ 0 w 14"/>
                    <a:gd name="T7" fmla="*/ 0 h 7"/>
                    <a:gd name="T8" fmla="*/ 0 w 14"/>
                    <a:gd name="T9" fmla="*/ 0 h 7"/>
                    <a:gd name="T10" fmla="*/ 0 w 14"/>
                    <a:gd name="T11" fmla="*/ 0 h 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4" h="7">
                      <a:moveTo>
                        <a:pt x="14" y="7"/>
                      </a:moveTo>
                      <a:lnTo>
                        <a:pt x="12" y="2"/>
                      </a:lnTo>
                      <a:lnTo>
                        <a:pt x="7" y="0"/>
                      </a:lnTo>
                      <a:lnTo>
                        <a:pt x="2" y="2"/>
                      </a:lnTo>
                      <a:lnTo>
                        <a:pt x="0" y="7"/>
                      </a:lnTo>
                      <a:lnTo>
                        <a:pt x="14"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0567" name="Freeform 155"/>
                <p:cNvSpPr>
                  <a:spLocks/>
                </p:cNvSpPr>
                <p:nvPr/>
              </p:nvSpPr>
              <p:spPr bwMode="auto">
                <a:xfrm>
                  <a:off x="1936" y="2306"/>
                  <a:ext cx="2" cy="16"/>
                </a:xfrm>
                <a:custGeom>
                  <a:avLst/>
                  <a:gdLst>
                    <a:gd name="T0" fmla="*/ 0 w 14"/>
                    <a:gd name="T1" fmla="*/ 0 h 126"/>
                    <a:gd name="T2" fmla="*/ 0 w 14"/>
                    <a:gd name="T3" fmla="*/ 0 h 126"/>
                    <a:gd name="T4" fmla="*/ 0 w 14"/>
                    <a:gd name="T5" fmla="*/ 0 h 126"/>
                    <a:gd name="T6" fmla="*/ 0 w 14"/>
                    <a:gd name="T7" fmla="*/ 0 h 126"/>
                    <a:gd name="T8" fmla="*/ 0 w 14"/>
                    <a:gd name="T9" fmla="*/ 0 h 126"/>
                    <a:gd name="T10" fmla="*/ 0 w 14"/>
                    <a:gd name="T11" fmla="*/ 0 h 12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4" h="126">
                      <a:moveTo>
                        <a:pt x="7" y="126"/>
                      </a:moveTo>
                      <a:lnTo>
                        <a:pt x="14" y="126"/>
                      </a:lnTo>
                      <a:lnTo>
                        <a:pt x="14" y="0"/>
                      </a:lnTo>
                      <a:lnTo>
                        <a:pt x="0" y="0"/>
                      </a:lnTo>
                      <a:lnTo>
                        <a:pt x="0" y="126"/>
                      </a:lnTo>
                      <a:lnTo>
                        <a:pt x="7" y="1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0568" name="Freeform 156"/>
                <p:cNvSpPr>
                  <a:spLocks/>
                </p:cNvSpPr>
                <p:nvPr/>
              </p:nvSpPr>
              <p:spPr bwMode="auto">
                <a:xfrm>
                  <a:off x="1936" y="2322"/>
                  <a:ext cx="2" cy="1"/>
                </a:xfrm>
                <a:custGeom>
                  <a:avLst/>
                  <a:gdLst>
                    <a:gd name="T0" fmla="*/ 0 w 14"/>
                    <a:gd name="T1" fmla="*/ 0 h 7"/>
                    <a:gd name="T2" fmla="*/ 0 w 14"/>
                    <a:gd name="T3" fmla="*/ 0 h 7"/>
                    <a:gd name="T4" fmla="*/ 0 w 14"/>
                    <a:gd name="T5" fmla="*/ 0 h 7"/>
                    <a:gd name="T6" fmla="*/ 0 w 14"/>
                    <a:gd name="T7" fmla="*/ 0 h 7"/>
                    <a:gd name="T8" fmla="*/ 0 w 14"/>
                    <a:gd name="T9" fmla="*/ 0 h 7"/>
                    <a:gd name="T10" fmla="*/ 0 w 14"/>
                    <a:gd name="T11" fmla="*/ 0 h 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4" h="7">
                      <a:moveTo>
                        <a:pt x="0" y="0"/>
                      </a:moveTo>
                      <a:lnTo>
                        <a:pt x="2" y="5"/>
                      </a:lnTo>
                      <a:lnTo>
                        <a:pt x="7" y="7"/>
                      </a:lnTo>
                      <a:lnTo>
                        <a:pt x="12" y="5"/>
                      </a:lnTo>
                      <a:lnTo>
                        <a:pt x="14"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0569" name="Freeform 157"/>
                <p:cNvSpPr>
                  <a:spLocks/>
                </p:cNvSpPr>
                <p:nvPr/>
              </p:nvSpPr>
              <p:spPr bwMode="auto">
                <a:xfrm>
                  <a:off x="1947" y="2305"/>
                  <a:ext cx="2" cy="1"/>
                </a:xfrm>
                <a:custGeom>
                  <a:avLst/>
                  <a:gdLst>
                    <a:gd name="T0" fmla="*/ 0 w 14"/>
                    <a:gd name="T1" fmla="*/ 0 h 7"/>
                    <a:gd name="T2" fmla="*/ 0 w 14"/>
                    <a:gd name="T3" fmla="*/ 0 h 7"/>
                    <a:gd name="T4" fmla="*/ 0 w 14"/>
                    <a:gd name="T5" fmla="*/ 0 h 7"/>
                    <a:gd name="T6" fmla="*/ 0 w 14"/>
                    <a:gd name="T7" fmla="*/ 0 h 7"/>
                    <a:gd name="T8" fmla="*/ 0 w 14"/>
                    <a:gd name="T9" fmla="*/ 0 h 7"/>
                    <a:gd name="T10" fmla="*/ 0 w 14"/>
                    <a:gd name="T11" fmla="*/ 0 h 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4" h="7">
                      <a:moveTo>
                        <a:pt x="14" y="7"/>
                      </a:moveTo>
                      <a:lnTo>
                        <a:pt x="12" y="2"/>
                      </a:lnTo>
                      <a:lnTo>
                        <a:pt x="7" y="0"/>
                      </a:lnTo>
                      <a:lnTo>
                        <a:pt x="2" y="2"/>
                      </a:lnTo>
                      <a:lnTo>
                        <a:pt x="0" y="7"/>
                      </a:lnTo>
                      <a:lnTo>
                        <a:pt x="14"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0570" name="Freeform 158"/>
                <p:cNvSpPr>
                  <a:spLocks/>
                </p:cNvSpPr>
                <p:nvPr/>
              </p:nvSpPr>
              <p:spPr bwMode="auto">
                <a:xfrm>
                  <a:off x="1947" y="2306"/>
                  <a:ext cx="2" cy="16"/>
                </a:xfrm>
                <a:custGeom>
                  <a:avLst/>
                  <a:gdLst>
                    <a:gd name="T0" fmla="*/ 0 w 14"/>
                    <a:gd name="T1" fmla="*/ 0 h 126"/>
                    <a:gd name="T2" fmla="*/ 0 w 14"/>
                    <a:gd name="T3" fmla="*/ 0 h 126"/>
                    <a:gd name="T4" fmla="*/ 0 w 14"/>
                    <a:gd name="T5" fmla="*/ 0 h 126"/>
                    <a:gd name="T6" fmla="*/ 0 w 14"/>
                    <a:gd name="T7" fmla="*/ 0 h 126"/>
                    <a:gd name="T8" fmla="*/ 0 w 14"/>
                    <a:gd name="T9" fmla="*/ 0 h 126"/>
                    <a:gd name="T10" fmla="*/ 0 w 14"/>
                    <a:gd name="T11" fmla="*/ 0 h 12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4" h="126">
                      <a:moveTo>
                        <a:pt x="7" y="126"/>
                      </a:moveTo>
                      <a:lnTo>
                        <a:pt x="14" y="126"/>
                      </a:lnTo>
                      <a:lnTo>
                        <a:pt x="14" y="0"/>
                      </a:lnTo>
                      <a:lnTo>
                        <a:pt x="0" y="0"/>
                      </a:lnTo>
                      <a:lnTo>
                        <a:pt x="0" y="126"/>
                      </a:lnTo>
                      <a:lnTo>
                        <a:pt x="7" y="1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0571" name="Freeform 159"/>
                <p:cNvSpPr>
                  <a:spLocks/>
                </p:cNvSpPr>
                <p:nvPr/>
              </p:nvSpPr>
              <p:spPr bwMode="auto">
                <a:xfrm>
                  <a:off x="1947" y="2322"/>
                  <a:ext cx="2" cy="1"/>
                </a:xfrm>
                <a:custGeom>
                  <a:avLst/>
                  <a:gdLst>
                    <a:gd name="T0" fmla="*/ 0 w 14"/>
                    <a:gd name="T1" fmla="*/ 0 h 7"/>
                    <a:gd name="T2" fmla="*/ 0 w 14"/>
                    <a:gd name="T3" fmla="*/ 0 h 7"/>
                    <a:gd name="T4" fmla="*/ 0 w 14"/>
                    <a:gd name="T5" fmla="*/ 0 h 7"/>
                    <a:gd name="T6" fmla="*/ 0 w 14"/>
                    <a:gd name="T7" fmla="*/ 0 h 7"/>
                    <a:gd name="T8" fmla="*/ 0 w 14"/>
                    <a:gd name="T9" fmla="*/ 0 h 7"/>
                    <a:gd name="T10" fmla="*/ 0 w 14"/>
                    <a:gd name="T11" fmla="*/ 0 h 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4" h="7">
                      <a:moveTo>
                        <a:pt x="0" y="0"/>
                      </a:moveTo>
                      <a:lnTo>
                        <a:pt x="2" y="5"/>
                      </a:lnTo>
                      <a:lnTo>
                        <a:pt x="7" y="7"/>
                      </a:lnTo>
                      <a:lnTo>
                        <a:pt x="12" y="5"/>
                      </a:lnTo>
                      <a:lnTo>
                        <a:pt x="14"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0572" name="Freeform 160"/>
                <p:cNvSpPr>
                  <a:spLocks/>
                </p:cNvSpPr>
                <p:nvPr/>
              </p:nvSpPr>
              <p:spPr bwMode="auto">
                <a:xfrm>
                  <a:off x="1944" y="2305"/>
                  <a:ext cx="2" cy="1"/>
                </a:xfrm>
                <a:custGeom>
                  <a:avLst/>
                  <a:gdLst>
                    <a:gd name="T0" fmla="*/ 0 w 15"/>
                    <a:gd name="T1" fmla="*/ 0 h 7"/>
                    <a:gd name="T2" fmla="*/ 0 w 15"/>
                    <a:gd name="T3" fmla="*/ 0 h 7"/>
                    <a:gd name="T4" fmla="*/ 0 w 15"/>
                    <a:gd name="T5" fmla="*/ 0 h 7"/>
                    <a:gd name="T6" fmla="*/ 0 w 15"/>
                    <a:gd name="T7" fmla="*/ 0 h 7"/>
                    <a:gd name="T8" fmla="*/ 0 w 15"/>
                    <a:gd name="T9" fmla="*/ 0 h 7"/>
                    <a:gd name="T10" fmla="*/ 0 w 15"/>
                    <a:gd name="T11" fmla="*/ 0 h 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 h="7">
                      <a:moveTo>
                        <a:pt x="15" y="7"/>
                      </a:moveTo>
                      <a:lnTo>
                        <a:pt x="13" y="2"/>
                      </a:lnTo>
                      <a:lnTo>
                        <a:pt x="8" y="0"/>
                      </a:lnTo>
                      <a:lnTo>
                        <a:pt x="2" y="2"/>
                      </a:lnTo>
                      <a:lnTo>
                        <a:pt x="0" y="7"/>
                      </a:lnTo>
                      <a:lnTo>
                        <a:pt x="15"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0573" name="Freeform 161"/>
                <p:cNvSpPr>
                  <a:spLocks/>
                </p:cNvSpPr>
                <p:nvPr/>
              </p:nvSpPr>
              <p:spPr bwMode="auto">
                <a:xfrm>
                  <a:off x="1944" y="2306"/>
                  <a:ext cx="2" cy="16"/>
                </a:xfrm>
                <a:custGeom>
                  <a:avLst/>
                  <a:gdLst>
                    <a:gd name="T0" fmla="*/ 0 w 15"/>
                    <a:gd name="T1" fmla="*/ 0 h 126"/>
                    <a:gd name="T2" fmla="*/ 0 w 15"/>
                    <a:gd name="T3" fmla="*/ 0 h 126"/>
                    <a:gd name="T4" fmla="*/ 0 w 15"/>
                    <a:gd name="T5" fmla="*/ 0 h 126"/>
                    <a:gd name="T6" fmla="*/ 0 w 15"/>
                    <a:gd name="T7" fmla="*/ 0 h 126"/>
                    <a:gd name="T8" fmla="*/ 0 w 15"/>
                    <a:gd name="T9" fmla="*/ 0 h 126"/>
                    <a:gd name="T10" fmla="*/ 0 w 15"/>
                    <a:gd name="T11" fmla="*/ 0 h 12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 h="126">
                      <a:moveTo>
                        <a:pt x="8" y="126"/>
                      </a:moveTo>
                      <a:lnTo>
                        <a:pt x="15" y="126"/>
                      </a:lnTo>
                      <a:lnTo>
                        <a:pt x="15" y="0"/>
                      </a:lnTo>
                      <a:lnTo>
                        <a:pt x="0" y="0"/>
                      </a:lnTo>
                      <a:lnTo>
                        <a:pt x="0" y="126"/>
                      </a:lnTo>
                      <a:lnTo>
                        <a:pt x="8" y="1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0574" name="Freeform 162"/>
                <p:cNvSpPr>
                  <a:spLocks/>
                </p:cNvSpPr>
                <p:nvPr/>
              </p:nvSpPr>
              <p:spPr bwMode="auto">
                <a:xfrm>
                  <a:off x="1944" y="2322"/>
                  <a:ext cx="2" cy="1"/>
                </a:xfrm>
                <a:custGeom>
                  <a:avLst/>
                  <a:gdLst>
                    <a:gd name="T0" fmla="*/ 0 w 15"/>
                    <a:gd name="T1" fmla="*/ 0 h 7"/>
                    <a:gd name="T2" fmla="*/ 0 w 15"/>
                    <a:gd name="T3" fmla="*/ 0 h 7"/>
                    <a:gd name="T4" fmla="*/ 0 w 15"/>
                    <a:gd name="T5" fmla="*/ 0 h 7"/>
                    <a:gd name="T6" fmla="*/ 0 w 15"/>
                    <a:gd name="T7" fmla="*/ 0 h 7"/>
                    <a:gd name="T8" fmla="*/ 0 w 15"/>
                    <a:gd name="T9" fmla="*/ 0 h 7"/>
                    <a:gd name="T10" fmla="*/ 0 w 15"/>
                    <a:gd name="T11" fmla="*/ 0 h 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 h="7">
                      <a:moveTo>
                        <a:pt x="0" y="0"/>
                      </a:moveTo>
                      <a:lnTo>
                        <a:pt x="2" y="5"/>
                      </a:lnTo>
                      <a:lnTo>
                        <a:pt x="8" y="7"/>
                      </a:lnTo>
                      <a:lnTo>
                        <a:pt x="13" y="5"/>
                      </a:lnTo>
                      <a:lnTo>
                        <a:pt x="15"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0575" name="Freeform 163"/>
                <p:cNvSpPr>
                  <a:spLocks/>
                </p:cNvSpPr>
                <p:nvPr/>
              </p:nvSpPr>
              <p:spPr bwMode="auto">
                <a:xfrm>
                  <a:off x="1941" y="2305"/>
                  <a:ext cx="2" cy="1"/>
                </a:xfrm>
                <a:custGeom>
                  <a:avLst/>
                  <a:gdLst>
                    <a:gd name="T0" fmla="*/ 0 w 14"/>
                    <a:gd name="T1" fmla="*/ 0 h 7"/>
                    <a:gd name="T2" fmla="*/ 0 w 14"/>
                    <a:gd name="T3" fmla="*/ 0 h 7"/>
                    <a:gd name="T4" fmla="*/ 0 w 14"/>
                    <a:gd name="T5" fmla="*/ 0 h 7"/>
                    <a:gd name="T6" fmla="*/ 0 w 14"/>
                    <a:gd name="T7" fmla="*/ 0 h 7"/>
                    <a:gd name="T8" fmla="*/ 0 w 14"/>
                    <a:gd name="T9" fmla="*/ 0 h 7"/>
                    <a:gd name="T10" fmla="*/ 0 w 14"/>
                    <a:gd name="T11" fmla="*/ 0 h 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4" h="7">
                      <a:moveTo>
                        <a:pt x="14" y="7"/>
                      </a:moveTo>
                      <a:lnTo>
                        <a:pt x="12" y="2"/>
                      </a:lnTo>
                      <a:lnTo>
                        <a:pt x="7" y="0"/>
                      </a:lnTo>
                      <a:lnTo>
                        <a:pt x="2" y="2"/>
                      </a:lnTo>
                      <a:lnTo>
                        <a:pt x="0" y="7"/>
                      </a:lnTo>
                      <a:lnTo>
                        <a:pt x="14"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0576" name="Freeform 164"/>
                <p:cNvSpPr>
                  <a:spLocks/>
                </p:cNvSpPr>
                <p:nvPr/>
              </p:nvSpPr>
              <p:spPr bwMode="auto">
                <a:xfrm>
                  <a:off x="1941" y="2306"/>
                  <a:ext cx="2" cy="16"/>
                </a:xfrm>
                <a:custGeom>
                  <a:avLst/>
                  <a:gdLst>
                    <a:gd name="T0" fmla="*/ 0 w 14"/>
                    <a:gd name="T1" fmla="*/ 0 h 126"/>
                    <a:gd name="T2" fmla="*/ 0 w 14"/>
                    <a:gd name="T3" fmla="*/ 0 h 126"/>
                    <a:gd name="T4" fmla="*/ 0 w 14"/>
                    <a:gd name="T5" fmla="*/ 0 h 126"/>
                    <a:gd name="T6" fmla="*/ 0 w 14"/>
                    <a:gd name="T7" fmla="*/ 0 h 126"/>
                    <a:gd name="T8" fmla="*/ 0 w 14"/>
                    <a:gd name="T9" fmla="*/ 0 h 126"/>
                    <a:gd name="T10" fmla="*/ 0 w 14"/>
                    <a:gd name="T11" fmla="*/ 0 h 12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4" h="126">
                      <a:moveTo>
                        <a:pt x="7" y="126"/>
                      </a:moveTo>
                      <a:lnTo>
                        <a:pt x="14" y="126"/>
                      </a:lnTo>
                      <a:lnTo>
                        <a:pt x="14" y="0"/>
                      </a:lnTo>
                      <a:lnTo>
                        <a:pt x="0" y="0"/>
                      </a:lnTo>
                      <a:lnTo>
                        <a:pt x="0" y="126"/>
                      </a:lnTo>
                      <a:lnTo>
                        <a:pt x="7" y="1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0577" name="Freeform 165"/>
                <p:cNvSpPr>
                  <a:spLocks/>
                </p:cNvSpPr>
                <p:nvPr/>
              </p:nvSpPr>
              <p:spPr bwMode="auto">
                <a:xfrm>
                  <a:off x="1941" y="2322"/>
                  <a:ext cx="2" cy="1"/>
                </a:xfrm>
                <a:custGeom>
                  <a:avLst/>
                  <a:gdLst>
                    <a:gd name="T0" fmla="*/ 0 w 14"/>
                    <a:gd name="T1" fmla="*/ 0 h 7"/>
                    <a:gd name="T2" fmla="*/ 0 w 14"/>
                    <a:gd name="T3" fmla="*/ 0 h 7"/>
                    <a:gd name="T4" fmla="*/ 0 w 14"/>
                    <a:gd name="T5" fmla="*/ 0 h 7"/>
                    <a:gd name="T6" fmla="*/ 0 w 14"/>
                    <a:gd name="T7" fmla="*/ 0 h 7"/>
                    <a:gd name="T8" fmla="*/ 0 w 14"/>
                    <a:gd name="T9" fmla="*/ 0 h 7"/>
                    <a:gd name="T10" fmla="*/ 0 w 14"/>
                    <a:gd name="T11" fmla="*/ 0 h 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4" h="7">
                      <a:moveTo>
                        <a:pt x="0" y="0"/>
                      </a:moveTo>
                      <a:lnTo>
                        <a:pt x="2" y="5"/>
                      </a:lnTo>
                      <a:lnTo>
                        <a:pt x="7" y="7"/>
                      </a:lnTo>
                      <a:lnTo>
                        <a:pt x="12" y="5"/>
                      </a:lnTo>
                      <a:lnTo>
                        <a:pt x="14"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0578" name="Freeform 166"/>
                <p:cNvSpPr>
                  <a:spLocks/>
                </p:cNvSpPr>
                <p:nvPr/>
              </p:nvSpPr>
              <p:spPr bwMode="auto">
                <a:xfrm>
                  <a:off x="1962" y="2305"/>
                  <a:ext cx="1" cy="1"/>
                </a:xfrm>
                <a:custGeom>
                  <a:avLst/>
                  <a:gdLst>
                    <a:gd name="T0" fmla="*/ 0 w 14"/>
                    <a:gd name="T1" fmla="*/ 0 h 7"/>
                    <a:gd name="T2" fmla="*/ 0 w 14"/>
                    <a:gd name="T3" fmla="*/ 0 h 7"/>
                    <a:gd name="T4" fmla="*/ 0 w 14"/>
                    <a:gd name="T5" fmla="*/ 0 h 7"/>
                    <a:gd name="T6" fmla="*/ 0 w 14"/>
                    <a:gd name="T7" fmla="*/ 0 h 7"/>
                    <a:gd name="T8" fmla="*/ 0 w 14"/>
                    <a:gd name="T9" fmla="*/ 0 h 7"/>
                    <a:gd name="T10" fmla="*/ 0 w 14"/>
                    <a:gd name="T11" fmla="*/ 0 h 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4" h="7">
                      <a:moveTo>
                        <a:pt x="14" y="7"/>
                      </a:moveTo>
                      <a:lnTo>
                        <a:pt x="12" y="2"/>
                      </a:lnTo>
                      <a:lnTo>
                        <a:pt x="7" y="0"/>
                      </a:lnTo>
                      <a:lnTo>
                        <a:pt x="2" y="2"/>
                      </a:lnTo>
                      <a:lnTo>
                        <a:pt x="0" y="7"/>
                      </a:lnTo>
                      <a:lnTo>
                        <a:pt x="14"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0579" name="Freeform 167"/>
                <p:cNvSpPr>
                  <a:spLocks/>
                </p:cNvSpPr>
                <p:nvPr/>
              </p:nvSpPr>
              <p:spPr bwMode="auto">
                <a:xfrm>
                  <a:off x="1962" y="2306"/>
                  <a:ext cx="1" cy="16"/>
                </a:xfrm>
                <a:custGeom>
                  <a:avLst/>
                  <a:gdLst>
                    <a:gd name="T0" fmla="*/ 0 w 14"/>
                    <a:gd name="T1" fmla="*/ 0 h 126"/>
                    <a:gd name="T2" fmla="*/ 0 w 14"/>
                    <a:gd name="T3" fmla="*/ 0 h 126"/>
                    <a:gd name="T4" fmla="*/ 0 w 14"/>
                    <a:gd name="T5" fmla="*/ 0 h 126"/>
                    <a:gd name="T6" fmla="*/ 0 w 14"/>
                    <a:gd name="T7" fmla="*/ 0 h 126"/>
                    <a:gd name="T8" fmla="*/ 0 w 14"/>
                    <a:gd name="T9" fmla="*/ 0 h 126"/>
                    <a:gd name="T10" fmla="*/ 0 w 14"/>
                    <a:gd name="T11" fmla="*/ 0 h 12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4" h="126">
                      <a:moveTo>
                        <a:pt x="7" y="126"/>
                      </a:moveTo>
                      <a:lnTo>
                        <a:pt x="14" y="126"/>
                      </a:lnTo>
                      <a:lnTo>
                        <a:pt x="14" y="0"/>
                      </a:lnTo>
                      <a:lnTo>
                        <a:pt x="0" y="0"/>
                      </a:lnTo>
                      <a:lnTo>
                        <a:pt x="0" y="126"/>
                      </a:lnTo>
                      <a:lnTo>
                        <a:pt x="7" y="1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0580" name="Freeform 168"/>
                <p:cNvSpPr>
                  <a:spLocks/>
                </p:cNvSpPr>
                <p:nvPr/>
              </p:nvSpPr>
              <p:spPr bwMode="auto">
                <a:xfrm>
                  <a:off x="1962" y="2322"/>
                  <a:ext cx="1" cy="1"/>
                </a:xfrm>
                <a:custGeom>
                  <a:avLst/>
                  <a:gdLst>
                    <a:gd name="T0" fmla="*/ 0 w 14"/>
                    <a:gd name="T1" fmla="*/ 0 h 7"/>
                    <a:gd name="T2" fmla="*/ 0 w 14"/>
                    <a:gd name="T3" fmla="*/ 0 h 7"/>
                    <a:gd name="T4" fmla="*/ 0 w 14"/>
                    <a:gd name="T5" fmla="*/ 0 h 7"/>
                    <a:gd name="T6" fmla="*/ 0 w 14"/>
                    <a:gd name="T7" fmla="*/ 0 h 7"/>
                    <a:gd name="T8" fmla="*/ 0 w 14"/>
                    <a:gd name="T9" fmla="*/ 0 h 7"/>
                    <a:gd name="T10" fmla="*/ 0 w 14"/>
                    <a:gd name="T11" fmla="*/ 0 h 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4" h="7">
                      <a:moveTo>
                        <a:pt x="0" y="0"/>
                      </a:moveTo>
                      <a:lnTo>
                        <a:pt x="2" y="5"/>
                      </a:lnTo>
                      <a:lnTo>
                        <a:pt x="7" y="7"/>
                      </a:lnTo>
                      <a:lnTo>
                        <a:pt x="12" y="5"/>
                      </a:lnTo>
                      <a:lnTo>
                        <a:pt x="14"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0581" name="Freeform 169"/>
                <p:cNvSpPr>
                  <a:spLocks/>
                </p:cNvSpPr>
                <p:nvPr/>
              </p:nvSpPr>
              <p:spPr bwMode="auto">
                <a:xfrm>
                  <a:off x="1956" y="2305"/>
                  <a:ext cx="1" cy="1"/>
                </a:xfrm>
                <a:custGeom>
                  <a:avLst/>
                  <a:gdLst>
                    <a:gd name="T0" fmla="*/ 0 w 14"/>
                    <a:gd name="T1" fmla="*/ 0 h 7"/>
                    <a:gd name="T2" fmla="*/ 0 w 14"/>
                    <a:gd name="T3" fmla="*/ 0 h 7"/>
                    <a:gd name="T4" fmla="*/ 0 w 14"/>
                    <a:gd name="T5" fmla="*/ 0 h 7"/>
                    <a:gd name="T6" fmla="*/ 0 w 14"/>
                    <a:gd name="T7" fmla="*/ 0 h 7"/>
                    <a:gd name="T8" fmla="*/ 0 w 14"/>
                    <a:gd name="T9" fmla="*/ 0 h 7"/>
                    <a:gd name="T10" fmla="*/ 0 w 14"/>
                    <a:gd name="T11" fmla="*/ 0 h 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4" h="7">
                      <a:moveTo>
                        <a:pt x="14" y="7"/>
                      </a:moveTo>
                      <a:lnTo>
                        <a:pt x="12" y="2"/>
                      </a:lnTo>
                      <a:lnTo>
                        <a:pt x="7" y="0"/>
                      </a:lnTo>
                      <a:lnTo>
                        <a:pt x="2" y="2"/>
                      </a:lnTo>
                      <a:lnTo>
                        <a:pt x="0" y="7"/>
                      </a:lnTo>
                      <a:lnTo>
                        <a:pt x="14"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0582" name="Freeform 170"/>
                <p:cNvSpPr>
                  <a:spLocks/>
                </p:cNvSpPr>
                <p:nvPr/>
              </p:nvSpPr>
              <p:spPr bwMode="auto">
                <a:xfrm>
                  <a:off x="1956" y="2306"/>
                  <a:ext cx="1" cy="16"/>
                </a:xfrm>
                <a:custGeom>
                  <a:avLst/>
                  <a:gdLst>
                    <a:gd name="T0" fmla="*/ 0 w 14"/>
                    <a:gd name="T1" fmla="*/ 0 h 126"/>
                    <a:gd name="T2" fmla="*/ 0 w 14"/>
                    <a:gd name="T3" fmla="*/ 0 h 126"/>
                    <a:gd name="T4" fmla="*/ 0 w 14"/>
                    <a:gd name="T5" fmla="*/ 0 h 126"/>
                    <a:gd name="T6" fmla="*/ 0 w 14"/>
                    <a:gd name="T7" fmla="*/ 0 h 126"/>
                    <a:gd name="T8" fmla="*/ 0 w 14"/>
                    <a:gd name="T9" fmla="*/ 0 h 126"/>
                    <a:gd name="T10" fmla="*/ 0 w 14"/>
                    <a:gd name="T11" fmla="*/ 0 h 12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4" h="126">
                      <a:moveTo>
                        <a:pt x="7" y="126"/>
                      </a:moveTo>
                      <a:lnTo>
                        <a:pt x="14" y="126"/>
                      </a:lnTo>
                      <a:lnTo>
                        <a:pt x="14" y="0"/>
                      </a:lnTo>
                      <a:lnTo>
                        <a:pt x="0" y="0"/>
                      </a:lnTo>
                      <a:lnTo>
                        <a:pt x="0" y="126"/>
                      </a:lnTo>
                      <a:lnTo>
                        <a:pt x="7" y="1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0583" name="Freeform 171"/>
                <p:cNvSpPr>
                  <a:spLocks/>
                </p:cNvSpPr>
                <p:nvPr/>
              </p:nvSpPr>
              <p:spPr bwMode="auto">
                <a:xfrm>
                  <a:off x="1956" y="2322"/>
                  <a:ext cx="1" cy="1"/>
                </a:xfrm>
                <a:custGeom>
                  <a:avLst/>
                  <a:gdLst>
                    <a:gd name="T0" fmla="*/ 0 w 14"/>
                    <a:gd name="T1" fmla="*/ 0 h 7"/>
                    <a:gd name="T2" fmla="*/ 0 w 14"/>
                    <a:gd name="T3" fmla="*/ 0 h 7"/>
                    <a:gd name="T4" fmla="*/ 0 w 14"/>
                    <a:gd name="T5" fmla="*/ 0 h 7"/>
                    <a:gd name="T6" fmla="*/ 0 w 14"/>
                    <a:gd name="T7" fmla="*/ 0 h 7"/>
                    <a:gd name="T8" fmla="*/ 0 w 14"/>
                    <a:gd name="T9" fmla="*/ 0 h 7"/>
                    <a:gd name="T10" fmla="*/ 0 w 14"/>
                    <a:gd name="T11" fmla="*/ 0 h 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4" h="7">
                      <a:moveTo>
                        <a:pt x="0" y="0"/>
                      </a:moveTo>
                      <a:lnTo>
                        <a:pt x="2" y="5"/>
                      </a:lnTo>
                      <a:lnTo>
                        <a:pt x="7" y="7"/>
                      </a:lnTo>
                      <a:lnTo>
                        <a:pt x="12" y="5"/>
                      </a:lnTo>
                      <a:lnTo>
                        <a:pt x="14"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0584" name="Freeform 172"/>
                <p:cNvSpPr>
                  <a:spLocks/>
                </p:cNvSpPr>
                <p:nvPr/>
              </p:nvSpPr>
              <p:spPr bwMode="auto">
                <a:xfrm>
                  <a:off x="1958" y="2305"/>
                  <a:ext cx="2" cy="1"/>
                </a:xfrm>
                <a:custGeom>
                  <a:avLst/>
                  <a:gdLst>
                    <a:gd name="T0" fmla="*/ 0 w 14"/>
                    <a:gd name="T1" fmla="*/ 0 h 7"/>
                    <a:gd name="T2" fmla="*/ 0 w 14"/>
                    <a:gd name="T3" fmla="*/ 0 h 7"/>
                    <a:gd name="T4" fmla="*/ 0 w 14"/>
                    <a:gd name="T5" fmla="*/ 0 h 7"/>
                    <a:gd name="T6" fmla="*/ 0 w 14"/>
                    <a:gd name="T7" fmla="*/ 0 h 7"/>
                    <a:gd name="T8" fmla="*/ 0 w 14"/>
                    <a:gd name="T9" fmla="*/ 0 h 7"/>
                    <a:gd name="T10" fmla="*/ 0 w 14"/>
                    <a:gd name="T11" fmla="*/ 0 h 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4" h="7">
                      <a:moveTo>
                        <a:pt x="14" y="7"/>
                      </a:moveTo>
                      <a:lnTo>
                        <a:pt x="12" y="2"/>
                      </a:lnTo>
                      <a:lnTo>
                        <a:pt x="7" y="0"/>
                      </a:lnTo>
                      <a:lnTo>
                        <a:pt x="2" y="2"/>
                      </a:lnTo>
                      <a:lnTo>
                        <a:pt x="0" y="7"/>
                      </a:lnTo>
                      <a:lnTo>
                        <a:pt x="14"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0585" name="Freeform 173"/>
                <p:cNvSpPr>
                  <a:spLocks/>
                </p:cNvSpPr>
                <p:nvPr/>
              </p:nvSpPr>
              <p:spPr bwMode="auto">
                <a:xfrm>
                  <a:off x="1958" y="2306"/>
                  <a:ext cx="2" cy="16"/>
                </a:xfrm>
                <a:custGeom>
                  <a:avLst/>
                  <a:gdLst>
                    <a:gd name="T0" fmla="*/ 0 w 14"/>
                    <a:gd name="T1" fmla="*/ 0 h 126"/>
                    <a:gd name="T2" fmla="*/ 0 w 14"/>
                    <a:gd name="T3" fmla="*/ 0 h 126"/>
                    <a:gd name="T4" fmla="*/ 0 w 14"/>
                    <a:gd name="T5" fmla="*/ 0 h 126"/>
                    <a:gd name="T6" fmla="*/ 0 w 14"/>
                    <a:gd name="T7" fmla="*/ 0 h 126"/>
                    <a:gd name="T8" fmla="*/ 0 w 14"/>
                    <a:gd name="T9" fmla="*/ 0 h 126"/>
                    <a:gd name="T10" fmla="*/ 0 w 14"/>
                    <a:gd name="T11" fmla="*/ 0 h 12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4" h="126">
                      <a:moveTo>
                        <a:pt x="7" y="126"/>
                      </a:moveTo>
                      <a:lnTo>
                        <a:pt x="14" y="126"/>
                      </a:lnTo>
                      <a:lnTo>
                        <a:pt x="14" y="0"/>
                      </a:lnTo>
                      <a:lnTo>
                        <a:pt x="0" y="0"/>
                      </a:lnTo>
                      <a:lnTo>
                        <a:pt x="0" y="126"/>
                      </a:lnTo>
                      <a:lnTo>
                        <a:pt x="7" y="1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0586" name="Freeform 174"/>
                <p:cNvSpPr>
                  <a:spLocks/>
                </p:cNvSpPr>
                <p:nvPr/>
              </p:nvSpPr>
              <p:spPr bwMode="auto">
                <a:xfrm>
                  <a:off x="1958" y="2322"/>
                  <a:ext cx="2" cy="1"/>
                </a:xfrm>
                <a:custGeom>
                  <a:avLst/>
                  <a:gdLst>
                    <a:gd name="T0" fmla="*/ 0 w 14"/>
                    <a:gd name="T1" fmla="*/ 0 h 7"/>
                    <a:gd name="T2" fmla="*/ 0 w 14"/>
                    <a:gd name="T3" fmla="*/ 0 h 7"/>
                    <a:gd name="T4" fmla="*/ 0 w 14"/>
                    <a:gd name="T5" fmla="*/ 0 h 7"/>
                    <a:gd name="T6" fmla="*/ 0 w 14"/>
                    <a:gd name="T7" fmla="*/ 0 h 7"/>
                    <a:gd name="T8" fmla="*/ 0 w 14"/>
                    <a:gd name="T9" fmla="*/ 0 h 7"/>
                    <a:gd name="T10" fmla="*/ 0 w 14"/>
                    <a:gd name="T11" fmla="*/ 0 h 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4" h="7">
                      <a:moveTo>
                        <a:pt x="0" y="0"/>
                      </a:moveTo>
                      <a:lnTo>
                        <a:pt x="2" y="5"/>
                      </a:lnTo>
                      <a:lnTo>
                        <a:pt x="7" y="7"/>
                      </a:lnTo>
                      <a:lnTo>
                        <a:pt x="12" y="5"/>
                      </a:lnTo>
                      <a:lnTo>
                        <a:pt x="14"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0587" name="Freeform 175"/>
                <p:cNvSpPr>
                  <a:spLocks/>
                </p:cNvSpPr>
                <p:nvPr/>
              </p:nvSpPr>
              <p:spPr bwMode="auto">
                <a:xfrm>
                  <a:off x="1950" y="2305"/>
                  <a:ext cx="2" cy="1"/>
                </a:xfrm>
                <a:custGeom>
                  <a:avLst/>
                  <a:gdLst>
                    <a:gd name="T0" fmla="*/ 0 w 14"/>
                    <a:gd name="T1" fmla="*/ 0 h 7"/>
                    <a:gd name="T2" fmla="*/ 0 w 14"/>
                    <a:gd name="T3" fmla="*/ 0 h 7"/>
                    <a:gd name="T4" fmla="*/ 0 w 14"/>
                    <a:gd name="T5" fmla="*/ 0 h 7"/>
                    <a:gd name="T6" fmla="*/ 0 w 14"/>
                    <a:gd name="T7" fmla="*/ 0 h 7"/>
                    <a:gd name="T8" fmla="*/ 0 w 14"/>
                    <a:gd name="T9" fmla="*/ 0 h 7"/>
                    <a:gd name="T10" fmla="*/ 0 w 14"/>
                    <a:gd name="T11" fmla="*/ 0 h 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4" h="7">
                      <a:moveTo>
                        <a:pt x="14" y="7"/>
                      </a:moveTo>
                      <a:lnTo>
                        <a:pt x="12" y="2"/>
                      </a:lnTo>
                      <a:lnTo>
                        <a:pt x="7" y="0"/>
                      </a:lnTo>
                      <a:lnTo>
                        <a:pt x="2" y="2"/>
                      </a:lnTo>
                      <a:lnTo>
                        <a:pt x="0" y="7"/>
                      </a:lnTo>
                      <a:lnTo>
                        <a:pt x="14"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0588" name="Freeform 176"/>
                <p:cNvSpPr>
                  <a:spLocks/>
                </p:cNvSpPr>
                <p:nvPr/>
              </p:nvSpPr>
              <p:spPr bwMode="auto">
                <a:xfrm>
                  <a:off x="1950" y="2306"/>
                  <a:ext cx="2" cy="16"/>
                </a:xfrm>
                <a:custGeom>
                  <a:avLst/>
                  <a:gdLst>
                    <a:gd name="T0" fmla="*/ 0 w 14"/>
                    <a:gd name="T1" fmla="*/ 0 h 126"/>
                    <a:gd name="T2" fmla="*/ 0 w 14"/>
                    <a:gd name="T3" fmla="*/ 0 h 126"/>
                    <a:gd name="T4" fmla="*/ 0 w 14"/>
                    <a:gd name="T5" fmla="*/ 0 h 126"/>
                    <a:gd name="T6" fmla="*/ 0 w 14"/>
                    <a:gd name="T7" fmla="*/ 0 h 126"/>
                    <a:gd name="T8" fmla="*/ 0 w 14"/>
                    <a:gd name="T9" fmla="*/ 0 h 126"/>
                    <a:gd name="T10" fmla="*/ 0 w 14"/>
                    <a:gd name="T11" fmla="*/ 0 h 12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4" h="126">
                      <a:moveTo>
                        <a:pt x="7" y="126"/>
                      </a:moveTo>
                      <a:lnTo>
                        <a:pt x="14" y="126"/>
                      </a:lnTo>
                      <a:lnTo>
                        <a:pt x="14" y="0"/>
                      </a:lnTo>
                      <a:lnTo>
                        <a:pt x="0" y="0"/>
                      </a:lnTo>
                      <a:lnTo>
                        <a:pt x="0" y="126"/>
                      </a:lnTo>
                      <a:lnTo>
                        <a:pt x="7" y="1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0589" name="Freeform 177"/>
                <p:cNvSpPr>
                  <a:spLocks/>
                </p:cNvSpPr>
                <p:nvPr/>
              </p:nvSpPr>
              <p:spPr bwMode="auto">
                <a:xfrm>
                  <a:off x="1950" y="2322"/>
                  <a:ext cx="2" cy="1"/>
                </a:xfrm>
                <a:custGeom>
                  <a:avLst/>
                  <a:gdLst>
                    <a:gd name="T0" fmla="*/ 0 w 14"/>
                    <a:gd name="T1" fmla="*/ 0 h 7"/>
                    <a:gd name="T2" fmla="*/ 0 w 14"/>
                    <a:gd name="T3" fmla="*/ 0 h 7"/>
                    <a:gd name="T4" fmla="*/ 0 w 14"/>
                    <a:gd name="T5" fmla="*/ 0 h 7"/>
                    <a:gd name="T6" fmla="*/ 0 w 14"/>
                    <a:gd name="T7" fmla="*/ 0 h 7"/>
                    <a:gd name="T8" fmla="*/ 0 w 14"/>
                    <a:gd name="T9" fmla="*/ 0 h 7"/>
                    <a:gd name="T10" fmla="*/ 0 w 14"/>
                    <a:gd name="T11" fmla="*/ 0 h 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4" h="7">
                      <a:moveTo>
                        <a:pt x="0" y="0"/>
                      </a:moveTo>
                      <a:lnTo>
                        <a:pt x="2" y="5"/>
                      </a:lnTo>
                      <a:lnTo>
                        <a:pt x="7" y="7"/>
                      </a:lnTo>
                      <a:lnTo>
                        <a:pt x="12" y="5"/>
                      </a:lnTo>
                      <a:lnTo>
                        <a:pt x="14"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0590" name="Freeform 178"/>
                <p:cNvSpPr>
                  <a:spLocks/>
                </p:cNvSpPr>
                <p:nvPr/>
              </p:nvSpPr>
              <p:spPr bwMode="auto">
                <a:xfrm>
                  <a:off x="1953" y="2305"/>
                  <a:ext cx="2" cy="1"/>
                </a:xfrm>
                <a:custGeom>
                  <a:avLst/>
                  <a:gdLst>
                    <a:gd name="T0" fmla="*/ 0 w 14"/>
                    <a:gd name="T1" fmla="*/ 0 h 7"/>
                    <a:gd name="T2" fmla="*/ 0 w 14"/>
                    <a:gd name="T3" fmla="*/ 0 h 7"/>
                    <a:gd name="T4" fmla="*/ 0 w 14"/>
                    <a:gd name="T5" fmla="*/ 0 h 7"/>
                    <a:gd name="T6" fmla="*/ 0 w 14"/>
                    <a:gd name="T7" fmla="*/ 0 h 7"/>
                    <a:gd name="T8" fmla="*/ 0 w 14"/>
                    <a:gd name="T9" fmla="*/ 0 h 7"/>
                    <a:gd name="T10" fmla="*/ 0 w 14"/>
                    <a:gd name="T11" fmla="*/ 0 h 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4" h="7">
                      <a:moveTo>
                        <a:pt x="14" y="7"/>
                      </a:moveTo>
                      <a:lnTo>
                        <a:pt x="12" y="2"/>
                      </a:lnTo>
                      <a:lnTo>
                        <a:pt x="7" y="0"/>
                      </a:lnTo>
                      <a:lnTo>
                        <a:pt x="2" y="2"/>
                      </a:lnTo>
                      <a:lnTo>
                        <a:pt x="0" y="7"/>
                      </a:lnTo>
                      <a:lnTo>
                        <a:pt x="14"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0591" name="Freeform 179"/>
                <p:cNvSpPr>
                  <a:spLocks/>
                </p:cNvSpPr>
                <p:nvPr/>
              </p:nvSpPr>
              <p:spPr bwMode="auto">
                <a:xfrm>
                  <a:off x="1953" y="2306"/>
                  <a:ext cx="2" cy="16"/>
                </a:xfrm>
                <a:custGeom>
                  <a:avLst/>
                  <a:gdLst>
                    <a:gd name="T0" fmla="*/ 0 w 14"/>
                    <a:gd name="T1" fmla="*/ 0 h 126"/>
                    <a:gd name="T2" fmla="*/ 0 w 14"/>
                    <a:gd name="T3" fmla="*/ 0 h 126"/>
                    <a:gd name="T4" fmla="*/ 0 w 14"/>
                    <a:gd name="T5" fmla="*/ 0 h 126"/>
                    <a:gd name="T6" fmla="*/ 0 w 14"/>
                    <a:gd name="T7" fmla="*/ 0 h 126"/>
                    <a:gd name="T8" fmla="*/ 0 w 14"/>
                    <a:gd name="T9" fmla="*/ 0 h 126"/>
                    <a:gd name="T10" fmla="*/ 0 w 14"/>
                    <a:gd name="T11" fmla="*/ 0 h 12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4" h="126">
                      <a:moveTo>
                        <a:pt x="7" y="126"/>
                      </a:moveTo>
                      <a:lnTo>
                        <a:pt x="14" y="126"/>
                      </a:lnTo>
                      <a:lnTo>
                        <a:pt x="14" y="0"/>
                      </a:lnTo>
                      <a:lnTo>
                        <a:pt x="0" y="0"/>
                      </a:lnTo>
                      <a:lnTo>
                        <a:pt x="0" y="126"/>
                      </a:lnTo>
                      <a:lnTo>
                        <a:pt x="7" y="1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0592" name="Freeform 180"/>
                <p:cNvSpPr>
                  <a:spLocks/>
                </p:cNvSpPr>
                <p:nvPr/>
              </p:nvSpPr>
              <p:spPr bwMode="auto">
                <a:xfrm>
                  <a:off x="1953" y="2322"/>
                  <a:ext cx="2" cy="1"/>
                </a:xfrm>
                <a:custGeom>
                  <a:avLst/>
                  <a:gdLst>
                    <a:gd name="T0" fmla="*/ 0 w 14"/>
                    <a:gd name="T1" fmla="*/ 0 h 7"/>
                    <a:gd name="T2" fmla="*/ 0 w 14"/>
                    <a:gd name="T3" fmla="*/ 0 h 7"/>
                    <a:gd name="T4" fmla="*/ 0 w 14"/>
                    <a:gd name="T5" fmla="*/ 0 h 7"/>
                    <a:gd name="T6" fmla="*/ 0 w 14"/>
                    <a:gd name="T7" fmla="*/ 0 h 7"/>
                    <a:gd name="T8" fmla="*/ 0 w 14"/>
                    <a:gd name="T9" fmla="*/ 0 h 7"/>
                    <a:gd name="T10" fmla="*/ 0 w 14"/>
                    <a:gd name="T11" fmla="*/ 0 h 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4" h="7">
                      <a:moveTo>
                        <a:pt x="0" y="0"/>
                      </a:moveTo>
                      <a:lnTo>
                        <a:pt x="2" y="5"/>
                      </a:lnTo>
                      <a:lnTo>
                        <a:pt x="7" y="7"/>
                      </a:lnTo>
                      <a:lnTo>
                        <a:pt x="12" y="5"/>
                      </a:lnTo>
                      <a:lnTo>
                        <a:pt x="14"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0593" name="Freeform 181"/>
                <p:cNvSpPr>
                  <a:spLocks/>
                </p:cNvSpPr>
                <p:nvPr/>
              </p:nvSpPr>
              <p:spPr bwMode="auto">
                <a:xfrm>
                  <a:off x="2066" y="2305"/>
                  <a:ext cx="2" cy="1"/>
                </a:xfrm>
                <a:custGeom>
                  <a:avLst/>
                  <a:gdLst>
                    <a:gd name="T0" fmla="*/ 0 w 14"/>
                    <a:gd name="T1" fmla="*/ 0 h 7"/>
                    <a:gd name="T2" fmla="*/ 0 w 14"/>
                    <a:gd name="T3" fmla="*/ 0 h 7"/>
                    <a:gd name="T4" fmla="*/ 0 w 14"/>
                    <a:gd name="T5" fmla="*/ 0 h 7"/>
                    <a:gd name="T6" fmla="*/ 0 w 14"/>
                    <a:gd name="T7" fmla="*/ 0 h 7"/>
                    <a:gd name="T8" fmla="*/ 0 w 14"/>
                    <a:gd name="T9" fmla="*/ 0 h 7"/>
                    <a:gd name="T10" fmla="*/ 0 w 14"/>
                    <a:gd name="T11" fmla="*/ 0 h 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4" h="7">
                      <a:moveTo>
                        <a:pt x="14" y="7"/>
                      </a:moveTo>
                      <a:lnTo>
                        <a:pt x="12" y="2"/>
                      </a:lnTo>
                      <a:lnTo>
                        <a:pt x="7" y="0"/>
                      </a:lnTo>
                      <a:lnTo>
                        <a:pt x="2" y="2"/>
                      </a:lnTo>
                      <a:lnTo>
                        <a:pt x="0" y="7"/>
                      </a:lnTo>
                      <a:lnTo>
                        <a:pt x="14"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0594" name="Freeform 182"/>
                <p:cNvSpPr>
                  <a:spLocks/>
                </p:cNvSpPr>
                <p:nvPr/>
              </p:nvSpPr>
              <p:spPr bwMode="auto">
                <a:xfrm>
                  <a:off x="2066" y="2306"/>
                  <a:ext cx="2" cy="16"/>
                </a:xfrm>
                <a:custGeom>
                  <a:avLst/>
                  <a:gdLst>
                    <a:gd name="T0" fmla="*/ 0 w 14"/>
                    <a:gd name="T1" fmla="*/ 0 h 126"/>
                    <a:gd name="T2" fmla="*/ 0 w 14"/>
                    <a:gd name="T3" fmla="*/ 0 h 126"/>
                    <a:gd name="T4" fmla="*/ 0 w 14"/>
                    <a:gd name="T5" fmla="*/ 0 h 126"/>
                    <a:gd name="T6" fmla="*/ 0 w 14"/>
                    <a:gd name="T7" fmla="*/ 0 h 126"/>
                    <a:gd name="T8" fmla="*/ 0 w 14"/>
                    <a:gd name="T9" fmla="*/ 0 h 126"/>
                    <a:gd name="T10" fmla="*/ 0 w 14"/>
                    <a:gd name="T11" fmla="*/ 0 h 12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4" h="126">
                      <a:moveTo>
                        <a:pt x="7" y="126"/>
                      </a:moveTo>
                      <a:lnTo>
                        <a:pt x="14" y="126"/>
                      </a:lnTo>
                      <a:lnTo>
                        <a:pt x="14" y="0"/>
                      </a:lnTo>
                      <a:lnTo>
                        <a:pt x="0" y="0"/>
                      </a:lnTo>
                      <a:lnTo>
                        <a:pt x="0" y="126"/>
                      </a:lnTo>
                      <a:lnTo>
                        <a:pt x="7" y="1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0595" name="Freeform 183"/>
                <p:cNvSpPr>
                  <a:spLocks/>
                </p:cNvSpPr>
                <p:nvPr/>
              </p:nvSpPr>
              <p:spPr bwMode="auto">
                <a:xfrm>
                  <a:off x="2066" y="2322"/>
                  <a:ext cx="2" cy="1"/>
                </a:xfrm>
                <a:custGeom>
                  <a:avLst/>
                  <a:gdLst>
                    <a:gd name="T0" fmla="*/ 0 w 14"/>
                    <a:gd name="T1" fmla="*/ 0 h 7"/>
                    <a:gd name="T2" fmla="*/ 0 w 14"/>
                    <a:gd name="T3" fmla="*/ 0 h 7"/>
                    <a:gd name="T4" fmla="*/ 0 w 14"/>
                    <a:gd name="T5" fmla="*/ 0 h 7"/>
                    <a:gd name="T6" fmla="*/ 0 w 14"/>
                    <a:gd name="T7" fmla="*/ 0 h 7"/>
                    <a:gd name="T8" fmla="*/ 0 w 14"/>
                    <a:gd name="T9" fmla="*/ 0 h 7"/>
                    <a:gd name="T10" fmla="*/ 0 w 14"/>
                    <a:gd name="T11" fmla="*/ 0 h 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4" h="7">
                      <a:moveTo>
                        <a:pt x="0" y="0"/>
                      </a:moveTo>
                      <a:lnTo>
                        <a:pt x="2" y="5"/>
                      </a:lnTo>
                      <a:lnTo>
                        <a:pt x="7" y="7"/>
                      </a:lnTo>
                      <a:lnTo>
                        <a:pt x="12" y="5"/>
                      </a:lnTo>
                      <a:lnTo>
                        <a:pt x="14"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0596" name="Freeform 184"/>
                <p:cNvSpPr>
                  <a:spLocks/>
                </p:cNvSpPr>
                <p:nvPr/>
              </p:nvSpPr>
              <p:spPr bwMode="auto">
                <a:xfrm>
                  <a:off x="2069" y="2305"/>
                  <a:ext cx="2" cy="1"/>
                </a:xfrm>
                <a:custGeom>
                  <a:avLst/>
                  <a:gdLst>
                    <a:gd name="T0" fmla="*/ 0 w 14"/>
                    <a:gd name="T1" fmla="*/ 0 h 7"/>
                    <a:gd name="T2" fmla="*/ 0 w 14"/>
                    <a:gd name="T3" fmla="*/ 0 h 7"/>
                    <a:gd name="T4" fmla="*/ 0 w 14"/>
                    <a:gd name="T5" fmla="*/ 0 h 7"/>
                    <a:gd name="T6" fmla="*/ 0 w 14"/>
                    <a:gd name="T7" fmla="*/ 0 h 7"/>
                    <a:gd name="T8" fmla="*/ 0 w 14"/>
                    <a:gd name="T9" fmla="*/ 0 h 7"/>
                    <a:gd name="T10" fmla="*/ 0 w 14"/>
                    <a:gd name="T11" fmla="*/ 0 h 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4" h="7">
                      <a:moveTo>
                        <a:pt x="14" y="7"/>
                      </a:moveTo>
                      <a:lnTo>
                        <a:pt x="12" y="2"/>
                      </a:lnTo>
                      <a:lnTo>
                        <a:pt x="7" y="0"/>
                      </a:lnTo>
                      <a:lnTo>
                        <a:pt x="2" y="2"/>
                      </a:lnTo>
                      <a:lnTo>
                        <a:pt x="0" y="7"/>
                      </a:lnTo>
                      <a:lnTo>
                        <a:pt x="14"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0597" name="Freeform 185"/>
                <p:cNvSpPr>
                  <a:spLocks/>
                </p:cNvSpPr>
                <p:nvPr/>
              </p:nvSpPr>
              <p:spPr bwMode="auto">
                <a:xfrm>
                  <a:off x="2069" y="2306"/>
                  <a:ext cx="2" cy="16"/>
                </a:xfrm>
                <a:custGeom>
                  <a:avLst/>
                  <a:gdLst>
                    <a:gd name="T0" fmla="*/ 0 w 14"/>
                    <a:gd name="T1" fmla="*/ 0 h 126"/>
                    <a:gd name="T2" fmla="*/ 0 w 14"/>
                    <a:gd name="T3" fmla="*/ 0 h 126"/>
                    <a:gd name="T4" fmla="*/ 0 w 14"/>
                    <a:gd name="T5" fmla="*/ 0 h 126"/>
                    <a:gd name="T6" fmla="*/ 0 w 14"/>
                    <a:gd name="T7" fmla="*/ 0 h 126"/>
                    <a:gd name="T8" fmla="*/ 0 w 14"/>
                    <a:gd name="T9" fmla="*/ 0 h 126"/>
                    <a:gd name="T10" fmla="*/ 0 w 14"/>
                    <a:gd name="T11" fmla="*/ 0 h 12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4" h="126">
                      <a:moveTo>
                        <a:pt x="7" y="126"/>
                      </a:moveTo>
                      <a:lnTo>
                        <a:pt x="14" y="126"/>
                      </a:lnTo>
                      <a:lnTo>
                        <a:pt x="14" y="0"/>
                      </a:lnTo>
                      <a:lnTo>
                        <a:pt x="0" y="0"/>
                      </a:lnTo>
                      <a:lnTo>
                        <a:pt x="0" y="126"/>
                      </a:lnTo>
                      <a:lnTo>
                        <a:pt x="7" y="1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0598" name="Freeform 186"/>
                <p:cNvSpPr>
                  <a:spLocks/>
                </p:cNvSpPr>
                <p:nvPr/>
              </p:nvSpPr>
              <p:spPr bwMode="auto">
                <a:xfrm>
                  <a:off x="2069" y="2322"/>
                  <a:ext cx="2" cy="1"/>
                </a:xfrm>
                <a:custGeom>
                  <a:avLst/>
                  <a:gdLst>
                    <a:gd name="T0" fmla="*/ 0 w 14"/>
                    <a:gd name="T1" fmla="*/ 0 h 7"/>
                    <a:gd name="T2" fmla="*/ 0 w 14"/>
                    <a:gd name="T3" fmla="*/ 0 h 7"/>
                    <a:gd name="T4" fmla="*/ 0 w 14"/>
                    <a:gd name="T5" fmla="*/ 0 h 7"/>
                    <a:gd name="T6" fmla="*/ 0 w 14"/>
                    <a:gd name="T7" fmla="*/ 0 h 7"/>
                    <a:gd name="T8" fmla="*/ 0 w 14"/>
                    <a:gd name="T9" fmla="*/ 0 h 7"/>
                    <a:gd name="T10" fmla="*/ 0 w 14"/>
                    <a:gd name="T11" fmla="*/ 0 h 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4" h="7">
                      <a:moveTo>
                        <a:pt x="0" y="0"/>
                      </a:moveTo>
                      <a:lnTo>
                        <a:pt x="2" y="5"/>
                      </a:lnTo>
                      <a:lnTo>
                        <a:pt x="7" y="7"/>
                      </a:lnTo>
                      <a:lnTo>
                        <a:pt x="12" y="5"/>
                      </a:lnTo>
                      <a:lnTo>
                        <a:pt x="14"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0599" name="Freeform 187"/>
                <p:cNvSpPr>
                  <a:spLocks/>
                </p:cNvSpPr>
                <p:nvPr/>
              </p:nvSpPr>
              <p:spPr bwMode="auto">
                <a:xfrm>
                  <a:off x="2075" y="2305"/>
                  <a:ext cx="2" cy="1"/>
                </a:xfrm>
                <a:custGeom>
                  <a:avLst/>
                  <a:gdLst>
                    <a:gd name="T0" fmla="*/ 0 w 14"/>
                    <a:gd name="T1" fmla="*/ 0 h 7"/>
                    <a:gd name="T2" fmla="*/ 0 w 14"/>
                    <a:gd name="T3" fmla="*/ 0 h 7"/>
                    <a:gd name="T4" fmla="*/ 0 w 14"/>
                    <a:gd name="T5" fmla="*/ 0 h 7"/>
                    <a:gd name="T6" fmla="*/ 0 w 14"/>
                    <a:gd name="T7" fmla="*/ 0 h 7"/>
                    <a:gd name="T8" fmla="*/ 0 w 14"/>
                    <a:gd name="T9" fmla="*/ 0 h 7"/>
                    <a:gd name="T10" fmla="*/ 0 w 14"/>
                    <a:gd name="T11" fmla="*/ 0 h 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4" h="7">
                      <a:moveTo>
                        <a:pt x="14" y="7"/>
                      </a:moveTo>
                      <a:lnTo>
                        <a:pt x="12" y="2"/>
                      </a:lnTo>
                      <a:lnTo>
                        <a:pt x="7" y="0"/>
                      </a:lnTo>
                      <a:lnTo>
                        <a:pt x="2" y="2"/>
                      </a:lnTo>
                      <a:lnTo>
                        <a:pt x="0" y="7"/>
                      </a:lnTo>
                      <a:lnTo>
                        <a:pt x="14"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0600" name="Freeform 188"/>
                <p:cNvSpPr>
                  <a:spLocks/>
                </p:cNvSpPr>
                <p:nvPr/>
              </p:nvSpPr>
              <p:spPr bwMode="auto">
                <a:xfrm>
                  <a:off x="2075" y="2306"/>
                  <a:ext cx="2" cy="16"/>
                </a:xfrm>
                <a:custGeom>
                  <a:avLst/>
                  <a:gdLst>
                    <a:gd name="T0" fmla="*/ 0 w 14"/>
                    <a:gd name="T1" fmla="*/ 0 h 126"/>
                    <a:gd name="T2" fmla="*/ 0 w 14"/>
                    <a:gd name="T3" fmla="*/ 0 h 126"/>
                    <a:gd name="T4" fmla="*/ 0 w 14"/>
                    <a:gd name="T5" fmla="*/ 0 h 126"/>
                    <a:gd name="T6" fmla="*/ 0 w 14"/>
                    <a:gd name="T7" fmla="*/ 0 h 126"/>
                    <a:gd name="T8" fmla="*/ 0 w 14"/>
                    <a:gd name="T9" fmla="*/ 0 h 126"/>
                    <a:gd name="T10" fmla="*/ 0 w 14"/>
                    <a:gd name="T11" fmla="*/ 0 h 12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4" h="126">
                      <a:moveTo>
                        <a:pt x="7" y="126"/>
                      </a:moveTo>
                      <a:lnTo>
                        <a:pt x="14" y="126"/>
                      </a:lnTo>
                      <a:lnTo>
                        <a:pt x="14" y="0"/>
                      </a:lnTo>
                      <a:lnTo>
                        <a:pt x="0" y="0"/>
                      </a:lnTo>
                      <a:lnTo>
                        <a:pt x="0" y="126"/>
                      </a:lnTo>
                      <a:lnTo>
                        <a:pt x="7" y="1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0601" name="Freeform 189"/>
                <p:cNvSpPr>
                  <a:spLocks/>
                </p:cNvSpPr>
                <p:nvPr/>
              </p:nvSpPr>
              <p:spPr bwMode="auto">
                <a:xfrm>
                  <a:off x="2075" y="2322"/>
                  <a:ext cx="2" cy="1"/>
                </a:xfrm>
                <a:custGeom>
                  <a:avLst/>
                  <a:gdLst>
                    <a:gd name="T0" fmla="*/ 0 w 14"/>
                    <a:gd name="T1" fmla="*/ 0 h 7"/>
                    <a:gd name="T2" fmla="*/ 0 w 14"/>
                    <a:gd name="T3" fmla="*/ 0 h 7"/>
                    <a:gd name="T4" fmla="*/ 0 w 14"/>
                    <a:gd name="T5" fmla="*/ 0 h 7"/>
                    <a:gd name="T6" fmla="*/ 0 w 14"/>
                    <a:gd name="T7" fmla="*/ 0 h 7"/>
                    <a:gd name="T8" fmla="*/ 0 w 14"/>
                    <a:gd name="T9" fmla="*/ 0 h 7"/>
                    <a:gd name="T10" fmla="*/ 0 w 14"/>
                    <a:gd name="T11" fmla="*/ 0 h 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4" h="7">
                      <a:moveTo>
                        <a:pt x="0" y="0"/>
                      </a:moveTo>
                      <a:lnTo>
                        <a:pt x="2" y="5"/>
                      </a:lnTo>
                      <a:lnTo>
                        <a:pt x="7" y="7"/>
                      </a:lnTo>
                      <a:lnTo>
                        <a:pt x="12" y="5"/>
                      </a:lnTo>
                      <a:lnTo>
                        <a:pt x="14"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0602" name="Freeform 190"/>
                <p:cNvSpPr>
                  <a:spLocks/>
                </p:cNvSpPr>
                <p:nvPr/>
              </p:nvSpPr>
              <p:spPr bwMode="auto">
                <a:xfrm>
                  <a:off x="2072" y="2305"/>
                  <a:ext cx="2" cy="1"/>
                </a:xfrm>
                <a:custGeom>
                  <a:avLst/>
                  <a:gdLst>
                    <a:gd name="T0" fmla="*/ 0 w 14"/>
                    <a:gd name="T1" fmla="*/ 0 h 7"/>
                    <a:gd name="T2" fmla="*/ 0 w 14"/>
                    <a:gd name="T3" fmla="*/ 0 h 7"/>
                    <a:gd name="T4" fmla="*/ 0 w 14"/>
                    <a:gd name="T5" fmla="*/ 0 h 7"/>
                    <a:gd name="T6" fmla="*/ 0 w 14"/>
                    <a:gd name="T7" fmla="*/ 0 h 7"/>
                    <a:gd name="T8" fmla="*/ 0 w 14"/>
                    <a:gd name="T9" fmla="*/ 0 h 7"/>
                    <a:gd name="T10" fmla="*/ 0 w 14"/>
                    <a:gd name="T11" fmla="*/ 0 h 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4" h="7">
                      <a:moveTo>
                        <a:pt x="14" y="7"/>
                      </a:moveTo>
                      <a:lnTo>
                        <a:pt x="12" y="2"/>
                      </a:lnTo>
                      <a:lnTo>
                        <a:pt x="7" y="0"/>
                      </a:lnTo>
                      <a:lnTo>
                        <a:pt x="2" y="2"/>
                      </a:lnTo>
                      <a:lnTo>
                        <a:pt x="0" y="7"/>
                      </a:lnTo>
                      <a:lnTo>
                        <a:pt x="14"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0603" name="Freeform 191"/>
                <p:cNvSpPr>
                  <a:spLocks/>
                </p:cNvSpPr>
                <p:nvPr/>
              </p:nvSpPr>
              <p:spPr bwMode="auto">
                <a:xfrm>
                  <a:off x="2072" y="2306"/>
                  <a:ext cx="2" cy="16"/>
                </a:xfrm>
                <a:custGeom>
                  <a:avLst/>
                  <a:gdLst>
                    <a:gd name="T0" fmla="*/ 0 w 14"/>
                    <a:gd name="T1" fmla="*/ 0 h 126"/>
                    <a:gd name="T2" fmla="*/ 0 w 14"/>
                    <a:gd name="T3" fmla="*/ 0 h 126"/>
                    <a:gd name="T4" fmla="*/ 0 w 14"/>
                    <a:gd name="T5" fmla="*/ 0 h 126"/>
                    <a:gd name="T6" fmla="*/ 0 w 14"/>
                    <a:gd name="T7" fmla="*/ 0 h 126"/>
                    <a:gd name="T8" fmla="*/ 0 w 14"/>
                    <a:gd name="T9" fmla="*/ 0 h 126"/>
                    <a:gd name="T10" fmla="*/ 0 w 14"/>
                    <a:gd name="T11" fmla="*/ 0 h 12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4" h="126">
                      <a:moveTo>
                        <a:pt x="7" y="126"/>
                      </a:moveTo>
                      <a:lnTo>
                        <a:pt x="14" y="126"/>
                      </a:lnTo>
                      <a:lnTo>
                        <a:pt x="14" y="0"/>
                      </a:lnTo>
                      <a:lnTo>
                        <a:pt x="0" y="0"/>
                      </a:lnTo>
                      <a:lnTo>
                        <a:pt x="0" y="126"/>
                      </a:lnTo>
                      <a:lnTo>
                        <a:pt x="7" y="1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0604" name="Freeform 192"/>
                <p:cNvSpPr>
                  <a:spLocks/>
                </p:cNvSpPr>
                <p:nvPr/>
              </p:nvSpPr>
              <p:spPr bwMode="auto">
                <a:xfrm>
                  <a:off x="2072" y="2322"/>
                  <a:ext cx="2" cy="1"/>
                </a:xfrm>
                <a:custGeom>
                  <a:avLst/>
                  <a:gdLst>
                    <a:gd name="T0" fmla="*/ 0 w 14"/>
                    <a:gd name="T1" fmla="*/ 0 h 7"/>
                    <a:gd name="T2" fmla="*/ 0 w 14"/>
                    <a:gd name="T3" fmla="*/ 0 h 7"/>
                    <a:gd name="T4" fmla="*/ 0 w 14"/>
                    <a:gd name="T5" fmla="*/ 0 h 7"/>
                    <a:gd name="T6" fmla="*/ 0 w 14"/>
                    <a:gd name="T7" fmla="*/ 0 h 7"/>
                    <a:gd name="T8" fmla="*/ 0 w 14"/>
                    <a:gd name="T9" fmla="*/ 0 h 7"/>
                    <a:gd name="T10" fmla="*/ 0 w 14"/>
                    <a:gd name="T11" fmla="*/ 0 h 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4" h="7">
                      <a:moveTo>
                        <a:pt x="0" y="0"/>
                      </a:moveTo>
                      <a:lnTo>
                        <a:pt x="2" y="5"/>
                      </a:lnTo>
                      <a:lnTo>
                        <a:pt x="7" y="7"/>
                      </a:lnTo>
                      <a:lnTo>
                        <a:pt x="12" y="5"/>
                      </a:lnTo>
                      <a:lnTo>
                        <a:pt x="14"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0605" name="Freeform 193"/>
                <p:cNvSpPr>
                  <a:spLocks/>
                </p:cNvSpPr>
                <p:nvPr/>
              </p:nvSpPr>
              <p:spPr bwMode="auto">
                <a:xfrm>
                  <a:off x="2078" y="2305"/>
                  <a:ext cx="1" cy="1"/>
                </a:xfrm>
                <a:custGeom>
                  <a:avLst/>
                  <a:gdLst>
                    <a:gd name="T0" fmla="*/ 0 w 14"/>
                    <a:gd name="T1" fmla="*/ 0 h 7"/>
                    <a:gd name="T2" fmla="*/ 0 w 14"/>
                    <a:gd name="T3" fmla="*/ 0 h 7"/>
                    <a:gd name="T4" fmla="*/ 0 w 14"/>
                    <a:gd name="T5" fmla="*/ 0 h 7"/>
                    <a:gd name="T6" fmla="*/ 0 w 14"/>
                    <a:gd name="T7" fmla="*/ 0 h 7"/>
                    <a:gd name="T8" fmla="*/ 0 w 14"/>
                    <a:gd name="T9" fmla="*/ 0 h 7"/>
                    <a:gd name="T10" fmla="*/ 0 w 14"/>
                    <a:gd name="T11" fmla="*/ 0 h 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4" h="7">
                      <a:moveTo>
                        <a:pt x="14" y="7"/>
                      </a:moveTo>
                      <a:lnTo>
                        <a:pt x="12" y="2"/>
                      </a:lnTo>
                      <a:lnTo>
                        <a:pt x="7" y="0"/>
                      </a:lnTo>
                      <a:lnTo>
                        <a:pt x="2" y="2"/>
                      </a:lnTo>
                      <a:lnTo>
                        <a:pt x="0" y="7"/>
                      </a:lnTo>
                      <a:lnTo>
                        <a:pt x="14"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0606" name="Freeform 194"/>
                <p:cNvSpPr>
                  <a:spLocks/>
                </p:cNvSpPr>
                <p:nvPr/>
              </p:nvSpPr>
              <p:spPr bwMode="auto">
                <a:xfrm>
                  <a:off x="2078" y="2306"/>
                  <a:ext cx="1" cy="16"/>
                </a:xfrm>
                <a:custGeom>
                  <a:avLst/>
                  <a:gdLst>
                    <a:gd name="T0" fmla="*/ 0 w 14"/>
                    <a:gd name="T1" fmla="*/ 0 h 126"/>
                    <a:gd name="T2" fmla="*/ 0 w 14"/>
                    <a:gd name="T3" fmla="*/ 0 h 126"/>
                    <a:gd name="T4" fmla="*/ 0 w 14"/>
                    <a:gd name="T5" fmla="*/ 0 h 126"/>
                    <a:gd name="T6" fmla="*/ 0 w 14"/>
                    <a:gd name="T7" fmla="*/ 0 h 126"/>
                    <a:gd name="T8" fmla="*/ 0 w 14"/>
                    <a:gd name="T9" fmla="*/ 0 h 126"/>
                    <a:gd name="T10" fmla="*/ 0 w 14"/>
                    <a:gd name="T11" fmla="*/ 0 h 12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4" h="126">
                      <a:moveTo>
                        <a:pt x="7" y="126"/>
                      </a:moveTo>
                      <a:lnTo>
                        <a:pt x="14" y="126"/>
                      </a:lnTo>
                      <a:lnTo>
                        <a:pt x="14" y="0"/>
                      </a:lnTo>
                      <a:lnTo>
                        <a:pt x="0" y="0"/>
                      </a:lnTo>
                      <a:lnTo>
                        <a:pt x="0" y="126"/>
                      </a:lnTo>
                      <a:lnTo>
                        <a:pt x="7" y="1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0607" name="Freeform 195"/>
                <p:cNvSpPr>
                  <a:spLocks/>
                </p:cNvSpPr>
                <p:nvPr/>
              </p:nvSpPr>
              <p:spPr bwMode="auto">
                <a:xfrm>
                  <a:off x="2078" y="2322"/>
                  <a:ext cx="1" cy="1"/>
                </a:xfrm>
                <a:custGeom>
                  <a:avLst/>
                  <a:gdLst>
                    <a:gd name="T0" fmla="*/ 0 w 14"/>
                    <a:gd name="T1" fmla="*/ 0 h 7"/>
                    <a:gd name="T2" fmla="*/ 0 w 14"/>
                    <a:gd name="T3" fmla="*/ 0 h 7"/>
                    <a:gd name="T4" fmla="*/ 0 w 14"/>
                    <a:gd name="T5" fmla="*/ 0 h 7"/>
                    <a:gd name="T6" fmla="*/ 0 w 14"/>
                    <a:gd name="T7" fmla="*/ 0 h 7"/>
                    <a:gd name="T8" fmla="*/ 0 w 14"/>
                    <a:gd name="T9" fmla="*/ 0 h 7"/>
                    <a:gd name="T10" fmla="*/ 0 w 14"/>
                    <a:gd name="T11" fmla="*/ 0 h 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4" h="7">
                      <a:moveTo>
                        <a:pt x="0" y="0"/>
                      </a:moveTo>
                      <a:lnTo>
                        <a:pt x="2" y="5"/>
                      </a:lnTo>
                      <a:lnTo>
                        <a:pt x="7" y="7"/>
                      </a:lnTo>
                      <a:lnTo>
                        <a:pt x="12" y="5"/>
                      </a:lnTo>
                      <a:lnTo>
                        <a:pt x="14"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0608" name="Freeform 196"/>
                <p:cNvSpPr>
                  <a:spLocks/>
                </p:cNvSpPr>
                <p:nvPr/>
              </p:nvSpPr>
              <p:spPr bwMode="auto">
                <a:xfrm>
                  <a:off x="2001" y="2305"/>
                  <a:ext cx="2" cy="1"/>
                </a:xfrm>
                <a:custGeom>
                  <a:avLst/>
                  <a:gdLst>
                    <a:gd name="T0" fmla="*/ 0 w 14"/>
                    <a:gd name="T1" fmla="*/ 0 h 7"/>
                    <a:gd name="T2" fmla="*/ 0 w 14"/>
                    <a:gd name="T3" fmla="*/ 0 h 7"/>
                    <a:gd name="T4" fmla="*/ 0 w 14"/>
                    <a:gd name="T5" fmla="*/ 0 h 7"/>
                    <a:gd name="T6" fmla="*/ 0 w 14"/>
                    <a:gd name="T7" fmla="*/ 0 h 7"/>
                    <a:gd name="T8" fmla="*/ 0 w 14"/>
                    <a:gd name="T9" fmla="*/ 0 h 7"/>
                    <a:gd name="T10" fmla="*/ 0 w 14"/>
                    <a:gd name="T11" fmla="*/ 0 h 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4" h="7">
                      <a:moveTo>
                        <a:pt x="14" y="7"/>
                      </a:moveTo>
                      <a:lnTo>
                        <a:pt x="12" y="2"/>
                      </a:lnTo>
                      <a:lnTo>
                        <a:pt x="7" y="0"/>
                      </a:lnTo>
                      <a:lnTo>
                        <a:pt x="2" y="2"/>
                      </a:lnTo>
                      <a:lnTo>
                        <a:pt x="0" y="7"/>
                      </a:lnTo>
                      <a:lnTo>
                        <a:pt x="14"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0609" name="Freeform 197"/>
                <p:cNvSpPr>
                  <a:spLocks/>
                </p:cNvSpPr>
                <p:nvPr/>
              </p:nvSpPr>
              <p:spPr bwMode="auto">
                <a:xfrm>
                  <a:off x="2001" y="2306"/>
                  <a:ext cx="2" cy="16"/>
                </a:xfrm>
                <a:custGeom>
                  <a:avLst/>
                  <a:gdLst>
                    <a:gd name="T0" fmla="*/ 0 w 14"/>
                    <a:gd name="T1" fmla="*/ 0 h 126"/>
                    <a:gd name="T2" fmla="*/ 0 w 14"/>
                    <a:gd name="T3" fmla="*/ 0 h 126"/>
                    <a:gd name="T4" fmla="*/ 0 w 14"/>
                    <a:gd name="T5" fmla="*/ 0 h 126"/>
                    <a:gd name="T6" fmla="*/ 0 w 14"/>
                    <a:gd name="T7" fmla="*/ 0 h 126"/>
                    <a:gd name="T8" fmla="*/ 0 w 14"/>
                    <a:gd name="T9" fmla="*/ 0 h 126"/>
                    <a:gd name="T10" fmla="*/ 0 w 14"/>
                    <a:gd name="T11" fmla="*/ 0 h 12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4" h="126">
                      <a:moveTo>
                        <a:pt x="7" y="126"/>
                      </a:moveTo>
                      <a:lnTo>
                        <a:pt x="14" y="126"/>
                      </a:lnTo>
                      <a:lnTo>
                        <a:pt x="14" y="0"/>
                      </a:lnTo>
                      <a:lnTo>
                        <a:pt x="0" y="0"/>
                      </a:lnTo>
                      <a:lnTo>
                        <a:pt x="0" y="126"/>
                      </a:lnTo>
                      <a:lnTo>
                        <a:pt x="7" y="1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0610" name="Freeform 198"/>
                <p:cNvSpPr>
                  <a:spLocks/>
                </p:cNvSpPr>
                <p:nvPr/>
              </p:nvSpPr>
              <p:spPr bwMode="auto">
                <a:xfrm>
                  <a:off x="2001" y="2322"/>
                  <a:ext cx="2" cy="1"/>
                </a:xfrm>
                <a:custGeom>
                  <a:avLst/>
                  <a:gdLst>
                    <a:gd name="T0" fmla="*/ 0 w 14"/>
                    <a:gd name="T1" fmla="*/ 0 h 7"/>
                    <a:gd name="T2" fmla="*/ 0 w 14"/>
                    <a:gd name="T3" fmla="*/ 0 h 7"/>
                    <a:gd name="T4" fmla="*/ 0 w 14"/>
                    <a:gd name="T5" fmla="*/ 0 h 7"/>
                    <a:gd name="T6" fmla="*/ 0 w 14"/>
                    <a:gd name="T7" fmla="*/ 0 h 7"/>
                    <a:gd name="T8" fmla="*/ 0 w 14"/>
                    <a:gd name="T9" fmla="*/ 0 h 7"/>
                    <a:gd name="T10" fmla="*/ 0 w 14"/>
                    <a:gd name="T11" fmla="*/ 0 h 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4" h="7">
                      <a:moveTo>
                        <a:pt x="0" y="0"/>
                      </a:moveTo>
                      <a:lnTo>
                        <a:pt x="2" y="5"/>
                      </a:lnTo>
                      <a:lnTo>
                        <a:pt x="7" y="7"/>
                      </a:lnTo>
                      <a:lnTo>
                        <a:pt x="12" y="5"/>
                      </a:lnTo>
                      <a:lnTo>
                        <a:pt x="14"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0611" name="Freeform 199"/>
                <p:cNvSpPr>
                  <a:spLocks/>
                </p:cNvSpPr>
                <p:nvPr/>
              </p:nvSpPr>
              <p:spPr bwMode="auto">
                <a:xfrm>
                  <a:off x="2007" y="2305"/>
                  <a:ext cx="1" cy="1"/>
                </a:xfrm>
                <a:custGeom>
                  <a:avLst/>
                  <a:gdLst>
                    <a:gd name="T0" fmla="*/ 0 w 14"/>
                    <a:gd name="T1" fmla="*/ 0 h 7"/>
                    <a:gd name="T2" fmla="*/ 0 w 14"/>
                    <a:gd name="T3" fmla="*/ 0 h 7"/>
                    <a:gd name="T4" fmla="*/ 0 w 14"/>
                    <a:gd name="T5" fmla="*/ 0 h 7"/>
                    <a:gd name="T6" fmla="*/ 0 w 14"/>
                    <a:gd name="T7" fmla="*/ 0 h 7"/>
                    <a:gd name="T8" fmla="*/ 0 w 14"/>
                    <a:gd name="T9" fmla="*/ 0 h 7"/>
                    <a:gd name="T10" fmla="*/ 0 w 14"/>
                    <a:gd name="T11" fmla="*/ 0 h 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4" h="7">
                      <a:moveTo>
                        <a:pt x="14" y="7"/>
                      </a:moveTo>
                      <a:lnTo>
                        <a:pt x="12" y="2"/>
                      </a:lnTo>
                      <a:lnTo>
                        <a:pt x="7" y="0"/>
                      </a:lnTo>
                      <a:lnTo>
                        <a:pt x="2" y="2"/>
                      </a:lnTo>
                      <a:lnTo>
                        <a:pt x="0" y="7"/>
                      </a:lnTo>
                      <a:lnTo>
                        <a:pt x="14"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0612" name="Freeform 200"/>
                <p:cNvSpPr>
                  <a:spLocks/>
                </p:cNvSpPr>
                <p:nvPr/>
              </p:nvSpPr>
              <p:spPr bwMode="auto">
                <a:xfrm>
                  <a:off x="2007" y="2306"/>
                  <a:ext cx="1" cy="16"/>
                </a:xfrm>
                <a:custGeom>
                  <a:avLst/>
                  <a:gdLst>
                    <a:gd name="T0" fmla="*/ 0 w 14"/>
                    <a:gd name="T1" fmla="*/ 0 h 126"/>
                    <a:gd name="T2" fmla="*/ 0 w 14"/>
                    <a:gd name="T3" fmla="*/ 0 h 126"/>
                    <a:gd name="T4" fmla="*/ 0 w 14"/>
                    <a:gd name="T5" fmla="*/ 0 h 126"/>
                    <a:gd name="T6" fmla="*/ 0 w 14"/>
                    <a:gd name="T7" fmla="*/ 0 h 126"/>
                    <a:gd name="T8" fmla="*/ 0 w 14"/>
                    <a:gd name="T9" fmla="*/ 0 h 126"/>
                    <a:gd name="T10" fmla="*/ 0 w 14"/>
                    <a:gd name="T11" fmla="*/ 0 h 12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4" h="126">
                      <a:moveTo>
                        <a:pt x="7" y="126"/>
                      </a:moveTo>
                      <a:lnTo>
                        <a:pt x="14" y="126"/>
                      </a:lnTo>
                      <a:lnTo>
                        <a:pt x="14" y="0"/>
                      </a:lnTo>
                      <a:lnTo>
                        <a:pt x="0" y="0"/>
                      </a:lnTo>
                      <a:lnTo>
                        <a:pt x="0" y="126"/>
                      </a:lnTo>
                      <a:lnTo>
                        <a:pt x="7" y="1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0613" name="Freeform 201"/>
                <p:cNvSpPr>
                  <a:spLocks/>
                </p:cNvSpPr>
                <p:nvPr/>
              </p:nvSpPr>
              <p:spPr bwMode="auto">
                <a:xfrm>
                  <a:off x="2007" y="2322"/>
                  <a:ext cx="1" cy="1"/>
                </a:xfrm>
                <a:custGeom>
                  <a:avLst/>
                  <a:gdLst>
                    <a:gd name="T0" fmla="*/ 0 w 14"/>
                    <a:gd name="T1" fmla="*/ 0 h 7"/>
                    <a:gd name="T2" fmla="*/ 0 w 14"/>
                    <a:gd name="T3" fmla="*/ 0 h 7"/>
                    <a:gd name="T4" fmla="*/ 0 w 14"/>
                    <a:gd name="T5" fmla="*/ 0 h 7"/>
                    <a:gd name="T6" fmla="*/ 0 w 14"/>
                    <a:gd name="T7" fmla="*/ 0 h 7"/>
                    <a:gd name="T8" fmla="*/ 0 w 14"/>
                    <a:gd name="T9" fmla="*/ 0 h 7"/>
                    <a:gd name="T10" fmla="*/ 0 w 14"/>
                    <a:gd name="T11" fmla="*/ 0 h 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4" h="7">
                      <a:moveTo>
                        <a:pt x="0" y="0"/>
                      </a:moveTo>
                      <a:lnTo>
                        <a:pt x="2" y="5"/>
                      </a:lnTo>
                      <a:lnTo>
                        <a:pt x="7" y="7"/>
                      </a:lnTo>
                      <a:lnTo>
                        <a:pt x="12" y="5"/>
                      </a:lnTo>
                      <a:lnTo>
                        <a:pt x="14"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0614" name="Freeform 202"/>
                <p:cNvSpPr>
                  <a:spLocks/>
                </p:cNvSpPr>
                <p:nvPr/>
              </p:nvSpPr>
              <p:spPr bwMode="auto">
                <a:xfrm>
                  <a:off x="2004" y="2305"/>
                  <a:ext cx="2" cy="1"/>
                </a:xfrm>
                <a:custGeom>
                  <a:avLst/>
                  <a:gdLst>
                    <a:gd name="T0" fmla="*/ 0 w 14"/>
                    <a:gd name="T1" fmla="*/ 0 h 7"/>
                    <a:gd name="T2" fmla="*/ 0 w 14"/>
                    <a:gd name="T3" fmla="*/ 0 h 7"/>
                    <a:gd name="T4" fmla="*/ 0 w 14"/>
                    <a:gd name="T5" fmla="*/ 0 h 7"/>
                    <a:gd name="T6" fmla="*/ 0 w 14"/>
                    <a:gd name="T7" fmla="*/ 0 h 7"/>
                    <a:gd name="T8" fmla="*/ 0 w 14"/>
                    <a:gd name="T9" fmla="*/ 0 h 7"/>
                    <a:gd name="T10" fmla="*/ 0 w 14"/>
                    <a:gd name="T11" fmla="*/ 0 h 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4" h="7">
                      <a:moveTo>
                        <a:pt x="14" y="7"/>
                      </a:moveTo>
                      <a:lnTo>
                        <a:pt x="12" y="2"/>
                      </a:lnTo>
                      <a:lnTo>
                        <a:pt x="7" y="0"/>
                      </a:lnTo>
                      <a:lnTo>
                        <a:pt x="2" y="2"/>
                      </a:lnTo>
                      <a:lnTo>
                        <a:pt x="0" y="7"/>
                      </a:lnTo>
                      <a:lnTo>
                        <a:pt x="14"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0615" name="Freeform 203"/>
                <p:cNvSpPr>
                  <a:spLocks/>
                </p:cNvSpPr>
                <p:nvPr/>
              </p:nvSpPr>
              <p:spPr bwMode="auto">
                <a:xfrm>
                  <a:off x="2004" y="2306"/>
                  <a:ext cx="2" cy="16"/>
                </a:xfrm>
                <a:custGeom>
                  <a:avLst/>
                  <a:gdLst>
                    <a:gd name="T0" fmla="*/ 0 w 14"/>
                    <a:gd name="T1" fmla="*/ 0 h 126"/>
                    <a:gd name="T2" fmla="*/ 0 w 14"/>
                    <a:gd name="T3" fmla="*/ 0 h 126"/>
                    <a:gd name="T4" fmla="*/ 0 w 14"/>
                    <a:gd name="T5" fmla="*/ 0 h 126"/>
                    <a:gd name="T6" fmla="*/ 0 w 14"/>
                    <a:gd name="T7" fmla="*/ 0 h 126"/>
                    <a:gd name="T8" fmla="*/ 0 w 14"/>
                    <a:gd name="T9" fmla="*/ 0 h 126"/>
                    <a:gd name="T10" fmla="*/ 0 w 14"/>
                    <a:gd name="T11" fmla="*/ 0 h 12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4" h="126">
                      <a:moveTo>
                        <a:pt x="7" y="126"/>
                      </a:moveTo>
                      <a:lnTo>
                        <a:pt x="14" y="126"/>
                      </a:lnTo>
                      <a:lnTo>
                        <a:pt x="14" y="0"/>
                      </a:lnTo>
                      <a:lnTo>
                        <a:pt x="0" y="0"/>
                      </a:lnTo>
                      <a:lnTo>
                        <a:pt x="0" y="126"/>
                      </a:lnTo>
                      <a:lnTo>
                        <a:pt x="7" y="1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0616" name="Freeform 204"/>
                <p:cNvSpPr>
                  <a:spLocks/>
                </p:cNvSpPr>
                <p:nvPr/>
              </p:nvSpPr>
              <p:spPr bwMode="auto">
                <a:xfrm>
                  <a:off x="2004" y="2322"/>
                  <a:ext cx="2" cy="1"/>
                </a:xfrm>
                <a:custGeom>
                  <a:avLst/>
                  <a:gdLst>
                    <a:gd name="T0" fmla="*/ 0 w 14"/>
                    <a:gd name="T1" fmla="*/ 0 h 7"/>
                    <a:gd name="T2" fmla="*/ 0 w 14"/>
                    <a:gd name="T3" fmla="*/ 0 h 7"/>
                    <a:gd name="T4" fmla="*/ 0 w 14"/>
                    <a:gd name="T5" fmla="*/ 0 h 7"/>
                    <a:gd name="T6" fmla="*/ 0 w 14"/>
                    <a:gd name="T7" fmla="*/ 0 h 7"/>
                    <a:gd name="T8" fmla="*/ 0 w 14"/>
                    <a:gd name="T9" fmla="*/ 0 h 7"/>
                    <a:gd name="T10" fmla="*/ 0 w 14"/>
                    <a:gd name="T11" fmla="*/ 0 h 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4" h="7">
                      <a:moveTo>
                        <a:pt x="0" y="0"/>
                      </a:moveTo>
                      <a:lnTo>
                        <a:pt x="2" y="5"/>
                      </a:lnTo>
                      <a:lnTo>
                        <a:pt x="7" y="7"/>
                      </a:lnTo>
                      <a:lnTo>
                        <a:pt x="12" y="5"/>
                      </a:lnTo>
                      <a:lnTo>
                        <a:pt x="14"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0617" name="Freeform 205"/>
                <p:cNvSpPr>
                  <a:spLocks/>
                </p:cNvSpPr>
                <p:nvPr/>
              </p:nvSpPr>
              <p:spPr bwMode="auto">
                <a:xfrm>
                  <a:off x="2015" y="2305"/>
                  <a:ext cx="2" cy="1"/>
                </a:xfrm>
                <a:custGeom>
                  <a:avLst/>
                  <a:gdLst>
                    <a:gd name="T0" fmla="*/ 0 w 14"/>
                    <a:gd name="T1" fmla="*/ 0 h 7"/>
                    <a:gd name="T2" fmla="*/ 0 w 14"/>
                    <a:gd name="T3" fmla="*/ 0 h 7"/>
                    <a:gd name="T4" fmla="*/ 0 w 14"/>
                    <a:gd name="T5" fmla="*/ 0 h 7"/>
                    <a:gd name="T6" fmla="*/ 0 w 14"/>
                    <a:gd name="T7" fmla="*/ 0 h 7"/>
                    <a:gd name="T8" fmla="*/ 0 w 14"/>
                    <a:gd name="T9" fmla="*/ 0 h 7"/>
                    <a:gd name="T10" fmla="*/ 0 w 14"/>
                    <a:gd name="T11" fmla="*/ 0 h 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4" h="7">
                      <a:moveTo>
                        <a:pt x="14" y="7"/>
                      </a:moveTo>
                      <a:lnTo>
                        <a:pt x="12" y="2"/>
                      </a:lnTo>
                      <a:lnTo>
                        <a:pt x="7" y="0"/>
                      </a:lnTo>
                      <a:lnTo>
                        <a:pt x="2" y="2"/>
                      </a:lnTo>
                      <a:lnTo>
                        <a:pt x="0" y="7"/>
                      </a:lnTo>
                      <a:lnTo>
                        <a:pt x="14"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grpSp>
          <p:grpSp>
            <p:nvGrpSpPr>
              <p:cNvPr id="39999" name="Group 206"/>
              <p:cNvGrpSpPr>
                <a:grpSpLocks/>
              </p:cNvGrpSpPr>
              <p:nvPr/>
            </p:nvGrpSpPr>
            <p:grpSpPr bwMode="auto">
              <a:xfrm>
                <a:off x="1805" y="2256"/>
                <a:ext cx="344" cy="144"/>
                <a:chOff x="1805" y="2256"/>
                <a:chExt cx="344" cy="144"/>
              </a:xfrm>
            </p:grpSpPr>
            <p:sp>
              <p:nvSpPr>
                <p:cNvPr id="40218" name="Freeform 207"/>
                <p:cNvSpPr>
                  <a:spLocks/>
                </p:cNvSpPr>
                <p:nvPr/>
              </p:nvSpPr>
              <p:spPr bwMode="auto">
                <a:xfrm>
                  <a:off x="2015" y="2306"/>
                  <a:ext cx="2" cy="16"/>
                </a:xfrm>
                <a:custGeom>
                  <a:avLst/>
                  <a:gdLst>
                    <a:gd name="T0" fmla="*/ 0 w 14"/>
                    <a:gd name="T1" fmla="*/ 0 h 126"/>
                    <a:gd name="T2" fmla="*/ 0 w 14"/>
                    <a:gd name="T3" fmla="*/ 0 h 126"/>
                    <a:gd name="T4" fmla="*/ 0 w 14"/>
                    <a:gd name="T5" fmla="*/ 0 h 126"/>
                    <a:gd name="T6" fmla="*/ 0 w 14"/>
                    <a:gd name="T7" fmla="*/ 0 h 126"/>
                    <a:gd name="T8" fmla="*/ 0 w 14"/>
                    <a:gd name="T9" fmla="*/ 0 h 126"/>
                    <a:gd name="T10" fmla="*/ 0 w 14"/>
                    <a:gd name="T11" fmla="*/ 0 h 12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4" h="126">
                      <a:moveTo>
                        <a:pt x="7" y="126"/>
                      </a:moveTo>
                      <a:lnTo>
                        <a:pt x="14" y="126"/>
                      </a:lnTo>
                      <a:lnTo>
                        <a:pt x="14" y="0"/>
                      </a:lnTo>
                      <a:lnTo>
                        <a:pt x="0" y="0"/>
                      </a:lnTo>
                      <a:lnTo>
                        <a:pt x="0" y="126"/>
                      </a:lnTo>
                      <a:lnTo>
                        <a:pt x="7" y="1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0219" name="Freeform 208"/>
                <p:cNvSpPr>
                  <a:spLocks/>
                </p:cNvSpPr>
                <p:nvPr/>
              </p:nvSpPr>
              <p:spPr bwMode="auto">
                <a:xfrm>
                  <a:off x="2015" y="2322"/>
                  <a:ext cx="2" cy="1"/>
                </a:xfrm>
                <a:custGeom>
                  <a:avLst/>
                  <a:gdLst>
                    <a:gd name="T0" fmla="*/ 0 w 14"/>
                    <a:gd name="T1" fmla="*/ 0 h 7"/>
                    <a:gd name="T2" fmla="*/ 0 w 14"/>
                    <a:gd name="T3" fmla="*/ 0 h 7"/>
                    <a:gd name="T4" fmla="*/ 0 w 14"/>
                    <a:gd name="T5" fmla="*/ 0 h 7"/>
                    <a:gd name="T6" fmla="*/ 0 w 14"/>
                    <a:gd name="T7" fmla="*/ 0 h 7"/>
                    <a:gd name="T8" fmla="*/ 0 w 14"/>
                    <a:gd name="T9" fmla="*/ 0 h 7"/>
                    <a:gd name="T10" fmla="*/ 0 w 14"/>
                    <a:gd name="T11" fmla="*/ 0 h 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4" h="7">
                      <a:moveTo>
                        <a:pt x="0" y="0"/>
                      </a:moveTo>
                      <a:lnTo>
                        <a:pt x="2" y="5"/>
                      </a:lnTo>
                      <a:lnTo>
                        <a:pt x="7" y="7"/>
                      </a:lnTo>
                      <a:lnTo>
                        <a:pt x="12" y="5"/>
                      </a:lnTo>
                      <a:lnTo>
                        <a:pt x="14"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0220" name="Freeform 209"/>
                <p:cNvSpPr>
                  <a:spLocks/>
                </p:cNvSpPr>
                <p:nvPr/>
              </p:nvSpPr>
              <p:spPr bwMode="auto">
                <a:xfrm>
                  <a:off x="2012" y="2305"/>
                  <a:ext cx="2" cy="1"/>
                </a:xfrm>
                <a:custGeom>
                  <a:avLst/>
                  <a:gdLst>
                    <a:gd name="T0" fmla="*/ 0 w 14"/>
                    <a:gd name="T1" fmla="*/ 0 h 7"/>
                    <a:gd name="T2" fmla="*/ 0 w 14"/>
                    <a:gd name="T3" fmla="*/ 0 h 7"/>
                    <a:gd name="T4" fmla="*/ 0 w 14"/>
                    <a:gd name="T5" fmla="*/ 0 h 7"/>
                    <a:gd name="T6" fmla="*/ 0 w 14"/>
                    <a:gd name="T7" fmla="*/ 0 h 7"/>
                    <a:gd name="T8" fmla="*/ 0 w 14"/>
                    <a:gd name="T9" fmla="*/ 0 h 7"/>
                    <a:gd name="T10" fmla="*/ 0 w 14"/>
                    <a:gd name="T11" fmla="*/ 0 h 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4" h="7">
                      <a:moveTo>
                        <a:pt x="14" y="7"/>
                      </a:moveTo>
                      <a:lnTo>
                        <a:pt x="12" y="2"/>
                      </a:lnTo>
                      <a:lnTo>
                        <a:pt x="7" y="0"/>
                      </a:lnTo>
                      <a:lnTo>
                        <a:pt x="2" y="2"/>
                      </a:lnTo>
                      <a:lnTo>
                        <a:pt x="0" y="7"/>
                      </a:lnTo>
                      <a:lnTo>
                        <a:pt x="14"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0221" name="Freeform 210"/>
                <p:cNvSpPr>
                  <a:spLocks/>
                </p:cNvSpPr>
                <p:nvPr/>
              </p:nvSpPr>
              <p:spPr bwMode="auto">
                <a:xfrm>
                  <a:off x="2012" y="2306"/>
                  <a:ext cx="2" cy="16"/>
                </a:xfrm>
                <a:custGeom>
                  <a:avLst/>
                  <a:gdLst>
                    <a:gd name="T0" fmla="*/ 0 w 14"/>
                    <a:gd name="T1" fmla="*/ 0 h 126"/>
                    <a:gd name="T2" fmla="*/ 0 w 14"/>
                    <a:gd name="T3" fmla="*/ 0 h 126"/>
                    <a:gd name="T4" fmla="*/ 0 w 14"/>
                    <a:gd name="T5" fmla="*/ 0 h 126"/>
                    <a:gd name="T6" fmla="*/ 0 w 14"/>
                    <a:gd name="T7" fmla="*/ 0 h 126"/>
                    <a:gd name="T8" fmla="*/ 0 w 14"/>
                    <a:gd name="T9" fmla="*/ 0 h 126"/>
                    <a:gd name="T10" fmla="*/ 0 w 14"/>
                    <a:gd name="T11" fmla="*/ 0 h 12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4" h="126">
                      <a:moveTo>
                        <a:pt x="7" y="126"/>
                      </a:moveTo>
                      <a:lnTo>
                        <a:pt x="14" y="126"/>
                      </a:lnTo>
                      <a:lnTo>
                        <a:pt x="14" y="0"/>
                      </a:lnTo>
                      <a:lnTo>
                        <a:pt x="0" y="0"/>
                      </a:lnTo>
                      <a:lnTo>
                        <a:pt x="0" y="126"/>
                      </a:lnTo>
                      <a:lnTo>
                        <a:pt x="7" y="1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0222" name="Freeform 211"/>
                <p:cNvSpPr>
                  <a:spLocks/>
                </p:cNvSpPr>
                <p:nvPr/>
              </p:nvSpPr>
              <p:spPr bwMode="auto">
                <a:xfrm>
                  <a:off x="2012" y="2322"/>
                  <a:ext cx="2" cy="1"/>
                </a:xfrm>
                <a:custGeom>
                  <a:avLst/>
                  <a:gdLst>
                    <a:gd name="T0" fmla="*/ 0 w 14"/>
                    <a:gd name="T1" fmla="*/ 0 h 7"/>
                    <a:gd name="T2" fmla="*/ 0 w 14"/>
                    <a:gd name="T3" fmla="*/ 0 h 7"/>
                    <a:gd name="T4" fmla="*/ 0 w 14"/>
                    <a:gd name="T5" fmla="*/ 0 h 7"/>
                    <a:gd name="T6" fmla="*/ 0 w 14"/>
                    <a:gd name="T7" fmla="*/ 0 h 7"/>
                    <a:gd name="T8" fmla="*/ 0 w 14"/>
                    <a:gd name="T9" fmla="*/ 0 h 7"/>
                    <a:gd name="T10" fmla="*/ 0 w 14"/>
                    <a:gd name="T11" fmla="*/ 0 h 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4" h="7">
                      <a:moveTo>
                        <a:pt x="0" y="0"/>
                      </a:moveTo>
                      <a:lnTo>
                        <a:pt x="2" y="5"/>
                      </a:lnTo>
                      <a:lnTo>
                        <a:pt x="7" y="7"/>
                      </a:lnTo>
                      <a:lnTo>
                        <a:pt x="12" y="5"/>
                      </a:lnTo>
                      <a:lnTo>
                        <a:pt x="14"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0223" name="Freeform 212"/>
                <p:cNvSpPr>
                  <a:spLocks/>
                </p:cNvSpPr>
                <p:nvPr/>
              </p:nvSpPr>
              <p:spPr bwMode="auto">
                <a:xfrm>
                  <a:off x="2009" y="2305"/>
                  <a:ext cx="2" cy="1"/>
                </a:xfrm>
                <a:custGeom>
                  <a:avLst/>
                  <a:gdLst>
                    <a:gd name="T0" fmla="*/ 0 w 15"/>
                    <a:gd name="T1" fmla="*/ 0 h 7"/>
                    <a:gd name="T2" fmla="*/ 0 w 15"/>
                    <a:gd name="T3" fmla="*/ 0 h 7"/>
                    <a:gd name="T4" fmla="*/ 0 w 15"/>
                    <a:gd name="T5" fmla="*/ 0 h 7"/>
                    <a:gd name="T6" fmla="*/ 0 w 15"/>
                    <a:gd name="T7" fmla="*/ 0 h 7"/>
                    <a:gd name="T8" fmla="*/ 0 w 15"/>
                    <a:gd name="T9" fmla="*/ 0 h 7"/>
                    <a:gd name="T10" fmla="*/ 0 w 15"/>
                    <a:gd name="T11" fmla="*/ 0 h 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 h="7">
                      <a:moveTo>
                        <a:pt x="15" y="7"/>
                      </a:moveTo>
                      <a:lnTo>
                        <a:pt x="13" y="2"/>
                      </a:lnTo>
                      <a:lnTo>
                        <a:pt x="8" y="0"/>
                      </a:lnTo>
                      <a:lnTo>
                        <a:pt x="2" y="2"/>
                      </a:lnTo>
                      <a:lnTo>
                        <a:pt x="0" y="7"/>
                      </a:lnTo>
                      <a:lnTo>
                        <a:pt x="15"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0224" name="Freeform 213"/>
                <p:cNvSpPr>
                  <a:spLocks/>
                </p:cNvSpPr>
                <p:nvPr/>
              </p:nvSpPr>
              <p:spPr bwMode="auto">
                <a:xfrm>
                  <a:off x="2009" y="2306"/>
                  <a:ext cx="2" cy="16"/>
                </a:xfrm>
                <a:custGeom>
                  <a:avLst/>
                  <a:gdLst>
                    <a:gd name="T0" fmla="*/ 0 w 15"/>
                    <a:gd name="T1" fmla="*/ 0 h 126"/>
                    <a:gd name="T2" fmla="*/ 0 w 15"/>
                    <a:gd name="T3" fmla="*/ 0 h 126"/>
                    <a:gd name="T4" fmla="*/ 0 w 15"/>
                    <a:gd name="T5" fmla="*/ 0 h 126"/>
                    <a:gd name="T6" fmla="*/ 0 w 15"/>
                    <a:gd name="T7" fmla="*/ 0 h 126"/>
                    <a:gd name="T8" fmla="*/ 0 w 15"/>
                    <a:gd name="T9" fmla="*/ 0 h 126"/>
                    <a:gd name="T10" fmla="*/ 0 w 15"/>
                    <a:gd name="T11" fmla="*/ 0 h 12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 h="126">
                      <a:moveTo>
                        <a:pt x="8" y="126"/>
                      </a:moveTo>
                      <a:lnTo>
                        <a:pt x="15" y="126"/>
                      </a:lnTo>
                      <a:lnTo>
                        <a:pt x="15" y="0"/>
                      </a:lnTo>
                      <a:lnTo>
                        <a:pt x="0" y="0"/>
                      </a:lnTo>
                      <a:lnTo>
                        <a:pt x="0" y="126"/>
                      </a:lnTo>
                      <a:lnTo>
                        <a:pt x="8" y="1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0225" name="Freeform 214"/>
                <p:cNvSpPr>
                  <a:spLocks/>
                </p:cNvSpPr>
                <p:nvPr/>
              </p:nvSpPr>
              <p:spPr bwMode="auto">
                <a:xfrm>
                  <a:off x="2009" y="2322"/>
                  <a:ext cx="2" cy="1"/>
                </a:xfrm>
                <a:custGeom>
                  <a:avLst/>
                  <a:gdLst>
                    <a:gd name="T0" fmla="*/ 0 w 15"/>
                    <a:gd name="T1" fmla="*/ 0 h 7"/>
                    <a:gd name="T2" fmla="*/ 0 w 15"/>
                    <a:gd name="T3" fmla="*/ 0 h 7"/>
                    <a:gd name="T4" fmla="*/ 0 w 15"/>
                    <a:gd name="T5" fmla="*/ 0 h 7"/>
                    <a:gd name="T6" fmla="*/ 0 w 15"/>
                    <a:gd name="T7" fmla="*/ 0 h 7"/>
                    <a:gd name="T8" fmla="*/ 0 w 15"/>
                    <a:gd name="T9" fmla="*/ 0 h 7"/>
                    <a:gd name="T10" fmla="*/ 0 w 15"/>
                    <a:gd name="T11" fmla="*/ 0 h 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 h="7">
                      <a:moveTo>
                        <a:pt x="0" y="0"/>
                      </a:moveTo>
                      <a:lnTo>
                        <a:pt x="2" y="5"/>
                      </a:lnTo>
                      <a:lnTo>
                        <a:pt x="8" y="7"/>
                      </a:lnTo>
                      <a:lnTo>
                        <a:pt x="13" y="5"/>
                      </a:lnTo>
                      <a:lnTo>
                        <a:pt x="15"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0226" name="Freeform 215"/>
                <p:cNvSpPr>
                  <a:spLocks/>
                </p:cNvSpPr>
                <p:nvPr/>
              </p:nvSpPr>
              <p:spPr bwMode="auto">
                <a:xfrm>
                  <a:off x="2032" y="2305"/>
                  <a:ext cx="2" cy="1"/>
                </a:xfrm>
                <a:custGeom>
                  <a:avLst/>
                  <a:gdLst>
                    <a:gd name="T0" fmla="*/ 0 w 14"/>
                    <a:gd name="T1" fmla="*/ 0 h 7"/>
                    <a:gd name="T2" fmla="*/ 0 w 14"/>
                    <a:gd name="T3" fmla="*/ 0 h 7"/>
                    <a:gd name="T4" fmla="*/ 0 w 14"/>
                    <a:gd name="T5" fmla="*/ 0 h 7"/>
                    <a:gd name="T6" fmla="*/ 0 w 14"/>
                    <a:gd name="T7" fmla="*/ 0 h 7"/>
                    <a:gd name="T8" fmla="*/ 0 w 14"/>
                    <a:gd name="T9" fmla="*/ 0 h 7"/>
                    <a:gd name="T10" fmla="*/ 0 w 14"/>
                    <a:gd name="T11" fmla="*/ 0 h 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4" h="7">
                      <a:moveTo>
                        <a:pt x="14" y="7"/>
                      </a:moveTo>
                      <a:lnTo>
                        <a:pt x="12" y="2"/>
                      </a:lnTo>
                      <a:lnTo>
                        <a:pt x="7" y="0"/>
                      </a:lnTo>
                      <a:lnTo>
                        <a:pt x="2" y="2"/>
                      </a:lnTo>
                      <a:lnTo>
                        <a:pt x="0" y="7"/>
                      </a:lnTo>
                      <a:lnTo>
                        <a:pt x="14"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0227" name="Freeform 216"/>
                <p:cNvSpPr>
                  <a:spLocks/>
                </p:cNvSpPr>
                <p:nvPr/>
              </p:nvSpPr>
              <p:spPr bwMode="auto">
                <a:xfrm>
                  <a:off x="2032" y="2306"/>
                  <a:ext cx="2" cy="16"/>
                </a:xfrm>
                <a:custGeom>
                  <a:avLst/>
                  <a:gdLst>
                    <a:gd name="T0" fmla="*/ 0 w 14"/>
                    <a:gd name="T1" fmla="*/ 0 h 126"/>
                    <a:gd name="T2" fmla="*/ 0 w 14"/>
                    <a:gd name="T3" fmla="*/ 0 h 126"/>
                    <a:gd name="T4" fmla="*/ 0 w 14"/>
                    <a:gd name="T5" fmla="*/ 0 h 126"/>
                    <a:gd name="T6" fmla="*/ 0 w 14"/>
                    <a:gd name="T7" fmla="*/ 0 h 126"/>
                    <a:gd name="T8" fmla="*/ 0 w 14"/>
                    <a:gd name="T9" fmla="*/ 0 h 126"/>
                    <a:gd name="T10" fmla="*/ 0 w 14"/>
                    <a:gd name="T11" fmla="*/ 0 h 12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4" h="126">
                      <a:moveTo>
                        <a:pt x="7" y="126"/>
                      </a:moveTo>
                      <a:lnTo>
                        <a:pt x="14" y="126"/>
                      </a:lnTo>
                      <a:lnTo>
                        <a:pt x="14" y="0"/>
                      </a:lnTo>
                      <a:lnTo>
                        <a:pt x="0" y="0"/>
                      </a:lnTo>
                      <a:lnTo>
                        <a:pt x="0" y="126"/>
                      </a:lnTo>
                      <a:lnTo>
                        <a:pt x="7" y="1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0228" name="Freeform 217"/>
                <p:cNvSpPr>
                  <a:spLocks/>
                </p:cNvSpPr>
                <p:nvPr/>
              </p:nvSpPr>
              <p:spPr bwMode="auto">
                <a:xfrm>
                  <a:off x="2032" y="2322"/>
                  <a:ext cx="2" cy="1"/>
                </a:xfrm>
                <a:custGeom>
                  <a:avLst/>
                  <a:gdLst>
                    <a:gd name="T0" fmla="*/ 0 w 14"/>
                    <a:gd name="T1" fmla="*/ 0 h 7"/>
                    <a:gd name="T2" fmla="*/ 0 w 14"/>
                    <a:gd name="T3" fmla="*/ 0 h 7"/>
                    <a:gd name="T4" fmla="*/ 0 w 14"/>
                    <a:gd name="T5" fmla="*/ 0 h 7"/>
                    <a:gd name="T6" fmla="*/ 0 w 14"/>
                    <a:gd name="T7" fmla="*/ 0 h 7"/>
                    <a:gd name="T8" fmla="*/ 0 w 14"/>
                    <a:gd name="T9" fmla="*/ 0 h 7"/>
                    <a:gd name="T10" fmla="*/ 0 w 14"/>
                    <a:gd name="T11" fmla="*/ 0 h 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4" h="7">
                      <a:moveTo>
                        <a:pt x="0" y="0"/>
                      </a:moveTo>
                      <a:lnTo>
                        <a:pt x="2" y="5"/>
                      </a:lnTo>
                      <a:lnTo>
                        <a:pt x="7" y="7"/>
                      </a:lnTo>
                      <a:lnTo>
                        <a:pt x="12" y="5"/>
                      </a:lnTo>
                      <a:lnTo>
                        <a:pt x="14"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0229" name="Freeform 218"/>
                <p:cNvSpPr>
                  <a:spLocks/>
                </p:cNvSpPr>
                <p:nvPr/>
              </p:nvSpPr>
              <p:spPr bwMode="auto">
                <a:xfrm>
                  <a:off x="2030" y="2305"/>
                  <a:ext cx="1" cy="1"/>
                </a:xfrm>
                <a:custGeom>
                  <a:avLst/>
                  <a:gdLst>
                    <a:gd name="T0" fmla="*/ 0 w 15"/>
                    <a:gd name="T1" fmla="*/ 0 h 7"/>
                    <a:gd name="T2" fmla="*/ 0 w 15"/>
                    <a:gd name="T3" fmla="*/ 0 h 7"/>
                    <a:gd name="T4" fmla="*/ 0 w 15"/>
                    <a:gd name="T5" fmla="*/ 0 h 7"/>
                    <a:gd name="T6" fmla="*/ 0 w 15"/>
                    <a:gd name="T7" fmla="*/ 0 h 7"/>
                    <a:gd name="T8" fmla="*/ 0 w 15"/>
                    <a:gd name="T9" fmla="*/ 0 h 7"/>
                    <a:gd name="T10" fmla="*/ 0 w 15"/>
                    <a:gd name="T11" fmla="*/ 0 h 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 h="7">
                      <a:moveTo>
                        <a:pt x="15" y="7"/>
                      </a:moveTo>
                      <a:lnTo>
                        <a:pt x="12" y="2"/>
                      </a:lnTo>
                      <a:lnTo>
                        <a:pt x="7" y="0"/>
                      </a:lnTo>
                      <a:lnTo>
                        <a:pt x="2" y="2"/>
                      </a:lnTo>
                      <a:lnTo>
                        <a:pt x="0" y="7"/>
                      </a:lnTo>
                      <a:lnTo>
                        <a:pt x="15"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0230" name="Freeform 219"/>
                <p:cNvSpPr>
                  <a:spLocks/>
                </p:cNvSpPr>
                <p:nvPr/>
              </p:nvSpPr>
              <p:spPr bwMode="auto">
                <a:xfrm>
                  <a:off x="2030" y="2306"/>
                  <a:ext cx="1" cy="16"/>
                </a:xfrm>
                <a:custGeom>
                  <a:avLst/>
                  <a:gdLst>
                    <a:gd name="T0" fmla="*/ 0 w 15"/>
                    <a:gd name="T1" fmla="*/ 0 h 126"/>
                    <a:gd name="T2" fmla="*/ 0 w 15"/>
                    <a:gd name="T3" fmla="*/ 0 h 126"/>
                    <a:gd name="T4" fmla="*/ 0 w 15"/>
                    <a:gd name="T5" fmla="*/ 0 h 126"/>
                    <a:gd name="T6" fmla="*/ 0 w 15"/>
                    <a:gd name="T7" fmla="*/ 0 h 126"/>
                    <a:gd name="T8" fmla="*/ 0 w 15"/>
                    <a:gd name="T9" fmla="*/ 0 h 126"/>
                    <a:gd name="T10" fmla="*/ 0 w 15"/>
                    <a:gd name="T11" fmla="*/ 0 h 12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 h="126">
                      <a:moveTo>
                        <a:pt x="7" y="126"/>
                      </a:moveTo>
                      <a:lnTo>
                        <a:pt x="15" y="126"/>
                      </a:lnTo>
                      <a:lnTo>
                        <a:pt x="15" y="0"/>
                      </a:lnTo>
                      <a:lnTo>
                        <a:pt x="0" y="0"/>
                      </a:lnTo>
                      <a:lnTo>
                        <a:pt x="0" y="126"/>
                      </a:lnTo>
                      <a:lnTo>
                        <a:pt x="7" y="1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0231" name="Freeform 220"/>
                <p:cNvSpPr>
                  <a:spLocks/>
                </p:cNvSpPr>
                <p:nvPr/>
              </p:nvSpPr>
              <p:spPr bwMode="auto">
                <a:xfrm>
                  <a:off x="2030" y="2322"/>
                  <a:ext cx="1" cy="1"/>
                </a:xfrm>
                <a:custGeom>
                  <a:avLst/>
                  <a:gdLst>
                    <a:gd name="T0" fmla="*/ 0 w 15"/>
                    <a:gd name="T1" fmla="*/ 0 h 7"/>
                    <a:gd name="T2" fmla="*/ 0 w 15"/>
                    <a:gd name="T3" fmla="*/ 0 h 7"/>
                    <a:gd name="T4" fmla="*/ 0 w 15"/>
                    <a:gd name="T5" fmla="*/ 0 h 7"/>
                    <a:gd name="T6" fmla="*/ 0 w 15"/>
                    <a:gd name="T7" fmla="*/ 0 h 7"/>
                    <a:gd name="T8" fmla="*/ 0 w 15"/>
                    <a:gd name="T9" fmla="*/ 0 h 7"/>
                    <a:gd name="T10" fmla="*/ 0 w 15"/>
                    <a:gd name="T11" fmla="*/ 0 h 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 h="7">
                      <a:moveTo>
                        <a:pt x="0" y="0"/>
                      </a:moveTo>
                      <a:lnTo>
                        <a:pt x="2" y="5"/>
                      </a:lnTo>
                      <a:lnTo>
                        <a:pt x="7" y="7"/>
                      </a:lnTo>
                      <a:lnTo>
                        <a:pt x="12" y="5"/>
                      </a:lnTo>
                      <a:lnTo>
                        <a:pt x="15"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0232" name="Freeform 221"/>
                <p:cNvSpPr>
                  <a:spLocks/>
                </p:cNvSpPr>
                <p:nvPr/>
              </p:nvSpPr>
              <p:spPr bwMode="auto">
                <a:xfrm>
                  <a:off x="2024" y="2305"/>
                  <a:ext cx="2" cy="1"/>
                </a:xfrm>
                <a:custGeom>
                  <a:avLst/>
                  <a:gdLst>
                    <a:gd name="T0" fmla="*/ 0 w 14"/>
                    <a:gd name="T1" fmla="*/ 0 h 7"/>
                    <a:gd name="T2" fmla="*/ 0 w 14"/>
                    <a:gd name="T3" fmla="*/ 0 h 7"/>
                    <a:gd name="T4" fmla="*/ 0 w 14"/>
                    <a:gd name="T5" fmla="*/ 0 h 7"/>
                    <a:gd name="T6" fmla="*/ 0 w 14"/>
                    <a:gd name="T7" fmla="*/ 0 h 7"/>
                    <a:gd name="T8" fmla="*/ 0 w 14"/>
                    <a:gd name="T9" fmla="*/ 0 h 7"/>
                    <a:gd name="T10" fmla="*/ 0 w 14"/>
                    <a:gd name="T11" fmla="*/ 0 h 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4" h="7">
                      <a:moveTo>
                        <a:pt x="14" y="7"/>
                      </a:moveTo>
                      <a:lnTo>
                        <a:pt x="12" y="2"/>
                      </a:lnTo>
                      <a:lnTo>
                        <a:pt x="7" y="0"/>
                      </a:lnTo>
                      <a:lnTo>
                        <a:pt x="2" y="2"/>
                      </a:lnTo>
                      <a:lnTo>
                        <a:pt x="0" y="7"/>
                      </a:lnTo>
                      <a:lnTo>
                        <a:pt x="14"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0233" name="Freeform 222"/>
                <p:cNvSpPr>
                  <a:spLocks/>
                </p:cNvSpPr>
                <p:nvPr/>
              </p:nvSpPr>
              <p:spPr bwMode="auto">
                <a:xfrm>
                  <a:off x="2024" y="2306"/>
                  <a:ext cx="2" cy="16"/>
                </a:xfrm>
                <a:custGeom>
                  <a:avLst/>
                  <a:gdLst>
                    <a:gd name="T0" fmla="*/ 0 w 14"/>
                    <a:gd name="T1" fmla="*/ 0 h 126"/>
                    <a:gd name="T2" fmla="*/ 0 w 14"/>
                    <a:gd name="T3" fmla="*/ 0 h 126"/>
                    <a:gd name="T4" fmla="*/ 0 w 14"/>
                    <a:gd name="T5" fmla="*/ 0 h 126"/>
                    <a:gd name="T6" fmla="*/ 0 w 14"/>
                    <a:gd name="T7" fmla="*/ 0 h 126"/>
                    <a:gd name="T8" fmla="*/ 0 w 14"/>
                    <a:gd name="T9" fmla="*/ 0 h 126"/>
                    <a:gd name="T10" fmla="*/ 0 w 14"/>
                    <a:gd name="T11" fmla="*/ 0 h 12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4" h="126">
                      <a:moveTo>
                        <a:pt x="7" y="126"/>
                      </a:moveTo>
                      <a:lnTo>
                        <a:pt x="14" y="126"/>
                      </a:lnTo>
                      <a:lnTo>
                        <a:pt x="14" y="0"/>
                      </a:lnTo>
                      <a:lnTo>
                        <a:pt x="0" y="0"/>
                      </a:lnTo>
                      <a:lnTo>
                        <a:pt x="0" y="126"/>
                      </a:lnTo>
                      <a:lnTo>
                        <a:pt x="7" y="1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0234" name="Freeform 223"/>
                <p:cNvSpPr>
                  <a:spLocks/>
                </p:cNvSpPr>
                <p:nvPr/>
              </p:nvSpPr>
              <p:spPr bwMode="auto">
                <a:xfrm>
                  <a:off x="2024" y="2322"/>
                  <a:ext cx="2" cy="1"/>
                </a:xfrm>
                <a:custGeom>
                  <a:avLst/>
                  <a:gdLst>
                    <a:gd name="T0" fmla="*/ 0 w 14"/>
                    <a:gd name="T1" fmla="*/ 0 h 7"/>
                    <a:gd name="T2" fmla="*/ 0 w 14"/>
                    <a:gd name="T3" fmla="*/ 0 h 7"/>
                    <a:gd name="T4" fmla="*/ 0 w 14"/>
                    <a:gd name="T5" fmla="*/ 0 h 7"/>
                    <a:gd name="T6" fmla="*/ 0 w 14"/>
                    <a:gd name="T7" fmla="*/ 0 h 7"/>
                    <a:gd name="T8" fmla="*/ 0 w 14"/>
                    <a:gd name="T9" fmla="*/ 0 h 7"/>
                    <a:gd name="T10" fmla="*/ 0 w 14"/>
                    <a:gd name="T11" fmla="*/ 0 h 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4" h="7">
                      <a:moveTo>
                        <a:pt x="0" y="0"/>
                      </a:moveTo>
                      <a:lnTo>
                        <a:pt x="2" y="5"/>
                      </a:lnTo>
                      <a:lnTo>
                        <a:pt x="7" y="7"/>
                      </a:lnTo>
                      <a:lnTo>
                        <a:pt x="12" y="5"/>
                      </a:lnTo>
                      <a:lnTo>
                        <a:pt x="14"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0235" name="Freeform 224"/>
                <p:cNvSpPr>
                  <a:spLocks/>
                </p:cNvSpPr>
                <p:nvPr/>
              </p:nvSpPr>
              <p:spPr bwMode="auto">
                <a:xfrm>
                  <a:off x="2026" y="2305"/>
                  <a:ext cx="2" cy="1"/>
                </a:xfrm>
                <a:custGeom>
                  <a:avLst/>
                  <a:gdLst>
                    <a:gd name="T0" fmla="*/ 0 w 14"/>
                    <a:gd name="T1" fmla="*/ 0 h 7"/>
                    <a:gd name="T2" fmla="*/ 0 w 14"/>
                    <a:gd name="T3" fmla="*/ 0 h 7"/>
                    <a:gd name="T4" fmla="*/ 0 w 14"/>
                    <a:gd name="T5" fmla="*/ 0 h 7"/>
                    <a:gd name="T6" fmla="*/ 0 w 14"/>
                    <a:gd name="T7" fmla="*/ 0 h 7"/>
                    <a:gd name="T8" fmla="*/ 0 w 14"/>
                    <a:gd name="T9" fmla="*/ 0 h 7"/>
                    <a:gd name="T10" fmla="*/ 0 w 14"/>
                    <a:gd name="T11" fmla="*/ 0 h 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4" h="7">
                      <a:moveTo>
                        <a:pt x="14" y="7"/>
                      </a:moveTo>
                      <a:lnTo>
                        <a:pt x="12" y="2"/>
                      </a:lnTo>
                      <a:lnTo>
                        <a:pt x="7" y="0"/>
                      </a:lnTo>
                      <a:lnTo>
                        <a:pt x="2" y="2"/>
                      </a:lnTo>
                      <a:lnTo>
                        <a:pt x="0" y="7"/>
                      </a:lnTo>
                      <a:lnTo>
                        <a:pt x="14"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0236" name="Freeform 225"/>
                <p:cNvSpPr>
                  <a:spLocks/>
                </p:cNvSpPr>
                <p:nvPr/>
              </p:nvSpPr>
              <p:spPr bwMode="auto">
                <a:xfrm>
                  <a:off x="2026" y="2306"/>
                  <a:ext cx="2" cy="16"/>
                </a:xfrm>
                <a:custGeom>
                  <a:avLst/>
                  <a:gdLst>
                    <a:gd name="T0" fmla="*/ 0 w 14"/>
                    <a:gd name="T1" fmla="*/ 0 h 126"/>
                    <a:gd name="T2" fmla="*/ 0 w 14"/>
                    <a:gd name="T3" fmla="*/ 0 h 126"/>
                    <a:gd name="T4" fmla="*/ 0 w 14"/>
                    <a:gd name="T5" fmla="*/ 0 h 126"/>
                    <a:gd name="T6" fmla="*/ 0 w 14"/>
                    <a:gd name="T7" fmla="*/ 0 h 126"/>
                    <a:gd name="T8" fmla="*/ 0 w 14"/>
                    <a:gd name="T9" fmla="*/ 0 h 126"/>
                    <a:gd name="T10" fmla="*/ 0 w 14"/>
                    <a:gd name="T11" fmla="*/ 0 h 12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4" h="126">
                      <a:moveTo>
                        <a:pt x="7" y="126"/>
                      </a:moveTo>
                      <a:lnTo>
                        <a:pt x="14" y="126"/>
                      </a:lnTo>
                      <a:lnTo>
                        <a:pt x="14" y="0"/>
                      </a:lnTo>
                      <a:lnTo>
                        <a:pt x="0" y="0"/>
                      </a:lnTo>
                      <a:lnTo>
                        <a:pt x="0" y="126"/>
                      </a:lnTo>
                      <a:lnTo>
                        <a:pt x="7" y="1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0237" name="Freeform 226"/>
                <p:cNvSpPr>
                  <a:spLocks/>
                </p:cNvSpPr>
                <p:nvPr/>
              </p:nvSpPr>
              <p:spPr bwMode="auto">
                <a:xfrm>
                  <a:off x="2026" y="2322"/>
                  <a:ext cx="2" cy="1"/>
                </a:xfrm>
                <a:custGeom>
                  <a:avLst/>
                  <a:gdLst>
                    <a:gd name="T0" fmla="*/ 0 w 14"/>
                    <a:gd name="T1" fmla="*/ 0 h 7"/>
                    <a:gd name="T2" fmla="*/ 0 w 14"/>
                    <a:gd name="T3" fmla="*/ 0 h 7"/>
                    <a:gd name="T4" fmla="*/ 0 w 14"/>
                    <a:gd name="T5" fmla="*/ 0 h 7"/>
                    <a:gd name="T6" fmla="*/ 0 w 14"/>
                    <a:gd name="T7" fmla="*/ 0 h 7"/>
                    <a:gd name="T8" fmla="*/ 0 w 14"/>
                    <a:gd name="T9" fmla="*/ 0 h 7"/>
                    <a:gd name="T10" fmla="*/ 0 w 14"/>
                    <a:gd name="T11" fmla="*/ 0 h 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4" h="7">
                      <a:moveTo>
                        <a:pt x="0" y="0"/>
                      </a:moveTo>
                      <a:lnTo>
                        <a:pt x="2" y="5"/>
                      </a:lnTo>
                      <a:lnTo>
                        <a:pt x="7" y="7"/>
                      </a:lnTo>
                      <a:lnTo>
                        <a:pt x="12" y="5"/>
                      </a:lnTo>
                      <a:lnTo>
                        <a:pt x="14"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0238" name="Freeform 227"/>
                <p:cNvSpPr>
                  <a:spLocks/>
                </p:cNvSpPr>
                <p:nvPr/>
              </p:nvSpPr>
              <p:spPr bwMode="auto">
                <a:xfrm>
                  <a:off x="2018" y="2305"/>
                  <a:ext cx="2" cy="1"/>
                </a:xfrm>
                <a:custGeom>
                  <a:avLst/>
                  <a:gdLst>
                    <a:gd name="T0" fmla="*/ 0 w 14"/>
                    <a:gd name="T1" fmla="*/ 0 h 7"/>
                    <a:gd name="T2" fmla="*/ 0 w 14"/>
                    <a:gd name="T3" fmla="*/ 0 h 7"/>
                    <a:gd name="T4" fmla="*/ 0 w 14"/>
                    <a:gd name="T5" fmla="*/ 0 h 7"/>
                    <a:gd name="T6" fmla="*/ 0 w 14"/>
                    <a:gd name="T7" fmla="*/ 0 h 7"/>
                    <a:gd name="T8" fmla="*/ 0 w 14"/>
                    <a:gd name="T9" fmla="*/ 0 h 7"/>
                    <a:gd name="T10" fmla="*/ 0 w 14"/>
                    <a:gd name="T11" fmla="*/ 0 h 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4" h="7">
                      <a:moveTo>
                        <a:pt x="14" y="7"/>
                      </a:moveTo>
                      <a:lnTo>
                        <a:pt x="12" y="2"/>
                      </a:lnTo>
                      <a:lnTo>
                        <a:pt x="7" y="0"/>
                      </a:lnTo>
                      <a:lnTo>
                        <a:pt x="2" y="2"/>
                      </a:lnTo>
                      <a:lnTo>
                        <a:pt x="0" y="7"/>
                      </a:lnTo>
                      <a:lnTo>
                        <a:pt x="14"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0239" name="Freeform 228"/>
                <p:cNvSpPr>
                  <a:spLocks/>
                </p:cNvSpPr>
                <p:nvPr/>
              </p:nvSpPr>
              <p:spPr bwMode="auto">
                <a:xfrm>
                  <a:off x="2018" y="2306"/>
                  <a:ext cx="2" cy="16"/>
                </a:xfrm>
                <a:custGeom>
                  <a:avLst/>
                  <a:gdLst>
                    <a:gd name="T0" fmla="*/ 0 w 14"/>
                    <a:gd name="T1" fmla="*/ 0 h 126"/>
                    <a:gd name="T2" fmla="*/ 0 w 14"/>
                    <a:gd name="T3" fmla="*/ 0 h 126"/>
                    <a:gd name="T4" fmla="*/ 0 w 14"/>
                    <a:gd name="T5" fmla="*/ 0 h 126"/>
                    <a:gd name="T6" fmla="*/ 0 w 14"/>
                    <a:gd name="T7" fmla="*/ 0 h 126"/>
                    <a:gd name="T8" fmla="*/ 0 w 14"/>
                    <a:gd name="T9" fmla="*/ 0 h 126"/>
                    <a:gd name="T10" fmla="*/ 0 w 14"/>
                    <a:gd name="T11" fmla="*/ 0 h 12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4" h="126">
                      <a:moveTo>
                        <a:pt x="7" y="126"/>
                      </a:moveTo>
                      <a:lnTo>
                        <a:pt x="14" y="126"/>
                      </a:lnTo>
                      <a:lnTo>
                        <a:pt x="14" y="0"/>
                      </a:lnTo>
                      <a:lnTo>
                        <a:pt x="0" y="0"/>
                      </a:lnTo>
                      <a:lnTo>
                        <a:pt x="0" y="126"/>
                      </a:lnTo>
                      <a:lnTo>
                        <a:pt x="7" y="1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0240" name="Freeform 229"/>
                <p:cNvSpPr>
                  <a:spLocks/>
                </p:cNvSpPr>
                <p:nvPr/>
              </p:nvSpPr>
              <p:spPr bwMode="auto">
                <a:xfrm>
                  <a:off x="2018" y="2322"/>
                  <a:ext cx="2" cy="1"/>
                </a:xfrm>
                <a:custGeom>
                  <a:avLst/>
                  <a:gdLst>
                    <a:gd name="T0" fmla="*/ 0 w 14"/>
                    <a:gd name="T1" fmla="*/ 0 h 7"/>
                    <a:gd name="T2" fmla="*/ 0 w 14"/>
                    <a:gd name="T3" fmla="*/ 0 h 7"/>
                    <a:gd name="T4" fmla="*/ 0 w 14"/>
                    <a:gd name="T5" fmla="*/ 0 h 7"/>
                    <a:gd name="T6" fmla="*/ 0 w 14"/>
                    <a:gd name="T7" fmla="*/ 0 h 7"/>
                    <a:gd name="T8" fmla="*/ 0 w 14"/>
                    <a:gd name="T9" fmla="*/ 0 h 7"/>
                    <a:gd name="T10" fmla="*/ 0 w 14"/>
                    <a:gd name="T11" fmla="*/ 0 h 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4" h="7">
                      <a:moveTo>
                        <a:pt x="0" y="0"/>
                      </a:moveTo>
                      <a:lnTo>
                        <a:pt x="2" y="5"/>
                      </a:lnTo>
                      <a:lnTo>
                        <a:pt x="7" y="7"/>
                      </a:lnTo>
                      <a:lnTo>
                        <a:pt x="12" y="5"/>
                      </a:lnTo>
                      <a:lnTo>
                        <a:pt x="14"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0241" name="Freeform 230"/>
                <p:cNvSpPr>
                  <a:spLocks/>
                </p:cNvSpPr>
                <p:nvPr/>
              </p:nvSpPr>
              <p:spPr bwMode="auto">
                <a:xfrm>
                  <a:off x="2021" y="2305"/>
                  <a:ext cx="2" cy="1"/>
                </a:xfrm>
                <a:custGeom>
                  <a:avLst/>
                  <a:gdLst>
                    <a:gd name="T0" fmla="*/ 0 w 14"/>
                    <a:gd name="T1" fmla="*/ 0 h 7"/>
                    <a:gd name="T2" fmla="*/ 0 w 14"/>
                    <a:gd name="T3" fmla="*/ 0 h 7"/>
                    <a:gd name="T4" fmla="*/ 0 w 14"/>
                    <a:gd name="T5" fmla="*/ 0 h 7"/>
                    <a:gd name="T6" fmla="*/ 0 w 14"/>
                    <a:gd name="T7" fmla="*/ 0 h 7"/>
                    <a:gd name="T8" fmla="*/ 0 w 14"/>
                    <a:gd name="T9" fmla="*/ 0 h 7"/>
                    <a:gd name="T10" fmla="*/ 0 w 14"/>
                    <a:gd name="T11" fmla="*/ 0 h 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4" h="7">
                      <a:moveTo>
                        <a:pt x="14" y="7"/>
                      </a:moveTo>
                      <a:lnTo>
                        <a:pt x="12" y="2"/>
                      </a:lnTo>
                      <a:lnTo>
                        <a:pt x="7" y="0"/>
                      </a:lnTo>
                      <a:lnTo>
                        <a:pt x="2" y="2"/>
                      </a:lnTo>
                      <a:lnTo>
                        <a:pt x="0" y="7"/>
                      </a:lnTo>
                      <a:lnTo>
                        <a:pt x="14"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0242" name="Freeform 231"/>
                <p:cNvSpPr>
                  <a:spLocks/>
                </p:cNvSpPr>
                <p:nvPr/>
              </p:nvSpPr>
              <p:spPr bwMode="auto">
                <a:xfrm>
                  <a:off x="2021" y="2306"/>
                  <a:ext cx="2" cy="16"/>
                </a:xfrm>
                <a:custGeom>
                  <a:avLst/>
                  <a:gdLst>
                    <a:gd name="T0" fmla="*/ 0 w 14"/>
                    <a:gd name="T1" fmla="*/ 0 h 126"/>
                    <a:gd name="T2" fmla="*/ 0 w 14"/>
                    <a:gd name="T3" fmla="*/ 0 h 126"/>
                    <a:gd name="T4" fmla="*/ 0 w 14"/>
                    <a:gd name="T5" fmla="*/ 0 h 126"/>
                    <a:gd name="T6" fmla="*/ 0 w 14"/>
                    <a:gd name="T7" fmla="*/ 0 h 126"/>
                    <a:gd name="T8" fmla="*/ 0 w 14"/>
                    <a:gd name="T9" fmla="*/ 0 h 126"/>
                    <a:gd name="T10" fmla="*/ 0 w 14"/>
                    <a:gd name="T11" fmla="*/ 0 h 12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4" h="126">
                      <a:moveTo>
                        <a:pt x="7" y="126"/>
                      </a:moveTo>
                      <a:lnTo>
                        <a:pt x="14" y="126"/>
                      </a:lnTo>
                      <a:lnTo>
                        <a:pt x="14" y="0"/>
                      </a:lnTo>
                      <a:lnTo>
                        <a:pt x="0" y="0"/>
                      </a:lnTo>
                      <a:lnTo>
                        <a:pt x="0" y="126"/>
                      </a:lnTo>
                      <a:lnTo>
                        <a:pt x="7" y="1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0243" name="Freeform 232"/>
                <p:cNvSpPr>
                  <a:spLocks/>
                </p:cNvSpPr>
                <p:nvPr/>
              </p:nvSpPr>
              <p:spPr bwMode="auto">
                <a:xfrm>
                  <a:off x="2021" y="2322"/>
                  <a:ext cx="2" cy="1"/>
                </a:xfrm>
                <a:custGeom>
                  <a:avLst/>
                  <a:gdLst>
                    <a:gd name="T0" fmla="*/ 0 w 14"/>
                    <a:gd name="T1" fmla="*/ 0 h 7"/>
                    <a:gd name="T2" fmla="*/ 0 w 14"/>
                    <a:gd name="T3" fmla="*/ 0 h 7"/>
                    <a:gd name="T4" fmla="*/ 0 w 14"/>
                    <a:gd name="T5" fmla="*/ 0 h 7"/>
                    <a:gd name="T6" fmla="*/ 0 w 14"/>
                    <a:gd name="T7" fmla="*/ 0 h 7"/>
                    <a:gd name="T8" fmla="*/ 0 w 14"/>
                    <a:gd name="T9" fmla="*/ 0 h 7"/>
                    <a:gd name="T10" fmla="*/ 0 w 14"/>
                    <a:gd name="T11" fmla="*/ 0 h 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4" h="7">
                      <a:moveTo>
                        <a:pt x="0" y="0"/>
                      </a:moveTo>
                      <a:lnTo>
                        <a:pt x="2" y="5"/>
                      </a:lnTo>
                      <a:lnTo>
                        <a:pt x="7" y="7"/>
                      </a:lnTo>
                      <a:lnTo>
                        <a:pt x="12" y="5"/>
                      </a:lnTo>
                      <a:lnTo>
                        <a:pt x="14"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0244" name="Freeform 233"/>
                <p:cNvSpPr>
                  <a:spLocks/>
                </p:cNvSpPr>
                <p:nvPr/>
              </p:nvSpPr>
              <p:spPr bwMode="auto">
                <a:xfrm>
                  <a:off x="2064" y="2305"/>
                  <a:ext cx="1" cy="1"/>
                </a:xfrm>
                <a:custGeom>
                  <a:avLst/>
                  <a:gdLst>
                    <a:gd name="T0" fmla="*/ 0 w 14"/>
                    <a:gd name="T1" fmla="*/ 0 h 7"/>
                    <a:gd name="T2" fmla="*/ 0 w 14"/>
                    <a:gd name="T3" fmla="*/ 0 h 7"/>
                    <a:gd name="T4" fmla="*/ 0 w 14"/>
                    <a:gd name="T5" fmla="*/ 0 h 7"/>
                    <a:gd name="T6" fmla="*/ 0 w 14"/>
                    <a:gd name="T7" fmla="*/ 0 h 7"/>
                    <a:gd name="T8" fmla="*/ 0 w 14"/>
                    <a:gd name="T9" fmla="*/ 0 h 7"/>
                    <a:gd name="T10" fmla="*/ 0 w 14"/>
                    <a:gd name="T11" fmla="*/ 0 h 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4" h="7">
                      <a:moveTo>
                        <a:pt x="14" y="7"/>
                      </a:moveTo>
                      <a:lnTo>
                        <a:pt x="12" y="2"/>
                      </a:lnTo>
                      <a:lnTo>
                        <a:pt x="7" y="0"/>
                      </a:lnTo>
                      <a:lnTo>
                        <a:pt x="2" y="2"/>
                      </a:lnTo>
                      <a:lnTo>
                        <a:pt x="0" y="7"/>
                      </a:lnTo>
                      <a:lnTo>
                        <a:pt x="14"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0245" name="Freeform 234"/>
                <p:cNvSpPr>
                  <a:spLocks/>
                </p:cNvSpPr>
                <p:nvPr/>
              </p:nvSpPr>
              <p:spPr bwMode="auto">
                <a:xfrm>
                  <a:off x="2064" y="2306"/>
                  <a:ext cx="1" cy="16"/>
                </a:xfrm>
                <a:custGeom>
                  <a:avLst/>
                  <a:gdLst>
                    <a:gd name="T0" fmla="*/ 0 w 14"/>
                    <a:gd name="T1" fmla="*/ 0 h 126"/>
                    <a:gd name="T2" fmla="*/ 0 w 14"/>
                    <a:gd name="T3" fmla="*/ 0 h 126"/>
                    <a:gd name="T4" fmla="*/ 0 w 14"/>
                    <a:gd name="T5" fmla="*/ 0 h 126"/>
                    <a:gd name="T6" fmla="*/ 0 w 14"/>
                    <a:gd name="T7" fmla="*/ 0 h 126"/>
                    <a:gd name="T8" fmla="*/ 0 w 14"/>
                    <a:gd name="T9" fmla="*/ 0 h 126"/>
                    <a:gd name="T10" fmla="*/ 0 w 14"/>
                    <a:gd name="T11" fmla="*/ 0 h 12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4" h="126">
                      <a:moveTo>
                        <a:pt x="7" y="126"/>
                      </a:moveTo>
                      <a:lnTo>
                        <a:pt x="14" y="126"/>
                      </a:lnTo>
                      <a:lnTo>
                        <a:pt x="14" y="0"/>
                      </a:lnTo>
                      <a:lnTo>
                        <a:pt x="0" y="0"/>
                      </a:lnTo>
                      <a:lnTo>
                        <a:pt x="0" y="126"/>
                      </a:lnTo>
                      <a:lnTo>
                        <a:pt x="7" y="1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0246" name="Freeform 235"/>
                <p:cNvSpPr>
                  <a:spLocks/>
                </p:cNvSpPr>
                <p:nvPr/>
              </p:nvSpPr>
              <p:spPr bwMode="auto">
                <a:xfrm>
                  <a:off x="2064" y="2322"/>
                  <a:ext cx="1" cy="1"/>
                </a:xfrm>
                <a:custGeom>
                  <a:avLst/>
                  <a:gdLst>
                    <a:gd name="T0" fmla="*/ 0 w 14"/>
                    <a:gd name="T1" fmla="*/ 0 h 7"/>
                    <a:gd name="T2" fmla="*/ 0 w 14"/>
                    <a:gd name="T3" fmla="*/ 0 h 7"/>
                    <a:gd name="T4" fmla="*/ 0 w 14"/>
                    <a:gd name="T5" fmla="*/ 0 h 7"/>
                    <a:gd name="T6" fmla="*/ 0 w 14"/>
                    <a:gd name="T7" fmla="*/ 0 h 7"/>
                    <a:gd name="T8" fmla="*/ 0 w 14"/>
                    <a:gd name="T9" fmla="*/ 0 h 7"/>
                    <a:gd name="T10" fmla="*/ 0 w 14"/>
                    <a:gd name="T11" fmla="*/ 0 h 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4" h="7">
                      <a:moveTo>
                        <a:pt x="0" y="0"/>
                      </a:moveTo>
                      <a:lnTo>
                        <a:pt x="2" y="5"/>
                      </a:lnTo>
                      <a:lnTo>
                        <a:pt x="7" y="7"/>
                      </a:lnTo>
                      <a:lnTo>
                        <a:pt x="12" y="5"/>
                      </a:lnTo>
                      <a:lnTo>
                        <a:pt x="14"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0247" name="Freeform 236"/>
                <p:cNvSpPr>
                  <a:spLocks/>
                </p:cNvSpPr>
                <p:nvPr/>
              </p:nvSpPr>
              <p:spPr bwMode="auto">
                <a:xfrm>
                  <a:off x="2058" y="2305"/>
                  <a:ext cx="2" cy="1"/>
                </a:xfrm>
                <a:custGeom>
                  <a:avLst/>
                  <a:gdLst>
                    <a:gd name="T0" fmla="*/ 0 w 14"/>
                    <a:gd name="T1" fmla="*/ 0 h 7"/>
                    <a:gd name="T2" fmla="*/ 0 w 14"/>
                    <a:gd name="T3" fmla="*/ 0 h 7"/>
                    <a:gd name="T4" fmla="*/ 0 w 14"/>
                    <a:gd name="T5" fmla="*/ 0 h 7"/>
                    <a:gd name="T6" fmla="*/ 0 w 14"/>
                    <a:gd name="T7" fmla="*/ 0 h 7"/>
                    <a:gd name="T8" fmla="*/ 0 w 14"/>
                    <a:gd name="T9" fmla="*/ 0 h 7"/>
                    <a:gd name="T10" fmla="*/ 0 w 14"/>
                    <a:gd name="T11" fmla="*/ 0 h 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4" h="7">
                      <a:moveTo>
                        <a:pt x="14" y="7"/>
                      </a:moveTo>
                      <a:lnTo>
                        <a:pt x="12" y="2"/>
                      </a:lnTo>
                      <a:lnTo>
                        <a:pt x="7" y="0"/>
                      </a:lnTo>
                      <a:lnTo>
                        <a:pt x="2" y="2"/>
                      </a:lnTo>
                      <a:lnTo>
                        <a:pt x="0" y="7"/>
                      </a:lnTo>
                      <a:lnTo>
                        <a:pt x="14"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0248" name="Freeform 237"/>
                <p:cNvSpPr>
                  <a:spLocks/>
                </p:cNvSpPr>
                <p:nvPr/>
              </p:nvSpPr>
              <p:spPr bwMode="auto">
                <a:xfrm>
                  <a:off x="2058" y="2306"/>
                  <a:ext cx="2" cy="16"/>
                </a:xfrm>
                <a:custGeom>
                  <a:avLst/>
                  <a:gdLst>
                    <a:gd name="T0" fmla="*/ 0 w 14"/>
                    <a:gd name="T1" fmla="*/ 0 h 126"/>
                    <a:gd name="T2" fmla="*/ 0 w 14"/>
                    <a:gd name="T3" fmla="*/ 0 h 126"/>
                    <a:gd name="T4" fmla="*/ 0 w 14"/>
                    <a:gd name="T5" fmla="*/ 0 h 126"/>
                    <a:gd name="T6" fmla="*/ 0 w 14"/>
                    <a:gd name="T7" fmla="*/ 0 h 126"/>
                    <a:gd name="T8" fmla="*/ 0 w 14"/>
                    <a:gd name="T9" fmla="*/ 0 h 126"/>
                    <a:gd name="T10" fmla="*/ 0 w 14"/>
                    <a:gd name="T11" fmla="*/ 0 h 12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4" h="126">
                      <a:moveTo>
                        <a:pt x="7" y="126"/>
                      </a:moveTo>
                      <a:lnTo>
                        <a:pt x="14" y="126"/>
                      </a:lnTo>
                      <a:lnTo>
                        <a:pt x="14" y="0"/>
                      </a:lnTo>
                      <a:lnTo>
                        <a:pt x="0" y="0"/>
                      </a:lnTo>
                      <a:lnTo>
                        <a:pt x="0" y="126"/>
                      </a:lnTo>
                      <a:lnTo>
                        <a:pt x="7" y="1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0249" name="Freeform 238"/>
                <p:cNvSpPr>
                  <a:spLocks/>
                </p:cNvSpPr>
                <p:nvPr/>
              </p:nvSpPr>
              <p:spPr bwMode="auto">
                <a:xfrm>
                  <a:off x="2058" y="2322"/>
                  <a:ext cx="2" cy="1"/>
                </a:xfrm>
                <a:custGeom>
                  <a:avLst/>
                  <a:gdLst>
                    <a:gd name="T0" fmla="*/ 0 w 14"/>
                    <a:gd name="T1" fmla="*/ 0 h 7"/>
                    <a:gd name="T2" fmla="*/ 0 w 14"/>
                    <a:gd name="T3" fmla="*/ 0 h 7"/>
                    <a:gd name="T4" fmla="*/ 0 w 14"/>
                    <a:gd name="T5" fmla="*/ 0 h 7"/>
                    <a:gd name="T6" fmla="*/ 0 w 14"/>
                    <a:gd name="T7" fmla="*/ 0 h 7"/>
                    <a:gd name="T8" fmla="*/ 0 w 14"/>
                    <a:gd name="T9" fmla="*/ 0 h 7"/>
                    <a:gd name="T10" fmla="*/ 0 w 14"/>
                    <a:gd name="T11" fmla="*/ 0 h 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4" h="7">
                      <a:moveTo>
                        <a:pt x="0" y="0"/>
                      </a:moveTo>
                      <a:lnTo>
                        <a:pt x="2" y="5"/>
                      </a:lnTo>
                      <a:lnTo>
                        <a:pt x="7" y="7"/>
                      </a:lnTo>
                      <a:lnTo>
                        <a:pt x="12" y="5"/>
                      </a:lnTo>
                      <a:lnTo>
                        <a:pt x="14"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0250" name="Freeform 239"/>
                <p:cNvSpPr>
                  <a:spLocks/>
                </p:cNvSpPr>
                <p:nvPr/>
              </p:nvSpPr>
              <p:spPr bwMode="auto">
                <a:xfrm>
                  <a:off x="2060" y="2305"/>
                  <a:ext cx="2" cy="1"/>
                </a:xfrm>
                <a:custGeom>
                  <a:avLst/>
                  <a:gdLst>
                    <a:gd name="T0" fmla="*/ 0 w 14"/>
                    <a:gd name="T1" fmla="*/ 0 h 7"/>
                    <a:gd name="T2" fmla="*/ 0 w 14"/>
                    <a:gd name="T3" fmla="*/ 0 h 7"/>
                    <a:gd name="T4" fmla="*/ 0 w 14"/>
                    <a:gd name="T5" fmla="*/ 0 h 7"/>
                    <a:gd name="T6" fmla="*/ 0 w 14"/>
                    <a:gd name="T7" fmla="*/ 0 h 7"/>
                    <a:gd name="T8" fmla="*/ 0 w 14"/>
                    <a:gd name="T9" fmla="*/ 0 h 7"/>
                    <a:gd name="T10" fmla="*/ 0 w 14"/>
                    <a:gd name="T11" fmla="*/ 0 h 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4" h="7">
                      <a:moveTo>
                        <a:pt x="14" y="7"/>
                      </a:moveTo>
                      <a:lnTo>
                        <a:pt x="12" y="2"/>
                      </a:lnTo>
                      <a:lnTo>
                        <a:pt x="7" y="0"/>
                      </a:lnTo>
                      <a:lnTo>
                        <a:pt x="2" y="2"/>
                      </a:lnTo>
                      <a:lnTo>
                        <a:pt x="0" y="7"/>
                      </a:lnTo>
                      <a:lnTo>
                        <a:pt x="14"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0251" name="Freeform 240"/>
                <p:cNvSpPr>
                  <a:spLocks/>
                </p:cNvSpPr>
                <p:nvPr/>
              </p:nvSpPr>
              <p:spPr bwMode="auto">
                <a:xfrm>
                  <a:off x="2060" y="2306"/>
                  <a:ext cx="2" cy="16"/>
                </a:xfrm>
                <a:custGeom>
                  <a:avLst/>
                  <a:gdLst>
                    <a:gd name="T0" fmla="*/ 0 w 14"/>
                    <a:gd name="T1" fmla="*/ 0 h 126"/>
                    <a:gd name="T2" fmla="*/ 0 w 14"/>
                    <a:gd name="T3" fmla="*/ 0 h 126"/>
                    <a:gd name="T4" fmla="*/ 0 w 14"/>
                    <a:gd name="T5" fmla="*/ 0 h 126"/>
                    <a:gd name="T6" fmla="*/ 0 w 14"/>
                    <a:gd name="T7" fmla="*/ 0 h 126"/>
                    <a:gd name="T8" fmla="*/ 0 w 14"/>
                    <a:gd name="T9" fmla="*/ 0 h 126"/>
                    <a:gd name="T10" fmla="*/ 0 w 14"/>
                    <a:gd name="T11" fmla="*/ 0 h 12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4" h="126">
                      <a:moveTo>
                        <a:pt x="7" y="126"/>
                      </a:moveTo>
                      <a:lnTo>
                        <a:pt x="14" y="126"/>
                      </a:lnTo>
                      <a:lnTo>
                        <a:pt x="14" y="0"/>
                      </a:lnTo>
                      <a:lnTo>
                        <a:pt x="0" y="0"/>
                      </a:lnTo>
                      <a:lnTo>
                        <a:pt x="0" y="126"/>
                      </a:lnTo>
                      <a:lnTo>
                        <a:pt x="7" y="1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0252" name="Freeform 241"/>
                <p:cNvSpPr>
                  <a:spLocks/>
                </p:cNvSpPr>
                <p:nvPr/>
              </p:nvSpPr>
              <p:spPr bwMode="auto">
                <a:xfrm>
                  <a:off x="2060" y="2322"/>
                  <a:ext cx="2" cy="1"/>
                </a:xfrm>
                <a:custGeom>
                  <a:avLst/>
                  <a:gdLst>
                    <a:gd name="T0" fmla="*/ 0 w 14"/>
                    <a:gd name="T1" fmla="*/ 0 h 7"/>
                    <a:gd name="T2" fmla="*/ 0 w 14"/>
                    <a:gd name="T3" fmla="*/ 0 h 7"/>
                    <a:gd name="T4" fmla="*/ 0 w 14"/>
                    <a:gd name="T5" fmla="*/ 0 h 7"/>
                    <a:gd name="T6" fmla="*/ 0 w 14"/>
                    <a:gd name="T7" fmla="*/ 0 h 7"/>
                    <a:gd name="T8" fmla="*/ 0 w 14"/>
                    <a:gd name="T9" fmla="*/ 0 h 7"/>
                    <a:gd name="T10" fmla="*/ 0 w 14"/>
                    <a:gd name="T11" fmla="*/ 0 h 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4" h="7">
                      <a:moveTo>
                        <a:pt x="0" y="0"/>
                      </a:moveTo>
                      <a:lnTo>
                        <a:pt x="2" y="5"/>
                      </a:lnTo>
                      <a:lnTo>
                        <a:pt x="7" y="7"/>
                      </a:lnTo>
                      <a:lnTo>
                        <a:pt x="12" y="5"/>
                      </a:lnTo>
                      <a:lnTo>
                        <a:pt x="14"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0253" name="Freeform 242"/>
                <p:cNvSpPr>
                  <a:spLocks/>
                </p:cNvSpPr>
                <p:nvPr/>
              </p:nvSpPr>
              <p:spPr bwMode="auto">
                <a:xfrm>
                  <a:off x="2049" y="2305"/>
                  <a:ext cx="2" cy="1"/>
                </a:xfrm>
                <a:custGeom>
                  <a:avLst/>
                  <a:gdLst>
                    <a:gd name="T0" fmla="*/ 0 w 14"/>
                    <a:gd name="T1" fmla="*/ 0 h 7"/>
                    <a:gd name="T2" fmla="*/ 0 w 14"/>
                    <a:gd name="T3" fmla="*/ 0 h 7"/>
                    <a:gd name="T4" fmla="*/ 0 w 14"/>
                    <a:gd name="T5" fmla="*/ 0 h 7"/>
                    <a:gd name="T6" fmla="*/ 0 w 14"/>
                    <a:gd name="T7" fmla="*/ 0 h 7"/>
                    <a:gd name="T8" fmla="*/ 0 w 14"/>
                    <a:gd name="T9" fmla="*/ 0 h 7"/>
                    <a:gd name="T10" fmla="*/ 0 w 14"/>
                    <a:gd name="T11" fmla="*/ 0 h 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4" h="7">
                      <a:moveTo>
                        <a:pt x="14" y="7"/>
                      </a:moveTo>
                      <a:lnTo>
                        <a:pt x="12" y="2"/>
                      </a:lnTo>
                      <a:lnTo>
                        <a:pt x="7" y="0"/>
                      </a:lnTo>
                      <a:lnTo>
                        <a:pt x="2" y="2"/>
                      </a:lnTo>
                      <a:lnTo>
                        <a:pt x="0" y="7"/>
                      </a:lnTo>
                      <a:lnTo>
                        <a:pt x="14"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0254" name="Freeform 243"/>
                <p:cNvSpPr>
                  <a:spLocks/>
                </p:cNvSpPr>
                <p:nvPr/>
              </p:nvSpPr>
              <p:spPr bwMode="auto">
                <a:xfrm>
                  <a:off x="2049" y="2306"/>
                  <a:ext cx="2" cy="16"/>
                </a:xfrm>
                <a:custGeom>
                  <a:avLst/>
                  <a:gdLst>
                    <a:gd name="T0" fmla="*/ 0 w 14"/>
                    <a:gd name="T1" fmla="*/ 0 h 126"/>
                    <a:gd name="T2" fmla="*/ 0 w 14"/>
                    <a:gd name="T3" fmla="*/ 0 h 126"/>
                    <a:gd name="T4" fmla="*/ 0 w 14"/>
                    <a:gd name="T5" fmla="*/ 0 h 126"/>
                    <a:gd name="T6" fmla="*/ 0 w 14"/>
                    <a:gd name="T7" fmla="*/ 0 h 126"/>
                    <a:gd name="T8" fmla="*/ 0 w 14"/>
                    <a:gd name="T9" fmla="*/ 0 h 126"/>
                    <a:gd name="T10" fmla="*/ 0 w 14"/>
                    <a:gd name="T11" fmla="*/ 0 h 12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4" h="126">
                      <a:moveTo>
                        <a:pt x="7" y="126"/>
                      </a:moveTo>
                      <a:lnTo>
                        <a:pt x="14" y="126"/>
                      </a:lnTo>
                      <a:lnTo>
                        <a:pt x="14" y="0"/>
                      </a:lnTo>
                      <a:lnTo>
                        <a:pt x="0" y="0"/>
                      </a:lnTo>
                      <a:lnTo>
                        <a:pt x="0" y="126"/>
                      </a:lnTo>
                      <a:lnTo>
                        <a:pt x="7" y="1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0255" name="Freeform 244"/>
                <p:cNvSpPr>
                  <a:spLocks/>
                </p:cNvSpPr>
                <p:nvPr/>
              </p:nvSpPr>
              <p:spPr bwMode="auto">
                <a:xfrm>
                  <a:off x="2049" y="2322"/>
                  <a:ext cx="2" cy="1"/>
                </a:xfrm>
                <a:custGeom>
                  <a:avLst/>
                  <a:gdLst>
                    <a:gd name="T0" fmla="*/ 0 w 14"/>
                    <a:gd name="T1" fmla="*/ 0 h 7"/>
                    <a:gd name="T2" fmla="*/ 0 w 14"/>
                    <a:gd name="T3" fmla="*/ 0 h 7"/>
                    <a:gd name="T4" fmla="*/ 0 w 14"/>
                    <a:gd name="T5" fmla="*/ 0 h 7"/>
                    <a:gd name="T6" fmla="*/ 0 w 14"/>
                    <a:gd name="T7" fmla="*/ 0 h 7"/>
                    <a:gd name="T8" fmla="*/ 0 w 14"/>
                    <a:gd name="T9" fmla="*/ 0 h 7"/>
                    <a:gd name="T10" fmla="*/ 0 w 14"/>
                    <a:gd name="T11" fmla="*/ 0 h 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4" h="7">
                      <a:moveTo>
                        <a:pt x="0" y="0"/>
                      </a:moveTo>
                      <a:lnTo>
                        <a:pt x="2" y="5"/>
                      </a:lnTo>
                      <a:lnTo>
                        <a:pt x="7" y="7"/>
                      </a:lnTo>
                      <a:lnTo>
                        <a:pt x="12" y="5"/>
                      </a:lnTo>
                      <a:lnTo>
                        <a:pt x="14"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0256" name="Freeform 245"/>
                <p:cNvSpPr>
                  <a:spLocks/>
                </p:cNvSpPr>
                <p:nvPr/>
              </p:nvSpPr>
              <p:spPr bwMode="auto">
                <a:xfrm>
                  <a:off x="2052" y="2305"/>
                  <a:ext cx="2" cy="1"/>
                </a:xfrm>
                <a:custGeom>
                  <a:avLst/>
                  <a:gdLst>
                    <a:gd name="T0" fmla="*/ 0 w 15"/>
                    <a:gd name="T1" fmla="*/ 0 h 7"/>
                    <a:gd name="T2" fmla="*/ 0 w 15"/>
                    <a:gd name="T3" fmla="*/ 0 h 7"/>
                    <a:gd name="T4" fmla="*/ 0 w 15"/>
                    <a:gd name="T5" fmla="*/ 0 h 7"/>
                    <a:gd name="T6" fmla="*/ 0 w 15"/>
                    <a:gd name="T7" fmla="*/ 0 h 7"/>
                    <a:gd name="T8" fmla="*/ 0 w 15"/>
                    <a:gd name="T9" fmla="*/ 0 h 7"/>
                    <a:gd name="T10" fmla="*/ 0 w 15"/>
                    <a:gd name="T11" fmla="*/ 0 h 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 h="7">
                      <a:moveTo>
                        <a:pt x="15" y="7"/>
                      </a:moveTo>
                      <a:lnTo>
                        <a:pt x="13" y="2"/>
                      </a:lnTo>
                      <a:lnTo>
                        <a:pt x="8" y="0"/>
                      </a:lnTo>
                      <a:lnTo>
                        <a:pt x="2" y="2"/>
                      </a:lnTo>
                      <a:lnTo>
                        <a:pt x="0" y="7"/>
                      </a:lnTo>
                      <a:lnTo>
                        <a:pt x="15"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0257" name="Freeform 246"/>
                <p:cNvSpPr>
                  <a:spLocks/>
                </p:cNvSpPr>
                <p:nvPr/>
              </p:nvSpPr>
              <p:spPr bwMode="auto">
                <a:xfrm>
                  <a:off x="2052" y="2306"/>
                  <a:ext cx="2" cy="16"/>
                </a:xfrm>
                <a:custGeom>
                  <a:avLst/>
                  <a:gdLst>
                    <a:gd name="T0" fmla="*/ 0 w 15"/>
                    <a:gd name="T1" fmla="*/ 0 h 126"/>
                    <a:gd name="T2" fmla="*/ 0 w 15"/>
                    <a:gd name="T3" fmla="*/ 0 h 126"/>
                    <a:gd name="T4" fmla="*/ 0 w 15"/>
                    <a:gd name="T5" fmla="*/ 0 h 126"/>
                    <a:gd name="T6" fmla="*/ 0 w 15"/>
                    <a:gd name="T7" fmla="*/ 0 h 126"/>
                    <a:gd name="T8" fmla="*/ 0 w 15"/>
                    <a:gd name="T9" fmla="*/ 0 h 126"/>
                    <a:gd name="T10" fmla="*/ 0 w 15"/>
                    <a:gd name="T11" fmla="*/ 0 h 12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 h="126">
                      <a:moveTo>
                        <a:pt x="8" y="126"/>
                      </a:moveTo>
                      <a:lnTo>
                        <a:pt x="15" y="126"/>
                      </a:lnTo>
                      <a:lnTo>
                        <a:pt x="15" y="0"/>
                      </a:lnTo>
                      <a:lnTo>
                        <a:pt x="0" y="0"/>
                      </a:lnTo>
                      <a:lnTo>
                        <a:pt x="0" y="126"/>
                      </a:lnTo>
                      <a:lnTo>
                        <a:pt x="8" y="1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0258" name="Freeform 247"/>
                <p:cNvSpPr>
                  <a:spLocks/>
                </p:cNvSpPr>
                <p:nvPr/>
              </p:nvSpPr>
              <p:spPr bwMode="auto">
                <a:xfrm>
                  <a:off x="2052" y="2322"/>
                  <a:ext cx="2" cy="1"/>
                </a:xfrm>
                <a:custGeom>
                  <a:avLst/>
                  <a:gdLst>
                    <a:gd name="T0" fmla="*/ 0 w 15"/>
                    <a:gd name="T1" fmla="*/ 0 h 7"/>
                    <a:gd name="T2" fmla="*/ 0 w 15"/>
                    <a:gd name="T3" fmla="*/ 0 h 7"/>
                    <a:gd name="T4" fmla="*/ 0 w 15"/>
                    <a:gd name="T5" fmla="*/ 0 h 7"/>
                    <a:gd name="T6" fmla="*/ 0 w 15"/>
                    <a:gd name="T7" fmla="*/ 0 h 7"/>
                    <a:gd name="T8" fmla="*/ 0 w 15"/>
                    <a:gd name="T9" fmla="*/ 0 h 7"/>
                    <a:gd name="T10" fmla="*/ 0 w 15"/>
                    <a:gd name="T11" fmla="*/ 0 h 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 h="7">
                      <a:moveTo>
                        <a:pt x="0" y="0"/>
                      </a:moveTo>
                      <a:lnTo>
                        <a:pt x="2" y="5"/>
                      </a:lnTo>
                      <a:lnTo>
                        <a:pt x="8" y="7"/>
                      </a:lnTo>
                      <a:lnTo>
                        <a:pt x="13" y="5"/>
                      </a:lnTo>
                      <a:lnTo>
                        <a:pt x="15"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0259" name="Freeform 248"/>
                <p:cNvSpPr>
                  <a:spLocks/>
                </p:cNvSpPr>
                <p:nvPr/>
              </p:nvSpPr>
              <p:spPr bwMode="auto">
                <a:xfrm>
                  <a:off x="2055" y="2305"/>
                  <a:ext cx="2" cy="1"/>
                </a:xfrm>
                <a:custGeom>
                  <a:avLst/>
                  <a:gdLst>
                    <a:gd name="T0" fmla="*/ 0 w 14"/>
                    <a:gd name="T1" fmla="*/ 0 h 7"/>
                    <a:gd name="T2" fmla="*/ 0 w 14"/>
                    <a:gd name="T3" fmla="*/ 0 h 7"/>
                    <a:gd name="T4" fmla="*/ 0 w 14"/>
                    <a:gd name="T5" fmla="*/ 0 h 7"/>
                    <a:gd name="T6" fmla="*/ 0 w 14"/>
                    <a:gd name="T7" fmla="*/ 0 h 7"/>
                    <a:gd name="T8" fmla="*/ 0 w 14"/>
                    <a:gd name="T9" fmla="*/ 0 h 7"/>
                    <a:gd name="T10" fmla="*/ 0 w 14"/>
                    <a:gd name="T11" fmla="*/ 0 h 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4" h="7">
                      <a:moveTo>
                        <a:pt x="14" y="7"/>
                      </a:moveTo>
                      <a:lnTo>
                        <a:pt x="12" y="2"/>
                      </a:lnTo>
                      <a:lnTo>
                        <a:pt x="7" y="0"/>
                      </a:lnTo>
                      <a:lnTo>
                        <a:pt x="2" y="2"/>
                      </a:lnTo>
                      <a:lnTo>
                        <a:pt x="0" y="7"/>
                      </a:lnTo>
                      <a:lnTo>
                        <a:pt x="14"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0260" name="Freeform 249"/>
                <p:cNvSpPr>
                  <a:spLocks/>
                </p:cNvSpPr>
                <p:nvPr/>
              </p:nvSpPr>
              <p:spPr bwMode="auto">
                <a:xfrm>
                  <a:off x="2055" y="2306"/>
                  <a:ext cx="2" cy="16"/>
                </a:xfrm>
                <a:custGeom>
                  <a:avLst/>
                  <a:gdLst>
                    <a:gd name="T0" fmla="*/ 0 w 14"/>
                    <a:gd name="T1" fmla="*/ 0 h 126"/>
                    <a:gd name="T2" fmla="*/ 0 w 14"/>
                    <a:gd name="T3" fmla="*/ 0 h 126"/>
                    <a:gd name="T4" fmla="*/ 0 w 14"/>
                    <a:gd name="T5" fmla="*/ 0 h 126"/>
                    <a:gd name="T6" fmla="*/ 0 w 14"/>
                    <a:gd name="T7" fmla="*/ 0 h 126"/>
                    <a:gd name="T8" fmla="*/ 0 w 14"/>
                    <a:gd name="T9" fmla="*/ 0 h 126"/>
                    <a:gd name="T10" fmla="*/ 0 w 14"/>
                    <a:gd name="T11" fmla="*/ 0 h 12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4" h="126">
                      <a:moveTo>
                        <a:pt x="7" y="126"/>
                      </a:moveTo>
                      <a:lnTo>
                        <a:pt x="14" y="126"/>
                      </a:lnTo>
                      <a:lnTo>
                        <a:pt x="14" y="0"/>
                      </a:lnTo>
                      <a:lnTo>
                        <a:pt x="0" y="0"/>
                      </a:lnTo>
                      <a:lnTo>
                        <a:pt x="0" y="126"/>
                      </a:lnTo>
                      <a:lnTo>
                        <a:pt x="7" y="1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0261" name="Freeform 250"/>
                <p:cNvSpPr>
                  <a:spLocks/>
                </p:cNvSpPr>
                <p:nvPr/>
              </p:nvSpPr>
              <p:spPr bwMode="auto">
                <a:xfrm>
                  <a:off x="2055" y="2322"/>
                  <a:ext cx="2" cy="1"/>
                </a:xfrm>
                <a:custGeom>
                  <a:avLst/>
                  <a:gdLst>
                    <a:gd name="T0" fmla="*/ 0 w 14"/>
                    <a:gd name="T1" fmla="*/ 0 h 7"/>
                    <a:gd name="T2" fmla="*/ 0 w 14"/>
                    <a:gd name="T3" fmla="*/ 0 h 7"/>
                    <a:gd name="T4" fmla="*/ 0 w 14"/>
                    <a:gd name="T5" fmla="*/ 0 h 7"/>
                    <a:gd name="T6" fmla="*/ 0 w 14"/>
                    <a:gd name="T7" fmla="*/ 0 h 7"/>
                    <a:gd name="T8" fmla="*/ 0 w 14"/>
                    <a:gd name="T9" fmla="*/ 0 h 7"/>
                    <a:gd name="T10" fmla="*/ 0 w 14"/>
                    <a:gd name="T11" fmla="*/ 0 h 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4" h="7">
                      <a:moveTo>
                        <a:pt x="0" y="0"/>
                      </a:moveTo>
                      <a:lnTo>
                        <a:pt x="2" y="5"/>
                      </a:lnTo>
                      <a:lnTo>
                        <a:pt x="7" y="7"/>
                      </a:lnTo>
                      <a:lnTo>
                        <a:pt x="12" y="5"/>
                      </a:lnTo>
                      <a:lnTo>
                        <a:pt x="14"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0262" name="Freeform 251"/>
                <p:cNvSpPr>
                  <a:spLocks/>
                </p:cNvSpPr>
                <p:nvPr/>
              </p:nvSpPr>
              <p:spPr bwMode="auto">
                <a:xfrm>
                  <a:off x="2035" y="2305"/>
                  <a:ext cx="2" cy="1"/>
                </a:xfrm>
                <a:custGeom>
                  <a:avLst/>
                  <a:gdLst>
                    <a:gd name="T0" fmla="*/ 0 w 14"/>
                    <a:gd name="T1" fmla="*/ 0 h 7"/>
                    <a:gd name="T2" fmla="*/ 0 w 14"/>
                    <a:gd name="T3" fmla="*/ 0 h 7"/>
                    <a:gd name="T4" fmla="*/ 0 w 14"/>
                    <a:gd name="T5" fmla="*/ 0 h 7"/>
                    <a:gd name="T6" fmla="*/ 0 w 14"/>
                    <a:gd name="T7" fmla="*/ 0 h 7"/>
                    <a:gd name="T8" fmla="*/ 0 w 14"/>
                    <a:gd name="T9" fmla="*/ 0 h 7"/>
                    <a:gd name="T10" fmla="*/ 0 w 14"/>
                    <a:gd name="T11" fmla="*/ 0 h 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4" h="7">
                      <a:moveTo>
                        <a:pt x="14" y="7"/>
                      </a:moveTo>
                      <a:lnTo>
                        <a:pt x="12" y="2"/>
                      </a:lnTo>
                      <a:lnTo>
                        <a:pt x="7" y="0"/>
                      </a:lnTo>
                      <a:lnTo>
                        <a:pt x="2" y="2"/>
                      </a:lnTo>
                      <a:lnTo>
                        <a:pt x="0" y="7"/>
                      </a:lnTo>
                      <a:lnTo>
                        <a:pt x="14"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0263" name="Freeform 252"/>
                <p:cNvSpPr>
                  <a:spLocks/>
                </p:cNvSpPr>
                <p:nvPr/>
              </p:nvSpPr>
              <p:spPr bwMode="auto">
                <a:xfrm>
                  <a:off x="2035" y="2306"/>
                  <a:ext cx="2" cy="16"/>
                </a:xfrm>
                <a:custGeom>
                  <a:avLst/>
                  <a:gdLst>
                    <a:gd name="T0" fmla="*/ 0 w 14"/>
                    <a:gd name="T1" fmla="*/ 0 h 126"/>
                    <a:gd name="T2" fmla="*/ 0 w 14"/>
                    <a:gd name="T3" fmla="*/ 0 h 126"/>
                    <a:gd name="T4" fmla="*/ 0 w 14"/>
                    <a:gd name="T5" fmla="*/ 0 h 126"/>
                    <a:gd name="T6" fmla="*/ 0 w 14"/>
                    <a:gd name="T7" fmla="*/ 0 h 126"/>
                    <a:gd name="T8" fmla="*/ 0 w 14"/>
                    <a:gd name="T9" fmla="*/ 0 h 126"/>
                    <a:gd name="T10" fmla="*/ 0 w 14"/>
                    <a:gd name="T11" fmla="*/ 0 h 12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4" h="126">
                      <a:moveTo>
                        <a:pt x="7" y="126"/>
                      </a:moveTo>
                      <a:lnTo>
                        <a:pt x="14" y="126"/>
                      </a:lnTo>
                      <a:lnTo>
                        <a:pt x="14" y="0"/>
                      </a:lnTo>
                      <a:lnTo>
                        <a:pt x="0" y="0"/>
                      </a:lnTo>
                      <a:lnTo>
                        <a:pt x="0" y="126"/>
                      </a:lnTo>
                      <a:lnTo>
                        <a:pt x="7" y="1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0264" name="Freeform 253"/>
                <p:cNvSpPr>
                  <a:spLocks/>
                </p:cNvSpPr>
                <p:nvPr/>
              </p:nvSpPr>
              <p:spPr bwMode="auto">
                <a:xfrm>
                  <a:off x="2035" y="2322"/>
                  <a:ext cx="2" cy="1"/>
                </a:xfrm>
                <a:custGeom>
                  <a:avLst/>
                  <a:gdLst>
                    <a:gd name="T0" fmla="*/ 0 w 14"/>
                    <a:gd name="T1" fmla="*/ 0 h 7"/>
                    <a:gd name="T2" fmla="*/ 0 w 14"/>
                    <a:gd name="T3" fmla="*/ 0 h 7"/>
                    <a:gd name="T4" fmla="*/ 0 w 14"/>
                    <a:gd name="T5" fmla="*/ 0 h 7"/>
                    <a:gd name="T6" fmla="*/ 0 w 14"/>
                    <a:gd name="T7" fmla="*/ 0 h 7"/>
                    <a:gd name="T8" fmla="*/ 0 w 14"/>
                    <a:gd name="T9" fmla="*/ 0 h 7"/>
                    <a:gd name="T10" fmla="*/ 0 w 14"/>
                    <a:gd name="T11" fmla="*/ 0 h 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4" h="7">
                      <a:moveTo>
                        <a:pt x="0" y="0"/>
                      </a:moveTo>
                      <a:lnTo>
                        <a:pt x="2" y="5"/>
                      </a:lnTo>
                      <a:lnTo>
                        <a:pt x="7" y="7"/>
                      </a:lnTo>
                      <a:lnTo>
                        <a:pt x="12" y="5"/>
                      </a:lnTo>
                      <a:lnTo>
                        <a:pt x="14"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0265" name="Freeform 254"/>
                <p:cNvSpPr>
                  <a:spLocks/>
                </p:cNvSpPr>
                <p:nvPr/>
              </p:nvSpPr>
              <p:spPr bwMode="auto">
                <a:xfrm>
                  <a:off x="2041" y="2305"/>
                  <a:ext cx="2" cy="1"/>
                </a:xfrm>
                <a:custGeom>
                  <a:avLst/>
                  <a:gdLst>
                    <a:gd name="T0" fmla="*/ 0 w 14"/>
                    <a:gd name="T1" fmla="*/ 0 h 7"/>
                    <a:gd name="T2" fmla="*/ 0 w 14"/>
                    <a:gd name="T3" fmla="*/ 0 h 7"/>
                    <a:gd name="T4" fmla="*/ 0 w 14"/>
                    <a:gd name="T5" fmla="*/ 0 h 7"/>
                    <a:gd name="T6" fmla="*/ 0 w 14"/>
                    <a:gd name="T7" fmla="*/ 0 h 7"/>
                    <a:gd name="T8" fmla="*/ 0 w 14"/>
                    <a:gd name="T9" fmla="*/ 0 h 7"/>
                    <a:gd name="T10" fmla="*/ 0 w 14"/>
                    <a:gd name="T11" fmla="*/ 0 h 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4" h="7">
                      <a:moveTo>
                        <a:pt x="14" y="7"/>
                      </a:moveTo>
                      <a:lnTo>
                        <a:pt x="12" y="2"/>
                      </a:lnTo>
                      <a:lnTo>
                        <a:pt x="7" y="0"/>
                      </a:lnTo>
                      <a:lnTo>
                        <a:pt x="2" y="2"/>
                      </a:lnTo>
                      <a:lnTo>
                        <a:pt x="0" y="7"/>
                      </a:lnTo>
                      <a:lnTo>
                        <a:pt x="14"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0266" name="Freeform 255"/>
                <p:cNvSpPr>
                  <a:spLocks/>
                </p:cNvSpPr>
                <p:nvPr/>
              </p:nvSpPr>
              <p:spPr bwMode="auto">
                <a:xfrm>
                  <a:off x="2041" y="2306"/>
                  <a:ext cx="2" cy="16"/>
                </a:xfrm>
                <a:custGeom>
                  <a:avLst/>
                  <a:gdLst>
                    <a:gd name="T0" fmla="*/ 0 w 14"/>
                    <a:gd name="T1" fmla="*/ 0 h 126"/>
                    <a:gd name="T2" fmla="*/ 0 w 14"/>
                    <a:gd name="T3" fmla="*/ 0 h 126"/>
                    <a:gd name="T4" fmla="*/ 0 w 14"/>
                    <a:gd name="T5" fmla="*/ 0 h 126"/>
                    <a:gd name="T6" fmla="*/ 0 w 14"/>
                    <a:gd name="T7" fmla="*/ 0 h 126"/>
                    <a:gd name="T8" fmla="*/ 0 w 14"/>
                    <a:gd name="T9" fmla="*/ 0 h 126"/>
                    <a:gd name="T10" fmla="*/ 0 w 14"/>
                    <a:gd name="T11" fmla="*/ 0 h 12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4" h="126">
                      <a:moveTo>
                        <a:pt x="7" y="126"/>
                      </a:moveTo>
                      <a:lnTo>
                        <a:pt x="14" y="126"/>
                      </a:lnTo>
                      <a:lnTo>
                        <a:pt x="14" y="0"/>
                      </a:lnTo>
                      <a:lnTo>
                        <a:pt x="0" y="0"/>
                      </a:lnTo>
                      <a:lnTo>
                        <a:pt x="0" y="126"/>
                      </a:lnTo>
                      <a:lnTo>
                        <a:pt x="7" y="1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0267" name="Freeform 256"/>
                <p:cNvSpPr>
                  <a:spLocks/>
                </p:cNvSpPr>
                <p:nvPr/>
              </p:nvSpPr>
              <p:spPr bwMode="auto">
                <a:xfrm>
                  <a:off x="2041" y="2322"/>
                  <a:ext cx="2" cy="1"/>
                </a:xfrm>
                <a:custGeom>
                  <a:avLst/>
                  <a:gdLst>
                    <a:gd name="T0" fmla="*/ 0 w 14"/>
                    <a:gd name="T1" fmla="*/ 0 h 7"/>
                    <a:gd name="T2" fmla="*/ 0 w 14"/>
                    <a:gd name="T3" fmla="*/ 0 h 7"/>
                    <a:gd name="T4" fmla="*/ 0 w 14"/>
                    <a:gd name="T5" fmla="*/ 0 h 7"/>
                    <a:gd name="T6" fmla="*/ 0 w 14"/>
                    <a:gd name="T7" fmla="*/ 0 h 7"/>
                    <a:gd name="T8" fmla="*/ 0 w 14"/>
                    <a:gd name="T9" fmla="*/ 0 h 7"/>
                    <a:gd name="T10" fmla="*/ 0 w 14"/>
                    <a:gd name="T11" fmla="*/ 0 h 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4" h="7">
                      <a:moveTo>
                        <a:pt x="0" y="0"/>
                      </a:moveTo>
                      <a:lnTo>
                        <a:pt x="2" y="5"/>
                      </a:lnTo>
                      <a:lnTo>
                        <a:pt x="7" y="7"/>
                      </a:lnTo>
                      <a:lnTo>
                        <a:pt x="12" y="5"/>
                      </a:lnTo>
                      <a:lnTo>
                        <a:pt x="14"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0268" name="Freeform 257"/>
                <p:cNvSpPr>
                  <a:spLocks/>
                </p:cNvSpPr>
                <p:nvPr/>
              </p:nvSpPr>
              <p:spPr bwMode="auto">
                <a:xfrm>
                  <a:off x="2038" y="2305"/>
                  <a:ext cx="2" cy="1"/>
                </a:xfrm>
                <a:custGeom>
                  <a:avLst/>
                  <a:gdLst>
                    <a:gd name="T0" fmla="*/ 0 w 14"/>
                    <a:gd name="T1" fmla="*/ 0 h 7"/>
                    <a:gd name="T2" fmla="*/ 0 w 14"/>
                    <a:gd name="T3" fmla="*/ 0 h 7"/>
                    <a:gd name="T4" fmla="*/ 0 w 14"/>
                    <a:gd name="T5" fmla="*/ 0 h 7"/>
                    <a:gd name="T6" fmla="*/ 0 w 14"/>
                    <a:gd name="T7" fmla="*/ 0 h 7"/>
                    <a:gd name="T8" fmla="*/ 0 w 14"/>
                    <a:gd name="T9" fmla="*/ 0 h 7"/>
                    <a:gd name="T10" fmla="*/ 0 w 14"/>
                    <a:gd name="T11" fmla="*/ 0 h 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4" h="7">
                      <a:moveTo>
                        <a:pt x="14" y="7"/>
                      </a:moveTo>
                      <a:lnTo>
                        <a:pt x="12" y="2"/>
                      </a:lnTo>
                      <a:lnTo>
                        <a:pt x="7" y="0"/>
                      </a:lnTo>
                      <a:lnTo>
                        <a:pt x="2" y="2"/>
                      </a:lnTo>
                      <a:lnTo>
                        <a:pt x="0" y="7"/>
                      </a:lnTo>
                      <a:lnTo>
                        <a:pt x="14"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0269" name="Freeform 258"/>
                <p:cNvSpPr>
                  <a:spLocks/>
                </p:cNvSpPr>
                <p:nvPr/>
              </p:nvSpPr>
              <p:spPr bwMode="auto">
                <a:xfrm>
                  <a:off x="2038" y="2306"/>
                  <a:ext cx="2" cy="16"/>
                </a:xfrm>
                <a:custGeom>
                  <a:avLst/>
                  <a:gdLst>
                    <a:gd name="T0" fmla="*/ 0 w 14"/>
                    <a:gd name="T1" fmla="*/ 0 h 126"/>
                    <a:gd name="T2" fmla="*/ 0 w 14"/>
                    <a:gd name="T3" fmla="*/ 0 h 126"/>
                    <a:gd name="T4" fmla="*/ 0 w 14"/>
                    <a:gd name="T5" fmla="*/ 0 h 126"/>
                    <a:gd name="T6" fmla="*/ 0 w 14"/>
                    <a:gd name="T7" fmla="*/ 0 h 126"/>
                    <a:gd name="T8" fmla="*/ 0 w 14"/>
                    <a:gd name="T9" fmla="*/ 0 h 126"/>
                    <a:gd name="T10" fmla="*/ 0 w 14"/>
                    <a:gd name="T11" fmla="*/ 0 h 12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4" h="126">
                      <a:moveTo>
                        <a:pt x="7" y="126"/>
                      </a:moveTo>
                      <a:lnTo>
                        <a:pt x="14" y="126"/>
                      </a:lnTo>
                      <a:lnTo>
                        <a:pt x="14" y="0"/>
                      </a:lnTo>
                      <a:lnTo>
                        <a:pt x="0" y="0"/>
                      </a:lnTo>
                      <a:lnTo>
                        <a:pt x="0" y="126"/>
                      </a:lnTo>
                      <a:lnTo>
                        <a:pt x="7" y="1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0270" name="Freeform 259"/>
                <p:cNvSpPr>
                  <a:spLocks/>
                </p:cNvSpPr>
                <p:nvPr/>
              </p:nvSpPr>
              <p:spPr bwMode="auto">
                <a:xfrm>
                  <a:off x="2038" y="2322"/>
                  <a:ext cx="2" cy="1"/>
                </a:xfrm>
                <a:custGeom>
                  <a:avLst/>
                  <a:gdLst>
                    <a:gd name="T0" fmla="*/ 0 w 14"/>
                    <a:gd name="T1" fmla="*/ 0 h 7"/>
                    <a:gd name="T2" fmla="*/ 0 w 14"/>
                    <a:gd name="T3" fmla="*/ 0 h 7"/>
                    <a:gd name="T4" fmla="*/ 0 w 14"/>
                    <a:gd name="T5" fmla="*/ 0 h 7"/>
                    <a:gd name="T6" fmla="*/ 0 w 14"/>
                    <a:gd name="T7" fmla="*/ 0 h 7"/>
                    <a:gd name="T8" fmla="*/ 0 w 14"/>
                    <a:gd name="T9" fmla="*/ 0 h 7"/>
                    <a:gd name="T10" fmla="*/ 0 w 14"/>
                    <a:gd name="T11" fmla="*/ 0 h 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4" h="7">
                      <a:moveTo>
                        <a:pt x="0" y="0"/>
                      </a:moveTo>
                      <a:lnTo>
                        <a:pt x="2" y="5"/>
                      </a:lnTo>
                      <a:lnTo>
                        <a:pt x="7" y="7"/>
                      </a:lnTo>
                      <a:lnTo>
                        <a:pt x="12" y="5"/>
                      </a:lnTo>
                      <a:lnTo>
                        <a:pt x="14"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0271" name="Freeform 260"/>
                <p:cNvSpPr>
                  <a:spLocks/>
                </p:cNvSpPr>
                <p:nvPr/>
              </p:nvSpPr>
              <p:spPr bwMode="auto">
                <a:xfrm>
                  <a:off x="2047" y="2305"/>
                  <a:ext cx="1" cy="1"/>
                </a:xfrm>
                <a:custGeom>
                  <a:avLst/>
                  <a:gdLst>
                    <a:gd name="T0" fmla="*/ 0 w 14"/>
                    <a:gd name="T1" fmla="*/ 0 h 7"/>
                    <a:gd name="T2" fmla="*/ 0 w 14"/>
                    <a:gd name="T3" fmla="*/ 0 h 7"/>
                    <a:gd name="T4" fmla="*/ 0 w 14"/>
                    <a:gd name="T5" fmla="*/ 0 h 7"/>
                    <a:gd name="T6" fmla="*/ 0 w 14"/>
                    <a:gd name="T7" fmla="*/ 0 h 7"/>
                    <a:gd name="T8" fmla="*/ 0 w 14"/>
                    <a:gd name="T9" fmla="*/ 0 h 7"/>
                    <a:gd name="T10" fmla="*/ 0 w 14"/>
                    <a:gd name="T11" fmla="*/ 0 h 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4" h="7">
                      <a:moveTo>
                        <a:pt x="14" y="7"/>
                      </a:moveTo>
                      <a:lnTo>
                        <a:pt x="12" y="2"/>
                      </a:lnTo>
                      <a:lnTo>
                        <a:pt x="7" y="0"/>
                      </a:lnTo>
                      <a:lnTo>
                        <a:pt x="2" y="2"/>
                      </a:lnTo>
                      <a:lnTo>
                        <a:pt x="0" y="7"/>
                      </a:lnTo>
                      <a:lnTo>
                        <a:pt x="14"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0272" name="Freeform 261"/>
                <p:cNvSpPr>
                  <a:spLocks/>
                </p:cNvSpPr>
                <p:nvPr/>
              </p:nvSpPr>
              <p:spPr bwMode="auto">
                <a:xfrm>
                  <a:off x="2047" y="2306"/>
                  <a:ext cx="1" cy="16"/>
                </a:xfrm>
                <a:custGeom>
                  <a:avLst/>
                  <a:gdLst>
                    <a:gd name="T0" fmla="*/ 0 w 14"/>
                    <a:gd name="T1" fmla="*/ 0 h 126"/>
                    <a:gd name="T2" fmla="*/ 0 w 14"/>
                    <a:gd name="T3" fmla="*/ 0 h 126"/>
                    <a:gd name="T4" fmla="*/ 0 w 14"/>
                    <a:gd name="T5" fmla="*/ 0 h 126"/>
                    <a:gd name="T6" fmla="*/ 0 w 14"/>
                    <a:gd name="T7" fmla="*/ 0 h 126"/>
                    <a:gd name="T8" fmla="*/ 0 w 14"/>
                    <a:gd name="T9" fmla="*/ 0 h 126"/>
                    <a:gd name="T10" fmla="*/ 0 w 14"/>
                    <a:gd name="T11" fmla="*/ 0 h 12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4" h="126">
                      <a:moveTo>
                        <a:pt x="7" y="126"/>
                      </a:moveTo>
                      <a:lnTo>
                        <a:pt x="14" y="126"/>
                      </a:lnTo>
                      <a:lnTo>
                        <a:pt x="14" y="0"/>
                      </a:lnTo>
                      <a:lnTo>
                        <a:pt x="0" y="0"/>
                      </a:lnTo>
                      <a:lnTo>
                        <a:pt x="0" y="126"/>
                      </a:lnTo>
                      <a:lnTo>
                        <a:pt x="7" y="1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0273" name="Freeform 262"/>
                <p:cNvSpPr>
                  <a:spLocks/>
                </p:cNvSpPr>
                <p:nvPr/>
              </p:nvSpPr>
              <p:spPr bwMode="auto">
                <a:xfrm>
                  <a:off x="2047" y="2322"/>
                  <a:ext cx="1" cy="1"/>
                </a:xfrm>
                <a:custGeom>
                  <a:avLst/>
                  <a:gdLst>
                    <a:gd name="T0" fmla="*/ 0 w 14"/>
                    <a:gd name="T1" fmla="*/ 0 h 7"/>
                    <a:gd name="T2" fmla="*/ 0 w 14"/>
                    <a:gd name="T3" fmla="*/ 0 h 7"/>
                    <a:gd name="T4" fmla="*/ 0 w 14"/>
                    <a:gd name="T5" fmla="*/ 0 h 7"/>
                    <a:gd name="T6" fmla="*/ 0 w 14"/>
                    <a:gd name="T7" fmla="*/ 0 h 7"/>
                    <a:gd name="T8" fmla="*/ 0 w 14"/>
                    <a:gd name="T9" fmla="*/ 0 h 7"/>
                    <a:gd name="T10" fmla="*/ 0 w 14"/>
                    <a:gd name="T11" fmla="*/ 0 h 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4" h="7">
                      <a:moveTo>
                        <a:pt x="0" y="0"/>
                      </a:moveTo>
                      <a:lnTo>
                        <a:pt x="2" y="5"/>
                      </a:lnTo>
                      <a:lnTo>
                        <a:pt x="7" y="7"/>
                      </a:lnTo>
                      <a:lnTo>
                        <a:pt x="12" y="5"/>
                      </a:lnTo>
                      <a:lnTo>
                        <a:pt x="14"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0274" name="Freeform 263"/>
                <p:cNvSpPr>
                  <a:spLocks/>
                </p:cNvSpPr>
                <p:nvPr/>
              </p:nvSpPr>
              <p:spPr bwMode="auto">
                <a:xfrm>
                  <a:off x="2044" y="2305"/>
                  <a:ext cx="1" cy="1"/>
                </a:xfrm>
                <a:custGeom>
                  <a:avLst/>
                  <a:gdLst>
                    <a:gd name="T0" fmla="*/ 0 w 14"/>
                    <a:gd name="T1" fmla="*/ 0 h 7"/>
                    <a:gd name="T2" fmla="*/ 0 w 14"/>
                    <a:gd name="T3" fmla="*/ 0 h 7"/>
                    <a:gd name="T4" fmla="*/ 0 w 14"/>
                    <a:gd name="T5" fmla="*/ 0 h 7"/>
                    <a:gd name="T6" fmla="*/ 0 w 14"/>
                    <a:gd name="T7" fmla="*/ 0 h 7"/>
                    <a:gd name="T8" fmla="*/ 0 w 14"/>
                    <a:gd name="T9" fmla="*/ 0 h 7"/>
                    <a:gd name="T10" fmla="*/ 0 w 14"/>
                    <a:gd name="T11" fmla="*/ 0 h 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4" h="7">
                      <a:moveTo>
                        <a:pt x="14" y="7"/>
                      </a:moveTo>
                      <a:lnTo>
                        <a:pt x="12" y="2"/>
                      </a:lnTo>
                      <a:lnTo>
                        <a:pt x="7" y="0"/>
                      </a:lnTo>
                      <a:lnTo>
                        <a:pt x="2" y="2"/>
                      </a:lnTo>
                      <a:lnTo>
                        <a:pt x="0" y="7"/>
                      </a:lnTo>
                      <a:lnTo>
                        <a:pt x="14"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0275" name="Freeform 264"/>
                <p:cNvSpPr>
                  <a:spLocks/>
                </p:cNvSpPr>
                <p:nvPr/>
              </p:nvSpPr>
              <p:spPr bwMode="auto">
                <a:xfrm>
                  <a:off x="2044" y="2306"/>
                  <a:ext cx="1" cy="16"/>
                </a:xfrm>
                <a:custGeom>
                  <a:avLst/>
                  <a:gdLst>
                    <a:gd name="T0" fmla="*/ 0 w 14"/>
                    <a:gd name="T1" fmla="*/ 0 h 126"/>
                    <a:gd name="T2" fmla="*/ 0 w 14"/>
                    <a:gd name="T3" fmla="*/ 0 h 126"/>
                    <a:gd name="T4" fmla="*/ 0 w 14"/>
                    <a:gd name="T5" fmla="*/ 0 h 126"/>
                    <a:gd name="T6" fmla="*/ 0 w 14"/>
                    <a:gd name="T7" fmla="*/ 0 h 126"/>
                    <a:gd name="T8" fmla="*/ 0 w 14"/>
                    <a:gd name="T9" fmla="*/ 0 h 126"/>
                    <a:gd name="T10" fmla="*/ 0 w 14"/>
                    <a:gd name="T11" fmla="*/ 0 h 12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4" h="126">
                      <a:moveTo>
                        <a:pt x="7" y="126"/>
                      </a:moveTo>
                      <a:lnTo>
                        <a:pt x="14" y="126"/>
                      </a:lnTo>
                      <a:lnTo>
                        <a:pt x="14" y="0"/>
                      </a:lnTo>
                      <a:lnTo>
                        <a:pt x="0" y="0"/>
                      </a:lnTo>
                      <a:lnTo>
                        <a:pt x="0" y="126"/>
                      </a:lnTo>
                      <a:lnTo>
                        <a:pt x="7" y="1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0276" name="Freeform 265"/>
                <p:cNvSpPr>
                  <a:spLocks/>
                </p:cNvSpPr>
                <p:nvPr/>
              </p:nvSpPr>
              <p:spPr bwMode="auto">
                <a:xfrm>
                  <a:off x="2044" y="2322"/>
                  <a:ext cx="1" cy="1"/>
                </a:xfrm>
                <a:custGeom>
                  <a:avLst/>
                  <a:gdLst>
                    <a:gd name="T0" fmla="*/ 0 w 14"/>
                    <a:gd name="T1" fmla="*/ 0 h 7"/>
                    <a:gd name="T2" fmla="*/ 0 w 14"/>
                    <a:gd name="T3" fmla="*/ 0 h 7"/>
                    <a:gd name="T4" fmla="*/ 0 w 14"/>
                    <a:gd name="T5" fmla="*/ 0 h 7"/>
                    <a:gd name="T6" fmla="*/ 0 w 14"/>
                    <a:gd name="T7" fmla="*/ 0 h 7"/>
                    <a:gd name="T8" fmla="*/ 0 w 14"/>
                    <a:gd name="T9" fmla="*/ 0 h 7"/>
                    <a:gd name="T10" fmla="*/ 0 w 14"/>
                    <a:gd name="T11" fmla="*/ 0 h 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4" h="7">
                      <a:moveTo>
                        <a:pt x="0" y="0"/>
                      </a:moveTo>
                      <a:lnTo>
                        <a:pt x="2" y="5"/>
                      </a:lnTo>
                      <a:lnTo>
                        <a:pt x="7" y="7"/>
                      </a:lnTo>
                      <a:lnTo>
                        <a:pt x="12" y="5"/>
                      </a:lnTo>
                      <a:lnTo>
                        <a:pt x="14"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0277" name="Freeform 266"/>
                <p:cNvSpPr>
                  <a:spLocks/>
                </p:cNvSpPr>
                <p:nvPr/>
              </p:nvSpPr>
              <p:spPr bwMode="auto">
                <a:xfrm>
                  <a:off x="2089" y="2305"/>
                  <a:ext cx="2" cy="1"/>
                </a:xfrm>
                <a:custGeom>
                  <a:avLst/>
                  <a:gdLst>
                    <a:gd name="T0" fmla="*/ 0 w 14"/>
                    <a:gd name="T1" fmla="*/ 0 h 7"/>
                    <a:gd name="T2" fmla="*/ 0 w 14"/>
                    <a:gd name="T3" fmla="*/ 0 h 7"/>
                    <a:gd name="T4" fmla="*/ 0 w 14"/>
                    <a:gd name="T5" fmla="*/ 0 h 7"/>
                    <a:gd name="T6" fmla="*/ 0 w 14"/>
                    <a:gd name="T7" fmla="*/ 0 h 7"/>
                    <a:gd name="T8" fmla="*/ 0 w 14"/>
                    <a:gd name="T9" fmla="*/ 0 h 7"/>
                    <a:gd name="T10" fmla="*/ 0 w 14"/>
                    <a:gd name="T11" fmla="*/ 0 h 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4" h="7">
                      <a:moveTo>
                        <a:pt x="14" y="7"/>
                      </a:moveTo>
                      <a:lnTo>
                        <a:pt x="12" y="2"/>
                      </a:lnTo>
                      <a:lnTo>
                        <a:pt x="7" y="0"/>
                      </a:lnTo>
                      <a:lnTo>
                        <a:pt x="2" y="2"/>
                      </a:lnTo>
                      <a:lnTo>
                        <a:pt x="0" y="7"/>
                      </a:lnTo>
                      <a:lnTo>
                        <a:pt x="14"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0278" name="Freeform 267"/>
                <p:cNvSpPr>
                  <a:spLocks/>
                </p:cNvSpPr>
                <p:nvPr/>
              </p:nvSpPr>
              <p:spPr bwMode="auto">
                <a:xfrm>
                  <a:off x="2089" y="2306"/>
                  <a:ext cx="2" cy="16"/>
                </a:xfrm>
                <a:custGeom>
                  <a:avLst/>
                  <a:gdLst>
                    <a:gd name="T0" fmla="*/ 0 w 14"/>
                    <a:gd name="T1" fmla="*/ 0 h 126"/>
                    <a:gd name="T2" fmla="*/ 0 w 14"/>
                    <a:gd name="T3" fmla="*/ 0 h 126"/>
                    <a:gd name="T4" fmla="*/ 0 w 14"/>
                    <a:gd name="T5" fmla="*/ 0 h 126"/>
                    <a:gd name="T6" fmla="*/ 0 w 14"/>
                    <a:gd name="T7" fmla="*/ 0 h 126"/>
                    <a:gd name="T8" fmla="*/ 0 w 14"/>
                    <a:gd name="T9" fmla="*/ 0 h 126"/>
                    <a:gd name="T10" fmla="*/ 0 w 14"/>
                    <a:gd name="T11" fmla="*/ 0 h 12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4" h="126">
                      <a:moveTo>
                        <a:pt x="7" y="126"/>
                      </a:moveTo>
                      <a:lnTo>
                        <a:pt x="14" y="126"/>
                      </a:lnTo>
                      <a:lnTo>
                        <a:pt x="14" y="0"/>
                      </a:lnTo>
                      <a:lnTo>
                        <a:pt x="0" y="0"/>
                      </a:lnTo>
                      <a:lnTo>
                        <a:pt x="0" y="126"/>
                      </a:lnTo>
                      <a:lnTo>
                        <a:pt x="7" y="1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0279" name="Freeform 268"/>
                <p:cNvSpPr>
                  <a:spLocks/>
                </p:cNvSpPr>
                <p:nvPr/>
              </p:nvSpPr>
              <p:spPr bwMode="auto">
                <a:xfrm>
                  <a:off x="2089" y="2322"/>
                  <a:ext cx="2" cy="1"/>
                </a:xfrm>
                <a:custGeom>
                  <a:avLst/>
                  <a:gdLst>
                    <a:gd name="T0" fmla="*/ 0 w 14"/>
                    <a:gd name="T1" fmla="*/ 0 h 7"/>
                    <a:gd name="T2" fmla="*/ 0 w 14"/>
                    <a:gd name="T3" fmla="*/ 0 h 7"/>
                    <a:gd name="T4" fmla="*/ 0 w 14"/>
                    <a:gd name="T5" fmla="*/ 0 h 7"/>
                    <a:gd name="T6" fmla="*/ 0 w 14"/>
                    <a:gd name="T7" fmla="*/ 0 h 7"/>
                    <a:gd name="T8" fmla="*/ 0 w 14"/>
                    <a:gd name="T9" fmla="*/ 0 h 7"/>
                    <a:gd name="T10" fmla="*/ 0 w 14"/>
                    <a:gd name="T11" fmla="*/ 0 h 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4" h="7">
                      <a:moveTo>
                        <a:pt x="0" y="0"/>
                      </a:moveTo>
                      <a:lnTo>
                        <a:pt x="2" y="5"/>
                      </a:lnTo>
                      <a:lnTo>
                        <a:pt x="7" y="7"/>
                      </a:lnTo>
                      <a:lnTo>
                        <a:pt x="12" y="5"/>
                      </a:lnTo>
                      <a:lnTo>
                        <a:pt x="14"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0280" name="Freeform 269"/>
                <p:cNvSpPr>
                  <a:spLocks/>
                </p:cNvSpPr>
                <p:nvPr/>
              </p:nvSpPr>
              <p:spPr bwMode="auto">
                <a:xfrm>
                  <a:off x="2086" y="2305"/>
                  <a:ext cx="2" cy="1"/>
                </a:xfrm>
                <a:custGeom>
                  <a:avLst/>
                  <a:gdLst>
                    <a:gd name="T0" fmla="*/ 0 w 14"/>
                    <a:gd name="T1" fmla="*/ 0 h 7"/>
                    <a:gd name="T2" fmla="*/ 0 w 14"/>
                    <a:gd name="T3" fmla="*/ 0 h 7"/>
                    <a:gd name="T4" fmla="*/ 0 w 14"/>
                    <a:gd name="T5" fmla="*/ 0 h 7"/>
                    <a:gd name="T6" fmla="*/ 0 w 14"/>
                    <a:gd name="T7" fmla="*/ 0 h 7"/>
                    <a:gd name="T8" fmla="*/ 0 w 14"/>
                    <a:gd name="T9" fmla="*/ 0 h 7"/>
                    <a:gd name="T10" fmla="*/ 0 w 14"/>
                    <a:gd name="T11" fmla="*/ 0 h 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4" h="7">
                      <a:moveTo>
                        <a:pt x="14" y="7"/>
                      </a:moveTo>
                      <a:lnTo>
                        <a:pt x="12" y="2"/>
                      </a:lnTo>
                      <a:lnTo>
                        <a:pt x="7" y="0"/>
                      </a:lnTo>
                      <a:lnTo>
                        <a:pt x="2" y="2"/>
                      </a:lnTo>
                      <a:lnTo>
                        <a:pt x="0" y="7"/>
                      </a:lnTo>
                      <a:lnTo>
                        <a:pt x="14"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0281" name="Freeform 270"/>
                <p:cNvSpPr>
                  <a:spLocks/>
                </p:cNvSpPr>
                <p:nvPr/>
              </p:nvSpPr>
              <p:spPr bwMode="auto">
                <a:xfrm>
                  <a:off x="2086" y="2306"/>
                  <a:ext cx="2" cy="16"/>
                </a:xfrm>
                <a:custGeom>
                  <a:avLst/>
                  <a:gdLst>
                    <a:gd name="T0" fmla="*/ 0 w 14"/>
                    <a:gd name="T1" fmla="*/ 0 h 126"/>
                    <a:gd name="T2" fmla="*/ 0 w 14"/>
                    <a:gd name="T3" fmla="*/ 0 h 126"/>
                    <a:gd name="T4" fmla="*/ 0 w 14"/>
                    <a:gd name="T5" fmla="*/ 0 h 126"/>
                    <a:gd name="T6" fmla="*/ 0 w 14"/>
                    <a:gd name="T7" fmla="*/ 0 h 126"/>
                    <a:gd name="T8" fmla="*/ 0 w 14"/>
                    <a:gd name="T9" fmla="*/ 0 h 126"/>
                    <a:gd name="T10" fmla="*/ 0 w 14"/>
                    <a:gd name="T11" fmla="*/ 0 h 12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4" h="126">
                      <a:moveTo>
                        <a:pt x="7" y="126"/>
                      </a:moveTo>
                      <a:lnTo>
                        <a:pt x="14" y="126"/>
                      </a:lnTo>
                      <a:lnTo>
                        <a:pt x="14" y="0"/>
                      </a:lnTo>
                      <a:lnTo>
                        <a:pt x="0" y="0"/>
                      </a:lnTo>
                      <a:lnTo>
                        <a:pt x="0" y="126"/>
                      </a:lnTo>
                      <a:lnTo>
                        <a:pt x="7" y="1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0282" name="Freeform 271"/>
                <p:cNvSpPr>
                  <a:spLocks/>
                </p:cNvSpPr>
                <p:nvPr/>
              </p:nvSpPr>
              <p:spPr bwMode="auto">
                <a:xfrm>
                  <a:off x="2086" y="2322"/>
                  <a:ext cx="2" cy="1"/>
                </a:xfrm>
                <a:custGeom>
                  <a:avLst/>
                  <a:gdLst>
                    <a:gd name="T0" fmla="*/ 0 w 14"/>
                    <a:gd name="T1" fmla="*/ 0 h 7"/>
                    <a:gd name="T2" fmla="*/ 0 w 14"/>
                    <a:gd name="T3" fmla="*/ 0 h 7"/>
                    <a:gd name="T4" fmla="*/ 0 w 14"/>
                    <a:gd name="T5" fmla="*/ 0 h 7"/>
                    <a:gd name="T6" fmla="*/ 0 w 14"/>
                    <a:gd name="T7" fmla="*/ 0 h 7"/>
                    <a:gd name="T8" fmla="*/ 0 w 14"/>
                    <a:gd name="T9" fmla="*/ 0 h 7"/>
                    <a:gd name="T10" fmla="*/ 0 w 14"/>
                    <a:gd name="T11" fmla="*/ 0 h 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4" h="7">
                      <a:moveTo>
                        <a:pt x="0" y="0"/>
                      </a:moveTo>
                      <a:lnTo>
                        <a:pt x="2" y="5"/>
                      </a:lnTo>
                      <a:lnTo>
                        <a:pt x="7" y="7"/>
                      </a:lnTo>
                      <a:lnTo>
                        <a:pt x="12" y="5"/>
                      </a:lnTo>
                      <a:lnTo>
                        <a:pt x="14"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0283" name="Freeform 272"/>
                <p:cNvSpPr>
                  <a:spLocks/>
                </p:cNvSpPr>
                <p:nvPr/>
              </p:nvSpPr>
              <p:spPr bwMode="auto">
                <a:xfrm>
                  <a:off x="2080" y="2305"/>
                  <a:ext cx="2" cy="1"/>
                </a:xfrm>
                <a:custGeom>
                  <a:avLst/>
                  <a:gdLst>
                    <a:gd name="T0" fmla="*/ 0 w 14"/>
                    <a:gd name="T1" fmla="*/ 0 h 7"/>
                    <a:gd name="T2" fmla="*/ 0 w 14"/>
                    <a:gd name="T3" fmla="*/ 0 h 7"/>
                    <a:gd name="T4" fmla="*/ 0 w 14"/>
                    <a:gd name="T5" fmla="*/ 0 h 7"/>
                    <a:gd name="T6" fmla="*/ 0 w 14"/>
                    <a:gd name="T7" fmla="*/ 0 h 7"/>
                    <a:gd name="T8" fmla="*/ 0 w 14"/>
                    <a:gd name="T9" fmla="*/ 0 h 7"/>
                    <a:gd name="T10" fmla="*/ 0 w 14"/>
                    <a:gd name="T11" fmla="*/ 0 h 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4" h="7">
                      <a:moveTo>
                        <a:pt x="14" y="7"/>
                      </a:moveTo>
                      <a:lnTo>
                        <a:pt x="12" y="2"/>
                      </a:lnTo>
                      <a:lnTo>
                        <a:pt x="7" y="0"/>
                      </a:lnTo>
                      <a:lnTo>
                        <a:pt x="2" y="2"/>
                      </a:lnTo>
                      <a:lnTo>
                        <a:pt x="0" y="7"/>
                      </a:lnTo>
                      <a:lnTo>
                        <a:pt x="14"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0284" name="Freeform 273"/>
                <p:cNvSpPr>
                  <a:spLocks/>
                </p:cNvSpPr>
                <p:nvPr/>
              </p:nvSpPr>
              <p:spPr bwMode="auto">
                <a:xfrm>
                  <a:off x="2080" y="2306"/>
                  <a:ext cx="2" cy="16"/>
                </a:xfrm>
                <a:custGeom>
                  <a:avLst/>
                  <a:gdLst>
                    <a:gd name="T0" fmla="*/ 0 w 14"/>
                    <a:gd name="T1" fmla="*/ 0 h 126"/>
                    <a:gd name="T2" fmla="*/ 0 w 14"/>
                    <a:gd name="T3" fmla="*/ 0 h 126"/>
                    <a:gd name="T4" fmla="*/ 0 w 14"/>
                    <a:gd name="T5" fmla="*/ 0 h 126"/>
                    <a:gd name="T6" fmla="*/ 0 w 14"/>
                    <a:gd name="T7" fmla="*/ 0 h 126"/>
                    <a:gd name="T8" fmla="*/ 0 w 14"/>
                    <a:gd name="T9" fmla="*/ 0 h 126"/>
                    <a:gd name="T10" fmla="*/ 0 w 14"/>
                    <a:gd name="T11" fmla="*/ 0 h 12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4" h="126">
                      <a:moveTo>
                        <a:pt x="7" y="126"/>
                      </a:moveTo>
                      <a:lnTo>
                        <a:pt x="14" y="126"/>
                      </a:lnTo>
                      <a:lnTo>
                        <a:pt x="14" y="0"/>
                      </a:lnTo>
                      <a:lnTo>
                        <a:pt x="0" y="0"/>
                      </a:lnTo>
                      <a:lnTo>
                        <a:pt x="0" y="126"/>
                      </a:lnTo>
                      <a:lnTo>
                        <a:pt x="7" y="1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0285" name="Freeform 274"/>
                <p:cNvSpPr>
                  <a:spLocks/>
                </p:cNvSpPr>
                <p:nvPr/>
              </p:nvSpPr>
              <p:spPr bwMode="auto">
                <a:xfrm>
                  <a:off x="2080" y="2322"/>
                  <a:ext cx="2" cy="1"/>
                </a:xfrm>
                <a:custGeom>
                  <a:avLst/>
                  <a:gdLst>
                    <a:gd name="T0" fmla="*/ 0 w 14"/>
                    <a:gd name="T1" fmla="*/ 0 h 7"/>
                    <a:gd name="T2" fmla="*/ 0 w 14"/>
                    <a:gd name="T3" fmla="*/ 0 h 7"/>
                    <a:gd name="T4" fmla="*/ 0 w 14"/>
                    <a:gd name="T5" fmla="*/ 0 h 7"/>
                    <a:gd name="T6" fmla="*/ 0 w 14"/>
                    <a:gd name="T7" fmla="*/ 0 h 7"/>
                    <a:gd name="T8" fmla="*/ 0 w 14"/>
                    <a:gd name="T9" fmla="*/ 0 h 7"/>
                    <a:gd name="T10" fmla="*/ 0 w 14"/>
                    <a:gd name="T11" fmla="*/ 0 h 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4" h="7">
                      <a:moveTo>
                        <a:pt x="0" y="0"/>
                      </a:moveTo>
                      <a:lnTo>
                        <a:pt x="2" y="5"/>
                      </a:lnTo>
                      <a:lnTo>
                        <a:pt x="7" y="7"/>
                      </a:lnTo>
                      <a:lnTo>
                        <a:pt x="12" y="5"/>
                      </a:lnTo>
                      <a:lnTo>
                        <a:pt x="14"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0286" name="Freeform 275"/>
                <p:cNvSpPr>
                  <a:spLocks/>
                </p:cNvSpPr>
                <p:nvPr/>
              </p:nvSpPr>
              <p:spPr bwMode="auto">
                <a:xfrm>
                  <a:off x="2083" y="2305"/>
                  <a:ext cx="2" cy="1"/>
                </a:xfrm>
                <a:custGeom>
                  <a:avLst/>
                  <a:gdLst>
                    <a:gd name="T0" fmla="*/ 0 w 14"/>
                    <a:gd name="T1" fmla="*/ 0 h 7"/>
                    <a:gd name="T2" fmla="*/ 0 w 14"/>
                    <a:gd name="T3" fmla="*/ 0 h 7"/>
                    <a:gd name="T4" fmla="*/ 0 w 14"/>
                    <a:gd name="T5" fmla="*/ 0 h 7"/>
                    <a:gd name="T6" fmla="*/ 0 w 14"/>
                    <a:gd name="T7" fmla="*/ 0 h 7"/>
                    <a:gd name="T8" fmla="*/ 0 w 14"/>
                    <a:gd name="T9" fmla="*/ 0 h 7"/>
                    <a:gd name="T10" fmla="*/ 0 w 14"/>
                    <a:gd name="T11" fmla="*/ 0 h 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4" h="7">
                      <a:moveTo>
                        <a:pt x="14" y="7"/>
                      </a:moveTo>
                      <a:lnTo>
                        <a:pt x="12" y="2"/>
                      </a:lnTo>
                      <a:lnTo>
                        <a:pt x="7" y="0"/>
                      </a:lnTo>
                      <a:lnTo>
                        <a:pt x="2" y="2"/>
                      </a:lnTo>
                      <a:lnTo>
                        <a:pt x="0" y="7"/>
                      </a:lnTo>
                      <a:lnTo>
                        <a:pt x="14"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0287" name="Freeform 276"/>
                <p:cNvSpPr>
                  <a:spLocks/>
                </p:cNvSpPr>
                <p:nvPr/>
              </p:nvSpPr>
              <p:spPr bwMode="auto">
                <a:xfrm>
                  <a:off x="2083" y="2306"/>
                  <a:ext cx="2" cy="16"/>
                </a:xfrm>
                <a:custGeom>
                  <a:avLst/>
                  <a:gdLst>
                    <a:gd name="T0" fmla="*/ 0 w 14"/>
                    <a:gd name="T1" fmla="*/ 0 h 126"/>
                    <a:gd name="T2" fmla="*/ 0 w 14"/>
                    <a:gd name="T3" fmla="*/ 0 h 126"/>
                    <a:gd name="T4" fmla="*/ 0 w 14"/>
                    <a:gd name="T5" fmla="*/ 0 h 126"/>
                    <a:gd name="T6" fmla="*/ 0 w 14"/>
                    <a:gd name="T7" fmla="*/ 0 h 126"/>
                    <a:gd name="T8" fmla="*/ 0 w 14"/>
                    <a:gd name="T9" fmla="*/ 0 h 126"/>
                    <a:gd name="T10" fmla="*/ 0 w 14"/>
                    <a:gd name="T11" fmla="*/ 0 h 12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4" h="126">
                      <a:moveTo>
                        <a:pt x="7" y="126"/>
                      </a:moveTo>
                      <a:lnTo>
                        <a:pt x="14" y="126"/>
                      </a:lnTo>
                      <a:lnTo>
                        <a:pt x="14" y="0"/>
                      </a:lnTo>
                      <a:lnTo>
                        <a:pt x="0" y="0"/>
                      </a:lnTo>
                      <a:lnTo>
                        <a:pt x="0" y="126"/>
                      </a:lnTo>
                      <a:lnTo>
                        <a:pt x="7" y="1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0288" name="Freeform 277"/>
                <p:cNvSpPr>
                  <a:spLocks/>
                </p:cNvSpPr>
                <p:nvPr/>
              </p:nvSpPr>
              <p:spPr bwMode="auto">
                <a:xfrm>
                  <a:off x="2083" y="2322"/>
                  <a:ext cx="2" cy="1"/>
                </a:xfrm>
                <a:custGeom>
                  <a:avLst/>
                  <a:gdLst>
                    <a:gd name="T0" fmla="*/ 0 w 14"/>
                    <a:gd name="T1" fmla="*/ 0 h 7"/>
                    <a:gd name="T2" fmla="*/ 0 w 14"/>
                    <a:gd name="T3" fmla="*/ 0 h 7"/>
                    <a:gd name="T4" fmla="*/ 0 w 14"/>
                    <a:gd name="T5" fmla="*/ 0 h 7"/>
                    <a:gd name="T6" fmla="*/ 0 w 14"/>
                    <a:gd name="T7" fmla="*/ 0 h 7"/>
                    <a:gd name="T8" fmla="*/ 0 w 14"/>
                    <a:gd name="T9" fmla="*/ 0 h 7"/>
                    <a:gd name="T10" fmla="*/ 0 w 14"/>
                    <a:gd name="T11" fmla="*/ 0 h 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4" h="7">
                      <a:moveTo>
                        <a:pt x="0" y="0"/>
                      </a:moveTo>
                      <a:lnTo>
                        <a:pt x="2" y="5"/>
                      </a:lnTo>
                      <a:lnTo>
                        <a:pt x="7" y="7"/>
                      </a:lnTo>
                      <a:lnTo>
                        <a:pt x="12" y="5"/>
                      </a:lnTo>
                      <a:lnTo>
                        <a:pt x="14"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0289" name="Freeform 278"/>
                <p:cNvSpPr>
                  <a:spLocks/>
                </p:cNvSpPr>
                <p:nvPr/>
              </p:nvSpPr>
              <p:spPr bwMode="auto">
                <a:xfrm>
                  <a:off x="2092" y="2305"/>
                  <a:ext cx="1" cy="1"/>
                </a:xfrm>
                <a:custGeom>
                  <a:avLst/>
                  <a:gdLst>
                    <a:gd name="T0" fmla="*/ 0 w 14"/>
                    <a:gd name="T1" fmla="*/ 0 h 7"/>
                    <a:gd name="T2" fmla="*/ 0 w 14"/>
                    <a:gd name="T3" fmla="*/ 0 h 7"/>
                    <a:gd name="T4" fmla="*/ 0 w 14"/>
                    <a:gd name="T5" fmla="*/ 0 h 7"/>
                    <a:gd name="T6" fmla="*/ 0 w 14"/>
                    <a:gd name="T7" fmla="*/ 0 h 7"/>
                    <a:gd name="T8" fmla="*/ 0 w 14"/>
                    <a:gd name="T9" fmla="*/ 0 h 7"/>
                    <a:gd name="T10" fmla="*/ 0 w 14"/>
                    <a:gd name="T11" fmla="*/ 0 h 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4" h="7">
                      <a:moveTo>
                        <a:pt x="14" y="7"/>
                      </a:moveTo>
                      <a:lnTo>
                        <a:pt x="12" y="2"/>
                      </a:lnTo>
                      <a:lnTo>
                        <a:pt x="7" y="0"/>
                      </a:lnTo>
                      <a:lnTo>
                        <a:pt x="2" y="2"/>
                      </a:lnTo>
                      <a:lnTo>
                        <a:pt x="0" y="7"/>
                      </a:lnTo>
                      <a:lnTo>
                        <a:pt x="14"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0290" name="Freeform 279"/>
                <p:cNvSpPr>
                  <a:spLocks/>
                </p:cNvSpPr>
                <p:nvPr/>
              </p:nvSpPr>
              <p:spPr bwMode="auto">
                <a:xfrm>
                  <a:off x="2092" y="2306"/>
                  <a:ext cx="1" cy="16"/>
                </a:xfrm>
                <a:custGeom>
                  <a:avLst/>
                  <a:gdLst>
                    <a:gd name="T0" fmla="*/ 0 w 14"/>
                    <a:gd name="T1" fmla="*/ 0 h 126"/>
                    <a:gd name="T2" fmla="*/ 0 w 14"/>
                    <a:gd name="T3" fmla="*/ 0 h 126"/>
                    <a:gd name="T4" fmla="*/ 0 w 14"/>
                    <a:gd name="T5" fmla="*/ 0 h 126"/>
                    <a:gd name="T6" fmla="*/ 0 w 14"/>
                    <a:gd name="T7" fmla="*/ 0 h 126"/>
                    <a:gd name="T8" fmla="*/ 0 w 14"/>
                    <a:gd name="T9" fmla="*/ 0 h 126"/>
                    <a:gd name="T10" fmla="*/ 0 w 14"/>
                    <a:gd name="T11" fmla="*/ 0 h 12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4" h="126">
                      <a:moveTo>
                        <a:pt x="7" y="126"/>
                      </a:moveTo>
                      <a:lnTo>
                        <a:pt x="14" y="126"/>
                      </a:lnTo>
                      <a:lnTo>
                        <a:pt x="14" y="0"/>
                      </a:lnTo>
                      <a:lnTo>
                        <a:pt x="0" y="0"/>
                      </a:lnTo>
                      <a:lnTo>
                        <a:pt x="0" y="126"/>
                      </a:lnTo>
                      <a:lnTo>
                        <a:pt x="7" y="1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0291" name="Freeform 280"/>
                <p:cNvSpPr>
                  <a:spLocks/>
                </p:cNvSpPr>
                <p:nvPr/>
              </p:nvSpPr>
              <p:spPr bwMode="auto">
                <a:xfrm>
                  <a:off x="2092" y="2322"/>
                  <a:ext cx="1" cy="1"/>
                </a:xfrm>
                <a:custGeom>
                  <a:avLst/>
                  <a:gdLst>
                    <a:gd name="T0" fmla="*/ 0 w 14"/>
                    <a:gd name="T1" fmla="*/ 0 h 7"/>
                    <a:gd name="T2" fmla="*/ 0 w 14"/>
                    <a:gd name="T3" fmla="*/ 0 h 7"/>
                    <a:gd name="T4" fmla="*/ 0 w 14"/>
                    <a:gd name="T5" fmla="*/ 0 h 7"/>
                    <a:gd name="T6" fmla="*/ 0 w 14"/>
                    <a:gd name="T7" fmla="*/ 0 h 7"/>
                    <a:gd name="T8" fmla="*/ 0 w 14"/>
                    <a:gd name="T9" fmla="*/ 0 h 7"/>
                    <a:gd name="T10" fmla="*/ 0 w 14"/>
                    <a:gd name="T11" fmla="*/ 0 h 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4" h="7">
                      <a:moveTo>
                        <a:pt x="0" y="0"/>
                      </a:moveTo>
                      <a:lnTo>
                        <a:pt x="2" y="5"/>
                      </a:lnTo>
                      <a:lnTo>
                        <a:pt x="7" y="7"/>
                      </a:lnTo>
                      <a:lnTo>
                        <a:pt x="12" y="5"/>
                      </a:lnTo>
                      <a:lnTo>
                        <a:pt x="14"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0292" name="Freeform 281"/>
                <p:cNvSpPr>
                  <a:spLocks/>
                </p:cNvSpPr>
                <p:nvPr/>
              </p:nvSpPr>
              <p:spPr bwMode="auto">
                <a:xfrm>
                  <a:off x="2053" y="2256"/>
                  <a:ext cx="2" cy="43"/>
                </a:xfrm>
                <a:custGeom>
                  <a:avLst/>
                  <a:gdLst>
                    <a:gd name="T0" fmla="*/ 0 w 14"/>
                    <a:gd name="T1" fmla="*/ 0 h 347"/>
                    <a:gd name="T2" fmla="*/ 0 w 14"/>
                    <a:gd name="T3" fmla="*/ 0 h 347"/>
                    <a:gd name="T4" fmla="*/ 0 w 14"/>
                    <a:gd name="T5" fmla="*/ 0 h 347"/>
                    <a:gd name="T6" fmla="*/ 0 w 14"/>
                    <a:gd name="T7" fmla="*/ 0 h 347"/>
                    <a:gd name="T8" fmla="*/ 0 w 14"/>
                    <a:gd name="T9" fmla="*/ 0 h 347"/>
                    <a:gd name="T10" fmla="*/ 0 w 14"/>
                    <a:gd name="T11" fmla="*/ 0 h 34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4" h="347">
                      <a:moveTo>
                        <a:pt x="7" y="347"/>
                      </a:moveTo>
                      <a:lnTo>
                        <a:pt x="14" y="347"/>
                      </a:lnTo>
                      <a:lnTo>
                        <a:pt x="14" y="0"/>
                      </a:lnTo>
                      <a:lnTo>
                        <a:pt x="0" y="0"/>
                      </a:lnTo>
                      <a:lnTo>
                        <a:pt x="0" y="347"/>
                      </a:lnTo>
                      <a:lnTo>
                        <a:pt x="7" y="34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0293" name="Freeform 282"/>
                <p:cNvSpPr>
                  <a:spLocks/>
                </p:cNvSpPr>
                <p:nvPr/>
              </p:nvSpPr>
              <p:spPr bwMode="auto">
                <a:xfrm>
                  <a:off x="1984" y="2256"/>
                  <a:ext cx="2" cy="43"/>
                </a:xfrm>
                <a:custGeom>
                  <a:avLst/>
                  <a:gdLst>
                    <a:gd name="T0" fmla="*/ 0 w 14"/>
                    <a:gd name="T1" fmla="*/ 0 h 347"/>
                    <a:gd name="T2" fmla="*/ 0 w 14"/>
                    <a:gd name="T3" fmla="*/ 0 h 347"/>
                    <a:gd name="T4" fmla="*/ 0 w 14"/>
                    <a:gd name="T5" fmla="*/ 0 h 347"/>
                    <a:gd name="T6" fmla="*/ 0 w 14"/>
                    <a:gd name="T7" fmla="*/ 0 h 347"/>
                    <a:gd name="T8" fmla="*/ 0 w 14"/>
                    <a:gd name="T9" fmla="*/ 0 h 347"/>
                    <a:gd name="T10" fmla="*/ 0 w 14"/>
                    <a:gd name="T11" fmla="*/ 0 h 34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4" h="347">
                      <a:moveTo>
                        <a:pt x="7" y="347"/>
                      </a:moveTo>
                      <a:lnTo>
                        <a:pt x="14" y="347"/>
                      </a:lnTo>
                      <a:lnTo>
                        <a:pt x="14" y="0"/>
                      </a:lnTo>
                      <a:lnTo>
                        <a:pt x="0" y="0"/>
                      </a:lnTo>
                      <a:lnTo>
                        <a:pt x="0" y="347"/>
                      </a:lnTo>
                      <a:lnTo>
                        <a:pt x="7" y="34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0294" name="Freeform 283"/>
                <p:cNvSpPr>
                  <a:spLocks/>
                </p:cNvSpPr>
                <p:nvPr/>
              </p:nvSpPr>
              <p:spPr bwMode="auto">
                <a:xfrm>
                  <a:off x="1915" y="2256"/>
                  <a:ext cx="2" cy="43"/>
                </a:xfrm>
                <a:custGeom>
                  <a:avLst/>
                  <a:gdLst>
                    <a:gd name="T0" fmla="*/ 0 w 14"/>
                    <a:gd name="T1" fmla="*/ 0 h 347"/>
                    <a:gd name="T2" fmla="*/ 0 w 14"/>
                    <a:gd name="T3" fmla="*/ 0 h 347"/>
                    <a:gd name="T4" fmla="*/ 0 w 14"/>
                    <a:gd name="T5" fmla="*/ 0 h 347"/>
                    <a:gd name="T6" fmla="*/ 0 w 14"/>
                    <a:gd name="T7" fmla="*/ 0 h 347"/>
                    <a:gd name="T8" fmla="*/ 0 w 14"/>
                    <a:gd name="T9" fmla="*/ 0 h 347"/>
                    <a:gd name="T10" fmla="*/ 0 w 14"/>
                    <a:gd name="T11" fmla="*/ 0 h 34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4" h="347">
                      <a:moveTo>
                        <a:pt x="7" y="347"/>
                      </a:moveTo>
                      <a:lnTo>
                        <a:pt x="14" y="347"/>
                      </a:lnTo>
                      <a:lnTo>
                        <a:pt x="14" y="0"/>
                      </a:lnTo>
                      <a:lnTo>
                        <a:pt x="0" y="0"/>
                      </a:lnTo>
                      <a:lnTo>
                        <a:pt x="0" y="347"/>
                      </a:lnTo>
                      <a:lnTo>
                        <a:pt x="7" y="34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0295" name="Freeform 284"/>
                <p:cNvSpPr>
                  <a:spLocks/>
                </p:cNvSpPr>
                <p:nvPr/>
              </p:nvSpPr>
              <p:spPr bwMode="auto">
                <a:xfrm>
                  <a:off x="1871" y="2285"/>
                  <a:ext cx="1" cy="1"/>
                </a:xfrm>
                <a:custGeom>
                  <a:avLst/>
                  <a:gdLst>
                    <a:gd name="T0" fmla="*/ 0 w 14"/>
                    <a:gd name="T1" fmla="*/ 0 h 7"/>
                    <a:gd name="T2" fmla="*/ 0 w 14"/>
                    <a:gd name="T3" fmla="*/ 0 h 7"/>
                    <a:gd name="T4" fmla="*/ 0 w 14"/>
                    <a:gd name="T5" fmla="*/ 0 h 7"/>
                    <a:gd name="T6" fmla="*/ 0 w 14"/>
                    <a:gd name="T7" fmla="*/ 0 h 7"/>
                    <a:gd name="T8" fmla="*/ 0 w 14"/>
                    <a:gd name="T9" fmla="*/ 0 h 7"/>
                    <a:gd name="T10" fmla="*/ 0 w 14"/>
                    <a:gd name="T11" fmla="*/ 0 h 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4" h="7">
                      <a:moveTo>
                        <a:pt x="14" y="7"/>
                      </a:moveTo>
                      <a:lnTo>
                        <a:pt x="12" y="2"/>
                      </a:lnTo>
                      <a:lnTo>
                        <a:pt x="7" y="0"/>
                      </a:lnTo>
                      <a:lnTo>
                        <a:pt x="2" y="2"/>
                      </a:lnTo>
                      <a:lnTo>
                        <a:pt x="0" y="7"/>
                      </a:lnTo>
                      <a:lnTo>
                        <a:pt x="14"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0296" name="Freeform 285"/>
                <p:cNvSpPr>
                  <a:spLocks/>
                </p:cNvSpPr>
                <p:nvPr/>
              </p:nvSpPr>
              <p:spPr bwMode="auto">
                <a:xfrm>
                  <a:off x="1871" y="2286"/>
                  <a:ext cx="1" cy="11"/>
                </a:xfrm>
                <a:custGeom>
                  <a:avLst/>
                  <a:gdLst>
                    <a:gd name="T0" fmla="*/ 0 w 14"/>
                    <a:gd name="T1" fmla="*/ 0 h 92"/>
                    <a:gd name="T2" fmla="*/ 0 w 14"/>
                    <a:gd name="T3" fmla="*/ 0 h 92"/>
                    <a:gd name="T4" fmla="*/ 0 w 14"/>
                    <a:gd name="T5" fmla="*/ 0 h 92"/>
                    <a:gd name="T6" fmla="*/ 0 w 14"/>
                    <a:gd name="T7" fmla="*/ 0 h 92"/>
                    <a:gd name="T8" fmla="*/ 0 w 14"/>
                    <a:gd name="T9" fmla="*/ 0 h 92"/>
                    <a:gd name="T10" fmla="*/ 0 w 14"/>
                    <a:gd name="T11" fmla="*/ 0 h 9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4" h="92">
                      <a:moveTo>
                        <a:pt x="7" y="92"/>
                      </a:moveTo>
                      <a:lnTo>
                        <a:pt x="14" y="92"/>
                      </a:lnTo>
                      <a:lnTo>
                        <a:pt x="14" y="0"/>
                      </a:lnTo>
                      <a:lnTo>
                        <a:pt x="0" y="0"/>
                      </a:lnTo>
                      <a:lnTo>
                        <a:pt x="0" y="92"/>
                      </a:lnTo>
                      <a:lnTo>
                        <a:pt x="7" y="9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0297" name="Freeform 286"/>
                <p:cNvSpPr>
                  <a:spLocks/>
                </p:cNvSpPr>
                <p:nvPr/>
              </p:nvSpPr>
              <p:spPr bwMode="auto">
                <a:xfrm>
                  <a:off x="1871" y="2297"/>
                  <a:ext cx="1" cy="1"/>
                </a:xfrm>
                <a:custGeom>
                  <a:avLst/>
                  <a:gdLst>
                    <a:gd name="T0" fmla="*/ 0 w 14"/>
                    <a:gd name="T1" fmla="*/ 0 h 7"/>
                    <a:gd name="T2" fmla="*/ 0 w 14"/>
                    <a:gd name="T3" fmla="*/ 0 h 7"/>
                    <a:gd name="T4" fmla="*/ 0 w 14"/>
                    <a:gd name="T5" fmla="*/ 0 h 7"/>
                    <a:gd name="T6" fmla="*/ 0 w 14"/>
                    <a:gd name="T7" fmla="*/ 0 h 7"/>
                    <a:gd name="T8" fmla="*/ 0 w 14"/>
                    <a:gd name="T9" fmla="*/ 0 h 7"/>
                    <a:gd name="T10" fmla="*/ 0 w 14"/>
                    <a:gd name="T11" fmla="*/ 0 h 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4" h="7">
                      <a:moveTo>
                        <a:pt x="0" y="0"/>
                      </a:moveTo>
                      <a:lnTo>
                        <a:pt x="2" y="5"/>
                      </a:lnTo>
                      <a:lnTo>
                        <a:pt x="7" y="7"/>
                      </a:lnTo>
                      <a:lnTo>
                        <a:pt x="12" y="5"/>
                      </a:lnTo>
                      <a:lnTo>
                        <a:pt x="14"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0298" name="Freeform 287"/>
                <p:cNvSpPr>
                  <a:spLocks/>
                </p:cNvSpPr>
                <p:nvPr/>
              </p:nvSpPr>
              <p:spPr bwMode="auto">
                <a:xfrm>
                  <a:off x="1879" y="2285"/>
                  <a:ext cx="2" cy="1"/>
                </a:xfrm>
                <a:custGeom>
                  <a:avLst/>
                  <a:gdLst>
                    <a:gd name="T0" fmla="*/ 0 w 14"/>
                    <a:gd name="T1" fmla="*/ 0 h 7"/>
                    <a:gd name="T2" fmla="*/ 0 w 14"/>
                    <a:gd name="T3" fmla="*/ 0 h 7"/>
                    <a:gd name="T4" fmla="*/ 0 w 14"/>
                    <a:gd name="T5" fmla="*/ 0 h 7"/>
                    <a:gd name="T6" fmla="*/ 0 w 14"/>
                    <a:gd name="T7" fmla="*/ 0 h 7"/>
                    <a:gd name="T8" fmla="*/ 0 w 14"/>
                    <a:gd name="T9" fmla="*/ 0 h 7"/>
                    <a:gd name="T10" fmla="*/ 0 w 14"/>
                    <a:gd name="T11" fmla="*/ 0 h 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4" h="7">
                      <a:moveTo>
                        <a:pt x="14" y="7"/>
                      </a:moveTo>
                      <a:lnTo>
                        <a:pt x="12" y="2"/>
                      </a:lnTo>
                      <a:lnTo>
                        <a:pt x="7" y="0"/>
                      </a:lnTo>
                      <a:lnTo>
                        <a:pt x="2" y="2"/>
                      </a:lnTo>
                      <a:lnTo>
                        <a:pt x="0" y="7"/>
                      </a:lnTo>
                      <a:lnTo>
                        <a:pt x="14"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0299" name="Freeform 288"/>
                <p:cNvSpPr>
                  <a:spLocks/>
                </p:cNvSpPr>
                <p:nvPr/>
              </p:nvSpPr>
              <p:spPr bwMode="auto">
                <a:xfrm>
                  <a:off x="1879" y="2286"/>
                  <a:ext cx="2" cy="11"/>
                </a:xfrm>
                <a:custGeom>
                  <a:avLst/>
                  <a:gdLst>
                    <a:gd name="T0" fmla="*/ 0 w 14"/>
                    <a:gd name="T1" fmla="*/ 0 h 92"/>
                    <a:gd name="T2" fmla="*/ 0 w 14"/>
                    <a:gd name="T3" fmla="*/ 0 h 92"/>
                    <a:gd name="T4" fmla="*/ 0 w 14"/>
                    <a:gd name="T5" fmla="*/ 0 h 92"/>
                    <a:gd name="T6" fmla="*/ 0 w 14"/>
                    <a:gd name="T7" fmla="*/ 0 h 92"/>
                    <a:gd name="T8" fmla="*/ 0 w 14"/>
                    <a:gd name="T9" fmla="*/ 0 h 92"/>
                    <a:gd name="T10" fmla="*/ 0 w 14"/>
                    <a:gd name="T11" fmla="*/ 0 h 9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4" h="92">
                      <a:moveTo>
                        <a:pt x="7" y="92"/>
                      </a:moveTo>
                      <a:lnTo>
                        <a:pt x="14" y="92"/>
                      </a:lnTo>
                      <a:lnTo>
                        <a:pt x="14" y="0"/>
                      </a:lnTo>
                      <a:lnTo>
                        <a:pt x="0" y="0"/>
                      </a:lnTo>
                      <a:lnTo>
                        <a:pt x="0" y="92"/>
                      </a:lnTo>
                      <a:lnTo>
                        <a:pt x="7" y="9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0300" name="Freeform 289"/>
                <p:cNvSpPr>
                  <a:spLocks/>
                </p:cNvSpPr>
                <p:nvPr/>
              </p:nvSpPr>
              <p:spPr bwMode="auto">
                <a:xfrm>
                  <a:off x="1879" y="2297"/>
                  <a:ext cx="2" cy="1"/>
                </a:xfrm>
                <a:custGeom>
                  <a:avLst/>
                  <a:gdLst>
                    <a:gd name="T0" fmla="*/ 0 w 14"/>
                    <a:gd name="T1" fmla="*/ 0 h 7"/>
                    <a:gd name="T2" fmla="*/ 0 w 14"/>
                    <a:gd name="T3" fmla="*/ 0 h 7"/>
                    <a:gd name="T4" fmla="*/ 0 w 14"/>
                    <a:gd name="T5" fmla="*/ 0 h 7"/>
                    <a:gd name="T6" fmla="*/ 0 w 14"/>
                    <a:gd name="T7" fmla="*/ 0 h 7"/>
                    <a:gd name="T8" fmla="*/ 0 w 14"/>
                    <a:gd name="T9" fmla="*/ 0 h 7"/>
                    <a:gd name="T10" fmla="*/ 0 w 14"/>
                    <a:gd name="T11" fmla="*/ 0 h 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4" h="7">
                      <a:moveTo>
                        <a:pt x="0" y="0"/>
                      </a:moveTo>
                      <a:lnTo>
                        <a:pt x="2" y="5"/>
                      </a:lnTo>
                      <a:lnTo>
                        <a:pt x="7" y="7"/>
                      </a:lnTo>
                      <a:lnTo>
                        <a:pt x="12" y="5"/>
                      </a:lnTo>
                      <a:lnTo>
                        <a:pt x="14"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0301" name="Freeform 290"/>
                <p:cNvSpPr>
                  <a:spLocks/>
                </p:cNvSpPr>
                <p:nvPr/>
              </p:nvSpPr>
              <p:spPr bwMode="auto">
                <a:xfrm>
                  <a:off x="1876" y="2285"/>
                  <a:ext cx="2" cy="1"/>
                </a:xfrm>
                <a:custGeom>
                  <a:avLst/>
                  <a:gdLst>
                    <a:gd name="T0" fmla="*/ 0 w 14"/>
                    <a:gd name="T1" fmla="*/ 0 h 7"/>
                    <a:gd name="T2" fmla="*/ 0 w 14"/>
                    <a:gd name="T3" fmla="*/ 0 h 7"/>
                    <a:gd name="T4" fmla="*/ 0 w 14"/>
                    <a:gd name="T5" fmla="*/ 0 h 7"/>
                    <a:gd name="T6" fmla="*/ 0 w 14"/>
                    <a:gd name="T7" fmla="*/ 0 h 7"/>
                    <a:gd name="T8" fmla="*/ 0 w 14"/>
                    <a:gd name="T9" fmla="*/ 0 h 7"/>
                    <a:gd name="T10" fmla="*/ 0 w 14"/>
                    <a:gd name="T11" fmla="*/ 0 h 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4" h="7">
                      <a:moveTo>
                        <a:pt x="14" y="7"/>
                      </a:moveTo>
                      <a:lnTo>
                        <a:pt x="12" y="2"/>
                      </a:lnTo>
                      <a:lnTo>
                        <a:pt x="7" y="0"/>
                      </a:lnTo>
                      <a:lnTo>
                        <a:pt x="2" y="2"/>
                      </a:lnTo>
                      <a:lnTo>
                        <a:pt x="0" y="7"/>
                      </a:lnTo>
                      <a:lnTo>
                        <a:pt x="14"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0302" name="Freeform 291"/>
                <p:cNvSpPr>
                  <a:spLocks/>
                </p:cNvSpPr>
                <p:nvPr/>
              </p:nvSpPr>
              <p:spPr bwMode="auto">
                <a:xfrm>
                  <a:off x="1876" y="2286"/>
                  <a:ext cx="2" cy="11"/>
                </a:xfrm>
                <a:custGeom>
                  <a:avLst/>
                  <a:gdLst>
                    <a:gd name="T0" fmla="*/ 0 w 14"/>
                    <a:gd name="T1" fmla="*/ 0 h 92"/>
                    <a:gd name="T2" fmla="*/ 0 w 14"/>
                    <a:gd name="T3" fmla="*/ 0 h 92"/>
                    <a:gd name="T4" fmla="*/ 0 w 14"/>
                    <a:gd name="T5" fmla="*/ 0 h 92"/>
                    <a:gd name="T6" fmla="*/ 0 w 14"/>
                    <a:gd name="T7" fmla="*/ 0 h 92"/>
                    <a:gd name="T8" fmla="*/ 0 w 14"/>
                    <a:gd name="T9" fmla="*/ 0 h 92"/>
                    <a:gd name="T10" fmla="*/ 0 w 14"/>
                    <a:gd name="T11" fmla="*/ 0 h 9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4" h="92">
                      <a:moveTo>
                        <a:pt x="7" y="92"/>
                      </a:moveTo>
                      <a:lnTo>
                        <a:pt x="14" y="92"/>
                      </a:lnTo>
                      <a:lnTo>
                        <a:pt x="14" y="0"/>
                      </a:lnTo>
                      <a:lnTo>
                        <a:pt x="0" y="0"/>
                      </a:lnTo>
                      <a:lnTo>
                        <a:pt x="0" y="92"/>
                      </a:lnTo>
                      <a:lnTo>
                        <a:pt x="7" y="9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0303" name="Freeform 292"/>
                <p:cNvSpPr>
                  <a:spLocks/>
                </p:cNvSpPr>
                <p:nvPr/>
              </p:nvSpPr>
              <p:spPr bwMode="auto">
                <a:xfrm>
                  <a:off x="1876" y="2297"/>
                  <a:ext cx="2" cy="1"/>
                </a:xfrm>
                <a:custGeom>
                  <a:avLst/>
                  <a:gdLst>
                    <a:gd name="T0" fmla="*/ 0 w 14"/>
                    <a:gd name="T1" fmla="*/ 0 h 7"/>
                    <a:gd name="T2" fmla="*/ 0 w 14"/>
                    <a:gd name="T3" fmla="*/ 0 h 7"/>
                    <a:gd name="T4" fmla="*/ 0 w 14"/>
                    <a:gd name="T5" fmla="*/ 0 h 7"/>
                    <a:gd name="T6" fmla="*/ 0 w 14"/>
                    <a:gd name="T7" fmla="*/ 0 h 7"/>
                    <a:gd name="T8" fmla="*/ 0 w 14"/>
                    <a:gd name="T9" fmla="*/ 0 h 7"/>
                    <a:gd name="T10" fmla="*/ 0 w 14"/>
                    <a:gd name="T11" fmla="*/ 0 h 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4" h="7">
                      <a:moveTo>
                        <a:pt x="0" y="0"/>
                      </a:moveTo>
                      <a:lnTo>
                        <a:pt x="2" y="5"/>
                      </a:lnTo>
                      <a:lnTo>
                        <a:pt x="7" y="7"/>
                      </a:lnTo>
                      <a:lnTo>
                        <a:pt x="12" y="5"/>
                      </a:lnTo>
                      <a:lnTo>
                        <a:pt x="14"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0304" name="Freeform 293"/>
                <p:cNvSpPr>
                  <a:spLocks/>
                </p:cNvSpPr>
                <p:nvPr/>
              </p:nvSpPr>
              <p:spPr bwMode="auto">
                <a:xfrm>
                  <a:off x="1873" y="2285"/>
                  <a:ext cx="2" cy="1"/>
                </a:xfrm>
                <a:custGeom>
                  <a:avLst/>
                  <a:gdLst>
                    <a:gd name="T0" fmla="*/ 0 w 14"/>
                    <a:gd name="T1" fmla="*/ 0 h 7"/>
                    <a:gd name="T2" fmla="*/ 0 w 14"/>
                    <a:gd name="T3" fmla="*/ 0 h 7"/>
                    <a:gd name="T4" fmla="*/ 0 w 14"/>
                    <a:gd name="T5" fmla="*/ 0 h 7"/>
                    <a:gd name="T6" fmla="*/ 0 w 14"/>
                    <a:gd name="T7" fmla="*/ 0 h 7"/>
                    <a:gd name="T8" fmla="*/ 0 w 14"/>
                    <a:gd name="T9" fmla="*/ 0 h 7"/>
                    <a:gd name="T10" fmla="*/ 0 w 14"/>
                    <a:gd name="T11" fmla="*/ 0 h 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4" h="7">
                      <a:moveTo>
                        <a:pt x="14" y="7"/>
                      </a:moveTo>
                      <a:lnTo>
                        <a:pt x="12" y="2"/>
                      </a:lnTo>
                      <a:lnTo>
                        <a:pt x="7" y="0"/>
                      </a:lnTo>
                      <a:lnTo>
                        <a:pt x="2" y="2"/>
                      </a:lnTo>
                      <a:lnTo>
                        <a:pt x="0" y="7"/>
                      </a:lnTo>
                      <a:lnTo>
                        <a:pt x="14"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0305" name="Freeform 294"/>
                <p:cNvSpPr>
                  <a:spLocks/>
                </p:cNvSpPr>
                <p:nvPr/>
              </p:nvSpPr>
              <p:spPr bwMode="auto">
                <a:xfrm>
                  <a:off x="1873" y="2286"/>
                  <a:ext cx="2" cy="11"/>
                </a:xfrm>
                <a:custGeom>
                  <a:avLst/>
                  <a:gdLst>
                    <a:gd name="T0" fmla="*/ 0 w 14"/>
                    <a:gd name="T1" fmla="*/ 0 h 92"/>
                    <a:gd name="T2" fmla="*/ 0 w 14"/>
                    <a:gd name="T3" fmla="*/ 0 h 92"/>
                    <a:gd name="T4" fmla="*/ 0 w 14"/>
                    <a:gd name="T5" fmla="*/ 0 h 92"/>
                    <a:gd name="T6" fmla="*/ 0 w 14"/>
                    <a:gd name="T7" fmla="*/ 0 h 92"/>
                    <a:gd name="T8" fmla="*/ 0 w 14"/>
                    <a:gd name="T9" fmla="*/ 0 h 92"/>
                    <a:gd name="T10" fmla="*/ 0 w 14"/>
                    <a:gd name="T11" fmla="*/ 0 h 9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4" h="92">
                      <a:moveTo>
                        <a:pt x="7" y="92"/>
                      </a:moveTo>
                      <a:lnTo>
                        <a:pt x="14" y="92"/>
                      </a:lnTo>
                      <a:lnTo>
                        <a:pt x="14" y="0"/>
                      </a:lnTo>
                      <a:lnTo>
                        <a:pt x="0" y="0"/>
                      </a:lnTo>
                      <a:lnTo>
                        <a:pt x="0" y="92"/>
                      </a:lnTo>
                      <a:lnTo>
                        <a:pt x="7" y="9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0306" name="Freeform 295"/>
                <p:cNvSpPr>
                  <a:spLocks/>
                </p:cNvSpPr>
                <p:nvPr/>
              </p:nvSpPr>
              <p:spPr bwMode="auto">
                <a:xfrm>
                  <a:off x="1873" y="2297"/>
                  <a:ext cx="2" cy="1"/>
                </a:xfrm>
                <a:custGeom>
                  <a:avLst/>
                  <a:gdLst>
                    <a:gd name="T0" fmla="*/ 0 w 14"/>
                    <a:gd name="T1" fmla="*/ 0 h 7"/>
                    <a:gd name="T2" fmla="*/ 0 w 14"/>
                    <a:gd name="T3" fmla="*/ 0 h 7"/>
                    <a:gd name="T4" fmla="*/ 0 w 14"/>
                    <a:gd name="T5" fmla="*/ 0 h 7"/>
                    <a:gd name="T6" fmla="*/ 0 w 14"/>
                    <a:gd name="T7" fmla="*/ 0 h 7"/>
                    <a:gd name="T8" fmla="*/ 0 w 14"/>
                    <a:gd name="T9" fmla="*/ 0 h 7"/>
                    <a:gd name="T10" fmla="*/ 0 w 14"/>
                    <a:gd name="T11" fmla="*/ 0 h 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4" h="7">
                      <a:moveTo>
                        <a:pt x="0" y="0"/>
                      </a:moveTo>
                      <a:lnTo>
                        <a:pt x="2" y="5"/>
                      </a:lnTo>
                      <a:lnTo>
                        <a:pt x="7" y="7"/>
                      </a:lnTo>
                      <a:lnTo>
                        <a:pt x="12" y="5"/>
                      </a:lnTo>
                      <a:lnTo>
                        <a:pt x="14"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0307" name="Freeform 296"/>
                <p:cNvSpPr>
                  <a:spLocks/>
                </p:cNvSpPr>
                <p:nvPr/>
              </p:nvSpPr>
              <p:spPr bwMode="auto">
                <a:xfrm>
                  <a:off x="1896" y="2285"/>
                  <a:ext cx="2" cy="1"/>
                </a:xfrm>
                <a:custGeom>
                  <a:avLst/>
                  <a:gdLst>
                    <a:gd name="T0" fmla="*/ 0 w 14"/>
                    <a:gd name="T1" fmla="*/ 0 h 7"/>
                    <a:gd name="T2" fmla="*/ 0 w 14"/>
                    <a:gd name="T3" fmla="*/ 0 h 7"/>
                    <a:gd name="T4" fmla="*/ 0 w 14"/>
                    <a:gd name="T5" fmla="*/ 0 h 7"/>
                    <a:gd name="T6" fmla="*/ 0 w 14"/>
                    <a:gd name="T7" fmla="*/ 0 h 7"/>
                    <a:gd name="T8" fmla="*/ 0 w 14"/>
                    <a:gd name="T9" fmla="*/ 0 h 7"/>
                    <a:gd name="T10" fmla="*/ 0 w 14"/>
                    <a:gd name="T11" fmla="*/ 0 h 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4" h="7">
                      <a:moveTo>
                        <a:pt x="14" y="7"/>
                      </a:moveTo>
                      <a:lnTo>
                        <a:pt x="12" y="2"/>
                      </a:lnTo>
                      <a:lnTo>
                        <a:pt x="7" y="0"/>
                      </a:lnTo>
                      <a:lnTo>
                        <a:pt x="2" y="2"/>
                      </a:lnTo>
                      <a:lnTo>
                        <a:pt x="0" y="7"/>
                      </a:lnTo>
                      <a:lnTo>
                        <a:pt x="14"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0308" name="Freeform 297"/>
                <p:cNvSpPr>
                  <a:spLocks/>
                </p:cNvSpPr>
                <p:nvPr/>
              </p:nvSpPr>
              <p:spPr bwMode="auto">
                <a:xfrm>
                  <a:off x="1896" y="2286"/>
                  <a:ext cx="2" cy="11"/>
                </a:xfrm>
                <a:custGeom>
                  <a:avLst/>
                  <a:gdLst>
                    <a:gd name="T0" fmla="*/ 0 w 14"/>
                    <a:gd name="T1" fmla="*/ 0 h 92"/>
                    <a:gd name="T2" fmla="*/ 0 w 14"/>
                    <a:gd name="T3" fmla="*/ 0 h 92"/>
                    <a:gd name="T4" fmla="*/ 0 w 14"/>
                    <a:gd name="T5" fmla="*/ 0 h 92"/>
                    <a:gd name="T6" fmla="*/ 0 w 14"/>
                    <a:gd name="T7" fmla="*/ 0 h 92"/>
                    <a:gd name="T8" fmla="*/ 0 w 14"/>
                    <a:gd name="T9" fmla="*/ 0 h 92"/>
                    <a:gd name="T10" fmla="*/ 0 w 14"/>
                    <a:gd name="T11" fmla="*/ 0 h 9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4" h="92">
                      <a:moveTo>
                        <a:pt x="7" y="92"/>
                      </a:moveTo>
                      <a:lnTo>
                        <a:pt x="14" y="92"/>
                      </a:lnTo>
                      <a:lnTo>
                        <a:pt x="14" y="0"/>
                      </a:lnTo>
                      <a:lnTo>
                        <a:pt x="0" y="0"/>
                      </a:lnTo>
                      <a:lnTo>
                        <a:pt x="0" y="92"/>
                      </a:lnTo>
                      <a:lnTo>
                        <a:pt x="7" y="9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0309" name="Freeform 298"/>
                <p:cNvSpPr>
                  <a:spLocks/>
                </p:cNvSpPr>
                <p:nvPr/>
              </p:nvSpPr>
              <p:spPr bwMode="auto">
                <a:xfrm>
                  <a:off x="1896" y="2297"/>
                  <a:ext cx="2" cy="1"/>
                </a:xfrm>
                <a:custGeom>
                  <a:avLst/>
                  <a:gdLst>
                    <a:gd name="T0" fmla="*/ 0 w 14"/>
                    <a:gd name="T1" fmla="*/ 0 h 7"/>
                    <a:gd name="T2" fmla="*/ 0 w 14"/>
                    <a:gd name="T3" fmla="*/ 0 h 7"/>
                    <a:gd name="T4" fmla="*/ 0 w 14"/>
                    <a:gd name="T5" fmla="*/ 0 h 7"/>
                    <a:gd name="T6" fmla="*/ 0 w 14"/>
                    <a:gd name="T7" fmla="*/ 0 h 7"/>
                    <a:gd name="T8" fmla="*/ 0 w 14"/>
                    <a:gd name="T9" fmla="*/ 0 h 7"/>
                    <a:gd name="T10" fmla="*/ 0 w 14"/>
                    <a:gd name="T11" fmla="*/ 0 h 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4" h="7">
                      <a:moveTo>
                        <a:pt x="0" y="0"/>
                      </a:moveTo>
                      <a:lnTo>
                        <a:pt x="2" y="5"/>
                      </a:lnTo>
                      <a:lnTo>
                        <a:pt x="7" y="7"/>
                      </a:lnTo>
                      <a:lnTo>
                        <a:pt x="12" y="5"/>
                      </a:lnTo>
                      <a:lnTo>
                        <a:pt x="14"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0310" name="Freeform 299"/>
                <p:cNvSpPr>
                  <a:spLocks/>
                </p:cNvSpPr>
                <p:nvPr/>
              </p:nvSpPr>
              <p:spPr bwMode="auto">
                <a:xfrm>
                  <a:off x="1893" y="2285"/>
                  <a:ext cx="2" cy="1"/>
                </a:xfrm>
                <a:custGeom>
                  <a:avLst/>
                  <a:gdLst>
                    <a:gd name="T0" fmla="*/ 0 w 14"/>
                    <a:gd name="T1" fmla="*/ 0 h 7"/>
                    <a:gd name="T2" fmla="*/ 0 w 14"/>
                    <a:gd name="T3" fmla="*/ 0 h 7"/>
                    <a:gd name="T4" fmla="*/ 0 w 14"/>
                    <a:gd name="T5" fmla="*/ 0 h 7"/>
                    <a:gd name="T6" fmla="*/ 0 w 14"/>
                    <a:gd name="T7" fmla="*/ 0 h 7"/>
                    <a:gd name="T8" fmla="*/ 0 w 14"/>
                    <a:gd name="T9" fmla="*/ 0 h 7"/>
                    <a:gd name="T10" fmla="*/ 0 w 14"/>
                    <a:gd name="T11" fmla="*/ 0 h 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4" h="7">
                      <a:moveTo>
                        <a:pt x="14" y="7"/>
                      </a:moveTo>
                      <a:lnTo>
                        <a:pt x="12" y="2"/>
                      </a:lnTo>
                      <a:lnTo>
                        <a:pt x="7" y="0"/>
                      </a:lnTo>
                      <a:lnTo>
                        <a:pt x="2" y="2"/>
                      </a:lnTo>
                      <a:lnTo>
                        <a:pt x="0" y="7"/>
                      </a:lnTo>
                      <a:lnTo>
                        <a:pt x="14"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0311" name="Freeform 300"/>
                <p:cNvSpPr>
                  <a:spLocks/>
                </p:cNvSpPr>
                <p:nvPr/>
              </p:nvSpPr>
              <p:spPr bwMode="auto">
                <a:xfrm>
                  <a:off x="1893" y="2286"/>
                  <a:ext cx="2" cy="11"/>
                </a:xfrm>
                <a:custGeom>
                  <a:avLst/>
                  <a:gdLst>
                    <a:gd name="T0" fmla="*/ 0 w 14"/>
                    <a:gd name="T1" fmla="*/ 0 h 92"/>
                    <a:gd name="T2" fmla="*/ 0 w 14"/>
                    <a:gd name="T3" fmla="*/ 0 h 92"/>
                    <a:gd name="T4" fmla="*/ 0 w 14"/>
                    <a:gd name="T5" fmla="*/ 0 h 92"/>
                    <a:gd name="T6" fmla="*/ 0 w 14"/>
                    <a:gd name="T7" fmla="*/ 0 h 92"/>
                    <a:gd name="T8" fmla="*/ 0 w 14"/>
                    <a:gd name="T9" fmla="*/ 0 h 92"/>
                    <a:gd name="T10" fmla="*/ 0 w 14"/>
                    <a:gd name="T11" fmla="*/ 0 h 9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4" h="92">
                      <a:moveTo>
                        <a:pt x="7" y="92"/>
                      </a:moveTo>
                      <a:lnTo>
                        <a:pt x="14" y="92"/>
                      </a:lnTo>
                      <a:lnTo>
                        <a:pt x="14" y="0"/>
                      </a:lnTo>
                      <a:lnTo>
                        <a:pt x="0" y="0"/>
                      </a:lnTo>
                      <a:lnTo>
                        <a:pt x="0" y="92"/>
                      </a:lnTo>
                      <a:lnTo>
                        <a:pt x="7" y="9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0312" name="Freeform 301"/>
                <p:cNvSpPr>
                  <a:spLocks/>
                </p:cNvSpPr>
                <p:nvPr/>
              </p:nvSpPr>
              <p:spPr bwMode="auto">
                <a:xfrm>
                  <a:off x="1893" y="2297"/>
                  <a:ext cx="2" cy="1"/>
                </a:xfrm>
                <a:custGeom>
                  <a:avLst/>
                  <a:gdLst>
                    <a:gd name="T0" fmla="*/ 0 w 14"/>
                    <a:gd name="T1" fmla="*/ 0 h 7"/>
                    <a:gd name="T2" fmla="*/ 0 w 14"/>
                    <a:gd name="T3" fmla="*/ 0 h 7"/>
                    <a:gd name="T4" fmla="*/ 0 w 14"/>
                    <a:gd name="T5" fmla="*/ 0 h 7"/>
                    <a:gd name="T6" fmla="*/ 0 w 14"/>
                    <a:gd name="T7" fmla="*/ 0 h 7"/>
                    <a:gd name="T8" fmla="*/ 0 w 14"/>
                    <a:gd name="T9" fmla="*/ 0 h 7"/>
                    <a:gd name="T10" fmla="*/ 0 w 14"/>
                    <a:gd name="T11" fmla="*/ 0 h 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4" h="7">
                      <a:moveTo>
                        <a:pt x="0" y="0"/>
                      </a:moveTo>
                      <a:lnTo>
                        <a:pt x="2" y="5"/>
                      </a:lnTo>
                      <a:lnTo>
                        <a:pt x="7" y="7"/>
                      </a:lnTo>
                      <a:lnTo>
                        <a:pt x="12" y="5"/>
                      </a:lnTo>
                      <a:lnTo>
                        <a:pt x="14"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0313" name="Freeform 302"/>
                <p:cNvSpPr>
                  <a:spLocks/>
                </p:cNvSpPr>
                <p:nvPr/>
              </p:nvSpPr>
              <p:spPr bwMode="auto">
                <a:xfrm>
                  <a:off x="1887" y="2285"/>
                  <a:ext cx="2" cy="1"/>
                </a:xfrm>
                <a:custGeom>
                  <a:avLst/>
                  <a:gdLst>
                    <a:gd name="T0" fmla="*/ 0 w 14"/>
                    <a:gd name="T1" fmla="*/ 0 h 7"/>
                    <a:gd name="T2" fmla="*/ 0 w 14"/>
                    <a:gd name="T3" fmla="*/ 0 h 7"/>
                    <a:gd name="T4" fmla="*/ 0 w 14"/>
                    <a:gd name="T5" fmla="*/ 0 h 7"/>
                    <a:gd name="T6" fmla="*/ 0 w 14"/>
                    <a:gd name="T7" fmla="*/ 0 h 7"/>
                    <a:gd name="T8" fmla="*/ 0 w 14"/>
                    <a:gd name="T9" fmla="*/ 0 h 7"/>
                    <a:gd name="T10" fmla="*/ 0 w 14"/>
                    <a:gd name="T11" fmla="*/ 0 h 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4" h="7">
                      <a:moveTo>
                        <a:pt x="14" y="7"/>
                      </a:moveTo>
                      <a:lnTo>
                        <a:pt x="12" y="2"/>
                      </a:lnTo>
                      <a:lnTo>
                        <a:pt x="7" y="0"/>
                      </a:lnTo>
                      <a:lnTo>
                        <a:pt x="2" y="2"/>
                      </a:lnTo>
                      <a:lnTo>
                        <a:pt x="0" y="7"/>
                      </a:lnTo>
                      <a:lnTo>
                        <a:pt x="14"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0314" name="Freeform 303"/>
                <p:cNvSpPr>
                  <a:spLocks/>
                </p:cNvSpPr>
                <p:nvPr/>
              </p:nvSpPr>
              <p:spPr bwMode="auto">
                <a:xfrm>
                  <a:off x="1887" y="2286"/>
                  <a:ext cx="2" cy="11"/>
                </a:xfrm>
                <a:custGeom>
                  <a:avLst/>
                  <a:gdLst>
                    <a:gd name="T0" fmla="*/ 0 w 14"/>
                    <a:gd name="T1" fmla="*/ 0 h 92"/>
                    <a:gd name="T2" fmla="*/ 0 w 14"/>
                    <a:gd name="T3" fmla="*/ 0 h 92"/>
                    <a:gd name="T4" fmla="*/ 0 w 14"/>
                    <a:gd name="T5" fmla="*/ 0 h 92"/>
                    <a:gd name="T6" fmla="*/ 0 w 14"/>
                    <a:gd name="T7" fmla="*/ 0 h 92"/>
                    <a:gd name="T8" fmla="*/ 0 w 14"/>
                    <a:gd name="T9" fmla="*/ 0 h 92"/>
                    <a:gd name="T10" fmla="*/ 0 w 14"/>
                    <a:gd name="T11" fmla="*/ 0 h 9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4" h="92">
                      <a:moveTo>
                        <a:pt x="7" y="92"/>
                      </a:moveTo>
                      <a:lnTo>
                        <a:pt x="14" y="92"/>
                      </a:lnTo>
                      <a:lnTo>
                        <a:pt x="14" y="0"/>
                      </a:lnTo>
                      <a:lnTo>
                        <a:pt x="0" y="0"/>
                      </a:lnTo>
                      <a:lnTo>
                        <a:pt x="0" y="92"/>
                      </a:lnTo>
                      <a:lnTo>
                        <a:pt x="7" y="9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0315" name="Freeform 304"/>
                <p:cNvSpPr>
                  <a:spLocks/>
                </p:cNvSpPr>
                <p:nvPr/>
              </p:nvSpPr>
              <p:spPr bwMode="auto">
                <a:xfrm>
                  <a:off x="1887" y="2297"/>
                  <a:ext cx="2" cy="1"/>
                </a:xfrm>
                <a:custGeom>
                  <a:avLst/>
                  <a:gdLst>
                    <a:gd name="T0" fmla="*/ 0 w 14"/>
                    <a:gd name="T1" fmla="*/ 0 h 7"/>
                    <a:gd name="T2" fmla="*/ 0 w 14"/>
                    <a:gd name="T3" fmla="*/ 0 h 7"/>
                    <a:gd name="T4" fmla="*/ 0 w 14"/>
                    <a:gd name="T5" fmla="*/ 0 h 7"/>
                    <a:gd name="T6" fmla="*/ 0 w 14"/>
                    <a:gd name="T7" fmla="*/ 0 h 7"/>
                    <a:gd name="T8" fmla="*/ 0 w 14"/>
                    <a:gd name="T9" fmla="*/ 0 h 7"/>
                    <a:gd name="T10" fmla="*/ 0 w 14"/>
                    <a:gd name="T11" fmla="*/ 0 h 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4" h="7">
                      <a:moveTo>
                        <a:pt x="0" y="0"/>
                      </a:moveTo>
                      <a:lnTo>
                        <a:pt x="2" y="5"/>
                      </a:lnTo>
                      <a:lnTo>
                        <a:pt x="7" y="7"/>
                      </a:lnTo>
                      <a:lnTo>
                        <a:pt x="12" y="5"/>
                      </a:lnTo>
                      <a:lnTo>
                        <a:pt x="14"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0316" name="Freeform 305"/>
                <p:cNvSpPr>
                  <a:spLocks/>
                </p:cNvSpPr>
                <p:nvPr/>
              </p:nvSpPr>
              <p:spPr bwMode="auto">
                <a:xfrm>
                  <a:off x="1890" y="2285"/>
                  <a:ext cx="2" cy="1"/>
                </a:xfrm>
                <a:custGeom>
                  <a:avLst/>
                  <a:gdLst>
                    <a:gd name="T0" fmla="*/ 0 w 14"/>
                    <a:gd name="T1" fmla="*/ 0 h 7"/>
                    <a:gd name="T2" fmla="*/ 0 w 14"/>
                    <a:gd name="T3" fmla="*/ 0 h 7"/>
                    <a:gd name="T4" fmla="*/ 0 w 14"/>
                    <a:gd name="T5" fmla="*/ 0 h 7"/>
                    <a:gd name="T6" fmla="*/ 0 w 14"/>
                    <a:gd name="T7" fmla="*/ 0 h 7"/>
                    <a:gd name="T8" fmla="*/ 0 w 14"/>
                    <a:gd name="T9" fmla="*/ 0 h 7"/>
                    <a:gd name="T10" fmla="*/ 0 w 14"/>
                    <a:gd name="T11" fmla="*/ 0 h 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4" h="7">
                      <a:moveTo>
                        <a:pt x="14" y="7"/>
                      </a:moveTo>
                      <a:lnTo>
                        <a:pt x="12" y="2"/>
                      </a:lnTo>
                      <a:lnTo>
                        <a:pt x="7" y="0"/>
                      </a:lnTo>
                      <a:lnTo>
                        <a:pt x="2" y="2"/>
                      </a:lnTo>
                      <a:lnTo>
                        <a:pt x="0" y="7"/>
                      </a:lnTo>
                      <a:lnTo>
                        <a:pt x="14"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0317" name="Freeform 306"/>
                <p:cNvSpPr>
                  <a:spLocks/>
                </p:cNvSpPr>
                <p:nvPr/>
              </p:nvSpPr>
              <p:spPr bwMode="auto">
                <a:xfrm>
                  <a:off x="1890" y="2286"/>
                  <a:ext cx="2" cy="11"/>
                </a:xfrm>
                <a:custGeom>
                  <a:avLst/>
                  <a:gdLst>
                    <a:gd name="T0" fmla="*/ 0 w 14"/>
                    <a:gd name="T1" fmla="*/ 0 h 92"/>
                    <a:gd name="T2" fmla="*/ 0 w 14"/>
                    <a:gd name="T3" fmla="*/ 0 h 92"/>
                    <a:gd name="T4" fmla="*/ 0 w 14"/>
                    <a:gd name="T5" fmla="*/ 0 h 92"/>
                    <a:gd name="T6" fmla="*/ 0 w 14"/>
                    <a:gd name="T7" fmla="*/ 0 h 92"/>
                    <a:gd name="T8" fmla="*/ 0 w 14"/>
                    <a:gd name="T9" fmla="*/ 0 h 92"/>
                    <a:gd name="T10" fmla="*/ 0 w 14"/>
                    <a:gd name="T11" fmla="*/ 0 h 9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4" h="92">
                      <a:moveTo>
                        <a:pt x="7" y="92"/>
                      </a:moveTo>
                      <a:lnTo>
                        <a:pt x="14" y="92"/>
                      </a:lnTo>
                      <a:lnTo>
                        <a:pt x="14" y="0"/>
                      </a:lnTo>
                      <a:lnTo>
                        <a:pt x="0" y="0"/>
                      </a:lnTo>
                      <a:lnTo>
                        <a:pt x="0" y="92"/>
                      </a:lnTo>
                      <a:lnTo>
                        <a:pt x="7" y="9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0318" name="Freeform 307"/>
                <p:cNvSpPr>
                  <a:spLocks/>
                </p:cNvSpPr>
                <p:nvPr/>
              </p:nvSpPr>
              <p:spPr bwMode="auto">
                <a:xfrm>
                  <a:off x="1890" y="2297"/>
                  <a:ext cx="2" cy="1"/>
                </a:xfrm>
                <a:custGeom>
                  <a:avLst/>
                  <a:gdLst>
                    <a:gd name="T0" fmla="*/ 0 w 14"/>
                    <a:gd name="T1" fmla="*/ 0 h 7"/>
                    <a:gd name="T2" fmla="*/ 0 w 14"/>
                    <a:gd name="T3" fmla="*/ 0 h 7"/>
                    <a:gd name="T4" fmla="*/ 0 w 14"/>
                    <a:gd name="T5" fmla="*/ 0 h 7"/>
                    <a:gd name="T6" fmla="*/ 0 w 14"/>
                    <a:gd name="T7" fmla="*/ 0 h 7"/>
                    <a:gd name="T8" fmla="*/ 0 w 14"/>
                    <a:gd name="T9" fmla="*/ 0 h 7"/>
                    <a:gd name="T10" fmla="*/ 0 w 14"/>
                    <a:gd name="T11" fmla="*/ 0 h 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4" h="7">
                      <a:moveTo>
                        <a:pt x="0" y="0"/>
                      </a:moveTo>
                      <a:lnTo>
                        <a:pt x="2" y="5"/>
                      </a:lnTo>
                      <a:lnTo>
                        <a:pt x="7" y="7"/>
                      </a:lnTo>
                      <a:lnTo>
                        <a:pt x="12" y="5"/>
                      </a:lnTo>
                      <a:lnTo>
                        <a:pt x="14"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0319" name="Freeform 308"/>
                <p:cNvSpPr>
                  <a:spLocks/>
                </p:cNvSpPr>
                <p:nvPr/>
              </p:nvSpPr>
              <p:spPr bwMode="auto">
                <a:xfrm>
                  <a:off x="1882" y="2285"/>
                  <a:ext cx="1" cy="1"/>
                </a:xfrm>
                <a:custGeom>
                  <a:avLst/>
                  <a:gdLst>
                    <a:gd name="T0" fmla="*/ 0 w 14"/>
                    <a:gd name="T1" fmla="*/ 0 h 7"/>
                    <a:gd name="T2" fmla="*/ 0 w 14"/>
                    <a:gd name="T3" fmla="*/ 0 h 7"/>
                    <a:gd name="T4" fmla="*/ 0 w 14"/>
                    <a:gd name="T5" fmla="*/ 0 h 7"/>
                    <a:gd name="T6" fmla="*/ 0 w 14"/>
                    <a:gd name="T7" fmla="*/ 0 h 7"/>
                    <a:gd name="T8" fmla="*/ 0 w 14"/>
                    <a:gd name="T9" fmla="*/ 0 h 7"/>
                    <a:gd name="T10" fmla="*/ 0 w 14"/>
                    <a:gd name="T11" fmla="*/ 0 h 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4" h="7">
                      <a:moveTo>
                        <a:pt x="14" y="7"/>
                      </a:moveTo>
                      <a:lnTo>
                        <a:pt x="12" y="2"/>
                      </a:lnTo>
                      <a:lnTo>
                        <a:pt x="7" y="0"/>
                      </a:lnTo>
                      <a:lnTo>
                        <a:pt x="2" y="2"/>
                      </a:lnTo>
                      <a:lnTo>
                        <a:pt x="0" y="7"/>
                      </a:lnTo>
                      <a:lnTo>
                        <a:pt x="14"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0320" name="Freeform 309"/>
                <p:cNvSpPr>
                  <a:spLocks/>
                </p:cNvSpPr>
                <p:nvPr/>
              </p:nvSpPr>
              <p:spPr bwMode="auto">
                <a:xfrm>
                  <a:off x="1882" y="2286"/>
                  <a:ext cx="1" cy="11"/>
                </a:xfrm>
                <a:custGeom>
                  <a:avLst/>
                  <a:gdLst>
                    <a:gd name="T0" fmla="*/ 0 w 14"/>
                    <a:gd name="T1" fmla="*/ 0 h 92"/>
                    <a:gd name="T2" fmla="*/ 0 w 14"/>
                    <a:gd name="T3" fmla="*/ 0 h 92"/>
                    <a:gd name="T4" fmla="*/ 0 w 14"/>
                    <a:gd name="T5" fmla="*/ 0 h 92"/>
                    <a:gd name="T6" fmla="*/ 0 w 14"/>
                    <a:gd name="T7" fmla="*/ 0 h 92"/>
                    <a:gd name="T8" fmla="*/ 0 w 14"/>
                    <a:gd name="T9" fmla="*/ 0 h 92"/>
                    <a:gd name="T10" fmla="*/ 0 w 14"/>
                    <a:gd name="T11" fmla="*/ 0 h 9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4" h="92">
                      <a:moveTo>
                        <a:pt x="7" y="92"/>
                      </a:moveTo>
                      <a:lnTo>
                        <a:pt x="14" y="92"/>
                      </a:lnTo>
                      <a:lnTo>
                        <a:pt x="14" y="0"/>
                      </a:lnTo>
                      <a:lnTo>
                        <a:pt x="0" y="0"/>
                      </a:lnTo>
                      <a:lnTo>
                        <a:pt x="0" y="92"/>
                      </a:lnTo>
                      <a:lnTo>
                        <a:pt x="7" y="9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0321" name="Freeform 310"/>
                <p:cNvSpPr>
                  <a:spLocks/>
                </p:cNvSpPr>
                <p:nvPr/>
              </p:nvSpPr>
              <p:spPr bwMode="auto">
                <a:xfrm>
                  <a:off x="1882" y="2297"/>
                  <a:ext cx="1" cy="1"/>
                </a:xfrm>
                <a:custGeom>
                  <a:avLst/>
                  <a:gdLst>
                    <a:gd name="T0" fmla="*/ 0 w 14"/>
                    <a:gd name="T1" fmla="*/ 0 h 7"/>
                    <a:gd name="T2" fmla="*/ 0 w 14"/>
                    <a:gd name="T3" fmla="*/ 0 h 7"/>
                    <a:gd name="T4" fmla="*/ 0 w 14"/>
                    <a:gd name="T5" fmla="*/ 0 h 7"/>
                    <a:gd name="T6" fmla="*/ 0 w 14"/>
                    <a:gd name="T7" fmla="*/ 0 h 7"/>
                    <a:gd name="T8" fmla="*/ 0 w 14"/>
                    <a:gd name="T9" fmla="*/ 0 h 7"/>
                    <a:gd name="T10" fmla="*/ 0 w 14"/>
                    <a:gd name="T11" fmla="*/ 0 h 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4" h="7">
                      <a:moveTo>
                        <a:pt x="0" y="0"/>
                      </a:moveTo>
                      <a:lnTo>
                        <a:pt x="2" y="5"/>
                      </a:lnTo>
                      <a:lnTo>
                        <a:pt x="7" y="7"/>
                      </a:lnTo>
                      <a:lnTo>
                        <a:pt x="12" y="5"/>
                      </a:lnTo>
                      <a:lnTo>
                        <a:pt x="14"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0322" name="Freeform 311"/>
                <p:cNvSpPr>
                  <a:spLocks/>
                </p:cNvSpPr>
                <p:nvPr/>
              </p:nvSpPr>
              <p:spPr bwMode="auto">
                <a:xfrm>
                  <a:off x="1885" y="2285"/>
                  <a:ext cx="2" cy="1"/>
                </a:xfrm>
                <a:custGeom>
                  <a:avLst/>
                  <a:gdLst>
                    <a:gd name="T0" fmla="*/ 0 w 14"/>
                    <a:gd name="T1" fmla="*/ 0 h 7"/>
                    <a:gd name="T2" fmla="*/ 0 w 14"/>
                    <a:gd name="T3" fmla="*/ 0 h 7"/>
                    <a:gd name="T4" fmla="*/ 0 w 14"/>
                    <a:gd name="T5" fmla="*/ 0 h 7"/>
                    <a:gd name="T6" fmla="*/ 0 w 14"/>
                    <a:gd name="T7" fmla="*/ 0 h 7"/>
                    <a:gd name="T8" fmla="*/ 0 w 14"/>
                    <a:gd name="T9" fmla="*/ 0 h 7"/>
                    <a:gd name="T10" fmla="*/ 0 w 14"/>
                    <a:gd name="T11" fmla="*/ 0 h 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4" h="7">
                      <a:moveTo>
                        <a:pt x="14" y="7"/>
                      </a:moveTo>
                      <a:lnTo>
                        <a:pt x="12" y="2"/>
                      </a:lnTo>
                      <a:lnTo>
                        <a:pt x="7" y="0"/>
                      </a:lnTo>
                      <a:lnTo>
                        <a:pt x="2" y="2"/>
                      </a:lnTo>
                      <a:lnTo>
                        <a:pt x="0" y="7"/>
                      </a:lnTo>
                      <a:lnTo>
                        <a:pt x="14"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0323" name="Freeform 312"/>
                <p:cNvSpPr>
                  <a:spLocks/>
                </p:cNvSpPr>
                <p:nvPr/>
              </p:nvSpPr>
              <p:spPr bwMode="auto">
                <a:xfrm>
                  <a:off x="1885" y="2286"/>
                  <a:ext cx="2" cy="11"/>
                </a:xfrm>
                <a:custGeom>
                  <a:avLst/>
                  <a:gdLst>
                    <a:gd name="T0" fmla="*/ 0 w 14"/>
                    <a:gd name="T1" fmla="*/ 0 h 92"/>
                    <a:gd name="T2" fmla="*/ 0 w 14"/>
                    <a:gd name="T3" fmla="*/ 0 h 92"/>
                    <a:gd name="T4" fmla="*/ 0 w 14"/>
                    <a:gd name="T5" fmla="*/ 0 h 92"/>
                    <a:gd name="T6" fmla="*/ 0 w 14"/>
                    <a:gd name="T7" fmla="*/ 0 h 92"/>
                    <a:gd name="T8" fmla="*/ 0 w 14"/>
                    <a:gd name="T9" fmla="*/ 0 h 92"/>
                    <a:gd name="T10" fmla="*/ 0 w 14"/>
                    <a:gd name="T11" fmla="*/ 0 h 9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4" h="92">
                      <a:moveTo>
                        <a:pt x="7" y="92"/>
                      </a:moveTo>
                      <a:lnTo>
                        <a:pt x="14" y="92"/>
                      </a:lnTo>
                      <a:lnTo>
                        <a:pt x="14" y="0"/>
                      </a:lnTo>
                      <a:lnTo>
                        <a:pt x="0" y="0"/>
                      </a:lnTo>
                      <a:lnTo>
                        <a:pt x="0" y="92"/>
                      </a:lnTo>
                      <a:lnTo>
                        <a:pt x="7" y="9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0324" name="Freeform 313"/>
                <p:cNvSpPr>
                  <a:spLocks/>
                </p:cNvSpPr>
                <p:nvPr/>
              </p:nvSpPr>
              <p:spPr bwMode="auto">
                <a:xfrm>
                  <a:off x="1885" y="2297"/>
                  <a:ext cx="2" cy="1"/>
                </a:xfrm>
                <a:custGeom>
                  <a:avLst/>
                  <a:gdLst>
                    <a:gd name="T0" fmla="*/ 0 w 14"/>
                    <a:gd name="T1" fmla="*/ 0 h 7"/>
                    <a:gd name="T2" fmla="*/ 0 w 14"/>
                    <a:gd name="T3" fmla="*/ 0 h 7"/>
                    <a:gd name="T4" fmla="*/ 0 w 14"/>
                    <a:gd name="T5" fmla="*/ 0 h 7"/>
                    <a:gd name="T6" fmla="*/ 0 w 14"/>
                    <a:gd name="T7" fmla="*/ 0 h 7"/>
                    <a:gd name="T8" fmla="*/ 0 w 14"/>
                    <a:gd name="T9" fmla="*/ 0 h 7"/>
                    <a:gd name="T10" fmla="*/ 0 w 14"/>
                    <a:gd name="T11" fmla="*/ 0 h 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4" h="7">
                      <a:moveTo>
                        <a:pt x="0" y="0"/>
                      </a:moveTo>
                      <a:lnTo>
                        <a:pt x="2" y="5"/>
                      </a:lnTo>
                      <a:lnTo>
                        <a:pt x="7" y="7"/>
                      </a:lnTo>
                      <a:lnTo>
                        <a:pt x="12" y="5"/>
                      </a:lnTo>
                      <a:lnTo>
                        <a:pt x="14"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0325" name="Freeform 314"/>
                <p:cNvSpPr>
                  <a:spLocks/>
                </p:cNvSpPr>
                <p:nvPr/>
              </p:nvSpPr>
              <p:spPr bwMode="auto">
                <a:xfrm>
                  <a:off x="1899" y="2285"/>
                  <a:ext cx="2" cy="1"/>
                </a:xfrm>
                <a:custGeom>
                  <a:avLst/>
                  <a:gdLst>
                    <a:gd name="T0" fmla="*/ 0 w 14"/>
                    <a:gd name="T1" fmla="*/ 0 h 7"/>
                    <a:gd name="T2" fmla="*/ 0 w 14"/>
                    <a:gd name="T3" fmla="*/ 0 h 7"/>
                    <a:gd name="T4" fmla="*/ 0 w 14"/>
                    <a:gd name="T5" fmla="*/ 0 h 7"/>
                    <a:gd name="T6" fmla="*/ 0 w 14"/>
                    <a:gd name="T7" fmla="*/ 0 h 7"/>
                    <a:gd name="T8" fmla="*/ 0 w 14"/>
                    <a:gd name="T9" fmla="*/ 0 h 7"/>
                    <a:gd name="T10" fmla="*/ 0 w 14"/>
                    <a:gd name="T11" fmla="*/ 0 h 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4" h="7">
                      <a:moveTo>
                        <a:pt x="14" y="7"/>
                      </a:moveTo>
                      <a:lnTo>
                        <a:pt x="12" y="2"/>
                      </a:lnTo>
                      <a:lnTo>
                        <a:pt x="7" y="0"/>
                      </a:lnTo>
                      <a:lnTo>
                        <a:pt x="2" y="2"/>
                      </a:lnTo>
                      <a:lnTo>
                        <a:pt x="0" y="7"/>
                      </a:lnTo>
                      <a:lnTo>
                        <a:pt x="14"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0326" name="Freeform 315"/>
                <p:cNvSpPr>
                  <a:spLocks/>
                </p:cNvSpPr>
                <p:nvPr/>
              </p:nvSpPr>
              <p:spPr bwMode="auto">
                <a:xfrm>
                  <a:off x="1899" y="2286"/>
                  <a:ext cx="2" cy="11"/>
                </a:xfrm>
                <a:custGeom>
                  <a:avLst/>
                  <a:gdLst>
                    <a:gd name="T0" fmla="*/ 0 w 14"/>
                    <a:gd name="T1" fmla="*/ 0 h 92"/>
                    <a:gd name="T2" fmla="*/ 0 w 14"/>
                    <a:gd name="T3" fmla="*/ 0 h 92"/>
                    <a:gd name="T4" fmla="*/ 0 w 14"/>
                    <a:gd name="T5" fmla="*/ 0 h 92"/>
                    <a:gd name="T6" fmla="*/ 0 w 14"/>
                    <a:gd name="T7" fmla="*/ 0 h 92"/>
                    <a:gd name="T8" fmla="*/ 0 w 14"/>
                    <a:gd name="T9" fmla="*/ 0 h 92"/>
                    <a:gd name="T10" fmla="*/ 0 w 14"/>
                    <a:gd name="T11" fmla="*/ 0 h 9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4" h="92">
                      <a:moveTo>
                        <a:pt x="7" y="92"/>
                      </a:moveTo>
                      <a:lnTo>
                        <a:pt x="14" y="92"/>
                      </a:lnTo>
                      <a:lnTo>
                        <a:pt x="14" y="0"/>
                      </a:lnTo>
                      <a:lnTo>
                        <a:pt x="0" y="0"/>
                      </a:lnTo>
                      <a:lnTo>
                        <a:pt x="0" y="92"/>
                      </a:lnTo>
                      <a:lnTo>
                        <a:pt x="7" y="9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0327" name="Freeform 316"/>
                <p:cNvSpPr>
                  <a:spLocks/>
                </p:cNvSpPr>
                <p:nvPr/>
              </p:nvSpPr>
              <p:spPr bwMode="auto">
                <a:xfrm>
                  <a:off x="1899" y="2297"/>
                  <a:ext cx="2" cy="1"/>
                </a:xfrm>
                <a:custGeom>
                  <a:avLst/>
                  <a:gdLst>
                    <a:gd name="T0" fmla="*/ 0 w 14"/>
                    <a:gd name="T1" fmla="*/ 0 h 7"/>
                    <a:gd name="T2" fmla="*/ 0 w 14"/>
                    <a:gd name="T3" fmla="*/ 0 h 7"/>
                    <a:gd name="T4" fmla="*/ 0 w 14"/>
                    <a:gd name="T5" fmla="*/ 0 h 7"/>
                    <a:gd name="T6" fmla="*/ 0 w 14"/>
                    <a:gd name="T7" fmla="*/ 0 h 7"/>
                    <a:gd name="T8" fmla="*/ 0 w 14"/>
                    <a:gd name="T9" fmla="*/ 0 h 7"/>
                    <a:gd name="T10" fmla="*/ 0 w 14"/>
                    <a:gd name="T11" fmla="*/ 0 h 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4" h="7">
                      <a:moveTo>
                        <a:pt x="0" y="0"/>
                      </a:moveTo>
                      <a:lnTo>
                        <a:pt x="2" y="5"/>
                      </a:lnTo>
                      <a:lnTo>
                        <a:pt x="7" y="7"/>
                      </a:lnTo>
                      <a:lnTo>
                        <a:pt x="12" y="5"/>
                      </a:lnTo>
                      <a:lnTo>
                        <a:pt x="14"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0328" name="Freeform 317"/>
                <p:cNvSpPr>
                  <a:spLocks/>
                </p:cNvSpPr>
                <p:nvPr/>
              </p:nvSpPr>
              <p:spPr bwMode="auto">
                <a:xfrm>
                  <a:off x="1905" y="2285"/>
                  <a:ext cx="1" cy="1"/>
                </a:xfrm>
                <a:custGeom>
                  <a:avLst/>
                  <a:gdLst>
                    <a:gd name="T0" fmla="*/ 0 w 14"/>
                    <a:gd name="T1" fmla="*/ 0 h 7"/>
                    <a:gd name="T2" fmla="*/ 0 w 14"/>
                    <a:gd name="T3" fmla="*/ 0 h 7"/>
                    <a:gd name="T4" fmla="*/ 0 w 14"/>
                    <a:gd name="T5" fmla="*/ 0 h 7"/>
                    <a:gd name="T6" fmla="*/ 0 w 14"/>
                    <a:gd name="T7" fmla="*/ 0 h 7"/>
                    <a:gd name="T8" fmla="*/ 0 w 14"/>
                    <a:gd name="T9" fmla="*/ 0 h 7"/>
                    <a:gd name="T10" fmla="*/ 0 w 14"/>
                    <a:gd name="T11" fmla="*/ 0 h 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4" h="7">
                      <a:moveTo>
                        <a:pt x="14" y="7"/>
                      </a:moveTo>
                      <a:lnTo>
                        <a:pt x="12" y="2"/>
                      </a:lnTo>
                      <a:lnTo>
                        <a:pt x="7" y="0"/>
                      </a:lnTo>
                      <a:lnTo>
                        <a:pt x="2" y="2"/>
                      </a:lnTo>
                      <a:lnTo>
                        <a:pt x="0" y="7"/>
                      </a:lnTo>
                      <a:lnTo>
                        <a:pt x="14"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0329" name="Freeform 318"/>
                <p:cNvSpPr>
                  <a:spLocks/>
                </p:cNvSpPr>
                <p:nvPr/>
              </p:nvSpPr>
              <p:spPr bwMode="auto">
                <a:xfrm>
                  <a:off x="1905" y="2286"/>
                  <a:ext cx="1" cy="11"/>
                </a:xfrm>
                <a:custGeom>
                  <a:avLst/>
                  <a:gdLst>
                    <a:gd name="T0" fmla="*/ 0 w 14"/>
                    <a:gd name="T1" fmla="*/ 0 h 92"/>
                    <a:gd name="T2" fmla="*/ 0 w 14"/>
                    <a:gd name="T3" fmla="*/ 0 h 92"/>
                    <a:gd name="T4" fmla="*/ 0 w 14"/>
                    <a:gd name="T5" fmla="*/ 0 h 92"/>
                    <a:gd name="T6" fmla="*/ 0 w 14"/>
                    <a:gd name="T7" fmla="*/ 0 h 92"/>
                    <a:gd name="T8" fmla="*/ 0 w 14"/>
                    <a:gd name="T9" fmla="*/ 0 h 92"/>
                    <a:gd name="T10" fmla="*/ 0 w 14"/>
                    <a:gd name="T11" fmla="*/ 0 h 9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4" h="92">
                      <a:moveTo>
                        <a:pt x="7" y="92"/>
                      </a:moveTo>
                      <a:lnTo>
                        <a:pt x="14" y="92"/>
                      </a:lnTo>
                      <a:lnTo>
                        <a:pt x="14" y="0"/>
                      </a:lnTo>
                      <a:lnTo>
                        <a:pt x="0" y="0"/>
                      </a:lnTo>
                      <a:lnTo>
                        <a:pt x="0" y="92"/>
                      </a:lnTo>
                      <a:lnTo>
                        <a:pt x="7" y="9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0330" name="Freeform 319"/>
                <p:cNvSpPr>
                  <a:spLocks/>
                </p:cNvSpPr>
                <p:nvPr/>
              </p:nvSpPr>
              <p:spPr bwMode="auto">
                <a:xfrm>
                  <a:off x="1905" y="2297"/>
                  <a:ext cx="1" cy="1"/>
                </a:xfrm>
                <a:custGeom>
                  <a:avLst/>
                  <a:gdLst>
                    <a:gd name="T0" fmla="*/ 0 w 14"/>
                    <a:gd name="T1" fmla="*/ 0 h 7"/>
                    <a:gd name="T2" fmla="*/ 0 w 14"/>
                    <a:gd name="T3" fmla="*/ 0 h 7"/>
                    <a:gd name="T4" fmla="*/ 0 w 14"/>
                    <a:gd name="T5" fmla="*/ 0 h 7"/>
                    <a:gd name="T6" fmla="*/ 0 w 14"/>
                    <a:gd name="T7" fmla="*/ 0 h 7"/>
                    <a:gd name="T8" fmla="*/ 0 w 14"/>
                    <a:gd name="T9" fmla="*/ 0 h 7"/>
                    <a:gd name="T10" fmla="*/ 0 w 14"/>
                    <a:gd name="T11" fmla="*/ 0 h 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4" h="7">
                      <a:moveTo>
                        <a:pt x="0" y="0"/>
                      </a:moveTo>
                      <a:lnTo>
                        <a:pt x="2" y="5"/>
                      </a:lnTo>
                      <a:lnTo>
                        <a:pt x="7" y="7"/>
                      </a:lnTo>
                      <a:lnTo>
                        <a:pt x="12" y="5"/>
                      </a:lnTo>
                      <a:lnTo>
                        <a:pt x="14"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0331" name="Freeform 320"/>
                <p:cNvSpPr>
                  <a:spLocks/>
                </p:cNvSpPr>
                <p:nvPr/>
              </p:nvSpPr>
              <p:spPr bwMode="auto">
                <a:xfrm>
                  <a:off x="1902" y="2285"/>
                  <a:ext cx="2" cy="1"/>
                </a:xfrm>
                <a:custGeom>
                  <a:avLst/>
                  <a:gdLst>
                    <a:gd name="T0" fmla="*/ 0 w 15"/>
                    <a:gd name="T1" fmla="*/ 0 h 7"/>
                    <a:gd name="T2" fmla="*/ 0 w 15"/>
                    <a:gd name="T3" fmla="*/ 0 h 7"/>
                    <a:gd name="T4" fmla="*/ 0 w 15"/>
                    <a:gd name="T5" fmla="*/ 0 h 7"/>
                    <a:gd name="T6" fmla="*/ 0 w 15"/>
                    <a:gd name="T7" fmla="*/ 0 h 7"/>
                    <a:gd name="T8" fmla="*/ 0 w 15"/>
                    <a:gd name="T9" fmla="*/ 0 h 7"/>
                    <a:gd name="T10" fmla="*/ 0 w 15"/>
                    <a:gd name="T11" fmla="*/ 0 h 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 h="7">
                      <a:moveTo>
                        <a:pt x="15" y="7"/>
                      </a:moveTo>
                      <a:lnTo>
                        <a:pt x="13" y="2"/>
                      </a:lnTo>
                      <a:lnTo>
                        <a:pt x="8" y="0"/>
                      </a:lnTo>
                      <a:lnTo>
                        <a:pt x="2" y="2"/>
                      </a:lnTo>
                      <a:lnTo>
                        <a:pt x="0" y="7"/>
                      </a:lnTo>
                      <a:lnTo>
                        <a:pt x="15"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0332" name="Freeform 321"/>
                <p:cNvSpPr>
                  <a:spLocks/>
                </p:cNvSpPr>
                <p:nvPr/>
              </p:nvSpPr>
              <p:spPr bwMode="auto">
                <a:xfrm>
                  <a:off x="1902" y="2286"/>
                  <a:ext cx="2" cy="11"/>
                </a:xfrm>
                <a:custGeom>
                  <a:avLst/>
                  <a:gdLst>
                    <a:gd name="T0" fmla="*/ 0 w 15"/>
                    <a:gd name="T1" fmla="*/ 0 h 92"/>
                    <a:gd name="T2" fmla="*/ 0 w 15"/>
                    <a:gd name="T3" fmla="*/ 0 h 92"/>
                    <a:gd name="T4" fmla="*/ 0 w 15"/>
                    <a:gd name="T5" fmla="*/ 0 h 92"/>
                    <a:gd name="T6" fmla="*/ 0 w 15"/>
                    <a:gd name="T7" fmla="*/ 0 h 92"/>
                    <a:gd name="T8" fmla="*/ 0 w 15"/>
                    <a:gd name="T9" fmla="*/ 0 h 92"/>
                    <a:gd name="T10" fmla="*/ 0 w 15"/>
                    <a:gd name="T11" fmla="*/ 0 h 9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 h="92">
                      <a:moveTo>
                        <a:pt x="8" y="92"/>
                      </a:moveTo>
                      <a:lnTo>
                        <a:pt x="15" y="92"/>
                      </a:lnTo>
                      <a:lnTo>
                        <a:pt x="15" y="0"/>
                      </a:lnTo>
                      <a:lnTo>
                        <a:pt x="0" y="0"/>
                      </a:lnTo>
                      <a:lnTo>
                        <a:pt x="0" y="92"/>
                      </a:lnTo>
                      <a:lnTo>
                        <a:pt x="8" y="9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0333" name="Freeform 322"/>
                <p:cNvSpPr>
                  <a:spLocks/>
                </p:cNvSpPr>
                <p:nvPr/>
              </p:nvSpPr>
              <p:spPr bwMode="auto">
                <a:xfrm>
                  <a:off x="1902" y="2297"/>
                  <a:ext cx="2" cy="1"/>
                </a:xfrm>
                <a:custGeom>
                  <a:avLst/>
                  <a:gdLst>
                    <a:gd name="T0" fmla="*/ 0 w 15"/>
                    <a:gd name="T1" fmla="*/ 0 h 7"/>
                    <a:gd name="T2" fmla="*/ 0 w 15"/>
                    <a:gd name="T3" fmla="*/ 0 h 7"/>
                    <a:gd name="T4" fmla="*/ 0 w 15"/>
                    <a:gd name="T5" fmla="*/ 0 h 7"/>
                    <a:gd name="T6" fmla="*/ 0 w 15"/>
                    <a:gd name="T7" fmla="*/ 0 h 7"/>
                    <a:gd name="T8" fmla="*/ 0 w 15"/>
                    <a:gd name="T9" fmla="*/ 0 h 7"/>
                    <a:gd name="T10" fmla="*/ 0 w 15"/>
                    <a:gd name="T11" fmla="*/ 0 h 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 h="7">
                      <a:moveTo>
                        <a:pt x="0" y="0"/>
                      </a:moveTo>
                      <a:lnTo>
                        <a:pt x="2" y="5"/>
                      </a:lnTo>
                      <a:lnTo>
                        <a:pt x="8" y="7"/>
                      </a:lnTo>
                      <a:lnTo>
                        <a:pt x="13" y="5"/>
                      </a:lnTo>
                      <a:lnTo>
                        <a:pt x="15"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0334" name="Freeform 323"/>
                <p:cNvSpPr>
                  <a:spLocks/>
                </p:cNvSpPr>
                <p:nvPr/>
              </p:nvSpPr>
              <p:spPr bwMode="auto">
                <a:xfrm>
                  <a:off x="1910" y="2285"/>
                  <a:ext cx="2" cy="1"/>
                </a:xfrm>
                <a:custGeom>
                  <a:avLst/>
                  <a:gdLst>
                    <a:gd name="T0" fmla="*/ 0 w 14"/>
                    <a:gd name="T1" fmla="*/ 0 h 7"/>
                    <a:gd name="T2" fmla="*/ 0 w 14"/>
                    <a:gd name="T3" fmla="*/ 0 h 7"/>
                    <a:gd name="T4" fmla="*/ 0 w 14"/>
                    <a:gd name="T5" fmla="*/ 0 h 7"/>
                    <a:gd name="T6" fmla="*/ 0 w 14"/>
                    <a:gd name="T7" fmla="*/ 0 h 7"/>
                    <a:gd name="T8" fmla="*/ 0 w 14"/>
                    <a:gd name="T9" fmla="*/ 0 h 7"/>
                    <a:gd name="T10" fmla="*/ 0 w 14"/>
                    <a:gd name="T11" fmla="*/ 0 h 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4" h="7">
                      <a:moveTo>
                        <a:pt x="14" y="7"/>
                      </a:moveTo>
                      <a:lnTo>
                        <a:pt x="12" y="2"/>
                      </a:lnTo>
                      <a:lnTo>
                        <a:pt x="7" y="0"/>
                      </a:lnTo>
                      <a:lnTo>
                        <a:pt x="2" y="2"/>
                      </a:lnTo>
                      <a:lnTo>
                        <a:pt x="0" y="7"/>
                      </a:lnTo>
                      <a:lnTo>
                        <a:pt x="14"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0335" name="Freeform 324"/>
                <p:cNvSpPr>
                  <a:spLocks/>
                </p:cNvSpPr>
                <p:nvPr/>
              </p:nvSpPr>
              <p:spPr bwMode="auto">
                <a:xfrm>
                  <a:off x="1910" y="2286"/>
                  <a:ext cx="2" cy="11"/>
                </a:xfrm>
                <a:custGeom>
                  <a:avLst/>
                  <a:gdLst>
                    <a:gd name="T0" fmla="*/ 0 w 14"/>
                    <a:gd name="T1" fmla="*/ 0 h 92"/>
                    <a:gd name="T2" fmla="*/ 0 w 14"/>
                    <a:gd name="T3" fmla="*/ 0 h 92"/>
                    <a:gd name="T4" fmla="*/ 0 w 14"/>
                    <a:gd name="T5" fmla="*/ 0 h 92"/>
                    <a:gd name="T6" fmla="*/ 0 w 14"/>
                    <a:gd name="T7" fmla="*/ 0 h 92"/>
                    <a:gd name="T8" fmla="*/ 0 w 14"/>
                    <a:gd name="T9" fmla="*/ 0 h 92"/>
                    <a:gd name="T10" fmla="*/ 0 w 14"/>
                    <a:gd name="T11" fmla="*/ 0 h 9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4" h="92">
                      <a:moveTo>
                        <a:pt x="7" y="92"/>
                      </a:moveTo>
                      <a:lnTo>
                        <a:pt x="14" y="92"/>
                      </a:lnTo>
                      <a:lnTo>
                        <a:pt x="14" y="0"/>
                      </a:lnTo>
                      <a:lnTo>
                        <a:pt x="0" y="0"/>
                      </a:lnTo>
                      <a:lnTo>
                        <a:pt x="0" y="92"/>
                      </a:lnTo>
                      <a:lnTo>
                        <a:pt x="7" y="9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0336" name="Freeform 325"/>
                <p:cNvSpPr>
                  <a:spLocks/>
                </p:cNvSpPr>
                <p:nvPr/>
              </p:nvSpPr>
              <p:spPr bwMode="auto">
                <a:xfrm>
                  <a:off x="1910" y="2297"/>
                  <a:ext cx="2" cy="1"/>
                </a:xfrm>
                <a:custGeom>
                  <a:avLst/>
                  <a:gdLst>
                    <a:gd name="T0" fmla="*/ 0 w 14"/>
                    <a:gd name="T1" fmla="*/ 0 h 7"/>
                    <a:gd name="T2" fmla="*/ 0 w 14"/>
                    <a:gd name="T3" fmla="*/ 0 h 7"/>
                    <a:gd name="T4" fmla="*/ 0 w 14"/>
                    <a:gd name="T5" fmla="*/ 0 h 7"/>
                    <a:gd name="T6" fmla="*/ 0 w 14"/>
                    <a:gd name="T7" fmla="*/ 0 h 7"/>
                    <a:gd name="T8" fmla="*/ 0 w 14"/>
                    <a:gd name="T9" fmla="*/ 0 h 7"/>
                    <a:gd name="T10" fmla="*/ 0 w 14"/>
                    <a:gd name="T11" fmla="*/ 0 h 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4" h="7">
                      <a:moveTo>
                        <a:pt x="0" y="0"/>
                      </a:moveTo>
                      <a:lnTo>
                        <a:pt x="2" y="5"/>
                      </a:lnTo>
                      <a:lnTo>
                        <a:pt x="7" y="7"/>
                      </a:lnTo>
                      <a:lnTo>
                        <a:pt x="12" y="5"/>
                      </a:lnTo>
                      <a:lnTo>
                        <a:pt x="14"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0337" name="Freeform 326"/>
                <p:cNvSpPr>
                  <a:spLocks/>
                </p:cNvSpPr>
                <p:nvPr/>
              </p:nvSpPr>
              <p:spPr bwMode="auto">
                <a:xfrm>
                  <a:off x="1907" y="2285"/>
                  <a:ext cx="2" cy="1"/>
                </a:xfrm>
                <a:custGeom>
                  <a:avLst/>
                  <a:gdLst>
                    <a:gd name="T0" fmla="*/ 0 w 14"/>
                    <a:gd name="T1" fmla="*/ 0 h 7"/>
                    <a:gd name="T2" fmla="*/ 0 w 14"/>
                    <a:gd name="T3" fmla="*/ 0 h 7"/>
                    <a:gd name="T4" fmla="*/ 0 w 14"/>
                    <a:gd name="T5" fmla="*/ 0 h 7"/>
                    <a:gd name="T6" fmla="*/ 0 w 14"/>
                    <a:gd name="T7" fmla="*/ 0 h 7"/>
                    <a:gd name="T8" fmla="*/ 0 w 14"/>
                    <a:gd name="T9" fmla="*/ 0 h 7"/>
                    <a:gd name="T10" fmla="*/ 0 w 14"/>
                    <a:gd name="T11" fmla="*/ 0 h 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4" h="7">
                      <a:moveTo>
                        <a:pt x="14" y="7"/>
                      </a:moveTo>
                      <a:lnTo>
                        <a:pt x="12" y="2"/>
                      </a:lnTo>
                      <a:lnTo>
                        <a:pt x="7" y="0"/>
                      </a:lnTo>
                      <a:lnTo>
                        <a:pt x="2" y="2"/>
                      </a:lnTo>
                      <a:lnTo>
                        <a:pt x="0" y="7"/>
                      </a:lnTo>
                      <a:lnTo>
                        <a:pt x="14"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0338" name="Freeform 327"/>
                <p:cNvSpPr>
                  <a:spLocks/>
                </p:cNvSpPr>
                <p:nvPr/>
              </p:nvSpPr>
              <p:spPr bwMode="auto">
                <a:xfrm>
                  <a:off x="1907" y="2286"/>
                  <a:ext cx="2" cy="11"/>
                </a:xfrm>
                <a:custGeom>
                  <a:avLst/>
                  <a:gdLst>
                    <a:gd name="T0" fmla="*/ 0 w 14"/>
                    <a:gd name="T1" fmla="*/ 0 h 92"/>
                    <a:gd name="T2" fmla="*/ 0 w 14"/>
                    <a:gd name="T3" fmla="*/ 0 h 92"/>
                    <a:gd name="T4" fmla="*/ 0 w 14"/>
                    <a:gd name="T5" fmla="*/ 0 h 92"/>
                    <a:gd name="T6" fmla="*/ 0 w 14"/>
                    <a:gd name="T7" fmla="*/ 0 h 92"/>
                    <a:gd name="T8" fmla="*/ 0 w 14"/>
                    <a:gd name="T9" fmla="*/ 0 h 92"/>
                    <a:gd name="T10" fmla="*/ 0 w 14"/>
                    <a:gd name="T11" fmla="*/ 0 h 9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4" h="92">
                      <a:moveTo>
                        <a:pt x="7" y="92"/>
                      </a:moveTo>
                      <a:lnTo>
                        <a:pt x="14" y="92"/>
                      </a:lnTo>
                      <a:lnTo>
                        <a:pt x="14" y="0"/>
                      </a:lnTo>
                      <a:lnTo>
                        <a:pt x="0" y="0"/>
                      </a:lnTo>
                      <a:lnTo>
                        <a:pt x="0" y="92"/>
                      </a:lnTo>
                      <a:lnTo>
                        <a:pt x="7" y="9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0339" name="Freeform 328"/>
                <p:cNvSpPr>
                  <a:spLocks/>
                </p:cNvSpPr>
                <p:nvPr/>
              </p:nvSpPr>
              <p:spPr bwMode="auto">
                <a:xfrm>
                  <a:off x="1907" y="2297"/>
                  <a:ext cx="2" cy="1"/>
                </a:xfrm>
                <a:custGeom>
                  <a:avLst/>
                  <a:gdLst>
                    <a:gd name="T0" fmla="*/ 0 w 14"/>
                    <a:gd name="T1" fmla="*/ 0 h 7"/>
                    <a:gd name="T2" fmla="*/ 0 w 14"/>
                    <a:gd name="T3" fmla="*/ 0 h 7"/>
                    <a:gd name="T4" fmla="*/ 0 w 14"/>
                    <a:gd name="T5" fmla="*/ 0 h 7"/>
                    <a:gd name="T6" fmla="*/ 0 w 14"/>
                    <a:gd name="T7" fmla="*/ 0 h 7"/>
                    <a:gd name="T8" fmla="*/ 0 w 14"/>
                    <a:gd name="T9" fmla="*/ 0 h 7"/>
                    <a:gd name="T10" fmla="*/ 0 w 14"/>
                    <a:gd name="T11" fmla="*/ 0 h 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4" h="7">
                      <a:moveTo>
                        <a:pt x="0" y="0"/>
                      </a:moveTo>
                      <a:lnTo>
                        <a:pt x="2" y="5"/>
                      </a:lnTo>
                      <a:lnTo>
                        <a:pt x="7" y="7"/>
                      </a:lnTo>
                      <a:lnTo>
                        <a:pt x="12" y="5"/>
                      </a:lnTo>
                      <a:lnTo>
                        <a:pt x="14"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0340" name="Freeform 329"/>
                <p:cNvSpPr>
                  <a:spLocks/>
                </p:cNvSpPr>
                <p:nvPr/>
              </p:nvSpPr>
              <p:spPr bwMode="auto">
                <a:xfrm>
                  <a:off x="1862" y="2283"/>
                  <a:ext cx="103" cy="2"/>
                </a:xfrm>
                <a:custGeom>
                  <a:avLst/>
                  <a:gdLst>
                    <a:gd name="T0" fmla="*/ 0 w 823"/>
                    <a:gd name="T1" fmla="*/ 0 h 10"/>
                    <a:gd name="T2" fmla="*/ 0 w 823"/>
                    <a:gd name="T3" fmla="*/ 0 h 10"/>
                    <a:gd name="T4" fmla="*/ 0 w 823"/>
                    <a:gd name="T5" fmla="*/ 0 h 10"/>
                    <a:gd name="T6" fmla="*/ 0 w 823"/>
                    <a:gd name="T7" fmla="*/ 0 h 10"/>
                    <a:gd name="T8" fmla="*/ 0 w 823"/>
                    <a:gd name="T9" fmla="*/ 0 h 10"/>
                    <a:gd name="T10" fmla="*/ 0 w 823"/>
                    <a:gd name="T11" fmla="*/ 0 h 10"/>
                    <a:gd name="T12" fmla="*/ 0 w 823"/>
                    <a:gd name="T13" fmla="*/ 0 h 10"/>
                    <a:gd name="T14" fmla="*/ 0 w 823"/>
                    <a:gd name="T15" fmla="*/ 0 h 10"/>
                    <a:gd name="T16" fmla="*/ 0 w 823"/>
                    <a:gd name="T17" fmla="*/ 0 h 10"/>
                    <a:gd name="T18" fmla="*/ 0 w 823"/>
                    <a:gd name="T19" fmla="*/ 0 h 1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823" h="10">
                      <a:moveTo>
                        <a:pt x="813" y="5"/>
                      </a:moveTo>
                      <a:lnTo>
                        <a:pt x="818" y="0"/>
                      </a:lnTo>
                      <a:lnTo>
                        <a:pt x="0" y="0"/>
                      </a:lnTo>
                      <a:lnTo>
                        <a:pt x="0" y="10"/>
                      </a:lnTo>
                      <a:lnTo>
                        <a:pt x="818" y="10"/>
                      </a:lnTo>
                      <a:lnTo>
                        <a:pt x="823" y="5"/>
                      </a:lnTo>
                      <a:lnTo>
                        <a:pt x="818" y="10"/>
                      </a:lnTo>
                      <a:lnTo>
                        <a:pt x="823" y="10"/>
                      </a:lnTo>
                      <a:lnTo>
                        <a:pt x="823" y="5"/>
                      </a:lnTo>
                      <a:lnTo>
                        <a:pt x="813"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0341" name="Freeform 330"/>
                <p:cNvSpPr>
                  <a:spLocks/>
                </p:cNvSpPr>
                <p:nvPr/>
              </p:nvSpPr>
              <p:spPr bwMode="auto">
                <a:xfrm>
                  <a:off x="1964" y="2279"/>
                  <a:ext cx="1" cy="5"/>
                </a:xfrm>
                <a:custGeom>
                  <a:avLst/>
                  <a:gdLst>
                    <a:gd name="T0" fmla="*/ 0 w 10"/>
                    <a:gd name="T1" fmla="*/ 0 h 37"/>
                    <a:gd name="T2" fmla="*/ 0 w 10"/>
                    <a:gd name="T3" fmla="*/ 0 h 37"/>
                    <a:gd name="T4" fmla="*/ 0 w 10"/>
                    <a:gd name="T5" fmla="*/ 0 h 37"/>
                    <a:gd name="T6" fmla="*/ 0 w 10"/>
                    <a:gd name="T7" fmla="*/ 0 h 37"/>
                    <a:gd name="T8" fmla="*/ 0 w 10"/>
                    <a:gd name="T9" fmla="*/ 0 h 37"/>
                    <a:gd name="T10" fmla="*/ 0 w 10"/>
                    <a:gd name="T11" fmla="*/ 0 h 37"/>
                    <a:gd name="T12" fmla="*/ 0 w 10"/>
                    <a:gd name="T13" fmla="*/ 0 h 37"/>
                    <a:gd name="T14" fmla="*/ 0 w 10"/>
                    <a:gd name="T15" fmla="*/ 0 h 37"/>
                    <a:gd name="T16" fmla="*/ 0 w 10"/>
                    <a:gd name="T17" fmla="*/ 0 h 37"/>
                    <a:gd name="T18" fmla="*/ 0 w 10"/>
                    <a:gd name="T19" fmla="*/ 0 h 3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0" h="37">
                      <a:moveTo>
                        <a:pt x="5" y="0"/>
                      </a:moveTo>
                      <a:lnTo>
                        <a:pt x="0" y="5"/>
                      </a:lnTo>
                      <a:lnTo>
                        <a:pt x="0" y="37"/>
                      </a:lnTo>
                      <a:lnTo>
                        <a:pt x="10" y="37"/>
                      </a:lnTo>
                      <a:lnTo>
                        <a:pt x="10" y="5"/>
                      </a:lnTo>
                      <a:lnTo>
                        <a:pt x="5" y="10"/>
                      </a:lnTo>
                      <a:lnTo>
                        <a:pt x="5" y="0"/>
                      </a:lnTo>
                      <a:lnTo>
                        <a:pt x="0" y="0"/>
                      </a:lnTo>
                      <a:lnTo>
                        <a:pt x="0" y="5"/>
                      </a:lnTo>
                      <a:lnTo>
                        <a:pt x="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0342" name="Freeform 331"/>
                <p:cNvSpPr>
                  <a:spLocks/>
                </p:cNvSpPr>
                <p:nvPr/>
              </p:nvSpPr>
              <p:spPr bwMode="auto">
                <a:xfrm>
                  <a:off x="1965" y="2279"/>
                  <a:ext cx="16" cy="2"/>
                </a:xfrm>
                <a:custGeom>
                  <a:avLst/>
                  <a:gdLst>
                    <a:gd name="T0" fmla="*/ 0 w 129"/>
                    <a:gd name="T1" fmla="*/ 0 h 10"/>
                    <a:gd name="T2" fmla="*/ 0 w 129"/>
                    <a:gd name="T3" fmla="*/ 0 h 10"/>
                    <a:gd name="T4" fmla="*/ 0 w 129"/>
                    <a:gd name="T5" fmla="*/ 0 h 10"/>
                    <a:gd name="T6" fmla="*/ 0 w 129"/>
                    <a:gd name="T7" fmla="*/ 0 h 10"/>
                    <a:gd name="T8" fmla="*/ 0 w 129"/>
                    <a:gd name="T9" fmla="*/ 0 h 10"/>
                    <a:gd name="T10" fmla="*/ 0 w 129"/>
                    <a:gd name="T11" fmla="*/ 0 h 10"/>
                    <a:gd name="T12" fmla="*/ 0 w 129"/>
                    <a:gd name="T13" fmla="*/ 0 h 10"/>
                    <a:gd name="T14" fmla="*/ 0 w 129"/>
                    <a:gd name="T15" fmla="*/ 0 h 10"/>
                    <a:gd name="T16" fmla="*/ 0 w 129"/>
                    <a:gd name="T17" fmla="*/ 0 h 10"/>
                    <a:gd name="T18" fmla="*/ 0 w 129"/>
                    <a:gd name="T19" fmla="*/ 0 h 1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29" h="10">
                      <a:moveTo>
                        <a:pt x="129" y="5"/>
                      </a:moveTo>
                      <a:lnTo>
                        <a:pt x="124" y="0"/>
                      </a:lnTo>
                      <a:lnTo>
                        <a:pt x="0" y="0"/>
                      </a:lnTo>
                      <a:lnTo>
                        <a:pt x="0" y="10"/>
                      </a:lnTo>
                      <a:lnTo>
                        <a:pt x="124" y="10"/>
                      </a:lnTo>
                      <a:lnTo>
                        <a:pt x="119" y="5"/>
                      </a:lnTo>
                      <a:lnTo>
                        <a:pt x="129" y="5"/>
                      </a:lnTo>
                      <a:lnTo>
                        <a:pt x="129" y="0"/>
                      </a:lnTo>
                      <a:lnTo>
                        <a:pt x="124" y="0"/>
                      </a:lnTo>
                      <a:lnTo>
                        <a:pt x="129"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0343" name="Freeform 332"/>
                <p:cNvSpPr>
                  <a:spLocks/>
                </p:cNvSpPr>
                <p:nvPr/>
              </p:nvSpPr>
              <p:spPr bwMode="auto">
                <a:xfrm>
                  <a:off x="1980" y="2280"/>
                  <a:ext cx="1" cy="5"/>
                </a:xfrm>
                <a:custGeom>
                  <a:avLst/>
                  <a:gdLst>
                    <a:gd name="T0" fmla="*/ 0 w 10"/>
                    <a:gd name="T1" fmla="*/ 0 h 37"/>
                    <a:gd name="T2" fmla="*/ 0 w 10"/>
                    <a:gd name="T3" fmla="*/ 0 h 37"/>
                    <a:gd name="T4" fmla="*/ 0 w 10"/>
                    <a:gd name="T5" fmla="*/ 0 h 37"/>
                    <a:gd name="T6" fmla="*/ 0 w 10"/>
                    <a:gd name="T7" fmla="*/ 0 h 37"/>
                    <a:gd name="T8" fmla="*/ 0 w 10"/>
                    <a:gd name="T9" fmla="*/ 0 h 37"/>
                    <a:gd name="T10" fmla="*/ 0 w 10"/>
                    <a:gd name="T11" fmla="*/ 0 h 37"/>
                    <a:gd name="T12" fmla="*/ 0 w 10"/>
                    <a:gd name="T13" fmla="*/ 0 h 37"/>
                    <a:gd name="T14" fmla="*/ 0 w 10"/>
                    <a:gd name="T15" fmla="*/ 0 h 37"/>
                    <a:gd name="T16" fmla="*/ 0 w 10"/>
                    <a:gd name="T17" fmla="*/ 0 h 37"/>
                    <a:gd name="T18" fmla="*/ 0 w 10"/>
                    <a:gd name="T19" fmla="*/ 0 h 3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0" h="37">
                      <a:moveTo>
                        <a:pt x="5" y="27"/>
                      </a:moveTo>
                      <a:lnTo>
                        <a:pt x="10" y="32"/>
                      </a:lnTo>
                      <a:lnTo>
                        <a:pt x="10" y="0"/>
                      </a:lnTo>
                      <a:lnTo>
                        <a:pt x="0" y="0"/>
                      </a:lnTo>
                      <a:lnTo>
                        <a:pt x="0" y="32"/>
                      </a:lnTo>
                      <a:lnTo>
                        <a:pt x="5" y="37"/>
                      </a:lnTo>
                      <a:lnTo>
                        <a:pt x="0" y="32"/>
                      </a:lnTo>
                      <a:lnTo>
                        <a:pt x="0" y="37"/>
                      </a:lnTo>
                      <a:lnTo>
                        <a:pt x="5" y="37"/>
                      </a:lnTo>
                      <a:lnTo>
                        <a:pt x="5" y="2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0344" name="Freeform 333"/>
                <p:cNvSpPr>
                  <a:spLocks/>
                </p:cNvSpPr>
                <p:nvPr/>
              </p:nvSpPr>
              <p:spPr bwMode="auto">
                <a:xfrm>
                  <a:off x="1980" y="2283"/>
                  <a:ext cx="113" cy="2"/>
                </a:xfrm>
                <a:custGeom>
                  <a:avLst/>
                  <a:gdLst>
                    <a:gd name="T0" fmla="*/ 0 w 905"/>
                    <a:gd name="T1" fmla="*/ 0 h 10"/>
                    <a:gd name="T2" fmla="*/ 0 w 905"/>
                    <a:gd name="T3" fmla="*/ 0 h 10"/>
                    <a:gd name="T4" fmla="*/ 0 w 905"/>
                    <a:gd name="T5" fmla="*/ 0 h 10"/>
                    <a:gd name="T6" fmla="*/ 0 w 905"/>
                    <a:gd name="T7" fmla="*/ 0 h 10"/>
                    <a:gd name="T8" fmla="*/ 0 w 905"/>
                    <a:gd name="T9" fmla="*/ 0 h 10"/>
                    <a:gd name="T10" fmla="*/ 0 w 905"/>
                    <a:gd name="T11" fmla="*/ 0 h 1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05" h="10">
                      <a:moveTo>
                        <a:pt x="905" y="5"/>
                      </a:moveTo>
                      <a:lnTo>
                        <a:pt x="905" y="0"/>
                      </a:lnTo>
                      <a:lnTo>
                        <a:pt x="0" y="0"/>
                      </a:lnTo>
                      <a:lnTo>
                        <a:pt x="0" y="10"/>
                      </a:lnTo>
                      <a:lnTo>
                        <a:pt x="905" y="10"/>
                      </a:lnTo>
                      <a:lnTo>
                        <a:pt x="905"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0345" name="Rectangle 334"/>
                <p:cNvSpPr>
                  <a:spLocks noChangeArrowheads="1"/>
                </p:cNvSpPr>
                <p:nvPr/>
              </p:nvSpPr>
              <p:spPr bwMode="auto">
                <a:xfrm>
                  <a:off x="1966" y="2281"/>
                  <a:ext cx="13" cy="7"/>
                </a:xfrm>
                <a:prstGeom prst="rect">
                  <a:avLst/>
                </a:prstGeom>
                <a:solidFill>
                  <a:srgbClr val="26262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ru-RU" altLang="ru-RU" sz="2400"/>
                </a:p>
              </p:txBody>
            </p:sp>
            <p:sp>
              <p:nvSpPr>
                <p:cNvPr id="40346" name="Freeform 335"/>
                <p:cNvSpPr>
                  <a:spLocks/>
                </p:cNvSpPr>
                <p:nvPr/>
              </p:nvSpPr>
              <p:spPr bwMode="auto">
                <a:xfrm>
                  <a:off x="1920" y="2270"/>
                  <a:ext cx="61" cy="10"/>
                </a:xfrm>
                <a:custGeom>
                  <a:avLst/>
                  <a:gdLst>
                    <a:gd name="T0" fmla="*/ 0 w 485"/>
                    <a:gd name="T1" fmla="*/ 0 h 81"/>
                    <a:gd name="T2" fmla="*/ 0 w 485"/>
                    <a:gd name="T3" fmla="*/ 0 h 81"/>
                    <a:gd name="T4" fmla="*/ 0 w 485"/>
                    <a:gd name="T5" fmla="*/ 0 h 81"/>
                    <a:gd name="T6" fmla="*/ 0 w 485"/>
                    <a:gd name="T7" fmla="*/ 0 h 81"/>
                    <a:gd name="T8" fmla="*/ 0 w 485"/>
                    <a:gd name="T9" fmla="*/ 0 h 81"/>
                    <a:gd name="T10" fmla="*/ 0 w 485"/>
                    <a:gd name="T11" fmla="*/ 0 h 81"/>
                    <a:gd name="T12" fmla="*/ 0 w 485"/>
                    <a:gd name="T13" fmla="*/ 0 h 81"/>
                    <a:gd name="T14" fmla="*/ 0 w 485"/>
                    <a:gd name="T15" fmla="*/ 0 h 81"/>
                    <a:gd name="T16" fmla="*/ 0 w 485"/>
                    <a:gd name="T17" fmla="*/ 0 h 81"/>
                    <a:gd name="T18" fmla="*/ 0 w 485"/>
                    <a:gd name="T19" fmla="*/ 0 h 81"/>
                    <a:gd name="T20" fmla="*/ 0 w 485"/>
                    <a:gd name="T21" fmla="*/ 0 h 81"/>
                    <a:gd name="T22" fmla="*/ 0 w 485"/>
                    <a:gd name="T23" fmla="*/ 0 h 81"/>
                    <a:gd name="T24" fmla="*/ 0 w 485"/>
                    <a:gd name="T25" fmla="*/ 0 h 8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85" h="81">
                      <a:moveTo>
                        <a:pt x="485" y="59"/>
                      </a:moveTo>
                      <a:lnTo>
                        <a:pt x="333" y="59"/>
                      </a:lnTo>
                      <a:lnTo>
                        <a:pt x="333" y="81"/>
                      </a:lnTo>
                      <a:lnTo>
                        <a:pt x="151" y="81"/>
                      </a:lnTo>
                      <a:lnTo>
                        <a:pt x="151" y="57"/>
                      </a:lnTo>
                      <a:lnTo>
                        <a:pt x="0" y="57"/>
                      </a:lnTo>
                      <a:lnTo>
                        <a:pt x="0" y="24"/>
                      </a:lnTo>
                      <a:lnTo>
                        <a:pt x="151" y="24"/>
                      </a:lnTo>
                      <a:lnTo>
                        <a:pt x="151" y="0"/>
                      </a:lnTo>
                      <a:lnTo>
                        <a:pt x="333" y="0"/>
                      </a:lnTo>
                      <a:lnTo>
                        <a:pt x="333" y="23"/>
                      </a:lnTo>
                      <a:lnTo>
                        <a:pt x="485" y="23"/>
                      </a:lnTo>
                      <a:lnTo>
                        <a:pt x="485" y="5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0347" name="Freeform 336"/>
                <p:cNvSpPr>
                  <a:spLocks/>
                </p:cNvSpPr>
                <p:nvPr/>
              </p:nvSpPr>
              <p:spPr bwMode="auto">
                <a:xfrm>
                  <a:off x="1919" y="2265"/>
                  <a:ext cx="5" cy="4"/>
                </a:xfrm>
                <a:custGeom>
                  <a:avLst/>
                  <a:gdLst>
                    <a:gd name="T0" fmla="*/ 0 w 33"/>
                    <a:gd name="T1" fmla="*/ 0 h 33"/>
                    <a:gd name="T2" fmla="*/ 0 w 33"/>
                    <a:gd name="T3" fmla="*/ 0 h 33"/>
                    <a:gd name="T4" fmla="*/ 0 w 33"/>
                    <a:gd name="T5" fmla="*/ 0 h 33"/>
                    <a:gd name="T6" fmla="*/ 0 w 33"/>
                    <a:gd name="T7" fmla="*/ 0 h 33"/>
                    <a:gd name="T8" fmla="*/ 0 w 33"/>
                    <a:gd name="T9" fmla="*/ 0 h 33"/>
                    <a:gd name="T10" fmla="*/ 0 w 33"/>
                    <a:gd name="T11" fmla="*/ 0 h 33"/>
                    <a:gd name="T12" fmla="*/ 0 w 33"/>
                    <a:gd name="T13" fmla="*/ 0 h 33"/>
                    <a:gd name="T14" fmla="*/ 0 w 33"/>
                    <a:gd name="T15" fmla="*/ 0 h 33"/>
                    <a:gd name="T16" fmla="*/ 0 w 33"/>
                    <a:gd name="T17" fmla="*/ 0 h 33"/>
                    <a:gd name="T18" fmla="*/ 0 w 33"/>
                    <a:gd name="T19" fmla="*/ 0 h 33"/>
                    <a:gd name="T20" fmla="*/ 0 w 33"/>
                    <a:gd name="T21" fmla="*/ 0 h 33"/>
                    <a:gd name="T22" fmla="*/ 0 w 33"/>
                    <a:gd name="T23" fmla="*/ 0 h 33"/>
                    <a:gd name="T24" fmla="*/ 0 w 33"/>
                    <a:gd name="T25" fmla="*/ 0 h 33"/>
                    <a:gd name="T26" fmla="*/ 0 w 33"/>
                    <a:gd name="T27" fmla="*/ 0 h 33"/>
                    <a:gd name="T28" fmla="*/ 0 w 33"/>
                    <a:gd name="T29" fmla="*/ 0 h 33"/>
                    <a:gd name="T30" fmla="*/ 0 w 33"/>
                    <a:gd name="T31" fmla="*/ 0 h 33"/>
                    <a:gd name="T32" fmla="*/ 0 w 33"/>
                    <a:gd name="T33" fmla="*/ 0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6" y="33"/>
                      </a:moveTo>
                      <a:lnTo>
                        <a:pt x="22" y="32"/>
                      </a:lnTo>
                      <a:lnTo>
                        <a:pt x="28" y="28"/>
                      </a:lnTo>
                      <a:lnTo>
                        <a:pt x="32" y="23"/>
                      </a:lnTo>
                      <a:lnTo>
                        <a:pt x="33" y="16"/>
                      </a:lnTo>
                      <a:lnTo>
                        <a:pt x="32" y="10"/>
                      </a:lnTo>
                      <a:lnTo>
                        <a:pt x="28" y="5"/>
                      </a:lnTo>
                      <a:lnTo>
                        <a:pt x="22" y="1"/>
                      </a:lnTo>
                      <a:lnTo>
                        <a:pt x="16" y="0"/>
                      </a:lnTo>
                      <a:lnTo>
                        <a:pt x="10" y="1"/>
                      </a:lnTo>
                      <a:lnTo>
                        <a:pt x="5" y="5"/>
                      </a:lnTo>
                      <a:lnTo>
                        <a:pt x="1" y="10"/>
                      </a:lnTo>
                      <a:lnTo>
                        <a:pt x="0" y="16"/>
                      </a:lnTo>
                      <a:lnTo>
                        <a:pt x="1" y="23"/>
                      </a:lnTo>
                      <a:lnTo>
                        <a:pt x="5" y="28"/>
                      </a:lnTo>
                      <a:lnTo>
                        <a:pt x="10" y="32"/>
                      </a:lnTo>
                      <a:lnTo>
                        <a:pt x="16" y="3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0348" name="Freeform 337"/>
                <p:cNvSpPr>
                  <a:spLocks/>
                </p:cNvSpPr>
                <p:nvPr/>
              </p:nvSpPr>
              <p:spPr bwMode="auto">
                <a:xfrm>
                  <a:off x="1921" y="2267"/>
                  <a:ext cx="3" cy="3"/>
                </a:xfrm>
                <a:custGeom>
                  <a:avLst/>
                  <a:gdLst>
                    <a:gd name="T0" fmla="*/ 0 w 22"/>
                    <a:gd name="T1" fmla="*/ 0 h 21"/>
                    <a:gd name="T2" fmla="*/ 0 w 22"/>
                    <a:gd name="T3" fmla="*/ 0 h 21"/>
                    <a:gd name="T4" fmla="*/ 0 w 22"/>
                    <a:gd name="T5" fmla="*/ 0 h 21"/>
                    <a:gd name="T6" fmla="*/ 0 w 22"/>
                    <a:gd name="T7" fmla="*/ 0 h 21"/>
                    <a:gd name="T8" fmla="*/ 0 w 22"/>
                    <a:gd name="T9" fmla="*/ 0 h 21"/>
                    <a:gd name="T10" fmla="*/ 0 w 22"/>
                    <a:gd name="T11" fmla="*/ 0 h 21"/>
                    <a:gd name="T12" fmla="*/ 0 w 22"/>
                    <a:gd name="T13" fmla="*/ 0 h 21"/>
                    <a:gd name="T14" fmla="*/ 0 w 22"/>
                    <a:gd name="T15" fmla="*/ 0 h 21"/>
                    <a:gd name="T16" fmla="*/ 0 w 22"/>
                    <a:gd name="T17" fmla="*/ 0 h 21"/>
                    <a:gd name="T18" fmla="*/ 0 w 22"/>
                    <a:gd name="T19" fmla="*/ 0 h 21"/>
                    <a:gd name="T20" fmla="*/ 0 w 22"/>
                    <a:gd name="T21" fmla="*/ 0 h 21"/>
                    <a:gd name="T22" fmla="*/ 0 w 22"/>
                    <a:gd name="T23" fmla="*/ 0 h 21"/>
                    <a:gd name="T24" fmla="*/ 0 w 22"/>
                    <a:gd name="T25" fmla="*/ 0 h 2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2" h="21">
                      <a:moveTo>
                        <a:pt x="13" y="0"/>
                      </a:moveTo>
                      <a:lnTo>
                        <a:pt x="13" y="0"/>
                      </a:lnTo>
                      <a:lnTo>
                        <a:pt x="13" y="6"/>
                      </a:lnTo>
                      <a:lnTo>
                        <a:pt x="10" y="10"/>
                      </a:lnTo>
                      <a:lnTo>
                        <a:pt x="5" y="13"/>
                      </a:lnTo>
                      <a:lnTo>
                        <a:pt x="0" y="13"/>
                      </a:lnTo>
                      <a:lnTo>
                        <a:pt x="0" y="21"/>
                      </a:lnTo>
                      <a:lnTo>
                        <a:pt x="7" y="19"/>
                      </a:lnTo>
                      <a:lnTo>
                        <a:pt x="14" y="14"/>
                      </a:lnTo>
                      <a:lnTo>
                        <a:pt x="20" y="8"/>
                      </a:lnTo>
                      <a:lnTo>
                        <a:pt x="22" y="0"/>
                      </a:lnTo>
                      <a:lnTo>
                        <a:pt x="1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0349" name="Freeform 338"/>
                <p:cNvSpPr>
                  <a:spLocks/>
                </p:cNvSpPr>
                <p:nvPr/>
              </p:nvSpPr>
              <p:spPr bwMode="auto">
                <a:xfrm>
                  <a:off x="1921" y="2265"/>
                  <a:ext cx="3" cy="2"/>
                </a:xfrm>
                <a:custGeom>
                  <a:avLst/>
                  <a:gdLst>
                    <a:gd name="T0" fmla="*/ 0 w 22"/>
                    <a:gd name="T1" fmla="*/ 0 h 20"/>
                    <a:gd name="T2" fmla="*/ 0 w 22"/>
                    <a:gd name="T3" fmla="*/ 0 h 20"/>
                    <a:gd name="T4" fmla="*/ 0 w 22"/>
                    <a:gd name="T5" fmla="*/ 0 h 20"/>
                    <a:gd name="T6" fmla="*/ 0 w 22"/>
                    <a:gd name="T7" fmla="*/ 0 h 20"/>
                    <a:gd name="T8" fmla="*/ 0 w 22"/>
                    <a:gd name="T9" fmla="*/ 0 h 20"/>
                    <a:gd name="T10" fmla="*/ 0 w 22"/>
                    <a:gd name="T11" fmla="*/ 0 h 20"/>
                    <a:gd name="T12" fmla="*/ 0 w 22"/>
                    <a:gd name="T13" fmla="*/ 0 h 20"/>
                    <a:gd name="T14" fmla="*/ 0 w 22"/>
                    <a:gd name="T15" fmla="*/ 0 h 20"/>
                    <a:gd name="T16" fmla="*/ 0 w 22"/>
                    <a:gd name="T17" fmla="*/ 0 h 20"/>
                    <a:gd name="T18" fmla="*/ 0 w 22"/>
                    <a:gd name="T19" fmla="*/ 0 h 20"/>
                    <a:gd name="T20" fmla="*/ 0 w 22"/>
                    <a:gd name="T21" fmla="*/ 0 h 20"/>
                    <a:gd name="T22" fmla="*/ 0 w 22"/>
                    <a:gd name="T23" fmla="*/ 0 h 20"/>
                    <a:gd name="T24" fmla="*/ 0 w 22"/>
                    <a:gd name="T25" fmla="*/ 0 h 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2" h="20">
                      <a:moveTo>
                        <a:pt x="0" y="8"/>
                      </a:moveTo>
                      <a:lnTo>
                        <a:pt x="0" y="8"/>
                      </a:lnTo>
                      <a:lnTo>
                        <a:pt x="5" y="8"/>
                      </a:lnTo>
                      <a:lnTo>
                        <a:pt x="10" y="11"/>
                      </a:lnTo>
                      <a:lnTo>
                        <a:pt x="13" y="15"/>
                      </a:lnTo>
                      <a:lnTo>
                        <a:pt x="13" y="20"/>
                      </a:lnTo>
                      <a:lnTo>
                        <a:pt x="22" y="20"/>
                      </a:lnTo>
                      <a:lnTo>
                        <a:pt x="20" y="13"/>
                      </a:lnTo>
                      <a:lnTo>
                        <a:pt x="14" y="7"/>
                      </a:lnTo>
                      <a:lnTo>
                        <a:pt x="7" y="2"/>
                      </a:lnTo>
                      <a:lnTo>
                        <a:pt x="0" y="0"/>
                      </a:lnTo>
                      <a:lnTo>
                        <a:pt x="0"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0350" name="Freeform 339"/>
                <p:cNvSpPr>
                  <a:spLocks/>
                </p:cNvSpPr>
                <p:nvPr/>
              </p:nvSpPr>
              <p:spPr bwMode="auto">
                <a:xfrm>
                  <a:off x="1919" y="2265"/>
                  <a:ext cx="2" cy="2"/>
                </a:xfrm>
                <a:custGeom>
                  <a:avLst/>
                  <a:gdLst>
                    <a:gd name="T0" fmla="*/ 0 w 20"/>
                    <a:gd name="T1" fmla="*/ 0 h 20"/>
                    <a:gd name="T2" fmla="*/ 0 w 20"/>
                    <a:gd name="T3" fmla="*/ 0 h 20"/>
                    <a:gd name="T4" fmla="*/ 0 w 20"/>
                    <a:gd name="T5" fmla="*/ 0 h 20"/>
                    <a:gd name="T6" fmla="*/ 0 w 20"/>
                    <a:gd name="T7" fmla="*/ 0 h 20"/>
                    <a:gd name="T8" fmla="*/ 0 w 20"/>
                    <a:gd name="T9" fmla="*/ 0 h 20"/>
                    <a:gd name="T10" fmla="*/ 0 w 20"/>
                    <a:gd name="T11" fmla="*/ 0 h 20"/>
                    <a:gd name="T12" fmla="*/ 0 w 20"/>
                    <a:gd name="T13" fmla="*/ 0 h 20"/>
                    <a:gd name="T14" fmla="*/ 0 w 20"/>
                    <a:gd name="T15" fmla="*/ 0 h 20"/>
                    <a:gd name="T16" fmla="*/ 0 w 20"/>
                    <a:gd name="T17" fmla="*/ 0 h 20"/>
                    <a:gd name="T18" fmla="*/ 0 w 20"/>
                    <a:gd name="T19" fmla="*/ 0 h 20"/>
                    <a:gd name="T20" fmla="*/ 0 w 20"/>
                    <a:gd name="T21" fmla="*/ 0 h 20"/>
                    <a:gd name="T22" fmla="*/ 0 w 20"/>
                    <a:gd name="T23" fmla="*/ 0 h 20"/>
                    <a:gd name="T24" fmla="*/ 0 w 20"/>
                    <a:gd name="T25" fmla="*/ 0 h 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0" h="20">
                      <a:moveTo>
                        <a:pt x="8" y="20"/>
                      </a:moveTo>
                      <a:lnTo>
                        <a:pt x="8" y="20"/>
                      </a:lnTo>
                      <a:lnTo>
                        <a:pt x="8" y="15"/>
                      </a:lnTo>
                      <a:lnTo>
                        <a:pt x="11" y="11"/>
                      </a:lnTo>
                      <a:lnTo>
                        <a:pt x="15" y="8"/>
                      </a:lnTo>
                      <a:lnTo>
                        <a:pt x="20" y="8"/>
                      </a:lnTo>
                      <a:lnTo>
                        <a:pt x="20" y="0"/>
                      </a:lnTo>
                      <a:lnTo>
                        <a:pt x="13" y="2"/>
                      </a:lnTo>
                      <a:lnTo>
                        <a:pt x="7" y="7"/>
                      </a:lnTo>
                      <a:lnTo>
                        <a:pt x="2" y="13"/>
                      </a:lnTo>
                      <a:lnTo>
                        <a:pt x="0" y="20"/>
                      </a:lnTo>
                      <a:lnTo>
                        <a:pt x="8" y="2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0351" name="Freeform 340"/>
                <p:cNvSpPr>
                  <a:spLocks/>
                </p:cNvSpPr>
                <p:nvPr/>
              </p:nvSpPr>
              <p:spPr bwMode="auto">
                <a:xfrm>
                  <a:off x="1919" y="2267"/>
                  <a:ext cx="2" cy="3"/>
                </a:xfrm>
                <a:custGeom>
                  <a:avLst/>
                  <a:gdLst>
                    <a:gd name="T0" fmla="*/ 0 w 20"/>
                    <a:gd name="T1" fmla="*/ 0 h 21"/>
                    <a:gd name="T2" fmla="*/ 0 w 20"/>
                    <a:gd name="T3" fmla="*/ 0 h 21"/>
                    <a:gd name="T4" fmla="*/ 0 w 20"/>
                    <a:gd name="T5" fmla="*/ 0 h 21"/>
                    <a:gd name="T6" fmla="*/ 0 w 20"/>
                    <a:gd name="T7" fmla="*/ 0 h 21"/>
                    <a:gd name="T8" fmla="*/ 0 w 20"/>
                    <a:gd name="T9" fmla="*/ 0 h 21"/>
                    <a:gd name="T10" fmla="*/ 0 w 20"/>
                    <a:gd name="T11" fmla="*/ 0 h 21"/>
                    <a:gd name="T12" fmla="*/ 0 w 20"/>
                    <a:gd name="T13" fmla="*/ 0 h 21"/>
                    <a:gd name="T14" fmla="*/ 0 w 20"/>
                    <a:gd name="T15" fmla="*/ 0 h 21"/>
                    <a:gd name="T16" fmla="*/ 0 w 20"/>
                    <a:gd name="T17" fmla="*/ 0 h 21"/>
                    <a:gd name="T18" fmla="*/ 0 w 20"/>
                    <a:gd name="T19" fmla="*/ 0 h 21"/>
                    <a:gd name="T20" fmla="*/ 0 w 20"/>
                    <a:gd name="T21" fmla="*/ 0 h 21"/>
                    <a:gd name="T22" fmla="*/ 0 w 20"/>
                    <a:gd name="T23" fmla="*/ 0 h 21"/>
                    <a:gd name="T24" fmla="*/ 0 w 20"/>
                    <a:gd name="T25" fmla="*/ 0 h 2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0" h="21">
                      <a:moveTo>
                        <a:pt x="20" y="13"/>
                      </a:moveTo>
                      <a:lnTo>
                        <a:pt x="20" y="13"/>
                      </a:lnTo>
                      <a:lnTo>
                        <a:pt x="15" y="13"/>
                      </a:lnTo>
                      <a:lnTo>
                        <a:pt x="11" y="10"/>
                      </a:lnTo>
                      <a:lnTo>
                        <a:pt x="8" y="6"/>
                      </a:lnTo>
                      <a:lnTo>
                        <a:pt x="8" y="0"/>
                      </a:lnTo>
                      <a:lnTo>
                        <a:pt x="0" y="0"/>
                      </a:lnTo>
                      <a:lnTo>
                        <a:pt x="2" y="8"/>
                      </a:lnTo>
                      <a:lnTo>
                        <a:pt x="7" y="14"/>
                      </a:lnTo>
                      <a:lnTo>
                        <a:pt x="13" y="19"/>
                      </a:lnTo>
                      <a:lnTo>
                        <a:pt x="20" y="21"/>
                      </a:lnTo>
                      <a:lnTo>
                        <a:pt x="20"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0352" name="Rectangle 341"/>
                <p:cNvSpPr>
                  <a:spLocks noChangeArrowheads="1"/>
                </p:cNvSpPr>
                <p:nvPr/>
              </p:nvSpPr>
              <p:spPr bwMode="auto">
                <a:xfrm>
                  <a:off x="1939" y="2267"/>
                  <a:ext cx="22" cy="3"/>
                </a:xfrm>
                <a:prstGeom prst="rect">
                  <a:avLst/>
                </a:prstGeom>
                <a:solidFill>
                  <a:srgbClr val="BFBFB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ru-RU" altLang="ru-RU" sz="2400"/>
                </a:p>
              </p:txBody>
            </p:sp>
            <p:sp>
              <p:nvSpPr>
                <p:cNvPr id="40353" name="Freeform 342"/>
                <p:cNvSpPr>
                  <a:spLocks/>
                </p:cNvSpPr>
                <p:nvPr/>
              </p:nvSpPr>
              <p:spPr bwMode="auto">
                <a:xfrm>
                  <a:off x="1961" y="2267"/>
                  <a:ext cx="1" cy="4"/>
                </a:xfrm>
                <a:custGeom>
                  <a:avLst/>
                  <a:gdLst>
                    <a:gd name="T0" fmla="*/ 0 w 8"/>
                    <a:gd name="T1" fmla="*/ 0 h 33"/>
                    <a:gd name="T2" fmla="*/ 0 w 8"/>
                    <a:gd name="T3" fmla="*/ 0 h 33"/>
                    <a:gd name="T4" fmla="*/ 0 w 8"/>
                    <a:gd name="T5" fmla="*/ 0 h 33"/>
                    <a:gd name="T6" fmla="*/ 0 w 8"/>
                    <a:gd name="T7" fmla="*/ 0 h 33"/>
                    <a:gd name="T8" fmla="*/ 0 w 8"/>
                    <a:gd name="T9" fmla="*/ 0 h 33"/>
                    <a:gd name="T10" fmla="*/ 0 w 8"/>
                    <a:gd name="T11" fmla="*/ 0 h 33"/>
                    <a:gd name="T12" fmla="*/ 0 w 8"/>
                    <a:gd name="T13" fmla="*/ 0 h 33"/>
                    <a:gd name="T14" fmla="*/ 0 w 8"/>
                    <a:gd name="T15" fmla="*/ 0 h 33"/>
                    <a:gd name="T16" fmla="*/ 0 w 8"/>
                    <a:gd name="T17" fmla="*/ 0 h 33"/>
                    <a:gd name="T18" fmla="*/ 0 w 8"/>
                    <a:gd name="T19" fmla="*/ 0 h 3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8" h="33">
                      <a:moveTo>
                        <a:pt x="4" y="33"/>
                      </a:moveTo>
                      <a:lnTo>
                        <a:pt x="8" y="29"/>
                      </a:lnTo>
                      <a:lnTo>
                        <a:pt x="8" y="0"/>
                      </a:lnTo>
                      <a:lnTo>
                        <a:pt x="0" y="0"/>
                      </a:lnTo>
                      <a:lnTo>
                        <a:pt x="0" y="29"/>
                      </a:lnTo>
                      <a:lnTo>
                        <a:pt x="4" y="25"/>
                      </a:lnTo>
                      <a:lnTo>
                        <a:pt x="4" y="33"/>
                      </a:lnTo>
                      <a:lnTo>
                        <a:pt x="8" y="33"/>
                      </a:lnTo>
                      <a:lnTo>
                        <a:pt x="8" y="29"/>
                      </a:lnTo>
                      <a:lnTo>
                        <a:pt x="4" y="3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0354" name="Freeform 343"/>
                <p:cNvSpPr>
                  <a:spLocks/>
                </p:cNvSpPr>
                <p:nvPr/>
              </p:nvSpPr>
              <p:spPr bwMode="auto">
                <a:xfrm>
                  <a:off x="1939" y="2270"/>
                  <a:ext cx="22" cy="1"/>
                </a:xfrm>
                <a:custGeom>
                  <a:avLst/>
                  <a:gdLst>
                    <a:gd name="T0" fmla="*/ 0 w 180"/>
                    <a:gd name="T1" fmla="*/ 0 h 8"/>
                    <a:gd name="T2" fmla="*/ 0 w 180"/>
                    <a:gd name="T3" fmla="*/ 0 h 8"/>
                    <a:gd name="T4" fmla="*/ 0 w 180"/>
                    <a:gd name="T5" fmla="*/ 0 h 8"/>
                    <a:gd name="T6" fmla="*/ 0 w 180"/>
                    <a:gd name="T7" fmla="*/ 0 h 8"/>
                    <a:gd name="T8" fmla="*/ 0 w 180"/>
                    <a:gd name="T9" fmla="*/ 0 h 8"/>
                    <a:gd name="T10" fmla="*/ 0 w 180"/>
                    <a:gd name="T11" fmla="*/ 0 h 8"/>
                    <a:gd name="T12" fmla="*/ 0 w 180"/>
                    <a:gd name="T13" fmla="*/ 0 h 8"/>
                    <a:gd name="T14" fmla="*/ 0 w 180"/>
                    <a:gd name="T15" fmla="*/ 0 h 8"/>
                    <a:gd name="T16" fmla="*/ 0 w 180"/>
                    <a:gd name="T17" fmla="*/ 0 h 8"/>
                    <a:gd name="T18" fmla="*/ 0 w 180"/>
                    <a:gd name="T19" fmla="*/ 0 h 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80" h="8">
                      <a:moveTo>
                        <a:pt x="0" y="4"/>
                      </a:moveTo>
                      <a:lnTo>
                        <a:pt x="4" y="8"/>
                      </a:lnTo>
                      <a:lnTo>
                        <a:pt x="180" y="8"/>
                      </a:lnTo>
                      <a:lnTo>
                        <a:pt x="180" y="0"/>
                      </a:lnTo>
                      <a:lnTo>
                        <a:pt x="4" y="0"/>
                      </a:lnTo>
                      <a:lnTo>
                        <a:pt x="8" y="4"/>
                      </a:lnTo>
                      <a:lnTo>
                        <a:pt x="0" y="4"/>
                      </a:lnTo>
                      <a:lnTo>
                        <a:pt x="0" y="8"/>
                      </a:lnTo>
                      <a:lnTo>
                        <a:pt x="4" y="8"/>
                      </a:lnTo>
                      <a:lnTo>
                        <a:pt x="0"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0355" name="Freeform 344"/>
                <p:cNvSpPr>
                  <a:spLocks/>
                </p:cNvSpPr>
                <p:nvPr/>
              </p:nvSpPr>
              <p:spPr bwMode="auto">
                <a:xfrm>
                  <a:off x="1939" y="2266"/>
                  <a:ext cx="1" cy="4"/>
                </a:xfrm>
                <a:custGeom>
                  <a:avLst/>
                  <a:gdLst>
                    <a:gd name="T0" fmla="*/ 0 w 8"/>
                    <a:gd name="T1" fmla="*/ 0 h 33"/>
                    <a:gd name="T2" fmla="*/ 0 w 8"/>
                    <a:gd name="T3" fmla="*/ 0 h 33"/>
                    <a:gd name="T4" fmla="*/ 0 w 8"/>
                    <a:gd name="T5" fmla="*/ 0 h 33"/>
                    <a:gd name="T6" fmla="*/ 0 w 8"/>
                    <a:gd name="T7" fmla="*/ 0 h 33"/>
                    <a:gd name="T8" fmla="*/ 0 w 8"/>
                    <a:gd name="T9" fmla="*/ 0 h 33"/>
                    <a:gd name="T10" fmla="*/ 0 w 8"/>
                    <a:gd name="T11" fmla="*/ 0 h 33"/>
                    <a:gd name="T12" fmla="*/ 0 w 8"/>
                    <a:gd name="T13" fmla="*/ 0 h 33"/>
                    <a:gd name="T14" fmla="*/ 0 w 8"/>
                    <a:gd name="T15" fmla="*/ 0 h 33"/>
                    <a:gd name="T16" fmla="*/ 0 w 8"/>
                    <a:gd name="T17" fmla="*/ 0 h 33"/>
                    <a:gd name="T18" fmla="*/ 0 w 8"/>
                    <a:gd name="T19" fmla="*/ 0 h 3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8" h="33">
                      <a:moveTo>
                        <a:pt x="4" y="0"/>
                      </a:moveTo>
                      <a:lnTo>
                        <a:pt x="0" y="4"/>
                      </a:lnTo>
                      <a:lnTo>
                        <a:pt x="0" y="33"/>
                      </a:lnTo>
                      <a:lnTo>
                        <a:pt x="8" y="33"/>
                      </a:lnTo>
                      <a:lnTo>
                        <a:pt x="8" y="4"/>
                      </a:lnTo>
                      <a:lnTo>
                        <a:pt x="4" y="8"/>
                      </a:lnTo>
                      <a:lnTo>
                        <a:pt x="4" y="0"/>
                      </a:lnTo>
                      <a:lnTo>
                        <a:pt x="0" y="0"/>
                      </a:lnTo>
                      <a:lnTo>
                        <a:pt x="0" y="4"/>
                      </a:lnTo>
                      <a:lnTo>
                        <a:pt x="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0356" name="Freeform 345"/>
                <p:cNvSpPr>
                  <a:spLocks/>
                </p:cNvSpPr>
                <p:nvPr/>
              </p:nvSpPr>
              <p:spPr bwMode="auto">
                <a:xfrm>
                  <a:off x="1939" y="2266"/>
                  <a:ext cx="23" cy="1"/>
                </a:xfrm>
                <a:custGeom>
                  <a:avLst/>
                  <a:gdLst>
                    <a:gd name="T0" fmla="*/ 0 w 180"/>
                    <a:gd name="T1" fmla="*/ 0 h 8"/>
                    <a:gd name="T2" fmla="*/ 0 w 180"/>
                    <a:gd name="T3" fmla="*/ 0 h 8"/>
                    <a:gd name="T4" fmla="*/ 0 w 180"/>
                    <a:gd name="T5" fmla="*/ 0 h 8"/>
                    <a:gd name="T6" fmla="*/ 0 w 180"/>
                    <a:gd name="T7" fmla="*/ 0 h 8"/>
                    <a:gd name="T8" fmla="*/ 0 w 180"/>
                    <a:gd name="T9" fmla="*/ 0 h 8"/>
                    <a:gd name="T10" fmla="*/ 0 w 180"/>
                    <a:gd name="T11" fmla="*/ 0 h 8"/>
                    <a:gd name="T12" fmla="*/ 0 w 180"/>
                    <a:gd name="T13" fmla="*/ 0 h 8"/>
                    <a:gd name="T14" fmla="*/ 0 w 180"/>
                    <a:gd name="T15" fmla="*/ 0 h 8"/>
                    <a:gd name="T16" fmla="*/ 0 w 180"/>
                    <a:gd name="T17" fmla="*/ 0 h 8"/>
                    <a:gd name="T18" fmla="*/ 0 w 180"/>
                    <a:gd name="T19" fmla="*/ 0 h 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80" h="8">
                      <a:moveTo>
                        <a:pt x="180" y="4"/>
                      </a:moveTo>
                      <a:lnTo>
                        <a:pt x="176" y="0"/>
                      </a:lnTo>
                      <a:lnTo>
                        <a:pt x="0" y="0"/>
                      </a:lnTo>
                      <a:lnTo>
                        <a:pt x="0" y="8"/>
                      </a:lnTo>
                      <a:lnTo>
                        <a:pt x="176" y="8"/>
                      </a:lnTo>
                      <a:lnTo>
                        <a:pt x="172" y="4"/>
                      </a:lnTo>
                      <a:lnTo>
                        <a:pt x="180" y="4"/>
                      </a:lnTo>
                      <a:lnTo>
                        <a:pt x="180" y="0"/>
                      </a:lnTo>
                      <a:lnTo>
                        <a:pt x="176" y="0"/>
                      </a:lnTo>
                      <a:lnTo>
                        <a:pt x="180"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0357" name="Rectangle 346"/>
                <p:cNvSpPr>
                  <a:spLocks noChangeArrowheads="1"/>
                </p:cNvSpPr>
                <p:nvPr/>
              </p:nvSpPr>
              <p:spPr bwMode="auto">
                <a:xfrm>
                  <a:off x="2069" y="2267"/>
                  <a:ext cx="10" cy="1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ru-RU" altLang="ru-RU" sz="2400"/>
                </a:p>
              </p:txBody>
            </p:sp>
            <p:sp>
              <p:nvSpPr>
                <p:cNvPr id="40358" name="Freeform 347"/>
                <p:cNvSpPr>
                  <a:spLocks/>
                </p:cNvSpPr>
                <p:nvPr/>
              </p:nvSpPr>
              <p:spPr bwMode="auto">
                <a:xfrm>
                  <a:off x="2071" y="2271"/>
                  <a:ext cx="7" cy="6"/>
                </a:xfrm>
                <a:custGeom>
                  <a:avLst/>
                  <a:gdLst>
                    <a:gd name="T0" fmla="*/ 0 w 58"/>
                    <a:gd name="T1" fmla="*/ 0 h 54"/>
                    <a:gd name="T2" fmla="*/ 0 w 58"/>
                    <a:gd name="T3" fmla="*/ 0 h 54"/>
                    <a:gd name="T4" fmla="*/ 0 w 58"/>
                    <a:gd name="T5" fmla="*/ 0 h 54"/>
                    <a:gd name="T6" fmla="*/ 0 w 58"/>
                    <a:gd name="T7" fmla="*/ 0 h 54"/>
                    <a:gd name="T8" fmla="*/ 0 w 58"/>
                    <a:gd name="T9" fmla="*/ 0 h 54"/>
                    <a:gd name="T10" fmla="*/ 0 w 58"/>
                    <a:gd name="T11" fmla="*/ 0 h 54"/>
                    <a:gd name="T12" fmla="*/ 0 w 58"/>
                    <a:gd name="T13" fmla="*/ 0 h 5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8" h="54">
                      <a:moveTo>
                        <a:pt x="6" y="54"/>
                      </a:moveTo>
                      <a:lnTo>
                        <a:pt x="0" y="11"/>
                      </a:lnTo>
                      <a:lnTo>
                        <a:pt x="0" y="0"/>
                      </a:lnTo>
                      <a:lnTo>
                        <a:pt x="58" y="0"/>
                      </a:lnTo>
                      <a:lnTo>
                        <a:pt x="58" y="11"/>
                      </a:lnTo>
                      <a:lnTo>
                        <a:pt x="52" y="54"/>
                      </a:lnTo>
                      <a:lnTo>
                        <a:pt x="6" y="5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0359" name="Freeform 348"/>
                <p:cNvSpPr>
                  <a:spLocks/>
                </p:cNvSpPr>
                <p:nvPr/>
              </p:nvSpPr>
              <p:spPr bwMode="auto">
                <a:xfrm>
                  <a:off x="2071" y="2271"/>
                  <a:ext cx="7" cy="1"/>
                </a:xfrm>
                <a:custGeom>
                  <a:avLst/>
                  <a:gdLst>
                    <a:gd name="T0" fmla="*/ 0 w 58"/>
                    <a:gd name="T1" fmla="*/ 0 h 8"/>
                    <a:gd name="T2" fmla="*/ 0 w 58"/>
                    <a:gd name="T3" fmla="*/ 0 h 8"/>
                    <a:gd name="T4" fmla="*/ 0 w 58"/>
                    <a:gd name="T5" fmla="*/ 0 h 8"/>
                    <a:gd name="T6" fmla="*/ 0 w 58"/>
                    <a:gd name="T7" fmla="*/ 0 h 8"/>
                    <a:gd name="T8" fmla="*/ 0 w 58"/>
                    <a:gd name="T9" fmla="*/ 0 h 8"/>
                    <a:gd name="T10" fmla="*/ 0 w 58"/>
                    <a:gd name="T11" fmla="*/ 0 h 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8" h="8">
                      <a:moveTo>
                        <a:pt x="58" y="4"/>
                      </a:moveTo>
                      <a:lnTo>
                        <a:pt x="58" y="0"/>
                      </a:lnTo>
                      <a:lnTo>
                        <a:pt x="0" y="0"/>
                      </a:lnTo>
                      <a:lnTo>
                        <a:pt x="0" y="8"/>
                      </a:lnTo>
                      <a:lnTo>
                        <a:pt x="58" y="8"/>
                      </a:lnTo>
                      <a:lnTo>
                        <a:pt x="58"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0360" name="Freeform 349"/>
                <p:cNvSpPr>
                  <a:spLocks/>
                </p:cNvSpPr>
                <p:nvPr/>
              </p:nvSpPr>
              <p:spPr bwMode="auto">
                <a:xfrm>
                  <a:off x="1806" y="2317"/>
                  <a:ext cx="342" cy="82"/>
                </a:xfrm>
                <a:custGeom>
                  <a:avLst/>
                  <a:gdLst>
                    <a:gd name="T0" fmla="*/ 0 w 2738"/>
                    <a:gd name="T1" fmla="*/ 0 h 651"/>
                    <a:gd name="T2" fmla="*/ 0 w 2738"/>
                    <a:gd name="T3" fmla="*/ 0 h 651"/>
                    <a:gd name="T4" fmla="*/ 0 w 2738"/>
                    <a:gd name="T5" fmla="*/ 0 h 651"/>
                    <a:gd name="T6" fmla="*/ 0 w 2738"/>
                    <a:gd name="T7" fmla="*/ 0 h 651"/>
                    <a:gd name="T8" fmla="*/ 0 w 2738"/>
                    <a:gd name="T9" fmla="*/ 0 h 651"/>
                    <a:gd name="T10" fmla="*/ 0 w 2738"/>
                    <a:gd name="T11" fmla="*/ 0 h 651"/>
                    <a:gd name="T12" fmla="*/ 0 w 2738"/>
                    <a:gd name="T13" fmla="*/ 0 h 651"/>
                    <a:gd name="T14" fmla="*/ 0 w 2738"/>
                    <a:gd name="T15" fmla="*/ 0 h 651"/>
                    <a:gd name="T16" fmla="*/ 0 w 2738"/>
                    <a:gd name="T17" fmla="*/ 0 h 651"/>
                    <a:gd name="T18" fmla="*/ 0 w 2738"/>
                    <a:gd name="T19" fmla="*/ 0 h 651"/>
                    <a:gd name="T20" fmla="*/ 0 w 2738"/>
                    <a:gd name="T21" fmla="*/ 0 h 651"/>
                    <a:gd name="T22" fmla="*/ 0 w 2738"/>
                    <a:gd name="T23" fmla="*/ 0 h 651"/>
                    <a:gd name="T24" fmla="*/ 0 w 2738"/>
                    <a:gd name="T25" fmla="*/ 0 h 651"/>
                    <a:gd name="T26" fmla="*/ 0 w 2738"/>
                    <a:gd name="T27" fmla="*/ 0 h 651"/>
                    <a:gd name="T28" fmla="*/ 0 w 2738"/>
                    <a:gd name="T29" fmla="*/ 0 h 651"/>
                    <a:gd name="T30" fmla="*/ 0 w 2738"/>
                    <a:gd name="T31" fmla="*/ 0 h 651"/>
                    <a:gd name="T32" fmla="*/ 0 w 2738"/>
                    <a:gd name="T33" fmla="*/ 0 h 651"/>
                    <a:gd name="T34" fmla="*/ 0 w 2738"/>
                    <a:gd name="T35" fmla="*/ 0 h 651"/>
                    <a:gd name="T36" fmla="*/ 0 w 2738"/>
                    <a:gd name="T37" fmla="*/ 0 h 651"/>
                    <a:gd name="T38" fmla="*/ 0 w 2738"/>
                    <a:gd name="T39" fmla="*/ 0 h 651"/>
                    <a:gd name="T40" fmla="*/ 0 w 2738"/>
                    <a:gd name="T41" fmla="*/ 0 h 651"/>
                    <a:gd name="T42" fmla="*/ 0 w 2738"/>
                    <a:gd name="T43" fmla="*/ 0 h 651"/>
                    <a:gd name="T44" fmla="*/ 0 w 2738"/>
                    <a:gd name="T45" fmla="*/ 0 h 651"/>
                    <a:gd name="T46" fmla="*/ 0 w 2738"/>
                    <a:gd name="T47" fmla="*/ 0 h 651"/>
                    <a:gd name="T48" fmla="*/ 0 w 2738"/>
                    <a:gd name="T49" fmla="*/ 0 h 651"/>
                    <a:gd name="T50" fmla="*/ 0 w 2738"/>
                    <a:gd name="T51" fmla="*/ 0 h 651"/>
                    <a:gd name="T52" fmla="*/ 0 w 2738"/>
                    <a:gd name="T53" fmla="*/ 0 h 651"/>
                    <a:gd name="T54" fmla="*/ 0 w 2738"/>
                    <a:gd name="T55" fmla="*/ 0 h 651"/>
                    <a:gd name="T56" fmla="*/ 0 w 2738"/>
                    <a:gd name="T57" fmla="*/ 0 h 651"/>
                    <a:gd name="T58" fmla="*/ 0 w 2738"/>
                    <a:gd name="T59" fmla="*/ 0 h 651"/>
                    <a:gd name="T60" fmla="*/ 0 w 2738"/>
                    <a:gd name="T61" fmla="*/ 0 h 651"/>
                    <a:gd name="T62" fmla="*/ 0 w 2738"/>
                    <a:gd name="T63" fmla="*/ 0 h 651"/>
                    <a:gd name="T64" fmla="*/ 0 w 2738"/>
                    <a:gd name="T65" fmla="*/ 0 h 651"/>
                    <a:gd name="T66" fmla="*/ 0 w 2738"/>
                    <a:gd name="T67" fmla="*/ 0 h 651"/>
                    <a:gd name="T68" fmla="*/ 0 w 2738"/>
                    <a:gd name="T69" fmla="*/ 0 h 651"/>
                    <a:gd name="T70" fmla="*/ 0 w 2738"/>
                    <a:gd name="T71" fmla="*/ 0 h 651"/>
                    <a:gd name="T72" fmla="*/ 0 w 2738"/>
                    <a:gd name="T73" fmla="*/ 0 h 651"/>
                    <a:gd name="T74" fmla="*/ 0 w 2738"/>
                    <a:gd name="T75" fmla="*/ 0 h 651"/>
                    <a:gd name="T76" fmla="*/ 0 w 2738"/>
                    <a:gd name="T77" fmla="*/ 0 h 651"/>
                    <a:gd name="T78" fmla="*/ 0 w 2738"/>
                    <a:gd name="T79" fmla="*/ 0 h 651"/>
                    <a:gd name="T80" fmla="*/ 0 w 2738"/>
                    <a:gd name="T81" fmla="*/ 0 h 651"/>
                    <a:gd name="T82" fmla="*/ 0 w 2738"/>
                    <a:gd name="T83" fmla="*/ 0 h 651"/>
                    <a:gd name="T84" fmla="*/ 0 w 2738"/>
                    <a:gd name="T85" fmla="*/ 0 h 651"/>
                    <a:gd name="T86" fmla="*/ 0 w 2738"/>
                    <a:gd name="T87" fmla="*/ 0 h 651"/>
                    <a:gd name="T88" fmla="*/ 0 w 2738"/>
                    <a:gd name="T89" fmla="*/ 0 h 651"/>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738" h="651">
                      <a:moveTo>
                        <a:pt x="2664" y="650"/>
                      </a:moveTo>
                      <a:lnTo>
                        <a:pt x="2675" y="650"/>
                      </a:lnTo>
                      <a:lnTo>
                        <a:pt x="2685" y="651"/>
                      </a:lnTo>
                      <a:lnTo>
                        <a:pt x="2694" y="650"/>
                      </a:lnTo>
                      <a:lnTo>
                        <a:pt x="2703" y="648"/>
                      </a:lnTo>
                      <a:lnTo>
                        <a:pt x="2711" y="644"/>
                      </a:lnTo>
                      <a:lnTo>
                        <a:pt x="2719" y="637"/>
                      </a:lnTo>
                      <a:lnTo>
                        <a:pt x="2725" y="627"/>
                      </a:lnTo>
                      <a:lnTo>
                        <a:pt x="2730" y="614"/>
                      </a:lnTo>
                      <a:lnTo>
                        <a:pt x="2736" y="587"/>
                      </a:lnTo>
                      <a:lnTo>
                        <a:pt x="2738" y="568"/>
                      </a:lnTo>
                      <a:lnTo>
                        <a:pt x="2737" y="555"/>
                      </a:lnTo>
                      <a:lnTo>
                        <a:pt x="2735" y="547"/>
                      </a:lnTo>
                      <a:lnTo>
                        <a:pt x="2728" y="523"/>
                      </a:lnTo>
                      <a:lnTo>
                        <a:pt x="2710" y="465"/>
                      </a:lnTo>
                      <a:lnTo>
                        <a:pt x="2685" y="383"/>
                      </a:lnTo>
                      <a:lnTo>
                        <a:pt x="2656" y="290"/>
                      </a:lnTo>
                      <a:lnTo>
                        <a:pt x="2627" y="197"/>
                      </a:lnTo>
                      <a:lnTo>
                        <a:pt x="2602" y="114"/>
                      </a:lnTo>
                      <a:lnTo>
                        <a:pt x="2584" y="54"/>
                      </a:lnTo>
                      <a:lnTo>
                        <a:pt x="2577" y="28"/>
                      </a:lnTo>
                      <a:lnTo>
                        <a:pt x="2575" y="23"/>
                      </a:lnTo>
                      <a:lnTo>
                        <a:pt x="2573" y="17"/>
                      </a:lnTo>
                      <a:lnTo>
                        <a:pt x="2569" y="12"/>
                      </a:lnTo>
                      <a:lnTo>
                        <a:pt x="2564" y="7"/>
                      </a:lnTo>
                      <a:lnTo>
                        <a:pt x="2557" y="3"/>
                      </a:lnTo>
                      <a:lnTo>
                        <a:pt x="2547" y="1"/>
                      </a:lnTo>
                      <a:lnTo>
                        <a:pt x="2535" y="0"/>
                      </a:lnTo>
                      <a:lnTo>
                        <a:pt x="2520" y="1"/>
                      </a:lnTo>
                      <a:lnTo>
                        <a:pt x="2509" y="2"/>
                      </a:lnTo>
                      <a:lnTo>
                        <a:pt x="2486" y="2"/>
                      </a:lnTo>
                      <a:lnTo>
                        <a:pt x="2451" y="2"/>
                      </a:lnTo>
                      <a:lnTo>
                        <a:pt x="2406" y="3"/>
                      </a:lnTo>
                      <a:lnTo>
                        <a:pt x="2351" y="3"/>
                      </a:lnTo>
                      <a:lnTo>
                        <a:pt x="2286" y="3"/>
                      </a:lnTo>
                      <a:lnTo>
                        <a:pt x="2213" y="3"/>
                      </a:lnTo>
                      <a:lnTo>
                        <a:pt x="2133" y="4"/>
                      </a:lnTo>
                      <a:lnTo>
                        <a:pt x="2046" y="4"/>
                      </a:lnTo>
                      <a:lnTo>
                        <a:pt x="1953" y="4"/>
                      </a:lnTo>
                      <a:lnTo>
                        <a:pt x="1856" y="4"/>
                      </a:lnTo>
                      <a:lnTo>
                        <a:pt x="1754" y="4"/>
                      </a:lnTo>
                      <a:lnTo>
                        <a:pt x="1650" y="4"/>
                      </a:lnTo>
                      <a:lnTo>
                        <a:pt x="1543" y="3"/>
                      </a:lnTo>
                      <a:lnTo>
                        <a:pt x="1434" y="3"/>
                      </a:lnTo>
                      <a:lnTo>
                        <a:pt x="1325" y="3"/>
                      </a:lnTo>
                      <a:lnTo>
                        <a:pt x="1215" y="3"/>
                      </a:lnTo>
                      <a:lnTo>
                        <a:pt x="1107" y="3"/>
                      </a:lnTo>
                      <a:lnTo>
                        <a:pt x="1001" y="3"/>
                      </a:lnTo>
                      <a:lnTo>
                        <a:pt x="896" y="3"/>
                      </a:lnTo>
                      <a:lnTo>
                        <a:pt x="797" y="2"/>
                      </a:lnTo>
                      <a:lnTo>
                        <a:pt x="700" y="2"/>
                      </a:lnTo>
                      <a:lnTo>
                        <a:pt x="610" y="2"/>
                      </a:lnTo>
                      <a:lnTo>
                        <a:pt x="524" y="2"/>
                      </a:lnTo>
                      <a:lnTo>
                        <a:pt x="447" y="2"/>
                      </a:lnTo>
                      <a:lnTo>
                        <a:pt x="376" y="2"/>
                      </a:lnTo>
                      <a:lnTo>
                        <a:pt x="314" y="1"/>
                      </a:lnTo>
                      <a:lnTo>
                        <a:pt x="262" y="1"/>
                      </a:lnTo>
                      <a:lnTo>
                        <a:pt x="219" y="1"/>
                      </a:lnTo>
                      <a:lnTo>
                        <a:pt x="188" y="1"/>
                      </a:lnTo>
                      <a:lnTo>
                        <a:pt x="169" y="1"/>
                      </a:lnTo>
                      <a:lnTo>
                        <a:pt x="162" y="1"/>
                      </a:lnTo>
                      <a:lnTo>
                        <a:pt x="148" y="1"/>
                      </a:lnTo>
                      <a:lnTo>
                        <a:pt x="136" y="3"/>
                      </a:lnTo>
                      <a:lnTo>
                        <a:pt x="126" y="6"/>
                      </a:lnTo>
                      <a:lnTo>
                        <a:pt x="118" y="10"/>
                      </a:lnTo>
                      <a:lnTo>
                        <a:pt x="112" y="15"/>
                      </a:lnTo>
                      <a:lnTo>
                        <a:pt x="107" y="21"/>
                      </a:lnTo>
                      <a:lnTo>
                        <a:pt x="104" y="27"/>
                      </a:lnTo>
                      <a:lnTo>
                        <a:pt x="103" y="35"/>
                      </a:lnTo>
                      <a:lnTo>
                        <a:pt x="99" y="63"/>
                      </a:lnTo>
                      <a:lnTo>
                        <a:pt x="88" y="123"/>
                      </a:lnTo>
                      <a:lnTo>
                        <a:pt x="72" y="205"/>
                      </a:lnTo>
                      <a:lnTo>
                        <a:pt x="54" y="296"/>
                      </a:lnTo>
                      <a:lnTo>
                        <a:pt x="37" y="386"/>
                      </a:lnTo>
                      <a:lnTo>
                        <a:pt x="22" y="465"/>
                      </a:lnTo>
                      <a:lnTo>
                        <a:pt x="11" y="520"/>
                      </a:lnTo>
                      <a:lnTo>
                        <a:pt x="7" y="541"/>
                      </a:lnTo>
                      <a:lnTo>
                        <a:pt x="4" y="554"/>
                      </a:lnTo>
                      <a:lnTo>
                        <a:pt x="0" y="583"/>
                      </a:lnTo>
                      <a:lnTo>
                        <a:pt x="1" y="616"/>
                      </a:lnTo>
                      <a:lnTo>
                        <a:pt x="11" y="639"/>
                      </a:lnTo>
                      <a:lnTo>
                        <a:pt x="16" y="642"/>
                      </a:lnTo>
                      <a:lnTo>
                        <a:pt x="22" y="645"/>
                      </a:lnTo>
                      <a:lnTo>
                        <a:pt x="28" y="646"/>
                      </a:lnTo>
                      <a:lnTo>
                        <a:pt x="35" y="648"/>
                      </a:lnTo>
                      <a:lnTo>
                        <a:pt x="41" y="649"/>
                      </a:lnTo>
                      <a:lnTo>
                        <a:pt x="47" y="650"/>
                      </a:lnTo>
                      <a:lnTo>
                        <a:pt x="52" y="650"/>
                      </a:lnTo>
                      <a:lnTo>
                        <a:pt x="56" y="650"/>
                      </a:lnTo>
                      <a:lnTo>
                        <a:pt x="2664" y="650"/>
                      </a:lnTo>
                      <a:close/>
                    </a:path>
                  </a:pathLst>
                </a:custGeom>
                <a:solidFill>
                  <a:srgbClr val="CEC4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0361" name="Freeform 350"/>
                <p:cNvSpPr>
                  <a:spLocks/>
                </p:cNvSpPr>
                <p:nvPr/>
              </p:nvSpPr>
              <p:spPr bwMode="auto">
                <a:xfrm>
                  <a:off x="2139" y="2394"/>
                  <a:ext cx="8" cy="6"/>
                </a:xfrm>
                <a:custGeom>
                  <a:avLst/>
                  <a:gdLst>
                    <a:gd name="T0" fmla="*/ 0 w 71"/>
                    <a:gd name="T1" fmla="*/ 0 h 44"/>
                    <a:gd name="T2" fmla="*/ 0 w 71"/>
                    <a:gd name="T3" fmla="*/ 0 h 44"/>
                    <a:gd name="T4" fmla="*/ 0 w 71"/>
                    <a:gd name="T5" fmla="*/ 0 h 44"/>
                    <a:gd name="T6" fmla="*/ 0 w 71"/>
                    <a:gd name="T7" fmla="*/ 0 h 44"/>
                    <a:gd name="T8" fmla="*/ 0 w 71"/>
                    <a:gd name="T9" fmla="*/ 0 h 44"/>
                    <a:gd name="T10" fmla="*/ 0 w 71"/>
                    <a:gd name="T11" fmla="*/ 0 h 44"/>
                    <a:gd name="T12" fmla="*/ 0 w 71"/>
                    <a:gd name="T13" fmla="*/ 0 h 44"/>
                    <a:gd name="T14" fmla="*/ 0 w 71"/>
                    <a:gd name="T15" fmla="*/ 0 h 44"/>
                    <a:gd name="T16" fmla="*/ 0 w 71"/>
                    <a:gd name="T17" fmla="*/ 0 h 44"/>
                    <a:gd name="T18" fmla="*/ 0 w 71"/>
                    <a:gd name="T19" fmla="*/ 0 h 44"/>
                    <a:gd name="T20" fmla="*/ 0 w 71"/>
                    <a:gd name="T21" fmla="*/ 0 h 44"/>
                    <a:gd name="T22" fmla="*/ 0 w 71"/>
                    <a:gd name="T23" fmla="*/ 0 h 44"/>
                    <a:gd name="T24" fmla="*/ 0 w 71"/>
                    <a:gd name="T25" fmla="*/ 0 h 44"/>
                    <a:gd name="T26" fmla="*/ 0 w 71"/>
                    <a:gd name="T27" fmla="*/ 0 h 44"/>
                    <a:gd name="T28" fmla="*/ 0 w 71"/>
                    <a:gd name="T29" fmla="*/ 0 h 44"/>
                    <a:gd name="T30" fmla="*/ 0 w 71"/>
                    <a:gd name="T31" fmla="*/ 0 h 44"/>
                    <a:gd name="T32" fmla="*/ 0 w 71"/>
                    <a:gd name="T33" fmla="*/ 0 h 44"/>
                    <a:gd name="T34" fmla="*/ 0 w 71"/>
                    <a:gd name="T35" fmla="*/ 0 h 44"/>
                    <a:gd name="T36" fmla="*/ 0 w 71"/>
                    <a:gd name="T37" fmla="*/ 0 h 44"/>
                    <a:gd name="T38" fmla="*/ 0 w 71"/>
                    <a:gd name="T39" fmla="*/ 0 h 44"/>
                    <a:gd name="T40" fmla="*/ 0 w 71"/>
                    <a:gd name="T41" fmla="*/ 0 h 4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71" h="44">
                      <a:moveTo>
                        <a:pt x="61" y="0"/>
                      </a:moveTo>
                      <a:lnTo>
                        <a:pt x="61" y="0"/>
                      </a:lnTo>
                      <a:lnTo>
                        <a:pt x="56" y="12"/>
                      </a:lnTo>
                      <a:lnTo>
                        <a:pt x="51" y="21"/>
                      </a:lnTo>
                      <a:lnTo>
                        <a:pt x="44" y="27"/>
                      </a:lnTo>
                      <a:lnTo>
                        <a:pt x="38" y="30"/>
                      </a:lnTo>
                      <a:lnTo>
                        <a:pt x="30" y="32"/>
                      </a:lnTo>
                      <a:lnTo>
                        <a:pt x="21" y="32"/>
                      </a:lnTo>
                      <a:lnTo>
                        <a:pt x="11" y="31"/>
                      </a:lnTo>
                      <a:lnTo>
                        <a:pt x="0" y="32"/>
                      </a:lnTo>
                      <a:lnTo>
                        <a:pt x="0" y="42"/>
                      </a:lnTo>
                      <a:lnTo>
                        <a:pt x="11" y="43"/>
                      </a:lnTo>
                      <a:lnTo>
                        <a:pt x="21" y="44"/>
                      </a:lnTo>
                      <a:lnTo>
                        <a:pt x="30" y="42"/>
                      </a:lnTo>
                      <a:lnTo>
                        <a:pt x="40" y="40"/>
                      </a:lnTo>
                      <a:lnTo>
                        <a:pt x="50" y="35"/>
                      </a:lnTo>
                      <a:lnTo>
                        <a:pt x="59" y="27"/>
                      </a:lnTo>
                      <a:lnTo>
                        <a:pt x="66" y="16"/>
                      </a:lnTo>
                      <a:lnTo>
                        <a:pt x="71" y="2"/>
                      </a:lnTo>
                      <a:lnTo>
                        <a:pt x="6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0362" name="Freeform 351"/>
                <p:cNvSpPr>
                  <a:spLocks/>
                </p:cNvSpPr>
                <p:nvPr/>
              </p:nvSpPr>
              <p:spPr bwMode="auto">
                <a:xfrm>
                  <a:off x="2146" y="2386"/>
                  <a:ext cx="3" cy="8"/>
                </a:xfrm>
                <a:custGeom>
                  <a:avLst/>
                  <a:gdLst>
                    <a:gd name="T0" fmla="*/ 0 w 19"/>
                    <a:gd name="T1" fmla="*/ 0 h 70"/>
                    <a:gd name="T2" fmla="*/ 0 w 19"/>
                    <a:gd name="T3" fmla="*/ 0 h 70"/>
                    <a:gd name="T4" fmla="*/ 0 w 19"/>
                    <a:gd name="T5" fmla="*/ 0 h 70"/>
                    <a:gd name="T6" fmla="*/ 0 w 19"/>
                    <a:gd name="T7" fmla="*/ 0 h 70"/>
                    <a:gd name="T8" fmla="*/ 0 w 19"/>
                    <a:gd name="T9" fmla="*/ 0 h 70"/>
                    <a:gd name="T10" fmla="*/ 0 w 19"/>
                    <a:gd name="T11" fmla="*/ 0 h 70"/>
                    <a:gd name="T12" fmla="*/ 0 w 19"/>
                    <a:gd name="T13" fmla="*/ 0 h 70"/>
                    <a:gd name="T14" fmla="*/ 0 w 19"/>
                    <a:gd name="T15" fmla="*/ 0 h 70"/>
                    <a:gd name="T16" fmla="*/ 0 w 19"/>
                    <a:gd name="T17" fmla="*/ 0 h 70"/>
                    <a:gd name="T18" fmla="*/ 0 w 19"/>
                    <a:gd name="T19" fmla="*/ 0 h 70"/>
                    <a:gd name="T20" fmla="*/ 0 w 19"/>
                    <a:gd name="T21" fmla="*/ 0 h 70"/>
                    <a:gd name="T22" fmla="*/ 0 w 19"/>
                    <a:gd name="T23" fmla="*/ 0 h 70"/>
                    <a:gd name="T24" fmla="*/ 0 w 19"/>
                    <a:gd name="T25" fmla="*/ 0 h 7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9" h="70">
                      <a:moveTo>
                        <a:pt x="5" y="4"/>
                      </a:moveTo>
                      <a:lnTo>
                        <a:pt x="5" y="4"/>
                      </a:lnTo>
                      <a:lnTo>
                        <a:pt x="7" y="10"/>
                      </a:lnTo>
                      <a:lnTo>
                        <a:pt x="7" y="23"/>
                      </a:lnTo>
                      <a:lnTo>
                        <a:pt x="6" y="41"/>
                      </a:lnTo>
                      <a:lnTo>
                        <a:pt x="0" y="68"/>
                      </a:lnTo>
                      <a:lnTo>
                        <a:pt x="10" y="70"/>
                      </a:lnTo>
                      <a:lnTo>
                        <a:pt x="16" y="43"/>
                      </a:lnTo>
                      <a:lnTo>
                        <a:pt x="19" y="23"/>
                      </a:lnTo>
                      <a:lnTo>
                        <a:pt x="17" y="10"/>
                      </a:lnTo>
                      <a:lnTo>
                        <a:pt x="15" y="0"/>
                      </a:lnTo>
                      <a:lnTo>
                        <a:pt x="5"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0363" name="Freeform 352"/>
                <p:cNvSpPr>
                  <a:spLocks/>
                </p:cNvSpPr>
                <p:nvPr/>
              </p:nvSpPr>
              <p:spPr bwMode="auto">
                <a:xfrm>
                  <a:off x="2127" y="2321"/>
                  <a:ext cx="21" cy="65"/>
                </a:xfrm>
                <a:custGeom>
                  <a:avLst/>
                  <a:gdLst>
                    <a:gd name="T0" fmla="*/ 0 w 168"/>
                    <a:gd name="T1" fmla="*/ 0 h 522"/>
                    <a:gd name="T2" fmla="*/ 0 w 168"/>
                    <a:gd name="T3" fmla="*/ 0 h 522"/>
                    <a:gd name="T4" fmla="*/ 0 w 168"/>
                    <a:gd name="T5" fmla="*/ 0 h 522"/>
                    <a:gd name="T6" fmla="*/ 0 w 168"/>
                    <a:gd name="T7" fmla="*/ 0 h 522"/>
                    <a:gd name="T8" fmla="*/ 0 w 168"/>
                    <a:gd name="T9" fmla="*/ 0 h 522"/>
                    <a:gd name="T10" fmla="*/ 0 w 168"/>
                    <a:gd name="T11" fmla="*/ 0 h 522"/>
                    <a:gd name="T12" fmla="*/ 0 w 168"/>
                    <a:gd name="T13" fmla="*/ 0 h 522"/>
                    <a:gd name="T14" fmla="*/ 0 w 168"/>
                    <a:gd name="T15" fmla="*/ 0 h 522"/>
                    <a:gd name="T16" fmla="*/ 0 w 168"/>
                    <a:gd name="T17" fmla="*/ 0 h 522"/>
                    <a:gd name="T18" fmla="*/ 0 w 168"/>
                    <a:gd name="T19" fmla="*/ 0 h 522"/>
                    <a:gd name="T20" fmla="*/ 0 w 168"/>
                    <a:gd name="T21" fmla="*/ 0 h 522"/>
                    <a:gd name="T22" fmla="*/ 0 w 168"/>
                    <a:gd name="T23" fmla="*/ 0 h 522"/>
                    <a:gd name="T24" fmla="*/ 0 w 168"/>
                    <a:gd name="T25" fmla="*/ 0 h 522"/>
                    <a:gd name="T26" fmla="*/ 0 w 168"/>
                    <a:gd name="T27" fmla="*/ 0 h 522"/>
                    <a:gd name="T28" fmla="*/ 0 w 168"/>
                    <a:gd name="T29" fmla="*/ 0 h 522"/>
                    <a:gd name="T30" fmla="*/ 0 w 168"/>
                    <a:gd name="T31" fmla="*/ 0 h 522"/>
                    <a:gd name="T32" fmla="*/ 0 w 168"/>
                    <a:gd name="T33" fmla="*/ 0 h 522"/>
                    <a:gd name="T34" fmla="*/ 0 w 168"/>
                    <a:gd name="T35" fmla="*/ 0 h 522"/>
                    <a:gd name="T36" fmla="*/ 0 w 168"/>
                    <a:gd name="T37" fmla="*/ 0 h 522"/>
                    <a:gd name="T38" fmla="*/ 0 w 168"/>
                    <a:gd name="T39" fmla="*/ 0 h 522"/>
                    <a:gd name="T40" fmla="*/ 0 w 168"/>
                    <a:gd name="T41" fmla="*/ 0 h 52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68" h="522">
                      <a:moveTo>
                        <a:pt x="0" y="2"/>
                      </a:moveTo>
                      <a:lnTo>
                        <a:pt x="0" y="2"/>
                      </a:lnTo>
                      <a:lnTo>
                        <a:pt x="7" y="28"/>
                      </a:lnTo>
                      <a:lnTo>
                        <a:pt x="25" y="88"/>
                      </a:lnTo>
                      <a:lnTo>
                        <a:pt x="50" y="171"/>
                      </a:lnTo>
                      <a:lnTo>
                        <a:pt x="79" y="264"/>
                      </a:lnTo>
                      <a:lnTo>
                        <a:pt x="108" y="357"/>
                      </a:lnTo>
                      <a:lnTo>
                        <a:pt x="133" y="439"/>
                      </a:lnTo>
                      <a:lnTo>
                        <a:pt x="151" y="497"/>
                      </a:lnTo>
                      <a:lnTo>
                        <a:pt x="158" y="522"/>
                      </a:lnTo>
                      <a:lnTo>
                        <a:pt x="168" y="518"/>
                      </a:lnTo>
                      <a:lnTo>
                        <a:pt x="161" y="495"/>
                      </a:lnTo>
                      <a:lnTo>
                        <a:pt x="143" y="437"/>
                      </a:lnTo>
                      <a:lnTo>
                        <a:pt x="118" y="355"/>
                      </a:lnTo>
                      <a:lnTo>
                        <a:pt x="89" y="262"/>
                      </a:lnTo>
                      <a:lnTo>
                        <a:pt x="60" y="169"/>
                      </a:lnTo>
                      <a:lnTo>
                        <a:pt x="35" y="86"/>
                      </a:lnTo>
                      <a:lnTo>
                        <a:pt x="17" y="26"/>
                      </a:lnTo>
                      <a:lnTo>
                        <a:pt x="10" y="0"/>
                      </a:lnTo>
                      <a:lnTo>
                        <a:pt x="0"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0364" name="Freeform 353"/>
                <p:cNvSpPr>
                  <a:spLocks/>
                </p:cNvSpPr>
                <p:nvPr/>
              </p:nvSpPr>
              <p:spPr bwMode="auto">
                <a:xfrm>
                  <a:off x="2121" y="2317"/>
                  <a:ext cx="7" cy="4"/>
                </a:xfrm>
                <a:custGeom>
                  <a:avLst/>
                  <a:gdLst>
                    <a:gd name="T0" fmla="*/ 0 w 62"/>
                    <a:gd name="T1" fmla="*/ 0 h 35"/>
                    <a:gd name="T2" fmla="*/ 0 w 62"/>
                    <a:gd name="T3" fmla="*/ 0 h 35"/>
                    <a:gd name="T4" fmla="*/ 0 w 62"/>
                    <a:gd name="T5" fmla="*/ 0 h 35"/>
                    <a:gd name="T6" fmla="*/ 0 w 62"/>
                    <a:gd name="T7" fmla="*/ 0 h 35"/>
                    <a:gd name="T8" fmla="*/ 0 w 62"/>
                    <a:gd name="T9" fmla="*/ 0 h 35"/>
                    <a:gd name="T10" fmla="*/ 0 w 62"/>
                    <a:gd name="T11" fmla="*/ 0 h 35"/>
                    <a:gd name="T12" fmla="*/ 0 w 62"/>
                    <a:gd name="T13" fmla="*/ 0 h 35"/>
                    <a:gd name="T14" fmla="*/ 0 w 62"/>
                    <a:gd name="T15" fmla="*/ 0 h 35"/>
                    <a:gd name="T16" fmla="*/ 0 w 62"/>
                    <a:gd name="T17" fmla="*/ 0 h 35"/>
                    <a:gd name="T18" fmla="*/ 0 w 62"/>
                    <a:gd name="T19" fmla="*/ 0 h 35"/>
                    <a:gd name="T20" fmla="*/ 0 w 62"/>
                    <a:gd name="T21" fmla="*/ 0 h 35"/>
                    <a:gd name="T22" fmla="*/ 0 w 62"/>
                    <a:gd name="T23" fmla="*/ 0 h 35"/>
                    <a:gd name="T24" fmla="*/ 0 w 62"/>
                    <a:gd name="T25" fmla="*/ 0 h 35"/>
                    <a:gd name="T26" fmla="*/ 0 w 62"/>
                    <a:gd name="T27" fmla="*/ 0 h 35"/>
                    <a:gd name="T28" fmla="*/ 0 w 62"/>
                    <a:gd name="T29" fmla="*/ 0 h 35"/>
                    <a:gd name="T30" fmla="*/ 0 w 62"/>
                    <a:gd name="T31" fmla="*/ 0 h 35"/>
                    <a:gd name="T32" fmla="*/ 0 w 62"/>
                    <a:gd name="T33" fmla="*/ 0 h 35"/>
                    <a:gd name="T34" fmla="*/ 0 w 62"/>
                    <a:gd name="T35" fmla="*/ 0 h 35"/>
                    <a:gd name="T36" fmla="*/ 0 w 62"/>
                    <a:gd name="T37" fmla="*/ 0 h 35"/>
                    <a:gd name="T38" fmla="*/ 0 w 62"/>
                    <a:gd name="T39" fmla="*/ 0 h 35"/>
                    <a:gd name="T40" fmla="*/ 0 w 62"/>
                    <a:gd name="T41" fmla="*/ 0 h 3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62" h="35">
                      <a:moveTo>
                        <a:pt x="0" y="12"/>
                      </a:moveTo>
                      <a:lnTo>
                        <a:pt x="0" y="12"/>
                      </a:lnTo>
                      <a:lnTo>
                        <a:pt x="15" y="12"/>
                      </a:lnTo>
                      <a:lnTo>
                        <a:pt x="27" y="12"/>
                      </a:lnTo>
                      <a:lnTo>
                        <a:pt x="36" y="14"/>
                      </a:lnTo>
                      <a:lnTo>
                        <a:pt x="41" y="17"/>
                      </a:lnTo>
                      <a:lnTo>
                        <a:pt x="45" y="22"/>
                      </a:lnTo>
                      <a:lnTo>
                        <a:pt x="48" y="25"/>
                      </a:lnTo>
                      <a:lnTo>
                        <a:pt x="50" y="31"/>
                      </a:lnTo>
                      <a:lnTo>
                        <a:pt x="52" y="35"/>
                      </a:lnTo>
                      <a:lnTo>
                        <a:pt x="62" y="33"/>
                      </a:lnTo>
                      <a:lnTo>
                        <a:pt x="60" y="27"/>
                      </a:lnTo>
                      <a:lnTo>
                        <a:pt x="58" y="21"/>
                      </a:lnTo>
                      <a:lnTo>
                        <a:pt x="53" y="14"/>
                      </a:lnTo>
                      <a:lnTo>
                        <a:pt x="47" y="9"/>
                      </a:lnTo>
                      <a:lnTo>
                        <a:pt x="38" y="4"/>
                      </a:lnTo>
                      <a:lnTo>
                        <a:pt x="27" y="2"/>
                      </a:lnTo>
                      <a:lnTo>
                        <a:pt x="15" y="0"/>
                      </a:lnTo>
                      <a:lnTo>
                        <a:pt x="0" y="2"/>
                      </a:lnTo>
                      <a:lnTo>
                        <a:pt x="0" y="1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0365" name="Freeform 354"/>
                <p:cNvSpPr>
                  <a:spLocks/>
                </p:cNvSpPr>
                <p:nvPr/>
              </p:nvSpPr>
              <p:spPr bwMode="auto">
                <a:xfrm>
                  <a:off x="1826" y="2317"/>
                  <a:ext cx="295" cy="2"/>
                </a:xfrm>
                <a:custGeom>
                  <a:avLst/>
                  <a:gdLst>
                    <a:gd name="T0" fmla="*/ 0 w 2358"/>
                    <a:gd name="T1" fmla="*/ 0 h 15"/>
                    <a:gd name="T2" fmla="*/ 0 w 2358"/>
                    <a:gd name="T3" fmla="*/ 0 h 15"/>
                    <a:gd name="T4" fmla="*/ 0 w 2358"/>
                    <a:gd name="T5" fmla="*/ 0 h 15"/>
                    <a:gd name="T6" fmla="*/ 0 w 2358"/>
                    <a:gd name="T7" fmla="*/ 0 h 15"/>
                    <a:gd name="T8" fmla="*/ 0 w 2358"/>
                    <a:gd name="T9" fmla="*/ 0 h 15"/>
                    <a:gd name="T10" fmla="*/ 0 w 2358"/>
                    <a:gd name="T11" fmla="*/ 0 h 15"/>
                    <a:gd name="T12" fmla="*/ 0 w 2358"/>
                    <a:gd name="T13" fmla="*/ 0 h 15"/>
                    <a:gd name="T14" fmla="*/ 0 w 2358"/>
                    <a:gd name="T15" fmla="*/ 0 h 15"/>
                    <a:gd name="T16" fmla="*/ 0 w 2358"/>
                    <a:gd name="T17" fmla="*/ 0 h 15"/>
                    <a:gd name="T18" fmla="*/ 0 w 2358"/>
                    <a:gd name="T19" fmla="*/ 0 h 15"/>
                    <a:gd name="T20" fmla="*/ 0 w 2358"/>
                    <a:gd name="T21" fmla="*/ 0 h 15"/>
                    <a:gd name="T22" fmla="*/ 0 w 2358"/>
                    <a:gd name="T23" fmla="*/ 0 h 15"/>
                    <a:gd name="T24" fmla="*/ 0 w 2358"/>
                    <a:gd name="T25" fmla="*/ 0 h 15"/>
                    <a:gd name="T26" fmla="*/ 0 w 2358"/>
                    <a:gd name="T27" fmla="*/ 0 h 15"/>
                    <a:gd name="T28" fmla="*/ 0 w 2358"/>
                    <a:gd name="T29" fmla="*/ 0 h 15"/>
                    <a:gd name="T30" fmla="*/ 0 w 2358"/>
                    <a:gd name="T31" fmla="*/ 0 h 15"/>
                    <a:gd name="T32" fmla="*/ 0 w 2358"/>
                    <a:gd name="T33" fmla="*/ 0 h 15"/>
                    <a:gd name="T34" fmla="*/ 0 w 2358"/>
                    <a:gd name="T35" fmla="*/ 0 h 15"/>
                    <a:gd name="T36" fmla="*/ 0 w 2358"/>
                    <a:gd name="T37" fmla="*/ 0 h 15"/>
                    <a:gd name="T38" fmla="*/ 0 w 2358"/>
                    <a:gd name="T39" fmla="*/ 0 h 15"/>
                    <a:gd name="T40" fmla="*/ 0 w 2358"/>
                    <a:gd name="T41" fmla="*/ 0 h 15"/>
                    <a:gd name="T42" fmla="*/ 0 w 2358"/>
                    <a:gd name="T43" fmla="*/ 0 h 15"/>
                    <a:gd name="T44" fmla="*/ 0 w 2358"/>
                    <a:gd name="T45" fmla="*/ 0 h 15"/>
                    <a:gd name="T46" fmla="*/ 0 w 2358"/>
                    <a:gd name="T47" fmla="*/ 0 h 15"/>
                    <a:gd name="T48" fmla="*/ 0 w 2358"/>
                    <a:gd name="T49" fmla="*/ 0 h 15"/>
                    <a:gd name="T50" fmla="*/ 0 w 2358"/>
                    <a:gd name="T51" fmla="*/ 0 h 15"/>
                    <a:gd name="T52" fmla="*/ 0 w 2358"/>
                    <a:gd name="T53" fmla="*/ 0 h 15"/>
                    <a:gd name="T54" fmla="*/ 0 w 2358"/>
                    <a:gd name="T55" fmla="*/ 0 h 15"/>
                    <a:gd name="T56" fmla="*/ 0 w 2358"/>
                    <a:gd name="T57" fmla="*/ 0 h 15"/>
                    <a:gd name="T58" fmla="*/ 0 w 2358"/>
                    <a:gd name="T59" fmla="*/ 0 h 15"/>
                    <a:gd name="T60" fmla="*/ 0 w 2358"/>
                    <a:gd name="T61" fmla="*/ 0 h 15"/>
                    <a:gd name="T62" fmla="*/ 0 w 2358"/>
                    <a:gd name="T63" fmla="*/ 0 h 15"/>
                    <a:gd name="T64" fmla="*/ 0 w 2358"/>
                    <a:gd name="T65" fmla="*/ 0 h 15"/>
                    <a:gd name="T66" fmla="*/ 0 w 2358"/>
                    <a:gd name="T67" fmla="*/ 0 h 1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2358" h="15">
                      <a:moveTo>
                        <a:pt x="0" y="11"/>
                      </a:moveTo>
                      <a:lnTo>
                        <a:pt x="0" y="12"/>
                      </a:lnTo>
                      <a:lnTo>
                        <a:pt x="7" y="12"/>
                      </a:lnTo>
                      <a:lnTo>
                        <a:pt x="26" y="12"/>
                      </a:lnTo>
                      <a:lnTo>
                        <a:pt x="57" y="12"/>
                      </a:lnTo>
                      <a:lnTo>
                        <a:pt x="100" y="12"/>
                      </a:lnTo>
                      <a:lnTo>
                        <a:pt x="152" y="12"/>
                      </a:lnTo>
                      <a:lnTo>
                        <a:pt x="214" y="13"/>
                      </a:lnTo>
                      <a:lnTo>
                        <a:pt x="285" y="13"/>
                      </a:lnTo>
                      <a:lnTo>
                        <a:pt x="362" y="13"/>
                      </a:lnTo>
                      <a:lnTo>
                        <a:pt x="448" y="13"/>
                      </a:lnTo>
                      <a:lnTo>
                        <a:pt x="538" y="13"/>
                      </a:lnTo>
                      <a:lnTo>
                        <a:pt x="635" y="13"/>
                      </a:lnTo>
                      <a:lnTo>
                        <a:pt x="734" y="14"/>
                      </a:lnTo>
                      <a:lnTo>
                        <a:pt x="839" y="14"/>
                      </a:lnTo>
                      <a:lnTo>
                        <a:pt x="945" y="14"/>
                      </a:lnTo>
                      <a:lnTo>
                        <a:pt x="1053" y="14"/>
                      </a:lnTo>
                      <a:lnTo>
                        <a:pt x="1163" y="14"/>
                      </a:lnTo>
                      <a:lnTo>
                        <a:pt x="1272" y="14"/>
                      </a:lnTo>
                      <a:lnTo>
                        <a:pt x="1381" y="14"/>
                      </a:lnTo>
                      <a:lnTo>
                        <a:pt x="1488" y="15"/>
                      </a:lnTo>
                      <a:lnTo>
                        <a:pt x="1592" y="15"/>
                      </a:lnTo>
                      <a:lnTo>
                        <a:pt x="1694" y="15"/>
                      </a:lnTo>
                      <a:lnTo>
                        <a:pt x="1791" y="15"/>
                      </a:lnTo>
                      <a:lnTo>
                        <a:pt x="1884" y="15"/>
                      </a:lnTo>
                      <a:lnTo>
                        <a:pt x="1971" y="15"/>
                      </a:lnTo>
                      <a:lnTo>
                        <a:pt x="2051" y="14"/>
                      </a:lnTo>
                      <a:lnTo>
                        <a:pt x="2124" y="14"/>
                      </a:lnTo>
                      <a:lnTo>
                        <a:pt x="2189" y="14"/>
                      </a:lnTo>
                      <a:lnTo>
                        <a:pt x="2244" y="14"/>
                      </a:lnTo>
                      <a:lnTo>
                        <a:pt x="2289" y="13"/>
                      </a:lnTo>
                      <a:lnTo>
                        <a:pt x="2324" y="13"/>
                      </a:lnTo>
                      <a:lnTo>
                        <a:pt x="2347" y="13"/>
                      </a:lnTo>
                      <a:lnTo>
                        <a:pt x="2358" y="11"/>
                      </a:lnTo>
                      <a:lnTo>
                        <a:pt x="2358" y="1"/>
                      </a:lnTo>
                      <a:lnTo>
                        <a:pt x="2347" y="1"/>
                      </a:lnTo>
                      <a:lnTo>
                        <a:pt x="2324" y="1"/>
                      </a:lnTo>
                      <a:lnTo>
                        <a:pt x="2289" y="1"/>
                      </a:lnTo>
                      <a:lnTo>
                        <a:pt x="2244" y="2"/>
                      </a:lnTo>
                      <a:lnTo>
                        <a:pt x="2189" y="2"/>
                      </a:lnTo>
                      <a:lnTo>
                        <a:pt x="2124" y="2"/>
                      </a:lnTo>
                      <a:lnTo>
                        <a:pt x="2051" y="2"/>
                      </a:lnTo>
                      <a:lnTo>
                        <a:pt x="1971" y="3"/>
                      </a:lnTo>
                      <a:lnTo>
                        <a:pt x="1884" y="3"/>
                      </a:lnTo>
                      <a:lnTo>
                        <a:pt x="1791" y="3"/>
                      </a:lnTo>
                      <a:lnTo>
                        <a:pt x="1694" y="3"/>
                      </a:lnTo>
                      <a:lnTo>
                        <a:pt x="1592" y="3"/>
                      </a:lnTo>
                      <a:lnTo>
                        <a:pt x="1488" y="3"/>
                      </a:lnTo>
                      <a:lnTo>
                        <a:pt x="1381" y="2"/>
                      </a:lnTo>
                      <a:lnTo>
                        <a:pt x="1272" y="2"/>
                      </a:lnTo>
                      <a:lnTo>
                        <a:pt x="1163" y="2"/>
                      </a:lnTo>
                      <a:lnTo>
                        <a:pt x="1053" y="2"/>
                      </a:lnTo>
                      <a:lnTo>
                        <a:pt x="945" y="2"/>
                      </a:lnTo>
                      <a:lnTo>
                        <a:pt x="839" y="2"/>
                      </a:lnTo>
                      <a:lnTo>
                        <a:pt x="734" y="2"/>
                      </a:lnTo>
                      <a:lnTo>
                        <a:pt x="635" y="1"/>
                      </a:lnTo>
                      <a:lnTo>
                        <a:pt x="538" y="1"/>
                      </a:lnTo>
                      <a:lnTo>
                        <a:pt x="448" y="1"/>
                      </a:lnTo>
                      <a:lnTo>
                        <a:pt x="362" y="1"/>
                      </a:lnTo>
                      <a:lnTo>
                        <a:pt x="285" y="1"/>
                      </a:lnTo>
                      <a:lnTo>
                        <a:pt x="214" y="1"/>
                      </a:lnTo>
                      <a:lnTo>
                        <a:pt x="152" y="0"/>
                      </a:lnTo>
                      <a:lnTo>
                        <a:pt x="100" y="0"/>
                      </a:lnTo>
                      <a:lnTo>
                        <a:pt x="57" y="0"/>
                      </a:lnTo>
                      <a:lnTo>
                        <a:pt x="26" y="0"/>
                      </a:lnTo>
                      <a:lnTo>
                        <a:pt x="7" y="0"/>
                      </a:lnTo>
                      <a:lnTo>
                        <a:pt x="0" y="0"/>
                      </a:lnTo>
                      <a:lnTo>
                        <a:pt x="0" y="1"/>
                      </a:lnTo>
                      <a:lnTo>
                        <a:pt x="0"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0366" name="Freeform 355"/>
                <p:cNvSpPr>
                  <a:spLocks/>
                </p:cNvSpPr>
                <p:nvPr/>
              </p:nvSpPr>
              <p:spPr bwMode="auto">
                <a:xfrm>
                  <a:off x="1818" y="2317"/>
                  <a:ext cx="8" cy="5"/>
                </a:xfrm>
                <a:custGeom>
                  <a:avLst/>
                  <a:gdLst>
                    <a:gd name="T0" fmla="*/ 0 w 64"/>
                    <a:gd name="T1" fmla="*/ 0 h 39"/>
                    <a:gd name="T2" fmla="*/ 0 w 64"/>
                    <a:gd name="T3" fmla="*/ 0 h 39"/>
                    <a:gd name="T4" fmla="*/ 0 w 64"/>
                    <a:gd name="T5" fmla="*/ 0 h 39"/>
                    <a:gd name="T6" fmla="*/ 0 w 64"/>
                    <a:gd name="T7" fmla="*/ 0 h 39"/>
                    <a:gd name="T8" fmla="*/ 0 w 64"/>
                    <a:gd name="T9" fmla="*/ 0 h 39"/>
                    <a:gd name="T10" fmla="*/ 0 w 64"/>
                    <a:gd name="T11" fmla="*/ 0 h 39"/>
                    <a:gd name="T12" fmla="*/ 0 w 64"/>
                    <a:gd name="T13" fmla="*/ 0 h 39"/>
                    <a:gd name="T14" fmla="*/ 0 w 64"/>
                    <a:gd name="T15" fmla="*/ 0 h 39"/>
                    <a:gd name="T16" fmla="*/ 0 w 64"/>
                    <a:gd name="T17" fmla="*/ 0 h 39"/>
                    <a:gd name="T18" fmla="*/ 0 w 64"/>
                    <a:gd name="T19" fmla="*/ 0 h 39"/>
                    <a:gd name="T20" fmla="*/ 0 w 64"/>
                    <a:gd name="T21" fmla="*/ 0 h 39"/>
                    <a:gd name="T22" fmla="*/ 0 w 64"/>
                    <a:gd name="T23" fmla="*/ 0 h 39"/>
                    <a:gd name="T24" fmla="*/ 0 w 64"/>
                    <a:gd name="T25" fmla="*/ 0 h 39"/>
                    <a:gd name="T26" fmla="*/ 0 w 64"/>
                    <a:gd name="T27" fmla="*/ 0 h 39"/>
                    <a:gd name="T28" fmla="*/ 0 w 64"/>
                    <a:gd name="T29" fmla="*/ 0 h 39"/>
                    <a:gd name="T30" fmla="*/ 0 w 64"/>
                    <a:gd name="T31" fmla="*/ 0 h 39"/>
                    <a:gd name="T32" fmla="*/ 0 w 64"/>
                    <a:gd name="T33" fmla="*/ 0 h 39"/>
                    <a:gd name="T34" fmla="*/ 0 w 64"/>
                    <a:gd name="T35" fmla="*/ 0 h 39"/>
                    <a:gd name="T36" fmla="*/ 0 w 64"/>
                    <a:gd name="T37" fmla="*/ 0 h 39"/>
                    <a:gd name="T38" fmla="*/ 0 w 64"/>
                    <a:gd name="T39" fmla="*/ 0 h 39"/>
                    <a:gd name="T40" fmla="*/ 0 w 64"/>
                    <a:gd name="T41" fmla="*/ 0 h 3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64" h="39">
                      <a:moveTo>
                        <a:pt x="10" y="39"/>
                      </a:moveTo>
                      <a:lnTo>
                        <a:pt x="10" y="39"/>
                      </a:lnTo>
                      <a:lnTo>
                        <a:pt x="11" y="32"/>
                      </a:lnTo>
                      <a:lnTo>
                        <a:pt x="13" y="28"/>
                      </a:lnTo>
                      <a:lnTo>
                        <a:pt x="18" y="23"/>
                      </a:lnTo>
                      <a:lnTo>
                        <a:pt x="23" y="19"/>
                      </a:lnTo>
                      <a:lnTo>
                        <a:pt x="30" y="15"/>
                      </a:lnTo>
                      <a:lnTo>
                        <a:pt x="39" y="12"/>
                      </a:lnTo>
                      <a:lnTo>
                        <a:pt x="50" y="10"/>
                      </a:lnTo>
                      <a:lnTo>
                        <a:pt x="64" y="10"/>
                      </a:lnTo>
                      <a:lnTo>
                        <a:pt x="64" y="0"/>
                      </a:lnTo>
                      <a:lnTo>
                        <a:pt x="50" y="0"/>
                      </a:lnTo>
                      <a:lnTo>
                        <a:pt x="37" y="2"/>
                      </a:lnTo>
                      <a:lnTo>
                        <a:pt x="26" y="5"/>
                      </a:lnTo>
                      <a:lnTo>
                        <a:pt x="17" y="9"/>
                      </a:lnTo>
                      <a:lnTo>
                        <a:pt x="10" y="15"/>
                      </a:lnTo>
                      <a:lnTo>
                        <a:pt x="5" y="22"/>
                      </a:lnTo>
                      <a:lnTo>
                        <a:pt x="1" y="30"/>
                      </a:lnTo>
                      <a:lnTo>
                        <a:pt x="0" y="39"/>
                      </a:lnTo>
                      <a:lnTo>
                        <a:pt x="10" y="3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0367" name="Freeform 356"/>
                <p:cNvSpPr>
                  <a:spLocks/>
                </p:cNvSpPr>
                <p:nvPr/>
              </p:nvSpPr>
              <p:spPr bwMode="auto">
                <a:xfrm>
                  <a:off x="1806" y="2322"/>
                  <a:ext cx="13" cy="63"/>
                </a:xfrm>
                <a:custGeom>
                  <a:avLst/>
                  <a:gdLst>
                    <a:gd name="T0" fmla="*/ 0 w 106"/>
                    <a:gd name="T1" fmla="*/ 0 h 507"/>
                    <a:gd name="T2" fmla="*/ 0 w 106"/>
                    <a:gd name="T3" fmla="*/ 0 h 507"/>
                    <a:gd name="T4" fmla="*/ 0 w 106"/>
                    <a:gd name="T5" fmla="*/ 0 h 507"/>
                    <a:gd name="T6" fmla="*/ 0 w 106"/>
                    <a:gd name="T7" fmla="*/ 0 h 507"/>
                    <a:gd name="T8" fmla="*/ 0 w 106"/>
                    <a:gd name="T9" fmla="*/ 0 h 507"/>
                    <a:gd name="T10" fmla="*/ 0 w 106"/>
                    <a:gd name="T11" fmla="*/ 0 h 507"/>
                    <a:gd name="T12" fmla="*/ 0 w 106"/>
                    <a:gd name="T13" fmla="*/ 0 h 507"/>
                    <a:gd name="T14" fmla="*/ 0 w 106"/>
                    <a:gd name="T15" fmla="*/ 0 h 507"/>
                    <a:gd name="T16" fmla="*/ 0 w 106"/>
                    <a:gd name="T17" fmla="*/ 0 h 507"/>
                    <a:gd name="T18" fmla="*/ 0 w 106"/>
                    <a:gd name="T19" fmla="*/ 0 h 507"/>
                    <a:gd name="T20" fmla="*/ 0 w 106"/>
                    <a:gd name="T21" fmla="*/ 0 h 507"/>
                    <a:gd name="T22" fmla="*/ 0 w 106"/>
                    <a:gd name="T23" fmla="*/ 0 h 507"/>
                    <a:gd name="T24" fmla="*/ 0 w 106"/>
                    <a:gd name="T25" fmla="*/ 0 h 507"/>
                    <a:gd name="T26" fmla="*/ 0 w 106"/>
                    <a:gd name="T27" fmla="*/ 0 h 507"/>
                    <a:gd name="T28" fmla="*/ 0 w 106"/>
                    <a:gd name="T29" fmla="*/ 0 h 507"/>
                    <a:gd name="T30" fmla="*/ 0 w 106"/>
                    <a:gd name="T31" fmla="*/ 0 h 507"/>
                    <a:gd name="T32" fmla="*/ 0 w 106"/>
                    <a:gd name="T33" fmla="*/ 0 h 507"/>
                    <a:gd name="T34" fmla="*/ 0 w 106"/>
                    <a:gd name="T35" fmla="*/ 0 h 507"/>
                    <a:gd name="T36" fmla="*/ 0 w 106"/>
                    <a:gd name="T37" fmla="*/ 0 h 507"/>
                    <a:gd name="T38" fmla="*/ 0 w 106"/>
                    <a:gd name="T39" fmla="*/ 0 h 507"/>
                    <a:gd name="T40" fmla="*/ 0 w 106"/>
                    <a:gd name="T41" fmla="*/ 0 h 50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6" h="507">
                      <a:moveTo>
                        <a:pt x="10" y="507"/>
                      </a:moveTo>
                      <a:lnTo>
                        <a:pt x="10" y="507"/>
                      </a:lnTo>
                      <a:lnTo>
                        <a:pt x="14" y="486"/>
                      </a:lnTo>
                      <a:lnTo>
                        <a:pt x="25" y="431"/>
                      </a:lnTo>
                      <a:lnTo>
                        <a:pt x="40" y="352"/>
                      </a:lnTo>
                      <a:lnTo>
                        <a:pt x="57" y="262"/>
                      </a:lnTo>
                      <a:lnTo>
                        <a:pt x="75" y="171"/>
                      </a:lnTo>
                      <a:lnTo>
                        <a:pt x="91" y="89"/>
                      </a:lnTo>
                      <a:lnTo>
                        <a:pt x="102" y="29"/>
                      </a:lnTo>
                      <a:lnTo>
                        <a:pt x="106" y="0"/>
                      </a:lnTo>
                      <a:lnTo>
                        <a:pt x="96" y="0"/>
                      </a:lnTo>
                      <a:lnTo>
                        <a:pt x="92" y="27"/>
                      </a:lnTo>
                      <a:lnTo>
                        <a:pt x="80" y="87"/>
                      </a:lnTo>
                      <a:lnTo>
                        <a:pt x="65" y="169"/>
                      </a:lnTo>
                      <a:lnTo>
                        <a:pt x="47" y="260"/>
                      </a:lnTo>
                      <a:lnTo>
                        <a:pt x="30" y="350"/>
                      </a:lnTo>
                      <a:lnTo>
                        <a:pt x="15" y="429"/>
                      </a:lnTo>
                      <a:lnTo>
                        <a:pt x="4" y="484"/>
                      </a:lnTo>
                      <a:lnTo>
                        <a:pt x="0" y="505"/>
                      </a:lnTo>
                      <a:lnTo>
                        <a:pt x="10" y="50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0368" name="Freeform 357"/>
                <p:cNvSpPr>
                  <a:spLocks/>
                </p:cNvSpPr>
                <p:nvPr/>
              </p:nvSpPr>
              <p:spPr bwMode="auto">
                <a:xfrm>
                  <a:off x="1805" y="2385"/>
                  <a:ext cx="2" cy="13"/>
                </a:xfrm>
                <a:custGeom>
                  <a:avLst/>
                  <a:gdLst>
                    <a:gd name="T0" fmla="*/ 0 w 19"/>
                    <a:gd name="T1" fmla="*/ 0 h 103"/>
                    <a:gd name="T2" fmla="*/ 0 w 19"/>
                    <a:gd name="T3" fmla="*/ 0 h 103"/>
                    <a:gd name="T4" fmla="*/ 0 w 19"/>
                    <a:gd name="T5" fmla="*/ 0 h 103"/>
                    <a:gd name="T6" fmla="*/ 0 w 19"/>
                    <a:gd name="T7" fmla="*/ 0 h 103"/>
                    <a:gd name="T8" fmla="*/ 0 w 19"/>
                    <a:gd name="T9" fmla="*/ 0 h 103"/>
                    <a:gd name="T10" fmla="*/ 0 w 19"/>
                    <a:gd name="T11" fmla="*/ 0 h 103"/>
                    <a:gd name="T12" fmla="*/ 0 w 19"/>
                    <a:gd name="T13" fmla="*/ 0 h 103"/>
                    <a:gd name="T14" fmla="*/ 0 w 19"/>
                    <a:gd name="T15" fmla="*/ 0 h 103"/>
                    <a:gd name="T16" fmla="*/ 0 w 19"/>
                    <a:gd name="T17" fmla="*/ 0 h 103"/>
                    <a:gd name="T18" fmla="*/ 0 w 19"/>
                    <a:gd name="T19" fmla="*/ 0 h 103"/>
                    <a:gd name="T20" fmla="*/ 0 w 19"/>
                    <a:gd name="T21" fmla="*/ 0 h 103"/>
                    <a:gd name="T22" fmla="*/ 0 w 19"/>
                    <a:gd name="T23" fmla="*/ 0 h 103"/>
                    <a:gd name="T24" fmla="*/ 0 w 19"/>
                    <a:gd name="T25" fmla="*/ 0 h 10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9" h="103">
                      <a:moveTo>
                        <a:pt x="19" y="95"/>
                      </a:moveTo>
                      <a:lnTo>
                        <a:pt x="19" y="95"/>
                      </a:lnTo>
                      <a:lnTo>
                        <a:pt x="11" y="75"/>
                      </a:lnTo>
                      <a:lnTo>
                        <a:pt x="10" y="43"/>
                      </a:lnTo>
                      <a:lnTo>
                        <a:pt x="14" y="14"/>
                      </a:lnTo>
                      <a:lnTo>
                        <a:pt x="17" y="2"/>
                      </a:lnTo>
                      <a:lnTo>
                        <a:pt x="7" y="0"/>
                      </a:lnTo>
                      <a:lnTo>
                        <a:pt x="4" y="14"/>
                      </a:lnTo>
                      <a:lnTo>
                        <a:pt x="0" y="43"/>
                      </a:lnTo>
                      <a:lnTo>
                        <a:pt x="1" y="77"/>
                      </a:lnTo>
                      <a:lnTo>
                        <a:pt x="13" y="103"/>
                      </a:lnTo>
                      <a:lnTo>
                        <a:pt x="19" y="9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0369" name="Freeform 358"/>
                <p:cNvSpPr>
                  <a:spLocks/>
                </p:cNvSpPr>
                <p:nvPr/>
              </p:nvSpPr>
              <p:spPr bwMode="auto">
                <a:xfrm>
                  <a:off x="1807" y="2397"/>
                  <a:ext cx="6" cy="2"/>
                </a:xfrm>
                <a:custGeom>
                  <a:avLst/>
                  <a:gdLst>
                    <a:gd name="T0" fmla="*/ 0 w 48"/>
                    <a:gd name="T1" fmla="*/ 0 h 21"/>
                    <a:gd name="T2" fmla="*/ 0 w 48"/>
                    <a:gd name="T3" fmla="*/ 0 h 21"/>
                    <a:gd name="T4" fmla="*/ 0 w 48"/>
                    <a:gd name="T5" fmla="*/ 0 h 21"/>
                    <a:gd name="T6" fmla="*/ 0 w 48"/>
                    <a:gd name="T7" fmla="*/ 0 h 21"/>
                    <a:gd name="T8" fmla="*/ 0 w 48"/>
                    <a:gd name="T9" fmla="*/ 0 h 21"/>
                    <a:gd name="T10" fmla="*/ 0 w 48"/>
                    <a:gd name="T11" fmla="*/ 0 h 21"/>
                    <a:gd name="T12" fmla="*/ 0 w 48"/>
                    <a:gd name="T13" fmla="*/ 0 h 21"/>
                    <a:gd name="T14" fmla="*/ 0 w 48"/>
                    <a:gd name="T15" fmla="*/ 0 h 21"/>
                    <a:gd name="T16" fmla="*/ 0 w 48"/>
                    <a:gd name="T17" fmla="*/ 0 h 21"/>
                    <a:gd name="T18" fmla="*/ 0 w 48"/>
                    <a:gd name="T19" fmla="*/ 0 h 21"/>
                    <a:gd name="T20" fmla="*/ 0 w 48"/>
                    <a:gd name="T21" fmla="*/ 0 h 21"/>
                    <a:gd name="T22" fmla="*/ 0 w 48"/>
                    <a:gd name="T23" fmla="*/ 0 h 21"/>
                    <a:gd name="T24" fmla="*/ 0 w 48"/>
                    <a:gd name="T25" fmla="*/ 0 h 21"/>
                    <a:gd name="T26" fmla="*/ 0 w 48"/>
                    <a:gd name="T27" fmla="*/ 0 h 21"/>
                    <a:gd name="T28" fmla="*/ 0 w 48"/>
                    <a:gd name="T29" fmla="*/ 0 h 21"/>
                    <a:gd name="T30" fmla="*/ 0 w 48"/>
                    <a:gd name="T31" fmla="*/ 0 h 21"/>
                    <a:gd name="T32" fmla="*/ 0 w 48"/>
                    <a:gd name="T33" fmla="*/ 0 h 21"/>
                    <a:gd name="T34" fmla="*/ 0 w 48"/>
                    <a:gd name="T35" fmla="*/ 0 h 21"/>
                    <a:gd name="T36" fmla="*/ 0 w 48"/>
                    <a:gd name="T37" fmla="*/ 0 h 21"/>
                    <a:gd name="T38" fmla="*/ 0 w 48"/>
                    <a:gd name="T39" fmla="*/ 0 h 21"/>
                    <a:gd name="T40" fmla="*/ 0 w 48"/>
                    <a:gd name="T41" fmla="*/ 0 h 2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48" h="21">
                      <a:moveTo>
                        <a:pt x="48" y="9"/>
                      </a:moveTo>
                      <a:lnTo>
                        <a:pt x="48" y="9"/>
                      </a:lnTo>
                      <a:lnTo>
                        <a:pt x="44" y="9"/>
                      </a:lnTo>
                      <a:lnTo>
                        <a:pt x="39" y="10"/>
                      </a:lnTo>
                      <a:lnTo>
                        <a:pt x="33" y="9"/>
                      </a:lnTo>
                      <a:lnTo>
                        <a:pt x="28" y="8"/>
                      </a:lnTo>
                      <a:lnTo>
                        <a:pt x="21" y="6"/>
                      </a:lnTo>
                      <a:lnTo>
                        <a:pt x="15" y="5"/>
                      </a:lnTo>
                      <a:lnTo>
                        <a:pt x="10" y="2"/>
                      </a:lnTo>
                      <a:lnTo>
                        <a:pt x="6" y="0"/>
                      </a:lnTo>
                      <a:lnTo>
                        <a:pt x="0" y="8"/>
                      </a:lnTo>
                      <a:lnTo>
                        <a:pt x="6" y="12"/>
                      </a:lnTo>
                      <a:lnTo>
                        <a:pt x="13" y="15"/>
                      </a:lnTo>
                      <a:lnTo>
                        <a:pt x="19" y="16"/>
                      </a:lnTo>
                      <a:lnTo>
                        <a:pt x="26" y="18"/>
                      </a:lnTo>
                      <a:lnTo>
                        <a:pt x="33" y="19"/>
                      </a:lnTo>
                      <a:lnTo>
                        <a:pt x="39" y="20"/>
                      </a:lnTo>
                      <a:lnTo>
                        <a:pt x="44" y="21"/>
                      </a:lnTo>
                      <a:lnTo>
                        <a:pt x="48" y="21"/>
                      </a:lnTo>
                      <a:lnTo>
                        <a:pt x="48" y="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0370" name="Freeform 359"/>
                <p:cNvSpPr>
                  <a:spLocks/>
                </p:cNvSpPr>
                <p:nvPr/>
              </p:nvSpPr>
              <p:spPr bwMode="auto">
                <a:xfrm>
                  <a:off x="1813" y="2398"/>
                  <a:ext cx="326" cy="1"/>
                </a:xfrm>
                <a:custGeom>
                  <a:avLst/>
                  <a:gdLst>
                    <a:gd name="T0" fmla="*/ 0 w 2608"/>
                    <a:gd name="T1" fmla="*/ 0 h 12"/>
                    <a:gd name="T2" fmla="*/ 0 w 2608"/>
                    <a:gd name="T3" fmla="*/ 0 h 12"/>
                    <a:gd name="T4" fmla="*/ 0 w 2608"/>
                    <a:gd name="T5" fmla="*/ 0 h 12"/>
                    <a:gd name="T6" fmla="*/ 0 w 2608"/>
                    <a:gd name="T7" fmla="*/ 0 h 12"/>
                    <a:gd name="T8" fmla="*/ 0 w 2608"/>
                    <a:gd name="T9" fmla="*/ 0 h 12"/>
                    <a:gd name="T10" fmla="*/ 0 w 2608"/>
                    <a:gd name="T11" fmla="*/ 0 h 12"/>
                    <a:gd name="T12" fmla="*/ 0 w 2608"/>
                    <a:gd name="T13" fmla="*/ 0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608" h="12">
                      <a:moveTo>
                        <a:pt x="2608" y="1"/>
                      </a:moveTo>
                      <a:lnTo>
                        <a:pt x="2608" y="0"/>
                      </a:lnTo>
                      <a:lnTo>
                        <a:pt x="0" y="0"/>
                      </a:lnTo>
                      <a:lnTo>
                        <a:pt x="0" y="12"/>
                      </a:lnTo>
                      <a:lnTo>
                        <a:pt x="2608" y="12"/>
                      </a:lnTo>
                      <a:lnTo>
                        <a:pt x="2608" y="11"/>
                      </a:lnTo>
                      <a:lnTo>
                        <a:pt x="2608"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0371" name="Freeform 360"/>
                <p:cNvSpPr>
                  <a:spLocks/>
                </p:cNvSpPr>
                <p:nvPr/>
              </p:nvSpPr>
              <p:spPr bwMode="auto">
                <a:xfrm>
                  <a:off x="2068" y="2332"/>
                  <a:ext cx="52" cy="8"/>
                </a:xfrm>
                <a:custGeom>
                  <a:avLst/>
                  <a:gdLst>
                    <a:gd name="T0" fmla="*/ 0 w 411"/>
                    <a:gd name="T1" fmla="*/ 0 h 70"/>
                    <a:gd name="T2" fmla="*/ 0 w 411"/>
                    <a:gd name="T3" fmla="*/ 0 h 70"/>
                    <a:gd name="T4" fmla="*/ 0 w 411"/>
                    <a:gd name="T5" fmla="*/ 0 h 70"/>
                    <a:gd name="T6" fmla="*/ 0 w 411"/>
                    <a:gd name="T7" fmla="*/ 0 h 70"/>
                    <a:gd name="T8" fmla="*/ 0 w 411"/>
                    <a:gd name="T9" fmla="*/ 0 h 7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11" h="70">
                      <a:moveTo>
                        <a:pt x="0" y="0"/>
                      </a:moveTo>
                      <a:lnTo>
                        <a:pt x="398" y="0"/>
                      </a:lnTo>
                      <a:lnTo>
                        <a:pt x="411" y="70"/>
                      </a:lnTo>
                      <a:lnTo>
                        <a:pt x="9" y="7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0372" name="Freeform 361"/>
                <p:cNvSpPr>
                  <a:spLocks/>
                </p:cNvSpPr>
                <p:nvPr/>
              </p:nvSpPr>
              <p:spPr bwMode="auto">
                <a:xfrm>
                  <a:off x="2070" y="2333"/>
                  <a:ext cx="15" cy="6"/>
                </a:xfrm>
                <a:custGeom>
                  <a:avLst/>
                  <a:gdLst>
                    <a:gd name="T0" fmla="*/ 0 w 115"/>
                    <a:gd name="T1" fmla="*/ 0 h 55"/>
                    <a:gd name="T2" fmla="*/ 0 w 115"/>
                    <a:gd name="T3" fmla="*/ 0 h 55"/>
                    <a:gd name="T4" fmla="*/ 0 w 115"/>
                    <a:gd name="T5" fmla="*/ 0 h 55"/>
                    <a:gd name="T6" fmla="*/ 0 w 115"/>
                    <a:gd name="T7" fmla="*/ 0 h 55"/>
                    <a:gd name="T8" fmla="*/ 0 w 115"/>
                    <a:gd name="T9" fmla="*/ 0 h 5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5" h="55">
                      <a:moveTo>
                        <a:pt x="0" y="0"/>
                      </a:moveTo>
                      <a:lnTo>
                        <a:pt x="106" y="0"/>
                      </a:lnTo>
                      <a:lnTo>
                        <a:pt x="115" y="55"/>
                      </a:lnTo>
                      <a:lnTo>
                        <a:pt x="6" y="55"/>
                      </a:lnTo>
                      <a:lnTo>
                        <a:pt x="0" y="0"/>
                      </a:lnTo>
                      <a:close/>
                    </a:path>
                  </a:pathLst>
                </a:custGeom>
                <a:solidFill>
                  <a:srgbClr val="E5DDD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0373" name="Freeform 362"/>
                <p:cNvSpPr>
                  <a:spLocks/>
                </p:cNvSpPr>
                <p:nvPr/>
              </p:nvSpPr>
              <p:spPr bwMode="auto">
                <a:xfrm>
                  <a:off x="2071" y="2344"/>
                  <a:ext cx="60" cy="37"/>
                </a:xfrm>
                <a:custGeom>
                  <a:avLst/>
                  <a:gdLst>
                    <a:gd name="T0" fmla="*/ 0 w 481"/>
                    <a:gd name="T1" fmla="*/ 0 h 302"/>
                    <a:gd name="T2" fmla="*/ 0 w 481"/>
                    <a:gd name="T3" fmla="*/ 0 h 302"/>
                    <a:gd name="T4" fmla="*/ 0 w 481"/>
                    <a:gd name="T5" fmla="*/ 0 h 302"/>
                    <a:gd name="T6" fmla="*/ 0 w 481"/>
                    <a:gd name="T7" fmla="*/ 0 h 302"/>
                    <a:gd name="T8" fmla="*/ 0 w 481"/>
                    <a:gd name="T9" fmla="*/ 0 h 302"/>
                    <a:gd name="T10" fmla="*/ 0 w 481"/>
                    <a:gd name="T11" fmla="*/ 0 h 302"/>
                    <a:gd name="T12" fmla="*/ 0 w 481"/>
                    <a:gd name="T13" fmla="*/ 0 h 302"/>
                    <a:gd name="T14" fmla="*/ 0 w 481"/>
                    <a:gd name="T15" fmla="*/ 0 h 302"/>
                    <a:gd name="T16" fmla="*/ 0 w 481"/>
                    <a:gd name="T17" fmla="*/ 0 h 302"/>
                    <a:gd name="T18" fmla="*/ 0 w 481"/>
                    <a:gd name="T19" fmla="*/ 0 h 302"/>
                    <a:gd name="T20" fmla="*/ 0 w 481"/>
                    <a:gd name="T21" fmla="*/ 0 h 302"/>
                    <a:gd name="T22" fmla="*/ 0 w 481"/>
                    <a:gd name="T23" fmla="*/ 0 h 302"/>
                    <a:gd name="T24" fmla="*/ 0 w 481"/>
                    <a:gd name="T25" fmla="*/ 0 h 302"/>
                    <a:gd name="T26" fmla="*/ 0 w 481"/>
                    <a:gd name="T27" fmla="*/ 0 h 302"/>
                    <a:gd name="T28" fmla="*/ 0 w 481"/>
                    <a:gd name="T29" fmla="*/ 0 h 302"/>
                    <a:gd name="T30" fmla="*/ 0 w 481"/>
                    <a:gd name="T31" fmla="*/ 0 h 302"/>
                    <a:gd name="T32" fmla="*/ 0 w 481"/>
                    <a:gd name="T33" fmla="*/ 0 h 302"/>
                    <a:gd name="T34" fmla="*/ 0 w 481"/>
                    <a:gd name="T35" fmla="*/ 0 h 302"/>
                    <a:gd name="T36" fmla="*/ 0 w 481"/>
                    <a:gd name="T37" fmla="*/ 0 h 302"/>
                    <a:gd name="T38" fmla="*/ 0 w 481"/>
                    <a:gd name="T39" fmla="*/ 0 h 302"/>
                    <a:gd name="T40" fmla="*/ 0 w 481"/>
                    <a:gd name="T41" fmla="*/ 0 h 302"/>
                    <a:gd name="T42" fmla="*/ 0 w 481"/>
                    <a:gd name="T43" fmla="*/ 0 h 302"/>
                    <a:gd name="T44" fmla="*/ 0 w 481"/>
                    <a:gd name="T45" fmla="*/ 0 h 302"/>
                    <a:gd name="T46" fmla="*/ 0 w 481"/>
                    <a:gd name="T47" fmla="*/ 0 h 302"/>
                    <a:gd name="T48" fmla="*/ 0 w 481"/>
                    <a:gd name="T49" fmla="*/ 0 h 302"/>
                    <a:gd name="T50" fmla="*/ 0 w 481"/>
                    <a:gd name="T51" fmla="*/ 0 h 302"/>
                    <a:gd name="T52" fmla="*/ 0 w 481"/>
                    <a:gd name="T53" fmla="*/ 0 h 302"/>
                    <a:gd name="T54" fmla="*/ 0 w 481"/>
                    <a:gd name="T55" fmla="*/ 0 h 302"/>
                    <a:gd name="T56" fmla="*/ 0 w 481"/>
                    <a:gd name="T57" fmla="*/ 0 h 302"/>
                    <a:gd name="T58" fmla="*/ 0 w 481"/>
                    <a:gd name="T59" fmla="*/ 0 h 302"/>
                    <a:gd name="T60" fmla="*/ 0 w 481"/>
                    <a:gd name="T61" fmla="*/ 0 h 302"/>
                    <a:gd name="T62" fmla="*/ 0 w 481"/>
                    <a:gd name="T63" fmla="*/ 0 h 302"/>
                    <a:gd name="T64" fmla="*/ 0 w 481"/>
                    <a:gd name="T65" fmla="*/ 0 h 302"/>
                    <a:gd name="T66" fmla="*/ 0 w 481"/>
                    <a:gd name="T67" fmla="*/ 0 h 302"/>
                    <a:gd name="T68" fmla="*/ 0 w 481"/>
                    <a:gd name="T69" fmla="*/ 0 h 302"/>
                    <a:gd name="T70" fmla="*/ 0 w 481"/>
                    <a:gd name="T71" fmla="*/ 0 h 302"/>
                    <a:gd name="T72" fmla="*/ 0 w 481"/>
                    <a:gd name="T73" fmla="*/ 0 h 302"/>
                    <a:gd name="T74" fmla="*/ 0 w 481"/>
                    <a:gd name="T75" fmla="*/ 0 h 302"/>
                    <a:gd name="T76" fmla="*/ 0 w 481"/>
                    <a:gd name="T77" fmla="*/ 0 h 302"/>
                    <a:gd name="T78" fmla="*/ 0 w 481"/>
                    <a:gd name="T79" fmla="*/ 0 h 302"/>
                    <a:gd name="T80" fmla="*/ 0 w 481"/>
                    <a:gd name="T81" fmla="*/ 0 h 302"/>
                    <a:gd name="T82" fmla="*/ 0 w 481"/>
                    <a:gd name="T83" fmla="*/ 0 h 302"/>
                    <a:gd name="T84" fmla="*/ 0 w 481"/>
                    <a:gd name="T85" fmla="*/ 0 h 302"/>
                    <a:gd name="T86" fmla="*/ 0 w 481"/>
                    <a:gd name="T87" fmla="*/ 0 h 302"/>
                    <a:gd name="T88" fmla="*/ 0 w 481"/>
                    <a:gd name="T89" fmla="*/ 0 h 302"/>
                    <a:gd name="T90" fmla="*/ 0 w 481"/>
                    <a:gd name="T91" fmla="*/ 0 h 302"/>
                    <a:gd name="T92" fmla="*/ 0 w 481"/>
                    <a:gd name="T93" fmla="*/ 0 h 302"/>
                    <a:gd name="T94" fmla="*/ 0 w 481"/>
                    <a:gd name="T95" fmla="*/ 0 h 302"/>
                    <a:gd name="T96" fmla="*/ 0 w 481"/>
                    <a:gd name="T97" fmla="*/ 0 h 302"/>
                    <a:gd name="T98" fmla="*/ 0 w 481"/>
                    <a:gd name="T99" fmla="*/ 0 h 302"/>
                    <a:gd name="T100" fmla="*/ 0 w 481"/>
                    <a:gd name="T101" fmla="*/ 0 h 302"/>
                    <a:gd name="T102" fmla="*/ 0 w 481"/>
                    <a:gd name="T103" fmla="*/ 0 h 302"/>
                    <a:gd name="T104" fmla="*/ 0 w 481"/>
                    <a:gd name="T105" fmla="*/ 0 h 302"/>
                    <a:gd name="T106" fmla="*/ 0 w 481"/>
                    <a:gd name="T107" fmla="*/ 0 h 302"/>
                    <a:gd name="T108" fmla="*/ 0 w 481"/>
                    <a:gd name="T109" fmla="*/ 0 h 302"/>
                    <a:gd name="T110" fmla="*/ 0 w 481"/>
                    <a:gd name="T111" fmla="*/ 0 h 302"/>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481" h="302">
                      <a:moveTo>
                        <a:pt x="481" y="282"/>
                      </a:moveTo>
                      <a:lnTo>
                        <a:pt x="481" y="288"/>
                      </a:lnTo>
                      <a:lnTo>
                        <a:pt x="480" y="295"/>
                      </a:lnTo>
                      <a:lnTo>
                        <a:pt x="477" y="300"/>
                      </a:lnTo>
                      <a:lnTo>
                        <a:pt x="473" y="302"/>
                      </a:lnTo>
                      <a:lnTo>
                        <a:pt x="464" y="302"/>
                      </a:lnTo>
                      <a:lnTo>
                        <a:pt x="447" y="302"/>
                      </a:lnTo>
                      <a:lnTo>
                        <a:pt x="424" y="302"/>
                      </a:lnTo>
                      <a:lnTo>
                        <a:pt x="395" y="302"/>
                      </a:lnTo>
                      <a:lnTo>
                        <a:pt x="362" y="302"/>
                      </a:lnTo>
                      <a:lnTo>
                        <a:pt x="326" y="302"/>
                      </a:lnTo>
                      <a:lnTo>
                        <a:pt x="289" y="302"/>
                      </a:lnTo>
                      <a:lnTo>
                        <a:pt x="251" y="302"/>
                      </a:lnTo>
                      <a:lnTo>
                        <a:pt x="214" y="302"/>
                      </a:lnTo>
                      <a:lnTo>
                        <a:pt x="177" y="302"/>
                      </a:lnTo>
                      <a:lnTo>
                        <a:pt x="144" y="302"/>
                      </a:lnTo>
                      <a:lnTo>
                        <a:pt x="115" y="302"/>
                      </a:lnTo>
                      <a:lnTo>
                        <a:pt x="91" y="302"/>
                      </a:lnTo>
                      <a:lnTo>
                        <a:pt x="72" y="302"/>
                      </a:lnTo>
                      <a:lnTo>
                        <a:pt x="62" y="302"/>
                      </a:lnTo>
                      <a:lnTo>
                        <a:pt x="59" y="302"/>
                      </a:lnTo>
                      <a:lnTo>
                        <a:pt x="55" y="301"/>
                      </a:lnTo>
                      <a:lnTo>
                        <a:pt x="51" y="299"/>
                      </a:lnTo>
                      <a:lnTo>
                        <a:pt x="48" y="295"/>
                      </a:lnTo>
                      <a:lnTo>
                        <a:pt x="46" y="290"/>
                      </a:lnTo>
                      <a:lnTo>
                        <a:pt x="44" y="278"/>
                      </a:lnTo>
                      <a:lnTo>
                        <a:pt x="39" y="249"/>
                      </a:lnTo>
                      <a:lnTo>
                        <a:pt x="32" y="210"/>
                      </a:lnTo>
                      <a:lnTo>
                        <a:pt x="23" y="165"/>
                      </a:lnTo>
                      <a:lnTo>
                        <a:pt x="15" y="120"/>
                      </a:lnTo>
                      <a:lnTo>
                        <a:pt x="8" y="81"/>
                      </a:lnTo>
                      <a:lnTo>
                        <a:pt x="2" y="53"/>
                      </a:lnTo>
                      <a:lnTo>
                        <a:pt x="0" y="41"/>
                      </a:lnTo>
                      <a:lnTo>
                        <a:pt x="0" y="36"/>
                      </a:lnTo>
                      <a:lnTo>
                        <a:pt x="1" y="32"/>
                      </a:lnTo>
                      <a:lnTo>
                        <a:pt x="4" y="29"/>
                      </a:lnTo>
                      <a:lnTo>
                        <a:pt x="7" y="28"/>
                      </a:lnTo>
                      <a:lnTo>
                        <a:pt x="12" y="28"/>
                      </a:lnTo>
                      <a:lnTo>
                        <a:pt x="16" y="28"/>
                      </a:lnTo>
                      <a:lnTo>
                        <a:pt x="20" y="29"/>
                      </a:lnTo>
                      <a:lnTo>
                        <a:pt x="21" y="29"/>
                      </a:lnTo>
                      <a:lnTo>
                        <a:pt x="22" y="25"/>
                      </a:lnTo>
                      <a:lnTo>
                        <a:pt x="24" y="17"/>
                      </a:lnTo>
                      <a:lnTo>
                        <a:pt x="26" y="8"/>
                      </a:lnTo>
                      <a:lnTo>
                        <a:pt x="28" y="3"/>
                      </a:lnTo>
                      <a:lnTo>
                        <a:pt x="31" y="1"/>
                      </a:lnTo>
                      <a:lnTo>
                        <a:pt x="32" y="0"/>
                      </a:lnTo>
                      <a:lnTo>
                        <a:pt x="34" y="1"/>
                      </a:lnTo>
                      <a:lnTo>
                        <a:pt x="36" y="1"/>
                      </a:lnTo>
                      <a:lnTo>
                        <a:pt x="39" y="1"/>
                      </a:lnTo>
                      <a:lnTo>
                        <a:pt x="44" y="2"/>
                      </a:lnTo>
                      <a:lnTo>
                        <a:pt x="50" y="2"/>
                      </a:lnTo>
                      <a:lnTo>
                        <a:pt x="59" y="3"/>
                      </a:lnTo>
                      <a:lnTo>
                        <a:pt x="67" y="3"/>
                      </a:lnTo>
                      <a:lnTo>
                        <a:pt x="76" y="4"/>
                      </a:lnTo>
                      <a:lnTo>
                        <a:pt x="83" y="3"/>
                      </a:lnTo>
                      <a:lnTo>
                        <a:pt x="90" y="2"/>
                      </a:lnTo>
                      <a:lnTo>
                        <a:pt x="94" y="1"/>
                      </a:lnTo>
                      <a:lnTo>
                        <a:pt x="97" y="1"/>
                      </a:lnTo>
                      <a:lnTo>
                        <a:pt x="99" y="3"/>
                      </a:lnTo>
                      <a:lnTo>
                        <a:pt x="99" y="5"/>
                      </a:lnTo>
                      <a:lnTo>
                        <a:pt x="100" y="10"/>
                      </a:lnTo>
                      <a:lnTo>
                        <a:pt x="102" y="19"/>
                      </a:lnTo>
                      <a:lnTo>
                        <a:pt x="103" y="27"/>
                      </a:lnTo>
                      <a:lnTo>
                        <a:pt x="104" y="31"/>
                      </a:lnTo>
                      <a:lnTo>
                        <a:pt x="110" y="31"/>
                      </a:lnTo>
                      <a:lnTo>
                        <a:pt x="115" y="31"/>
                      </a:lnTo>
                      <a:lnTo>
                        <a:pt x="119" y="31"/>
                      </a:lnTo>
                      <a:lnTo>
                        <a:pt x="123" y="31"/>
                      </a:lnTo>
                      <a:lnTo>
                        <a:pt x="124" y="31"/>
                      </a:lnTo>
                      <a:lnTo>
                        <a:pt x="125" y="28"/>
                      </a:lnTo>
                      <a:lnTo>
                        <a:pt x="126" y="20"/>
                      </a:lnTo>
                      <a:lnTo>
                        <a:pt x="128" y="11"/>
                      </a:lnTo>
                      <a:lnTo>
                        <a:pt x="130" y="6"/>
                      </a:lnTo>
                      <a:lnTo>
                        <a:pt x="132" y="4"/>
                      </a:lnTo>
                      <a:lnTo>
                        <a:pt x="133" y="3"/>
                      </a:lnTo>
                      <a:lnTo>
                        <a:pt x="135" y="4"/>
                      </a:lnTo>
                      <a:lnTo>
                        <a:pt x="137" y="4"/>
                      </a:lnTo>
                      <a:lnTo>
                        <a:pt x="140" y="4"/>
                      </a:lnTo>
                      <a:lnTo>
                        <a:pt x="145" y="5"/>
                      </a:lnTo>
                      <a:lnTo>
                        <a:pt x="151" y="5"/>
                      </a:lnTo>
                      <a:lnTo>
                        <a:pt x="160" y="6"/>
                      </a:lnTo>
                      <a:lnTo>
                        <a:pt x="168" y="6"/>
                      </a:lnTo>
                      <a:lnTo>
                        <a:pt x="177" y="7"/>
                      </a:lnTo>
                      <a:lnTo>
                        <a:pt x="184" y="6"/>
                      </a:lnTo>
                      <a:lnTo>
                        <a:pt x="191" y="5"/>
                      </a:lnTo>
                      <a:lnTo>
                        <a:pt x="195" y="4"/>
                      </a:lnTo>
                      <a:lnTo>
                        <a:pt x="197" y="4"/>
                      </a:lnTo>
                      <a:lnTo>
                        <a:pt x="199" y="6"/>
                      </a:lnTo>
                      <a:lnTo>
                        <a:pt x="200" y="8"/>
                      </a:lnTo>
                      <a:lnTo>
                        <a:pt x="202" y="13"/>
                      </a:lnTo>
                      <a:lnTo>
                        <a:pt x="203" y="21"/>
                      </a:lnTo>
                      <a:lnTo>
                        <a:pt x="205" y="28"/>
                      </a:lnTo>
                      <a:lnTo>
                        <a:pt x="205" y="31"/>
                      </a:lnTo>
                      <a:lnTo>
                        <a:pt x="214" y="31"/>
                      </a:lnTo>
                      <a:lnTo>
                        <a:pt x="218" y="31"/>
                      </a:lnTo>
                      <a:lnTo>
                        <a:pt x="223" y="31"/>
                      </a:lnTo>
                      <a:lnTo>
                        <a:pt x="227" y="31"/>
                      </a:lnTo>
                      <a:lnTo>
                        <a:pt x="228" y="31"/>
                      </a:lnTo>
                      <a:lnTo>
                        <a:pt x="229" y="28"/>
                      </a:lnTo>
                      <a:lnTo>
                        <a:pt x="230" y="21"/>
                      </a:lnTo>
                      <a:lnTo>
                        <a:pt x="232" y="14"/>
                      </a:lnTo>
                      <a:lnTo>
                        <a:pt x="234" y="9"/>
                      </a:lnTo>
                      <a:lnTo>
                        <a:pt x="236" y="7"/>
                      </a:lnTo>
                      <a:lnTo>
                        <a:pt x="238" y="6"/>
                      </a:lnTo>
                      <a:lnTo>
                        <a:pt x="239" y="7"/>
                      </a:lnTo>
                      <a:lnTo>
                        <a:pt x="241" y="7"/>
                      </a:lnTo>
                      <a:lnTo>
                        <a:pt x="244" y="7"/>
                      </a:lnTo>
                      <a:lnTo>
                        <a:pt x="249" y="8"/>
                      </a:lnTo>
                      <a:lnTo>
                        <a:pt x="256" y="8"/>
                      </a:lnTo>
                      <a:lnTo>
                        <a:pt x="264" y="9"/>
                      </a:lnTo>
                      <a:lnTo>
                        <a:pt x="272" y="9"/>
                      </a:lnTo>
                      <a:lnTo>
                        <a:pt x="281" y="10"/>
                      </a:lnTo>
                      <a:lnTo>
                        <a:pt x="289" y="9"/>
                      </a:lnTo>
                      <a:lnTo>
                        <a:pt x="296" y="8"/>
                      </a:lnTo>
                      <a:lnTo>
                        <a:pt x="300" y="7"/>
                      </a:lnTo>
                      <a:lnTo>
                        <a:pt x="302" y="7"/>
                      </a:lnTo>
                      <a:lnTo>
                        <a:pt x="304" y="9"/>
                      </a:lnTo>
                      <a:lnTo>
                        <a:pt x="304" y="11"/>
                      </a:lnTo>
                      <a:lnTo>
                        <a:pt x="305" y="16"/>
                      </a:lnTo>
                      <a:lnTo>
                        <a:pt x="306" y="22"/>
                      </a:lnTo>
                      <a:lnTo>
                        <a:pt x="308" y="28"/>
                      </a:lnTo>
                      <a:lnTo>
                        <a:pt x="308" y="31"/>
                      </a:lnTo>
                      <a:lnTo>
                        <a:pt x="318" y="31"/>
                      </a:lnTo>
                      <a:lnTo>
                        <a:pt x="322" y="31"/>
                      </a:lnTo>
                      <a:lnTo>
                        <a:pt x="326" y="31"/>
                      </a:lnTo>
                      <a:lnTo>
                        <a:pt x="329" y="31"/>
                      </a:lnTo>
                      <a:lnTo>
                        <a:pt x="330" y="31"/>
                      </a:lnTo>
                      <a:lnTo>
                        <a:pt x="330" y="28"/>
                      </a:lnTo>
                      <a:lnTo>
                        <a:pt x="331" y="21"/>
                      </a:lnTo>
                      <a:lnTo>
                        <a:pt x="333" y="14"/>
                      </a:lnTo>
                      <a:lnTo>
                        <a:pt x="334" y="9"/>
                      </a:lnTo>
                      <a:lnTo>
                        <a:pt x="336" y="7"/>
                      </a:lnTo>
                      <a:lnTo>
                        <a:pt x="338" y="6"/>
                      </a:lnTo>
                      <a:lnTo>
                        <a:pt x="339" y="7"/>
                      </a:lnTo>
                      <a:lnTo>
                        <a:pt x="341" y="7"/>
                      </a:lnTo>
                      <a:lnTo>
                        <a:pt x="344" y="7"/>
                      </a:lnTo>
                      <a:lnTo>
                        <a:pt x="349" y="8"/>
                      </a:lnTo>
                      <a:lnTo>
                        <a:pt x="356" y="8"/>
                      </a:lnTo>
                      <a:lnTo>
                        <a:pt x="364" y="8"/>
                      </a:lnTo>
                      <a:lnTo>
                        <a:pt x="374" y="9"/>
                      </a:lnTo>
                      <a:lnTo>
                        <a:pt x="383" y="9"/>
                      </a:lnTo>
                      <a:lnTo>
                        <a:pt x="391" y="8"/>
                      </a:lnTo>
                      <a:lnTo>
                        <a:pt x="398" y="7"/>
                      </a:lnTo>
                      <a:lnTo>
                        <a:pt x="402" y="6"/>
                      </a:lnTo>
                      <a:lnTo>
                        <a:pt x="404" y="6"/>
                      </a:lnTo>
                      <a:lnTo>
                        <a:pt x="406" y="8"/>
                      </a:lnTo>
                      <a:lnTo>
                        <a:pt x="406" y="10"/>
                      </a:lnTo>
                      <a:lnTo>
                        <a:pt x="407" y="15"/>
                      </a:lnTo>
                      <a:lnTo>
                        <a:pt x="409" y="22"/>
                      </a:lnTo>
                      <a:lnTo>
                        <a:pt x="411" y="28"/>
                      </a:lnTo>
                      <a:lnTo>
                        <a:pt x="412" y="31"/>
                      </a:lnTo>
                      <a:lnTo>
                        <a:pt x="415" y="31"/>
                      </a:lnTo>
                      <a:lnTo>
                        <a:pt x="418" y="31"/>
                      </a:lnTo>
                      <a:lnTo>
                        <a:pt x="421" y="31"/>
                      </a:lnTo>
                      <a:lnTo>
                        <a:pt x="422" y="31"/>
                      </a:lnTo>
                      <a:lnTo>
                        <a:pt x="423" y="32"/>
                      </a:lnTo>
                      <a:lnTo>
                        <a:pt x="425" y="34"/>
                      </a:lnTo>
                      <a:lnTo>
                        <a:pt x="426" y="35"/>
                      </a:lnTo>
                      <a:lnTo>
                        <a:pt x="426" y="37"/>
                      </a:lnTo>
                      <a:lnTo>
                        <a:pt x="429" y="48"/>
                      </a:lnTo>
                      <a:lnTo>
                        <a:pt x="435" y="76"/>
                      </a:lnTo>
                      <a:lnTo>
                        <a:pt x="444" y="115"/>
                      </a:lnTo>
                      <a:lnTo>
                        <a:pt x="454" y="160"/>
                      </a:lnTo>
                      <a:lnTo>
                        <a:pt x="464" y="205"/>
                      </a:lnTo>
                      <a:lnTo>
                        <a:pt x="473" y="244"/>
                      </a:lnTo>
                      <a:lnTo>
                        <a:pt x="479" y="272"/>
                      </a:lnTo>
                      <a:lnTo>
                        <a:pt x="481" y="28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0374" name="Freeform 363"/>
                <p:cNvSpPr>
                  <a:spLocks/>
                </p:cNvSpPr>
                <p:nvPr/>
              </p:nvSpPr>
              <p:spPr bwMode="auto">
                <a:xfrm>
                  <a:off x="1823" y="2343"/>
                  <a:ext cx="203" cy="38"/>
                </a:xfrm>
                <a:custGeom>
                  <a:avLst/>
                  <a:gdLst>
                    <a:gd name="T0" fmla="*/ 0 w 1622"/>
                    <a:gd name="T1" fmla="*/ 0 h 305"/>
                    <a:gd name="T2" fmla="*/ 0 w 1622"/>
                    <a:gd name="T3" fmla="*/ 0 h 305"/>
                    <a:gd name="T4" fmla="*/ 0 w 1622"/>
                    <a:gd name="T5" fmla="*/ 0 h 305"/>
                    <a:gd name="T6" fmla="*/ 0 w 1622"/>
                    <a:gd name="T7" fmla="*/ 0 h 305"/>
                    <a:gd name="T8" fmla="*/ 0 w 1622"/>
                    <a:gd name="T9" fmla="*/ 0 h 305"/>
                    <a:gd name="T10" fmla="*/ 0 w 1622"/>
                    <a:gd name="T11" fmla="*/ 0 h 305"/>
                    <a:gd name="T12" fmla="*/ 0 w 1622"/>
                    <a:gd name="T13" fmla="*/ 0 h 305"/>
                    <a:gd name="T14" fmla="*/ 0 w 1622"/>
                    <a:gd name="T15" fmla="*/ 0 h 305"/>
                    <a:gd name="T16" fmla="*/ 0 w 1622"/>
                    <a:gd name="T17" fmla="*/ 0 h 305"/>
                    <a:gd name="T18" fmla="*/ 0 w 1622"/>
                    <a:gd name="T19" fmla="*/ 0 h 305"/>
                    <a:gd name="T20" fmla="*/ 0 w 1622"/>
                    <a:gd name="T21" fmla="*/ 0 h 305"/>
                    <a:gd name="T22" fmla="*/ 0 w 1622"/>
                    <a:gd name="T23" fmla="*/ 0 h 305"/>
                    <a:gd name="T24" fmla="*/ 0 w 1622"/>
                    <a:gd name="T25" fmla="*/ 0 h 305"/>
                    <a:gd name="T26" fmla="*/ 0 w 1622"/>
                    <a:gd name="T27" fmla="*/ 0 h 305"/>
                    <a:gd name="T28" fmla="*/ 0 w 1622"/>
                    <a:gd name="T29" fmla="*/ 0 h 305"/>
                    <a:gd name="T30" fmla="*/ 0 w 1622"/>
                    <a:gd name="T31" fmla="*/ 0 h 305"/>
                    <a:gd name="T32" fmla="*/ 0 w 1622"/>
                    <a:gd name="T33" fmla="*/ 0 h 305"/>
                    <a:gd name="T34" fmla="*/ 0 w 1622"/>
                    <a:gd name="T35" fmla="*/ 0 h 305"/>
                    <a:gd name="T36" fmla="*/ 0 w 1622"/>
                    <a:gd name="T37" fmla="*/ 0 h 305"/>
                    <a:gd name="T38" fmla="*/ 0 w 1622"/>
                    <a:gd name="T39" fmla="*/ 0 h 305"/>
                    <a:gd name="T40" fmla="*/ 0 w 1622"/>
                    <a:gd name="T41" fmla="*/ 0 h 305"/>
                    <a:gd name="T42" fmla="*/ 0 w 1622"/>
                    <a:gd name="T43" fmla="*/ 0 h 305"/>
                    <a:gd name="T44" fmla="*/ 0 w 1622"/>
                    <a:gd name="T45" fmla="*/ 0 h 305"/>
                    <a:gd name="T46" fmla="*/ 0 w 1622"/>
                    <a:gd name="T47" fmla="*/ 0 h 305"/>
                    <a:gd name="T48" fmla="*/ 0 w 1622"/>
                    <a:gd name="T49" fmla="*/ 0 h 305"/>
                    <a:gd name="T50" fmla="*/ 0 w 1622"/>
                    <a:gd name="T51" fmla="*/ 0 h 305"/>
                    <a:gd name="T52" fmla="*/ 0 w 1622"/>
                    <a:gd name="T53" fmla="*/ 0 h 305"/>
                    <a:gd name="T54" fmla="*/ 0 w 1622"/>
                    <a:gd name="T55" fmla="*/ 0 h 305"/>
                    <a:gd name="T56" fmla="*/ 0 w 1622"/>
                    <a:gd name="T57" fmla="*/ 0 h 305"/>
                    <a:gd name="T58" fmla="*/ 0 w 1622"/>
                    <a:gd name="T59" fmla="*/ 0 h 305"/>
                    <a:gd name="T60" fmla="*/ 0 w 1622"/>
                    <a:gd name="T61" fmla="*/ 0 h 305"/>
                    <a:gd name="T62" fmla="*/ 0 w 1622"/>
                    <a:gd name="T63" fmla="*/ 0 h 305"/>
                    <a:gd name="T64" fmla="*/ 0 w 1622"/>
                    <a:gd name="T65" fmla="*/ 0 h 305"/>
                    <a:gd name="T66" fmla="*/ 0 w 1622"/>
                    <a:gd name="T67" fmla="*/ 0 h 305"/>
                    <a:gd name="T68" fmla="*/ 0 w 1622"/>
                    <a:gd name="T69" fmla="*/ 0 h 305"/>
                    <a:gd name="T70" fmla="*/ 0 w 1622"/>
                    <a:gd name="T71" fmla="*/ 0 h 305"/>
                    <a:gd name="T72" fmla="*/ 0 w 1622"/>
                    <a:gd name="T73" fmla="*/ 0 h 305"/>
                    <a:gd name="T74" fmla="*/ 0 w 1622"/>
                    <a:gd name="T75" fmla="*/ 0 h 305"/>
                    <a:gd name="T76" fmla="*/ 0 w 1622"/>
                    <a:gd name="T77" fmla="*/ 0 h 305"/>
                    <a:gd name="T78" fmla="*/ 0 w 1622"/>
                    <a:gd name="T79" fmla="*/ 0 h 305"/>
                    <a:gd name="T80" fmla="*/ 0 w 1622"/>
                    <a:gd name="T81" fmla="*/ 0 h 305"/>
                    <a:gd name="T82" fmla="*/ 0 w 1622"/>
                    <a:gd name="T83" fmla="*/ 0 h 305"/>
                    <a:gd name="T84" fmla="*/ 0 w 1622"/>
                    <a:gd name="T85" fmla="*/ 0 h 305"/>
                    <a:gd name="T86" fmla="*/ 0 w 1622"/>
                    <a:gd name="T87" fmla="*/ 0 h 305"/>
                    <a:gd name="T88" fmla="*/ 0 w 1622"/>
                    <a:gd name="T89" fmla="*/ 0 h 305"/>
                    <a:gd name="T90" fmla="*/ 0 w 1622"/>
                    <a:gd name="T91" fmla="*/ 0 h 305"/>
                    <a:gd name="T92" fmla="*/ 0 w 1622"/>
                    <a:gd name="T93" fmla="*/ 0 h 305"/>
                    <a:gd name="T94" fmla="*/ 0 w 1622"/>
                    <a:gd name="T95" fmla="*/ 0 h 305"/>
                    <a:gd name="T96" fmla="*/ 0 w 1622"/>
                    <a:gd name="T97" fmla="*/ 0 h 305"/>
                    <a:gd name="T98" fmla="*/ 0 w 1622"/>
                    <a:gd name="T99" fmla="*/ 0 h 305"/>
                    <a:gd name="T100" fmla="*/ 0 w 1622"/>
                    <a:gd name="T101" fmla="*/ 0 h 305"/>
                    <a:gd name="T102" fmla="*/ 0 w 1622"/>
                    <a:gd name="T103" fmla="*/ 0 h 305"/>
                    <a:gd name="T104" fmla="*/ 0 w 1622"/>
                    <a:gd name="T105" fmla="*/ 0 h 305"/>
                    <a:gd name="T106" fmla="*/ 0 w 1622"/>
                    <a:gd name="T107" fmla="*/ 0 h 305"/>
                    <a:gd name="T108" fmla="*/ 0 w 1622"/>
                    <a:gd name="T109" fmla="*/ 0 h 305"/>
                    <a:gd name="T110" fmla="*/ 0 w 1622"/>
                    <a:gd name="T111" fmla="*/ 0 h 305"/>
                    <a:gd name="T112" fmla="*/ 0 w 1622"/>
                    <a:gd name="T113" fmla="*/ 0 h 305"/>
                    <a:gd name="T114" fmla="*/ 0 w 1622"/>
                    <a:gd name="T115" fmla="*/ 0 h 305"/>
                    <a:gd name="T116" fmla="*/ 0 w 1622"/>
                    <a:gd name="T117" fmla="*/ 0 h 305"/>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1622" h="305">
                      <a:moveTo>
                        <a:pt x="1354" y="305"/>
                      </a:moveTo>
                      <a:lnTo>
                        <a:pt x="1352" y="249"/>
                      </a:lnTo>
                      <a:lnTo>
                        <a:pt x="1442" y="250"/>
                      </a:lnTo>
                      <a:lnTo>
                        <a:pt x="1446" y="305"/>
                      </a:lnTo>
                      <a:lnTo>
                        <a:pt x="1462" y="305"/>
                      </a:lnTo>
                      <a:lnTo>
                        <a:pt x="1478" y="305"/>
                      </a:lnTo>
                      <a:lnTo>
                        <a:pt x="1493" y="305"/>
                      </a:lnTo>
                      <a:lnTo>
                        <a:pt x="1509" y="305"/>
                      </a:lnTo>
                      <a:lnTo>
                        <a:pt x="1523" y="305"/>
                      </a:lnTo>
                      <a:lnTo>
                        <a:pt x="1536" y="305"/>
                      </a:lnTo>
                      <a:lnTo>
                        <a:pt x="1549" y="305"/>
                      </a:lnTo>
                      <a:lnTo>
                        <a:pt x="1561" y="305"/>
                      </a:lnTo>
                      <a:lnTo>
                        <a:pt x="1572" y="305"/>
                      </a:lnTo>
                      <a:lnTo>
                        <a:pt x="1581" y="305"/>
                      </a:lnTo>
                      <a:lnTo>
                        <a:pt x="1590" y="305"/>
                      </a:lnTo>
                      <a:lnTo>
                        <a:pt x="1597" y="305"/>
                      </a:lnTo>
                      <a:lnTo>
                        <a:pt x="1604" y="305"/>
                      </a:lnTo>
                      <a:lnTo>
                        <a:pt x="1608" y="305"/>
                      </a:lnTo>
                      <a:lnTo>
                        <a:pt x="1611" y="305"/>
                      </a:lnTo>
                      <a:lnTo>
                        <a:pt x="1613" y="305"/>
                      </a:lnTo>
                      <a:lnTo>
                        <a:pt x="1618" y="303"/>
                      </a:lnTo>
                      <a:lnTo>
                        <a:pt x="1621" y="300"/>
                      </a:lnTo>
                      <a:lnTo>
                        <a:pt x="1622" y="296"/>
                      </a:lnTo>
                      <a:lnTo>
                        <a:pt x="1622" y="291"/>
                      </a:lnTo>
                      <a:lnTo>
                        <a:pt x="1621" y="281"/>
                      </a:lnTo>
                      <a:lnTo>
                        <a:pt x="1617" y="254"/>
                      </a:lnTo>
                      <a:lnTo>
                        <a:pt x="1612" y="216"/>
                      </a:lnTo>
                      <a:lnTo>
                        <a:pt x="1606" y="172"/>
                      </a:lnTo>
                      <a:lnTo>
                        <a:pt x="1600" y="129"/>
                      </a:lnTo>
                      <a:lnTo>
                        <a:pt x="1595" y="90"/>
                      </a:lnTo>
                      <a:lnTo>
                        <a:pt x="1591" y="63"/>
                      </a:lnTo>
                      <a:lnTo>
                        <a:pt x="1590" y="52"/>
                      </a:lnTo>
                      <a:lnTo>
                        <a:pt x="1589" y="49"/>
                      </a:lnTo>
                      <a:lnTo>
                        <a:pt x="1588" y="45"/>
                      </a:lnTo>
                      <a:lnTo>
                        <a:pt x="1587" y="41"/>
                      </a:lnTo>
                      <a:lnTo>
                        <a:pt x="1586" y="39"/>
                      </a:lnTo>
                      <a:lnTo>
                        <a:pt x="1584" y="39"/>
                      </a:lnTo>
                      <a:lnTo>
                        <a:pt x="1581" y="39"/>
                      </a:lnTo>
                      <a:lnTo>
                        <a:pt x="1578" y="39"/>
                      </a:lnTo>
                      <a:lnTo>
                        <a:pt x="1575" y="39"/>
                      </a:lnTo>
                      <a:lnTo>
                        <a:pt x="1575" y="37"/>
                      </a:lnTo>
                      <a:lnTo>
                        <a:pt x="1573" y="32"/>
                      </a:lnTo>
                      <a:lnTo>
                        <a:pt x="1572" y="26"/>
                      </a:lnTo>
                      <a:lnTo>
                        <a:pt x="1571" y="22"/>
                      </a:lnTo>
                      <a:lnTo>
                        <a:pt x="1570" y="19"/>
                      </a:lnTo>
                      <a:lnTo>
                        <a:pt x="1569" y="17"/>
                      </a:lnTo>
                      <a:lnTo>
                        <a:pt x="1567" y="16"/>
                      </a:lnTo>
                      <a:lnTo>
                        <a:pt x="1563" y="17"/>
                      </a:lnTo>
                      <a:lnTo>
                        <a:pt x="1560" y="17"/>
                      </a:lnTo>
                      <a:lnTo>
                        <a:pt x="1542" y="18"/>
                      </a:lnTo>
                      <a:lnTo>
                        <a:pt x="1521" y="18"/>
                      </a:lnTo>
                      <a:lnTo>
                        <a:pt x="1497" y="18"/>
                      </a:lnTo>
                      <a:lnTo>
                        <a:pt x="1472" y="17"/>
                      </a:lnTo>
                      <a:lnTo>
                        <a:pt x="1449" y="17"/>
                      </a:lnTo>
                      <a:lnTo>
                        <a:pt x="1429" y="16"/>
                      </a:lnTo>
                      <a:lnTo>
                        <a:pt x="1414" y="15"/>
                      </a:lnTo>
                      <a:lnTo>
                        <a:pt x="1405" y="15"/>
                      </a:lnTo>
                      <a:lnTo>
                        <a:pt x="1403" y="14"/>
                      </a:lnTo>
                      <a:lnTo>
                        <a:pt x="1399" y="15"/>
                      </a:lnTo>
                      <a:lnTo>
                        <a:pt x="1397" y="17"/>
                      </a:lnTo>
                      <a:lnTo>
                        <a:pt x="1395" y="22"/>
                      </a:lnTo>
                      <a:lnTo>
                        <a:pt x="1393" y="31"/>
                      </a:lnTo>
                      <a:lnTo>
                        <a:pt x="1392" y="39"/>
                      </a:lnTo>
                      <a:lnTo>
                        <a:pt x="1391" y="43"/>
                      </a:lnTo>
                      <a:lnTo>
                        <a:pt x="1390" y="43"/>
                      </a:lnTo>
                      <a:lnTo>
                        <a:pt x="1389" y="44"/>
                      </a:lnTo>
                      <a:lnTo>
                        <a:pt x="1386" y="45"/>
                      </a:lnTo>
                      <a:lnTo>
                        <a:pt x="1382" y="45"/>
                      </a:lnTo>
                      <a:lnTo>
                        <a:pt x="1374" y="44"/>
                      </a:lnTo>
                      <a:lnTo>
                        <a:pt x="1373" y="40"/>
                      </a:lnTo>
                      <a:lnTo>
                        <a:pt x="1372" y="32"/>
                      </a:lnTo>
                      <a:lnTo>
                        <a:pt x="1370" y="23"/>
                      </a:lnTo>
                      <a:lnTo>
                        <a:pt x="1369" y="17"/>
                      </a:lnTo>
                      <a:lnTo>
                        <a:pt x="1368" y="15"/>
                      </a:lnTo>
                      <a:lnTo>
                        <a:pt x="1366" y="14"/>
                      </a:lnTo>
                      <a:lnTo>
                        <a:pt x="1364" y="14"/>
                      </a:lnTo>
                      <a:lnTo>
                        <a:pt x="1360" y="14"/>
                      </a:lnTo>
                      <a:lnTo>
                        <a:pt x="1353" y="15"/>
                      </a:lnTo>
                      <a:lnTo>
                        <a:pt x="1344" y="16"/>
                      </a:lnTo>
                      <a:lnTo>
                        <a:pt x="1335" y="16"/>
                      </a:lnTo>
                      <a:lnTo>
                        <a:pt x="1326" y="15"/>
                      </a:lnTo>
                      <a:lnTo>
                        <a:pt x="1317" y="15"/>
                      </a:lnTo>
                      <a:lnTo>
                        <a:pt x="1310" y="15"/>
                      </a:lnTo>
                      <a:lnTo>
                        <a:pt x="1305" y="14"/>
                      </a:lnTo>
                      <a:lnTo>
                        <a:pt x="1302" y="14"/>
                      </a:lnTo>
                      <a:lnTo>
                        <a:pt x="1300" y="14"/>
                      </a:lnTo>
                      <a:lnTo>
                        <a:pt x="1298" y="13"/>
                      </a:lnTo>
                      <a:lnTo>
                        <a:pt x="1296" y="14"/>
                      </a:lnTo>
                      <a:lnTo>
                        <a:pt x="1294" y="16"/>
                      </a:lnTo>
                      <a:lnTo>
                        <a:pt x="1292" y="21"/>
                      </a:lnTo>
                      <a:lnTo>
                        <a:pt x="1290" y="30"/>
                      </a:lnTo>
                      <a:lnTo>
                        <a:pt x="1288" y="38"/>
                      </a:lnTo>
                      <a:lnTo>
                        <a:pt x="1287" y="42"/>
                      </a:lnTo>
                      <a:lnTo>
                        <a:pt x="1286" y="42"/>
                      </a:lnTo>
                      <a:lnTo>
                        <a:pt x="1285" y="43"/>
                      </a:lnTo>
                      <a:lnTo>
                        <a:pt x="1282" y="44"/>
                      </a:lnTo>
                      <a:lnTo>
                        <a:pt x="1278" y="44"/>
                      </a:lnTo>
                      <a:lnTo>
                        <a:pt x="1274" y="42"/>
                      </a:lnTo>
                      <a:lnTo>
                        <a:pt x="1273" y="38"/>
                      </a:lnTo>
                      <a:lnTo>
                        <a:pt x="1271" y="30"/>
                      </a:lnTo>
                      <a:lnTo>
                        <a:pt x="1269" y="21"/>
                      </a:lnTo>
                      <a:lnTo>
                        <a:pt x="1268" y="15"/>
                      </a:lnTo>
                      <a:lnTo>
                        <a:pt x="1268" y="13"/>
                      </a:lnTo>
                      <a:lnTo>
                        <a:pt x="1266" y="12"/>
                      </a:lnTo>
                      <a:lnTo>
                        <a:pt x="1264" y="12"/>
                      </a:lnTo>
                      <a:lnTo>
                        <a:pt x="1260" y="13"/>
                      </a:lnTo>
                      <a:lnTo>
                        <a:pt x="1253" y="14"/>
                      </a:lnTo>
                      <a:lnTo>
                        <a:pt x="1245" y="15"/>
                      </a:lnTo>
                      <a:lnTo>
                        <a:pt x="1236" y="15"/>
                      </a:lnTo>
                      <a:lnTo>
                        <a:pt x="1227" y="14"/>
                      </a:lnTo>
                      <a:lnTo>
                        <a:pt x="1218" y="14"/>
                      </a:lnTo>
                      <a:lnTo>
                        <a:pt x="1211" y="14"/>
                      </a:lnTo>
                      <a:lnTo>
                        <a:pt x="1206" y="13"/>
                      </a:lnTo>
                      <a:lnTo>
                        <a:pt x="1203" y="13"/>
                      </a:lnTo>
                      <a:lnTo>
                        <a:pt x="1201" y="13"/>
                      </a:lnTo>
                      <a:lnTo>
                        <a:pt x="1200" y="12"/>
                      </a:lnTo>
                      <a:lnTo>
                        <a:pt x="1198" y="13"/>
                      </a:lnTo>
                      <a:lnTo>
                        <a:pt x="1196" y="14"/>
                      </a:lnTo>
                      <a:lnTo>
                        <a:pt x="1194" y="20"/>
                      </a:lnTo>
                      <a:lnTo>
                        <a:pt x="1192" y="28"/>
                      </a:lnTo>
                      <a:lnTo>
                        <a:pt x="1190" y="36"/>
                      </a:lnTo>
                      <a:lnTo>
                        <a:pt x="1189" y="40"/>
                      </a:lnTo>
                      <a:lnTo>
                        <a:pt x="1188" y="40"/>
                      </a:lnTo>
                      <a:lnTo>
                        <a:pt x="1187" y="41"/>
                      </a:lnTo>
                      <a:lnTo>
                        <a:pt x="1184" y="42"/>
                      </a:lnTo>
                      <a:lnTo>
                        <a:pt x="1181" y="42"/>
                      </a:lnTo>
                      <a:lnTo>
                        <a:pt x="1176" y="41"/>
                      </a:lnTo>
                      <a:lnTo>
                        <a:pt x="1175" y="37"/>
                      </a:lnTo>
                      <a:lnTo>
                        <a:pt x="1173" y="29"/>
                      </a:lnTo>
                      <a:lnTo>
                        <a:pt x="1171" y="19"/>
                      </a:lnTo>
                      <a:lnTo>
                        <a:pt x="1170" y="14"/>
                      </a:lnTo>
                      <a:lnTo>
                        <a:pt x="1170" y="12"/>
                      </a:lnTo>
                      <a:lnTo>
                        <a:pt x="1168" y="10"/>
                      </a:lnTo>
                      <a:lnTo>
                        <a:pt x="1165" y="10"/>
                      </a:lnTo>
                      <a:lnTo>
                        <a:pt x="1161" y="11"/>
                      </a:lnTo>
                      <a:lnTo>
                        <a:pt x="1154" y="12"/>
                      </a:lnTo>
                      <a:lnTo>
                        <a:pt x="1145" y="13"/>
                      </a:lnTo>
                      <a:lnTo>
                        <a:pt x="1136" y="13"/>
                      </a:lnTo>
                      <a:lnTo>
                        <a:pt x="1127" y="12"/>
                      </a:lnTo>
                      <a:lnTo>
                        <a:pt x="1118" y="12"/>
                      </a:lnTo>
                      <a:lnTo>
                        <a:pt x="1111" y="12"/>
                      </a:lnTo>
                      <a:lnTo>
                        <a:pt x="1106" y="11"/>
                      </a:lnTo>
                      <a:lnTo>
                        <a:pt x="1103" y="11"/>
                      </a:lnTo>
                      <a:lnTo>
                        <a:pt x="1101" y="11"/>
                      </a:lnTo>
                      <a:lnTo>
                        <a:pt x="1100" y="10"/>
                      </a:lnTo>
                      <a:lnTo>
                        <a:pt x="1098" y="11"/>
                      </a:lnTo>
                      <a:lnTo>
                        <a:pt x="1096" y="13"/>
                      </a:lnTo>
                      <a:lnTo>
                        <a:pt x="1094" y="18"/>
                      </a:lnTo>
                      <a:lnTo>
                        <a:pt x="1092" y="28"/>
                      </a:lnTo>
                      <a:lnTo>
                        <a:pt x="1090" y="36"/>
                      </a:lnTo>
                      <a:lnTo>
                        <a:pt x="1089" y="40"/>
                      </a:lnTo>
                      <a:lnTo>
                        <a:pt x="1088" y="40"/>
                      </a:lnTo>
                      <a:lnTo>
                        <a:pt x="1087" y="41"/>
                      </a:lnTo>
                      <a:lnTo>
                        <a:pt x="1084" y="42"/>
                      </a:lnTo>
                      <a:lnTo>
                        <a:pt x="1080" y="42"/>
                      </a:lnTo>
                      <a:lnTo>
                        <a:pt x="1076" y="40"/>
                      </a:lnTo>
                      <a:lnTo>
                        <a:pt x="1075" y="37"/>
                      </a:lnTo>
                      <a:lnTo>
                        <a:pt x="1073" y="29"/>
                      </a:lnTo>
                      <a:lnTo>
                        <a:pt x="1071" y="20"/>
                      </a:lnTo>
                      <a:lnTo>
                        <a:pt x="1070" y="15"/>
                      </a:lnTo>
                      <a:lnTo>
                        <a:pt x="1069" y="13"/>
                      </a:lnTo>
                      <a:lnTo>
                        <a:pt x="1067" y="11"/>
                      </a:lnTo>
                      <a:lnTo>
                        <a:pt x="1065" y="11"/>
                      </a:lnTo>
                      <a:lnTo>
                        <a:pt x="1061" y="12"/>
                      </a:lnTo>
                      <a:lnTo>
                        <a:pt x="1054" y="13"/>
                      </a:lnTo>
                      <a:lnTo>
                        <a:pt x="1045" y="14"/>
                      </a:lnTo>
                      <a:lnTo>
                        <a:pt x="1036" y="14"/>
                      </a:lnTo>
                      <a:lnTo>
                        <a:pt x="1027" y="13"/>
                      </a:lnTo>
                      <a:lnTo>
                        <a:pt x="1019" y="13"/>
                      </a:lnTo>
                      <a:lnTo>
                        <a:pt x="1012" y="13"/>
                      </a:lnTo>
                      <a:lnTo>
                        <a:pt x="1007" y="12"/>
                      </a:lnTo>
                      <a:lnTo>
                        <a:pt x="1004" y="12"/>
                      </a:lnTo>
                      <a:lnTo>
                        <a:pt x="1002" y="12"/>
                      </a:lnTo>
                      <a:lnTo>
                        <a:pt x="1000" y="11"/>
                      </a:lnTo>
                      <a:lnTo>
                        <a:pt x="998" y="12"/>
                      </a:lnTo>
                      <a:lnTo>
                        <a:pt x="996" y="13"/>
                      </a:lnTo>
                      <a:lnTo>
                        <a:pt x="994" y="19"/>
                      </a:lnTo>
                      <a:lnTo>
                        <a:pt x="992" y="27"/>
                      </a:lnTo>
                      <a:lnTo>
                        <a:pt x="991" y="35"/>
                      </a:lnTo>
                      <a:lnTo>
                        <a:pt x="990" y="38"/>
                      </a:lnTo>
                      <a:lnTo>
                        <a:pt x="988" y="39"/>
                      </a:lnTo>
                      <a:lnTo>
                        <a:pt x="986" y="40"/>
                      </a:lnTo>
                      <a:lnTo>
                        <a:pt x="982" y="40"/>
                      </a:lnTo>
                      <a:lnTo>
                        <a:pt x="980" y="41"/>
                      </a:lnTo>
                      <a:lnTo>
                        <a:pt x="971" y="40"/>
                      </a:lnTo>
                      <a:lnTo>
                        <a:pt x="970" y="36"/>
                      </a:lnTo>
                      <a:lnTo>
                        <a:pt x="968" y="28"/>
                      </a:lnTo>
                      <a:lnTo>
                        <a:pt x="966" y="19"/>
                      </a:lnTo>
                      <a:lnTo>
                        <a:pt x="965" y="14"/>
                      </a:lnTo>
                      <a:lnTo>
                        <a:pt x="964" y="12"/>
                      </a:lnTo>
                      <a:lnTo>
                        <a:pt x="963" y="10"/>
                      </a:lnTo>
                      <a:lnTo>
                        <a:pt x="960" y="10"/>
                      </a:lnTo>
                      <a:lnTo>
                        <a:pt x="956" y="11"/>
                      </a:lnTo>
                      <a:lnTo>
                        <a:pt x="949" y="12"/>
                      </a:lnTo>
                      <a:lnTo>
                        <a:pt x="941" y="13"/>
                      </a:lnTo>
                      <a:lnTo>
                        <a:pt x="932" y="13"/>
                      </a:lnTo>
                      <a:lnTo>
                        <a:pt x="923" y="12"/>
                      </a:lnTo>
                      <a:lnTo>
                        <a:pt x="914" y="12"/>
                      </a:lnTo>
                      <a:lnTo>
                        <a:pt x="907" y="12"/>
                      </a:lnTo>
                      <a:lnTo>
                        <a:pt x="902" y="11"/>
                      </a:lnTo>
                      <a:lnTo>
                        <a:pt x="899" y="11"/>
                      </a:lnTo>
                      <a:lnTo>
                        <a:pt x="897" y="11"/>
                      </a:lnTo>
                      <a:lnTo>
                        <a:pt x="895" y="10"/>
                      </a:lnTo>
                      <a:lnTo>
                        <a:pt x="894" y="11"/>
                      </a:lnTo>
                      <a:lnTo>
                        <a:pt x="892" y="12"/>
                      </a:lnTo>
                      <a:lnTo>
                        <a:pt x="890" y="17"/>
                      </a:lnTo>
                      <a:lnTo>
                        <a:pt x="888" y="25"/>
                      </a:lnTo>
                      <a:lnTo>
                        <a:pt x="886" y="33"/>
                      </a:lnTo>
                      <a:lnTo>
                        <a:pt x="885" y="36"/>
                      </a:lnTo>
                      <a:lnTo>
                        <a:pt x="884" y="36"/>
                      </a:lnTo>
                      <a:lnTo>
                        <a:pt x="882" y="37"/>
                      </a:lnTo>
                      <a:lnTo>
                        <a:pt x="880" y="38"/>
                      </a:lnTo>
                      <a:lnTo>
                        <a:pt x="876" y="38"/>
                      </a:lnTo>
                      <a:lnTo>
                        <a:pt x="871" y="37"/>
                      </a:lnTo>
                      <a:lnTo>
                        <a:pt x="870" y="34"/>
                      </a:lnTo>
                      <a:lnTo>
                        <a:pt x="869" y="26"/>
                      </a:lnTo>
                      <a:lnTo>
                        <a:pt x="867" y="18"/>
                      </a:lnTo>
                      <a:lnTo>
                        <a:pt x="866" y="12"/>
                      </a:lnTo>
                      <a:lnTo>
                        <a:pt x="865" y="10"/>
                      </a:lnTo>
                      <a:lnTo>
                        <a:pt x="863" y="8"/>
                      </a:lnTo>
                      <a:lnTo>
                        <a:pt x="860" y="8"/>
                      </a:lnTo>
                      <a:lnTo>
                        <a:pt x="856" y="9"/>
                      </a:lnTo>
                      <a:lnTo>
                        <a:pt x="849" y="10"/>
                      </a:lnTo>
                      <a:lnTo>
                        <a:pt x="841" y="11"/>
                      </a:lnTo>
                      <a:lnTo>
                        <a:pt x="832" y="11"/>
                      </a:lnTo>
                      <a:lnTo>
                        <a:pt x="823" y="10"/>
                      </a:lnTo>
                      <a:lnTo>
                        <a:pt x="815" y="10"/>
                      </a:lnTo>
                      <a:lnTo>
                        <a:pt x="808" y="10"/>
                      </a:lnTo>
                      <a:lnTo>
                        <a:pt x="802" y="9"/>
                      </a:lnTo>
                      <a:lnTo>
                        <a:pt x="799" y="9"/>
                      </a:lnTo>
                      <a:lnTo>
                        <a:pt x="797" y="9"/>
                      </a:lnTo>
                      <a:lnTo>
                        <a:pt x="795" y="8"/>
                      </a:lnTo>
                      <a:lnTo>
                        <a:pt x="793" y="9"/>
                      </a:lnTo>
                      <a:lnTo>
                        <a:pt x="791" y="11"/>
                      </a:lnTo>
                      <a:lnTo>
                        <a:pt x="789" y="16"/>
                      </a:lnTo>
                      <a:lnTo>
                        <a:pt x="787" y="24"/>
                      </a:lnTo>
                      <a:lnTo>
                        <a:pt x="785" y="32"/>
                      </a:lnTo>
                      <a:lnTo>
                        <a:pt x="784" y="35"/>
                      </a:lnTo>
                      <a:lnTo>
                        <a:pt x="783" y="35"/>
                      </a:lnTo>
                      <a:lnTo>
                        <a:pt x="782" y="35"/>
                      </a:lnTo>
                      <a:lnTo>
                        <a:pt x="779" y="36"/>
                      </a:lnTo>
                      <a:lnTo>
                        <a:pt x="776" y="36"/>
                      </a:lnTo>
                      <a:lnTo>
                        <a:pt x="771" y="35"/>
                      </a:lnTo>
                      <a:lnTo>
                        <a:pt x="770" y="32"/>
                      </a:lnTo>
                      <a:lnTo>
                        <a:pt x="769" y="24"/>
                      </a:lnTo>
                      <a:lnTo>
                        <a:pt x="767" y="16"/>
                      </a:lnTo>
                      <a:lnTo>
                        <a:pt x="766" y="11"/>
                      </a:lnTo>
                      <a:lnTo>
                        <a:pt x="765" y="9"/>
                      </a:lnTo>
                      <a:lnTo>
                        <a:pt x="763" y="8"/>
                      </a:lnTo>
                      <a:lnTo>
                        <a:pt x="760" y="8"/>
                      </a:lnTo>
                      <a:lnTo>
                        <a:pt x="756" y="9"/>
                      </a:lnTo>
                      <a:lnTo>
                        <a:pt x="749" y="10"/>
                      </a:lnTo>
                      <a:lnTo>
                        <a:pt x="741" y="11"/>
                      </a:lnTo>
                      <a:lnTo>
                        <a:pt x="732" y="11"/>
                      </a:lnTo>
                      <a:lnTo>
                        <a:pt x="723" y="10"/>
                      </a:lnTo>
                      <a:lnTo>
                        <a:pt x="715" y="10"/>
                      </a:lnTo>
                      <a:lnTo>
                        <a:pt x="708" y="10"/>
                      </a:lnTo>
                      <a:lnTo>
                        <a:pt x="703" y="9"/>
                      </a:lnTo>
                      <a:lnTo>
                        <a:pt x="700" y="9"/>
                      </a:lnTo>
                      <a:lnTo>
                        <a:pt x="698" y="8"/>
                      </a:lnTo>
                      <a:lnTo>
                        <a:pt x="696" y="8"/>
                      </a:lnTo>
                      <a:lnTo>
                        <a:pt x="694" y="8"/>
                      </a:lnTo>
                      <a:lnTo>
                        <a:pt x="692" y="10"/>
                      </a:lnTo>
                      <a:lnTo>
                        <a:pt x="690" y="16"/>
                      </a:lnTo>
                      <a:lnTo>
                        <a:pt x="688" y="24"/>
                      </a:lnTo>
                      <a:lnTo>
                        <a:pt x="687" y="32"/>
                      </a:lnTo>
                      <a:lnTo>
                        <a:pt x="686" y="36"/>
                      </a:lnTo>
                      <a:lnTo>
                        <a:pt x="685" y="36"/>
                      </a:lnTo>
                      <a:lnTo>
                        <a:pt x="683" y="36"/>
                      </a:lnTo>
                      <a:lnTo>
                        <a:pt x="681" y="37"/>
                      </a:lnTo>
                      <a:lnTo>
                        <a:pt x="677" y="37"/>
                      </a:lnTo>
                      <a:lnTo>
                        <a:pt x="672" y="36"/>
                      </a:lnTo>
                      <a:lnTo>
                        <a:pt x="671" y="32"/>
                      </a:lnTo>
                      <a:lnTo>
                        <a:pt x="669" y="24"/>
                      </a:lnTo>
                      <a:lnTo>
                        <a:pt x="667" y="15"/>
                      </a:lnTo>
                      <a:lnTo>
                        <a:pt x="666" y="9"/>
                      </a:lnTo>
                      <a:lnTo>
                        <a:pt x="665" y="7"/>
                      </a:lnTo>
                      <a:lnTo>
                        <a:pt x="664" y="6"/>
                      </a:lnTo>
                      <a:lnTo>
                        <a:pt x="661" y="6"/>
                      </a:lnTo>
                      <a:lnTo>
                        <a:pt x="657" y="6"/>
                      </a:lnTo>
                      <a:lnTo>
                        <a:pt x="650" y="7"/>
                      </a:lnTo>
                      <a:lnTo>
                        <a:pt x="642" y="8"/>
                      </a:lnTo>
                      <a:lnTo>
                        <a:pt x="632" y="8"/>
                      </a:lnTo>
                      <a:lnTo>
                        <a:pt x="623" y="7"/>
                      </a:lnTo>
                      <a:lnTo>
                        <a:pt x="614" y="7"/>
                      </a:lnTo>
                      <a:lnTo>
                        <a:pt x="607" y="7"/>
                      </a:lnTo>
                      <a:lnTo>
                        <a:pt x="602" y="6"/>
                      </a:lnTo>
                      <a:lnTo>
                        <a:pt x="599" y="6"/>
                      </a:lnTo>
                      <a:lnTo>
                        <a:pt x="597" y="6"/>
                      </a:lnTo>
                      <a:lnTo>
                        <a:pt x="596" y="5"/>
                      </a:lnTo>
                      <a:lnTo>
                        <a:pt x="594" y="6"/>
                      </a:lnTo>
                      <a:lnTo>
                        <a:pt x="592" y="8"/>
                      </a:lnTo>
                      <a:lnTo>
                        <a:pt x="590" y="14"/>
                      </a:lnTo>
                      <a:lnTo>
                        <a:pt x="588" y="22"/>
                      </a:lnTo>
                      <a:lnTo>
                        <a:pt x="586" y="30"/>
                      </a:lnTo>
                      <a:lnTo>
                        <a:pt x="585" y="34"/>
                      </a:lnTo>
                      <a:lnTo>
                        <a:pt x="583" y="35"/>
                      </a:lnTo>
                      <a:lnTo>
                        <a:pt x="581" y="36"/>
                      </a:lnTo>
                      <a:lnTo>
                        <a:pt x="577" y="36"/>
                      </a:lnTo>
                      <a:lnTo>
                        <a:pt x="573" y="36"/>
                      </a:lnTo>
                      <a:lnTo>
                        <a:pt x="565" y="35"/>
                      </a:lnTo>
                      <a:lnTo>
                        <a:pt x="564" y="31"/>
                      </a:lnTo>
                      <a:lnTo>
                        <a:pt x="563" y="23"/>
                      </a:lnTo>
                      <a:lnTo>
                        <a:pt x="561" y="14"/>
                      </a:lnTo>
                      <a:lnTo>
                        <a:pt x="560" y="8"/>
                      </a:lnTo>
                      <a:lnTo>
                        <a:pt x="559" y="6"/>
                      </a:lnTo>
                      <a:lnTo>
                        <a:pt x="557" y="5"/>
                      </a:lnTo>
                      <a:lnTo>
                        <a:pt x="554" y="5"/>
                      </a:lnTo>
                      <a:lnTo>
                        <a:pt x="550" y="5"/>
                      </a:lnTo>
                      <a:lnTo>
                        <a:pt x="543" y="6"/>
                      </a:lnTo>
                      <a:lnTo>
                        <a:pt x="535" y="7"/>
                      </a:lnTo>
                      <a:lnTo>
                        <a:pt x="526" y="7"/>
                      </a:lnTo>
                      <a:lnTo>
                        <a:pt x="517" y="7"/>
                      </a:lnTo>
                      <a:lnTo>
                        <a:pt x="509" y="6"/>
                      </a:lnTo>
                      <a:lnTo>
                        <a:pt x="502" y="6"/>
                      </a:lnTo>
                      <a:lnTo>
                        <a:pt x="497" y="5"/>
                      </a:lnTo>
                      <a:lnTo>
                        <a:pt x="494" y="5"/>
                      </a:lnTo>
                      <a:lnTo>
                        <a:pt x="492" y="5"/>
                      </a:lnTo>
                      <a:lnTo>
                        <a:pt x="490" y="4"/>
                      </a:lnTo>
                      <a:lnTo>
                        <a:pt x="488" y="5"/>
                      </a:lnTo>
                      <a:lnTo>
                        <a:pt x="486" y="7"/>
                      </a:lnTo>
                      <a:lnTo>
                        <a:pt x="484" y="13"/>
                      </a:lnTo>
                      <a:lnTo>
                        <a:pt x="482" y="22"/>
                      </a:lnTo>
                      <a:lnTo>
                        <a:pt x="481" y="30"/>
                      </a:lnTo>
                      <a:lnTo>
                        <a:pt x="480" y="34"/>
                      </a:lnTo>
                      <a:lnTo>
                        <a:pt x="479" y="34"/>
                      </a:lnTo>
                      <a:lnTo>
                        <a:pt x="478" y="34"/>
                      </a:lnTo>
                      <a:lnTo>
                        <a:pt x="475" y="35"/>
                      </a:lnTo>
                      <a:lnTo>
                        <a:pt x="471" y="35"/>
                      </a:lnTo>
                      <a:lnTo>
                        <a:pt x="467" y="34"/>
                      </a:lnTo>
                      <a:lnTo>
                        <a:pt x="466" y="30"/>
                      </a:lnTo>
                      <a:lnTo>
                        <a:pt x="464" y="22"/>
                      </a:lnTo>
                      <a:lnTo>
                        <a:pt x="461" y="13"/>
                      </a:lnTo>
                      <a:lnTo>
                        <a:pt x="459" y="8"/>
                      </a:lnTo>
                      <a:lnTo>
                        <a:pt x="458" y="6"/>
                      </a:lnTo>
                      <a:lnTo>
                        <a:pt x="457" y="4"/>
                      </a:lnTo>
                      <a:lnTo>
                        <a:pt x="454" y="4"/>
                      </a:lnTo>
                      <a:lnTo>
                        <a:pt x="450" y="5"/>
                      </a:lnTo>
                      <a:lnTo>
                        <a:pt x="443" y="6"/>
                      </a:lnTo>
                      <a:lnTo>
                        <a:pt x="435" y="7"/>
                      </a:lnTo>
                      <a:lnTo>
                        <a:pt x="426" y="7"/>
                      </a:lnTo>
                      <a:lnTo>
                        <a:pt x="417" y="6"/>
                      </a:lnTo>
                      <a:lnTo>
                        <a:pt x="408" y="6"/>
                      </a:lnTo>
                      <a:lnTo>
                        <a:pt x="401" y="6"/>
                      </a:lnTo>
                      <a:lnTo>
                        <a:pt x="396" y="5"/>
                      </a:lnTo>
                      <a:lnTo>
                        <a:pt x="393" y="5"/>
                      </a:lnTo>
                      <a:lnTo>
                        <a:pt x="391" y="5"/>
                      </a:lnTo>
                      <a:lnTo>
                        <a:pt x="390" y="4"/>
                      </a:lnTo>
                      <a:lnTo>
                        <a:pt x="388" y="5"/>
                      </a:lnTo>
                      <a:lnTo>
                        <a:pt x="386" y="7"/>
                      </a:lnTo>
                      <a:lnTo>
                        <a:pt x="384" y="12"/>
                      </a:lnTo>
                      <a:lnTo>
                        <a:pt x="382" y="21"/>
                      </a:lnTo>
                      <a:lnTo>
                        <a:pt x="380" y="29"/>
                      </a:lnTo>
                      <a:lnTo>
                        <a:pt x="379" y="33"/>
                      </a:lnTo>
                      <a:lnTo>
                        <a:pt x="378" y="33"/>
                      </a:lnTo>
                      <a:lnTo>
                        <a:pt x="377" y="33"/>
                      </a:lnTo>
                      <a:lnTo>
                        <a:pt x="374" y="34"/>
                      </a:lnTo>
                      <a:lnTo>
                        <a:pt x="371" y="34"/>
                      </a:lnTo>
                      <a:lnTo>
                        <a:pt x="366" y="33"/>
                      </a:lnTo>
                      <a:lnTo>
                        <a:pt x="365" y="29"/>
                      </a:lnTo>
                      <a:lnTo>
                        <a:pt x="363" y="20"/>
                      </a:lnTo>
                      <a:lnTo>
                        <a:pt x="361" y="11"/>
                      </a:lnTo>
                      <a:lnTo>
                        <a:pt x="360" y="5"/>
                      </a:lnTo>
                      <a:lnTo>
                        <a:pt x="359" y="3"/>
                      </a:lnTo>
                      <a:lnTo>
                        <a:pt x="358" y="2"/>
                      </a:lnTo>
                      <a:lnTo>
                        <a:pt x="355" y="1"/>
                      </a:lnTo>
                      <a:lnTo>
                        <a:pt x="351" y="2"/>
                      </a:lnTo>
                      <a:lnTo>
                        <a:pt x="344" y="3"/>
                      </a:lnTo>
                      <a:lnTo>
                        <a:pt x="336" y="4"/>
                      </a:lnTo>
                      <a:lnTo>
                        <a:pt x="327" y="4"/>
                      </a:lnTo>
                      <a:lnTo>
                        <a:pt x="318" y="3"/>
                      </a:lnTo>
                      <a:lnTo>
                        <a:pt x="309" y="3"/>
                      </a:lnTo>
                      <a:lnTo>
                        <a:pt x="302" y="3"/>
                      </a:lnTo>
                      <a:lnTo>
                        <a:pt x="297" y="2"/>
                      </a:lnTo>
                      <a:lnTo>
                        <a:pt x="294" y="2"/>
                      </a:lnTo>
                      <a:lnTo>
                        <a:pt x="292" y="2"/>
                      </a:lnTo>
                      <a:lnTo>
                        <a:pt x="291" y="1"/>
                      </a:lnTo>
                      <a:lnTo>
                        <a:pt x="288" y="2"/>
                      </a:lnTo>
                      <a:lnTo>
                        <a:pt x="286" y="4"/>
                      </a:lnTo>
                      <a:lnTo>
                        <a:pt x="284" y="9"/>
                      </a:lnTo>
                      <a:lnTo>
                        <a:pt x="282" y="19"/>
                      </a:lnTo>
                      <a:lnTo>
                        <a:pt x="280" y="27"/>
                      </a:lnTo>
                      <a:lnTo>
                        <a:pt x="279" y="31"/>
                      </a:lnTo>
                      <a:lnTo>
                        <a:pt x="278" y="31"/>
                      </a:lnTo>
                      <a:lnTo>
                        <a:pt x="277" y="32"/>
                      </a:lnTo>
                      <a:lnTo>
                        <a:pt x="274" y="33"/>
                      </a:lnTo>
                      <a:lnTo>
                        <a:pt x="270" y="33"/>
                      </a:lnTo>
                      <a:lnTo>
                        <a:pt x="266" y="31"/>
                      </a:lnTo>
                      <a:lnTo>
                        <a:pt x="265" y="27"/>
                      </a:lnTo>
                      <a:lnTo>
                        <a:pt x="263" y="19"/>
                      </a:lnTo>
                      <a:lnTo>
                        <a:pt x="261" y="11"/>
                      </a:lnTo>
                      <a:lnTo>
                        <a:pt x="260" y="5"/>
                      </a:lnTo>
                      <a:lnTo>
                        <a:pt x="259" y="3"/>
                      </a:lnTo>
                      <a:lnTo>
                        <a:pt x="257" y="2"/>
                      </a:lnTo>
                      <a:lnTo>
                        <a:pt x="254" y="2"/>
                      </a:lnTo>
                      <a:lnTo>
                        <a:pt x="250" y="2"/>
                      </a:lnTo>
                      <a:lnTo>
                        <a:pt x="243" y="3"/>
                      </a:lnTo>
                      <a:lnTo>
                        <a:pt x="235" y="4"/>
                      </a:lnTo>
                      <a:lnTo>
                        <a:pt x="226" y="4"/>
                      </a:lnTo>
                      <a:lnTo>
                        <a:pt x="217" y="4"/>
                      </a:lnTo>
                      <a:lnTo>
                        <a:pt x="209" y="3"/>
                      </a:lnTo>
                      <a:lnTo>
                        <a:pt x="202" y="3"/>
                      </a:lnTo>
                      <a:lnTo>
                        <a:pt x="197" y="2"/>
                      </a:lnTo>
                      <a:lnTo>
                        <a:pt x="194" y="2"/>
                      </a:lnTo>
                      <a:lnTo>
                        <a:pt x="192" y="2"/>
                      </a:lnTo>
                      <a:lnTo>
                        <a:pt x="190" y="2"/>
                      </a:lnTo>
                      <a:lnTo>
                        <a:pt x="188" y="2"/>
                      </a:lnTo>
                      <a:lnTo>
                        <a:pt x="186" y="4"/>
                      </a:lnTo>
                      <a:lnTo>
                        <a:pt x="184" y="10"/>
                      </a:lnTo>
                      <a:lnTo>
                        <a:pt x="182" y="18"/>
                      </a:lnTo>
                      <a:lnTo>
                        <a:pt x="181" y="26"/>
                      </a:lnTo>
                      <a:lnTo>
                        <a:pt x="180" y="30"/>
                      </a:lnTo>
                      <a:lnTo>
                        <a:pt x="178" y="31"/>
                      </a:lnTo>
                      <a:lnTo>
                        <a:pt x="176" y="32"/>
                      </a:lnTo>
                      <a:lnTo>
                        <a:pt x="172" y="32"/>
                      </a:lnTo>
                      <a:lnTo>
                        <a:pt x="169" y="32"/>
                      </a:lnTo>
                      <a:lnTo>
                        <a:pt x="164" y="30"/>
                      </a:lnTo>
                      <a:lnTo>
                        <a:pt x="163" y="26"/>
                      </a:lnTo>
                      <a:lnTo>
                        <a:pt x="161" y="18"/>
                      </a:lnTo>
                      <a:lnTo>
                        <a:pt x="159" y="9"/>
                      </a:lnTo>
                      <a:lnTo>
                        <a:pt x="158" y="4"/>
                      </a:lnTo>
                      <a:lnTo>
                        <a:pt x="157" y="2"/>
                      </a:lnTo>
                      <a:lnTo>
                        <a:pt x="155" y="0"/>
                      </a:lnTo>
                      <a:lnTo>
                        <a:pt x="153" y="0"/>
                      </a:lnTo>
                      <a:lnTo>
                        <a:pt x="149" y="1"/>
                      </a:lnTo>
                      <a:lnTo>
                        <a:pt x="142" y="2"/>
                      </a:lnTo>
                      <a:lnTo>
                        <a:pt x="134" y="3"/>
                      </a:lnTo>
                      <a:lnTo>
                        <a:pt x="125" y="3"/>
                      </a:lnTo>
                      <a:lnTo>
                        <a:pt x="115" y="2"/>
                      </a:lnTo>
                      <a:lnTo>
                        <a:pt x="106" y="2"/>
                      </a:lnTo>
                      <a:lnTo>
                        <a:pt x="99" y="2"/>
                      </a:lnTo>
                      <a:lnTo>
                        <a:pt x="94" y="1"/>
                      </a:lnTo>
                      <a:lnTo>
                        <a:pt x="91" y="1"/>
                      </a:lnTo>
                      <a:lnTo>
                        <a:pt x="89" y="1"/>
                      </a:lnTo>
                      <a:lnTo>
                        <a:pt x="87" y="0"/>
                      </a:lnTo>
                      <a:lnTo>
                        <a:pt x="86" y="1"/>
                      </a:lnTo>
                      <a:lnTo>
                        <a:pt x="84" y="3"/>
                      </a:lnTo>
                      <a:lnTo>
                        <a:pt x="82" y="8"/>
                      </a:lnTo>
                      <a:lnTo>
                        <a:pt x="80" y="18"/>
                      </a:lnTo>
                      <a:lnTo>
                        <a:pt x="78" y="26"/>
                      </a:lnTo>
                      <a:lnTo>
                        <a:pt x="77" y="30"/>
                      </a:lnTo>
                      <a:lnTo>
                        <a:pt x="76" y="30"/>
                      </a:lnTo>
                      <a:lnTo>
                        <a:pt x="75" y="31"/>
                      </a:lnTo>
                      <a:lnTo>
                        <a:pt x="72" y="31"/>
                      </a:lnTo>
                      <a:lnTo>
                        <a:pt x="68" y="32"/>
                      </a:lnTo>
                      <a:lnTo>
                        <a:pt x="63" y="31"/>
                      </a:lnTo>
                      <a:lnTo>
                        <a:pt x="54" y="32"/>
                      </a:lnTo>
                      <a:lnTo>
                        <a:pt x="46" y="37"/>
                      </a:lnTo>
                      <a:lnTo>
                        <a:pt x="40" y="51"/>
                      </a:lnTo>
                      <a:lnTo>
                        <a:pt x="37" y="68"/>
                      </a:lnTo>
                      <a:lnTo>
                        <a:pt x="31" y="98"/>
                      </a:lnTo>
                      <a:lnTo>
                        <a:pt x="25" y="136"/>
                      </a:lnTo>
                      <a:lnTo>
                        <a:pt x="18" y="178"/>
                      </a:lnTo>
                      <a:lnTo>
                        <a:pt x="11" y="219"/>
                      </a:lnTo>
                      <a:lnTo>
                        <a:pt x="5" y="255"/>
                      </a:lnTo>
                      <a:lnTo>
                        <a:pt x="1" y="280"/>
                      </a:lnTo>
                      <a:lnTo>
                        <a:pt x="0" y="291"/>
                      </a:lnTo>
                      <a:lnTo>
                        <a:pt x="0" y="295"/>
                      </a:lnTo>
                      <a:lnTo>
                        <a:pt x="2" y="300"/>
                      </a:lnTo>
                      <a:lnTo>
                        <a:pt x="5" y="304"/>
                      </a:lnTo>
                      <a:lnTo>
                        <a:pt x="10" y="305"/>
                      </a:lnTo>
                      <a:lnTo>
                        <a:pt x="185" y="305"/>
                      </a:lnTo>
                      <a:lnTo>
                        <a:pt x="184" y="284"/>
                      </a:lnTo>
                      <a:lnTo>
                        <a:pt x="183" y="266"/>
                      </a:lnTo>
                      <a:lnTo>
                        <a:pt x="182" y="254"/>
                      </a:lnTo>
                      <a:lnTo>
                        <a:pt x="182" y="249"/>
                      </a:lnTo>
                      <a:lnTo>
                        <a:pt x="270" y="249"/>
                      </a:lnTo>
                      <a:lnTo>
                        <a:pt x="275" y="305"/>
                      </a:lnTo>
                      <a:lnTo>
                        <a:pt x="1354" y="30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0375" name="Freeform 364"/>
                <p:cNvSpPr>
                  <a:spLocks/>
                </p:cNvSpPr>
                <p:nvPr/>
              </p:nvSpPr>
              <p:spPr bwMode="auto">
                <a:xfrm>
                  <a:off x="1934" y="2344"/>
                  <a:ext cx="10" cy="5"/>
                </a:xfrm>
                <a:custGeom>
                  <a:avLst/>
                  <a:gdLst>
                    <a:gd name="T0" fmla="*/ 0 w 76"/>
                    <a:gd name="T1" fmla="*/ 0 h 33"/>
                    <a:gd name="T2" fmla="*/ 0 w 76"/>
                    <a:gd name="T3" fmla="*/ 0 h 33"/>
                    <a:gd name="T4" fmla="*/ 0 w 76"/>
                    <a:gd name="T5" fmla="*/ 0 h 33"/>
                    <a:gd name="T6" fmla="*/ 0 w 76"/>
                    <a:gd name="T7" fmla="*/ 0 h 33"/>
                    <a:gd name="T8" fmla="*/ 0 w 76"/>
                    <a:gd name="T9" fmla="*/ 0 h 33"/>
                    <a:gd name="T10" fmla="*/ 0 w 76"/>
                    <a:gd name="T11" fmla="*/ 0 h 33"/>
                    <a:gd name="T12" fmla="*/ 0 w 76"/>
                    <a:gd name="T13" fmla="*/ 0 h 33"/>
                    <a:gd name="T14" fmla="*/ 0 w 76"/>
                    <a:gd name="T15" fmla="*/ 0 h 33"/>
                    <a:gd name="T16" fmla="*/ 0 w 76"/>
                    <a:gd name="T17" fmla="*/ 0 h 33"/>
                    <a:gd name="T18" fmla="*/ 0 w 76"/>
                    <a:gd name="T19" fmla="*/ 0 h 33"/>
                    <a:gd name="T20" fmla="*/ 0 w 76"/>
                    <a:gd name="T21" fmla="*/ 0 h 33"/>
                    <a:gd name="T22" fmla="*/ 0 w 76"/>
                    <a:gd name="T23" fmla="*/ 0 h 33"/>
                    <a:gd name="T24" fmla="*/ 0 w 76"/>
                    <a:gd name="T25" fmla="*/ 0 h 33"/>
                    <a:gd name="T26" fmla="*/ 0 w 76"/>
                    <a:gd name="T27" fmla="*/ 0 h 33"/>
                    <a:gd name="T28" fmla="*/ 0 w 76"/>
                    <a:gd name="T29" fmla="*/ 0 h 33"/>
                    <a:gd name="T30" fmla="*/ 0 w 76"/>
                    <a:gd name="T31" fmla="*/ 0 h 33"/>
                    <a:gd name="T32" fmla="*/ 0 w 76"/>
                    <a:gd name="T33" fmla="*/ 0 h 33"/>
                    <a:gd name="T34" fmla="*/ 0 w 76"/>
                    <a:gd name="T35" fmla="*/ 0 h 33"/>
                    <a:gd name="T36" fmla="*/ 0 w 76"/>
                    <a:gd name="T37" fmla="*/ 0 h 33"/>
                    <a:gd name="T38" fmla="*/ 0 w 76"/>
                    <a:gd name="T39" fmla="*/ 0 h 33"/>
                    <a:gd name="T40" fmla="*/ 0 w 76"/>
                    <a:gd name="T41" fmla="*/ 0 h 33"/>
                    <a:gd name="T42" fmla="*/ 0 w 76"/>
                    <a:gd name="T43" fmla="*/ 0 h 33"/>
                    <a:gd name="T44" fmla="*/ 0 w 76"/>
                    <a:gd name="T45" fmla="*/ 0 h 33"/>
                    <a:gd name="T46" fmla="*/ 0 w 76"/>
                    <a:gd name="T47" fmla="*/ 0 h 33"/>
                    <a:gd name="T48" fmla="*/ 0 w 76"/>
                    <a:gd name="T49" fmla="*/ 0 h 33"/>
                    <a:gd name="T50" fmla="*/ 0 w 76"/>
                    <a:gd name="T51" fmla="*/ 0 h 33"/>
                    <a:gd name="T52" fmla="*/ 0 w 76"/>
                    <a:gd name="T53" fmla="*/ 0 h 33"/>
                    <a:gd name="T54" fmla="*/ 0 w 76"/>
                    <a:gd name="T55" fmla="*/ 0 h 33"/>
                    <a:gd name="T56" fmla="*/ 0 w 76"/>
                    <a:gd name="T57" fmla="*/ 0 h 33"/>
                    <a:gd name="T58" fmla="*/ 0 w 76"/>
                    <a:gd name="T59" fmla="*/ 0 h 33"/>
                    <a:gd name="T60" fmla="*/ 0 w 76"/>
                    <a:gd name="T61" fmla="*/ 0 h 33"/>
                    <a:gd name="T62" fmla="*/ 0 w 76"/>
                    <a:gd name="T63" fmla="*/ 0 h 33"/>
                    <a:gd name="T64" fmla="*/ 0 w 76"/>
                    <a:gd name="T65" fmla="*/ 0 h 33"/>
                    <a:gd name="T66" fmla="*/ 0 w 76"/>
                    <a:gd name="T67" fmla="*/ 0 h 33"/>
                    <a:gd name="T68" fmla="*/ 0 w 76"/>
                    <a:gd name="T69" fmla="*/ 0 h 33"/>
                    <a:gd name="T70" fmla="*/ 0 w 76"/>
                    <a:gd name="T71" fmla="*/ 0 h 33"/>
                    <a:gd name="T72" fmla="*/ 0 w 76"/>
                    <a:gd name="T73" fmla="*/ 0 h 33"/>
                    <a:gd name="T74" fmla="*/ 0 w 76"/>
                    <a:gd name="T75" fmla="*/ 0 h 33"/>
                    <a:gd name="T76" fmla="*/ 0 w 76"/>
                    <a:gd name="T77" fmla="*/ 0 h 33"/>
                    <a:gd name="T78" fmla="*/ 0 w 76"/>
                    <a:gd name="T79" fmla="*/ 0 h 33"/>
                    <a:gd name="T80" fmla="*/ 0 w 76"/>
                    <a:gd name="T81" fmla="*/ 0 h 3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76" h="33">
                      <a:moveTo>
                        <a:pt x="74" y="4"/>
                      </a:moveTo>
                      <a:lnTo>
                        <a:pt x="74" y="2"/>
                      </a:lnTo>
                      <a:lnTo>
                        <a:pt x="72" y="0"/>
                      </a:lnTo>
                      <a:lnTo>
                        <a:pt x="69" y="0"/>
                      </a:lnTo>
                      <a:lnTo>
                        <a:pt x="65" y="1"/>
                      </a:lnTo>
                      <a:lnTo>
                        <a:pt x="58" y="2"/>
                      </a:lnTo>
                      <a:lnTo>
                        <a:pt x="50" y="3"/>
                      </a:lnTo>
                      <a:lnTo>
                        <a:pt x="41" y="3"/>
                      </a:lnTo>
                      <a:lnTo>
                        <a:pt x="32" y="2"/>
                      </a:lnTo>
                      <a:lnTo>
                        <a:pt x="23" y="2"/>
                      </a:lnTo>
                      <a:lnTo>
                        <a:pt x="16" y="2"/>
                      </a:lnTo>
                      <a:lnTo>
                        <a:pt x="11" y="1"/>
                      </a:lnTo>
                      <a:lnTo>
                        <a:pt x="8" y="1"/>
                      </a:lnTo>
                      <a:lnTo>
                        <a:pt x="6" y="1"/>
                      </a:lnTo>
                      <a:lnTo>
                        <a:pt x="4" y="0"/>
                      </a:lnTo>
                      <a:lnTo>
                        <a:pt x="2" y="1"/>
                      </a:lnTo>
                      <a:lnTo>
                        <a:pt x="1" y="3"/>
                      </a:lnTo>
                      <a:lnTo>
                        <a:pt x="0" y="9"/>
                      </a:lnTo>
                      <a:lnTo>
                        <a:pt x="0" y="15"/>
                      </a:lnTo>
                      <a:lnTo>
                        <a:pt x="0" y="21"/>
                      </a:lnTo>
                      <a:lnTo>
                        <a:pt x="1" y="25"/>
                      </a:lnTo>
                      <a:lnTo>
                        <a:pt x="2" y="27"/>
                      </a:lnTo>
                      <a:lnTo>
                        <a:pt x="3" y="29"/>
                      </a:lnTo>
                      <a:lnTo>
                        <a:pt x="4" y="30"/>
                      </a:lnTo>
                      <a:lnTo>
                        <a:pt x="7" y="31"/>
                      </a:lnTo>
                      <a:lnTo>
                        <a:pt x="11" y="31"/>
                      </a:lnTo>
                      <a:lnTo>
                        <a:pt x="17" y="32"/>
                      </a:lnTo>
                      <a:lnTo>
                        <a:pt x="26" y="32"/>
                      </a:lnTo>
                      <a:lnTo>
                        <a:pt x="36" y="33"/>
                      </a:lnTo>
                      <a:lnTo>
                        <a:pt x="46" y="33"/>
                      </a:lnTo>
                      <a:lnTo>
                        <a:pt x="56" y="33"/>
                      </a:lnTo>
                      <a:lnTo>
                        <a:pt x="64" y="32"/>
                      </a:lnTo>
                      <a:lnTo>
                        <a:pt x="69" y="31"/>
                      </a:lnTo>
                      <a:lnTo>
                        <a:pt x="72" y="30"/>
                      </a:lnTo>
                      <a:lnTo>
                        <a:pt x="74" y="29"/>
                      </a:lnTo>
                      <a:lnTo>
                        <a:pt x="75" y="27"/>
                      </a:lnTo>
                      <a:lnTo>
                        <a:pt x="76" y="24"/>
                      </a:lnTo>
                      <a:lnTo>
                        <a:pt x="76" y="20"/>
                      </a:lnTo>
                      <a:lnTo>
                        <a:pt x="75" y="13"/>
                      </a:lnTo>
                      <a:lnTo>
                        <a:pt x="74" y="7"/>
                      </a:lnTo>
                      <a:lnTo>
                        <a:pt x="74" y="4"/>
                      </a:lnTo>
                      <a:close/>
                    </a:path>
                  </a:pathLst>
                </a:custGeom>
                <a:solidFill>
                  <a:srgbClr val="E5DDD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0376" name="Freeform 365"/>
                <p:cNvSpPr>
                  <a:spLocks/>
                </p:cNvSpPr>
                <p:nvPr/>
              </p:nvSpPr>
              <p:spPr bwMode="auto">
                <a:xfrm>
                  <a:off x="1934" y="2344"/>
                  <a:ext cx="10" cy="5"/>
                </a:xfrm>
                <a:custGeom>
                  <a:avLst/>
                  <a:gdLst>
                    <a:gd name="T0" fmla="*/ 0 w 76"/>
                    <a:gd name="T1" fmla="*/ 0 h 33"/>
                    <a:gd name="T2" fmla="*/ 0 w 76"/>
                    <a:gd name="T3" fmla="*/ 0 h 33"/>
                    <a:gd name="T4" fmla="*/ 0 w 76"/>
                    <a:gd name="T5" fmla="*/ 0 h 33"/>
                    <a:gd name="T6" fmla="*/ 0 w 76"/>
                    <a:gd name="T7" fmla="*/ 0 h 33"/>
                    <a:gd name="T8" fmla="*/ 0 w 76"/>
                    <a:gd name="T9" fmla="*/ 0 h 33"/>
                    <a:gd name="T10" fmla="*/ 0 w 76"/>
                    <a:gd name="T11" fmla="*/ 0 h 33"/>
                    <a:gd name="T12" fmla="*/ 0 w 76"/>
                    <a:gd name="T13" fmla="*/ 0 h 33"/>
                    <a:gd name="T14" fmla="*/ 0 w 76"/>
                    <a:gd name="T15" fmla="*/ 0 h 33"/>
                    <a:gd name="T16" fmla="*/ 0 w 76"/>
                    <a:gd name="T17" fmla="*/ 0 h 33"/>
                    <a:gd name="T18" fmla="*/ 0 w 76"/>
                    <a:gd name="T19" fmla="*/ 0 h 33"/>
                    <a:gd name="T20" fmla="*/ 0 w 76"/>
                    <a:gd name="T21" fmla="*/ 0 h 33"/>
                    <a:gd name="T22" fmla="*/ 0 w 76"/>
                    <a:gd name="T23" fmla="*/ 0 h 33"/>
                    <a:gd name="T24" fmla="*/ 0 w 76"/>
                    <a:gd name="T25" fmla="*/ 0 h 33"/>
                    <a:gd name="T26" fmla="*/ 0 w 76"/>
                    <a:gd name="T27" fmla="*/ 0 h 33"/>
                    <a:gd name="T28" fmla="*/ 0 w 76"/>
                    <a:gd name="T29" fmla="*/ 0 h 33"/>
                    <a:gd name="T30" fmla="*/ 0 w 76"/>
                    <a:gd name="T31" fmla="*/ 0 h 33"/>
                    <a:gd name="T32" fmla="*/ 0 w 76"/>
                    <a:gd name="T33" fmla="*/ 0 h 33"/>
                    <a:gd name="T34" fmla="*/ 0 w 76"/>
                    <a:gd name="T35" fmla="*/ 0 h 33"/>
                    <a:gd name="T36" fmla="*/ 0 w 76"/>
                    <a:gd name="T37" fmla="*/ 0 h 33"/>
                    <a:gd name="T38" fmla="*/ 0 w 76"/>
                    <a:gd name="T39" fmla="*/ 0 h 33"/>
                    <a:gd name="T40" fmla="*/ 0 w 76"/>
                    <a:gd name="T41" fmla="*/ 0 h 33"/>
                    <a:gd name="T42" fmla="*/ 0 w 76"/>
                    <a:gd name="T43" fmla="*/ 0 h 33"/>
                    <a:gd name="T44" fmla="*/ 0 w 76"/>
                    <a:gd name="T45" fmla="*/ 0 h 33"/>
                    <a:gd name="T46" fmla="*/ 0 w 76"/>
                    <a:gd name="T47" fmla="*/ 0 h 33"/>
                    <a:gd name="T48" fmla="*/ 0 w 76"/>
                    <a:gd name="T49" fmla="*/ 0 h 33"/>
                    <a:gd name="T50" fmla="*/ 0 w 76"/>
                    <a:gd name="T51" fmla="*/ 0 h 33"/>
                    <a:gd name="T52" fmla="*/ 0 w 76"/>
                    <a:gd name="T53" fmla="*/ 0 h 33"/>
                    <a:gd name="T54" fmla="*/ 0 w 76"/>
                    <a:gd name="T55" fmla="*/ 0 h 33"/>
                    <a:gd name="T56" fmla="*/ 0 w 76"/>
                    <a:gd name="T57" fmla="*/ 0 h 33"/>
                    <a:gd name="T58" fmla="*/ 0 w 76"/>
                    <a:gd name="T59" fmla="*/ 0 h 33"/>
                    <a:gd name="T60" fmla="*/ 0 w 76"/>
                    <a:gd name="T61" fmla="*/ 0 h 33"/>
                    <a:gd name="T62" fmla="*/ 0 w 76"/>
                    <a:gd name="T63" fmla="*/ 0 h 33"/>
                    <a:gd name="T64" fmla="*/ 0 w 76"/>
                    <a:gd name="T65" fmla="*/ 0 h 33"/>
                    <a:gd name="T66" fmla="*/ 0 w 76"/>
                    <a:gd name="T67" fmla="*/ 0 h 33"/>
                    <a:gd name="T68" fmla="*/ 0 w 76"/>
                    <a:gd name="T69" fmla="*/ 0 h 33"/>
                    <a:gd name="T70" fmla="*/ 0 w 76"/>
                    <a:gd name="T71" fmla="*/ 0 h 33"/>
                    <a:gd name="T72" fmla="*/ 0 w 76"/>
                    <a:gd name="T73" fmla="*/ 0 h 33"/>
                    <a:gd name="T74" fmla="*/ 0 w 76"/>
                    <a:gd name="T75" fmla="*/ 0 h 33"/>
                    <a:gd name="T76" fmla="*/ 0 w 76"/>
                    <a:gd name="T77" fmla="*/ 0 h 33"/>
                    <a:gd name="T78" fmla="*/ 0 w 76"/>
                    <a:gd name="T79" fmla="*/ 0 h 33"/>
                    <a:gd name="T80" fmla="*/ 0 w 76"/>
                    <a:gd name="T81" fmla="*/ 0 h 33"/>
                    <a:gd name="T82" fmla="*/ 0 w 76"/>
                    <a:gd name="T83" fmla="*/ 0 h 33"/>
                    <a:gd name="T84" fmla="*/ 0 w 76"/>
                    <a:gd name="T85" fmla="*/ 0 h 33"/>
                    <a:gd name="T86" fmla="*/ 0 w 76"/>
                    <a:gd name="T87" fmla="*/ 0 h 33"/>
                    <a:gd name="T88" fmla="*/ 0 w 76"/>
                    <a:gd name="T89" fmla="*/ 0 h 33"/>
                    <a:gd name="T90" fmla="*/ 0 w 76"/>
                    <a:gd name="T91" fmla="*/ 0 h 33"/>
                    <a:gd name="T92" fmla="*/ 0 w 76"/>
                    <a:gd name="T93" fmla="*/ 0 h 33"/>
                    <a:gd name="T94" fmla="*/ 0 w 76"/>
                    <a:gd name="T95" fmla="*/ 0 h 33"/>
                    <a:gd name="T96" fmla="*/ 0 w 76"/>
                    <a:gd name="T97" fmla="*/ 0 h 3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76" h="33">
                      <a:moveTo>
                        <a:pt x="74" y="4"/>
                      </a:moveTo>
                      <a:lnTo>
                        <a:pt x="74" y="4"/>
                      </a:lnTo>
                      <a:lnTo>
                        <a:pt x="74" y="2"/>
                      </a:lnTo>
                      <a:lnTo>
                        <a:pt x="72" y="0"/>
                      </a:lnTo>
                      <a:lnTo>
                        <a:pt x="69" y="0"/>
                      </a:lnTo>
                      <a:lnTo>
                        <a:pt x="65" y="1"/>
                      </a:lnTo>
                      <a:lnTo>
                        <a:pt x="58" y="2"/>
                      </a:lnTo>
                      <a:lnTo>
                        <a:pt x="50" y="3"/>
                      </a:lnTo>
                      <a:lnTo>
                        <a:pt x="41" y="3"/>
                      </a:lnTo>
                      <a:lnTo>
                        <a:pt x="32" y="2"/>
                      </a:lnTo>
                      <a:lnTo>
                        <a:pt x="23" y="2"/>
                      </a:lnTo>
                      <a:lnTo>
                        <a:pt x="16" y="2"/>
                      </a:lnTo>
                      <a:lnTo>
                        <a:pt x="11" y="1"/>
                      </a:lnTo>
                      <a:lnTo>
                        <a:pt x="8" y="1"/>
                      </a:lnTo>
                      <a:lnTo>
                        <a:pt x="6" y="1"/>
                      </a:lnTo>
                      <a:lnTo>
                        <a:pt x="4" y="0"/>
                      </a:lnTo>
                      <a:lnTo>
                        <a:pt x="2" y="1"/>
                      </a:lnTo>
                      <a:lnTo>
                        <a:pt x="1" y="3"/>
                      </a:lnTo>
                      <a:lnTo>
                        <a:pt x="0" y="9"/>
                      </a:lnTo>
                      <a:lnTo>
                        <a:pt x="0" y="15"/>
                      </a:lnTo>
                      <a:lnTo>
                        <a:pt x="0" y="21"/>
                      </a:lnTo>
                      <a:lnTo>
                        <a:pt x="1" y="25"/>
                      </a:lnTo>
                      <a:lnTo>
                        <a:pt x="2" y="27"/>
                      </a:lnTo>
                      <a:lnTo>
                        <a:pt x="3" y="29"/>
                      </a:lnTo>
                      <a:lnTo>
                        <a:pt x="4" y="30"/>
                      </a:lnTo>
                      <a:lnTo>
                        <a:pt x="7" y="31"/>
                      </a:lnTo>
                      <a:lnTo>
                        <a:pt x="11" y="31"/>
                      </a:lnTo>
                      <a:lnTo>
                        <a:pt x="17" y="32"/>
                      </a:lnTo>
                      <a:lnTo>
                        <a:pt x="26" y="32"/>
                      </a:lnTo>
                      <a:lnTo>
                        <a:pt x="36" y="33"/>
                      </a:lnTo>
                      <a:lnTo>
                        <a:pt x="46" y="33"/>
                      </a:lnTo>
                      <a:lnTo>
                        <a:pt x="56" y="33"/>
                      </a:lnTo>
                      <a:lnTo>
                        <a:pt x="64" y="32"/>
                      </a:lnTo>
                      <a:lnTo>
                        <a:pt x="69" y="31"/>
                      </a:lnTo>
                      <a:lnTo>
                        <a:pt x="72" y="30"/>
                      </a:lnTo>
                      <a:lnTo>
                        <a:pt x="74" y="29"/>
                      </a:lnTo>
                      <a:lnTo>
                        <a:pt x="75" y="27"/>
                      </a:lnTo>
                      <a:lnTo>
                        <a:pt x="76" y="24"/>
                      </a:lnTo>
                      <a:lnTo>
                        <a:pt x="76" y="20"/>
                      </a:lnTo>
                      <a:lnTo>
                        <a:pt x="75" y="13"/>
                      </a:lnTo>
                      <a:lnTo>
                        <a:pt x="74" y="7"/>
                      </a:lnTo>
                      <a:lnTo>
                        <a:pt x="74" y="4"/>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40377" name="Freeform 366"/>
                <p:cNvSpPr>
                  <a:spLocks/>
                </p:cNvSpPr>
                <p:nvPr/>
              </p:nvSpPr>
              <p:spPr bwMode="auto">
                <a:xfrm>
                  <a:off x="1922" y="2344"/>
                  <a:ext cx="9" cy="4"/>
                </a:xfrm>
                <a:custGeom>
                  <a:avLst/>
                  <a:gdLst>
                    <a:gd name="T0" fmla="*/ 0 w 76"/>
                    <a:gd name="T1" fmla="*/ 0 h 34"/>
                    <a:gd name="T2" fmla="*/ 0 w 76"/>
                    <a:gd name="T3" fmla="*/ 0 h 34"/>
                    <a:gd name="T4" fmla="*/ 0 w 76"/>
                    <a:gd name="T5" fmla="*/ 0 h 34"/>
                    <a:gd name="T6" fmla="*/ 0 w 76"/>
                    <a:gd name="T7" fmla="*/ 0 h 34"/>
                    <a:gd name="T8" fmla="*/ 0 w 76"/>
                    <a:gd name="T9" fmla="*/ 0 h 34"/>
                    <a:gd name="T10" fmla="*/ 0 w 76"/>
                    <a:gd name="T11" fmla="*/ 0 h 34"/>
                    <a:gd name="T12" fmla="*/ 0 w 76"/>
                    <a:gd name="T13" fmla="*/ 0 h 34"/>
                    <a:gd name="T14" fmla="*/ 0 w 76"/>
                    <a:gd name="T15" fmla="*/ 0 h 34"/>
                    <a:gd name="T16" fmla="*/ 0 w 76"/>
                    <a:gd name="T17" fmla="*/ 0 h 34"/>
                    <a:gd name="T18" fmla="*/ 0 w 76"/>
                    <a:gd name="T19" fmla="*/ 0 h 34"/>
                    <a:gd name="T20" fmla="*/ 0 w 76"/>
                    <a:gd name="T21" fmla="*/ 0 h 34"/>
                    <a:gd name="T22" fmla="*/ 0 w 76"/>
                    <a:gd name="T23" fmla="*/ 0 h 34"/>
                    <a:gd name="T24" fmla="*/ 0 w 76"/>
                    <a:gd name="T25" fmla="*/ 0 h 34"/>
                    <a:gd name="T26" fmla="*/ 0 w 76"/>
                    <a:gd name="T27" fmla="*/ 0 h 34"/>
                    <a:gd name="T28" fmla="*/ 0 w 76"/>
                    <a:gd name="T29" fmla="*/ 0 h 34"/>
                    <a:gd name="T30" fmla="*/ 0 w 76"/>
                    <a:gd name="T31" fmla="*/ 0 h 34"/>
                    <a:gd name="T32" fmla="*/ 0 w 76"/>
                    <a:gd name="T33" fmla="*/ 0 h 34"/>
                    <a:gd name="T34" fmla="*/ 0 w 76"/>
                    <a:gd name="T35" fmla="*/ 0 h 34"/>
                    <a:gd name="T36" fmla="*/ 0 w 76"/>
                    <a:gd name="T37" fmla="*/ 0 h 34"/>
                    <a:gd name="T38" fmla="*/ 0 w 76"/>
                    <a:gd name="T39" fmla="*/ 0 h 34"/>
                    <a:gd name="T40" fmla="*/ 0 w 76"/>
                    <a:gd name="T41" fmla="*/ 0 h 34"/>
                    <a:gd name="T42" fmla="*/ 0 w 76"/>
                    <a:gd name="T43" fmla="*/ 0 h 34"/>
                    <a:gd name="T44" fmla="*/ 0 w 76"/>
                    <a:gd name="T45" fmla="*/ 0 h 34"/>
                    <a:gd name="T46" fmla="*/ 0 w 76"/>
                    <a:gd name="T47" fmla="*/ 0 h 34"/>
                    <a:gd name="T48" fmla="*/ 0 w 76"/>
                    <a:gd name="T49" fmla="*/ 0 h 34"/>
                    <a:gd name="T50" fmla="*/ 0 w 76"/>
                    <a:gd name="T51" fmla="*/ 0 h 34"/>
                    <a:gd name="T52" fmla="*/ 0 w 76"/>
                    <a:gd name="T53" fmla="*/ 0 h 34"/>
                    <a:gd name="T54" fmla="*/ 0 w 76"/>
                    <a:gd name="T55" fmla="*/ 0 h 34"/>
                    <a:gd name="T56" fmla="*/ 0 w 76"/>
                    <a:gd name="T57" fmla="*/ 0 h 34"/>
                    <a:gd name="T58" fmla="*/ 0 w 76"/>
                    <a:gd name="T59" fmla="*/ 0 h 34"/>
                    <a:gd name="T60" fmla="*/ 0 w 76"/>
                    <a:gd name="T61" fmla="*/ 0 h 34"/>
                    <a:gd name="T62" fmla="*/ 0 w 76"/>
                    <a:gd name="T63" fmla="*/ 0 h 34"/>
                    <a:gd name="T64" fmla="*/ 0 w 76"/>
                    <a:gd name="T65" fmla="*/ 0 h 34"/>
                    <a:gd name="T66" fmla="*/ 0 w 76"/>
                    <a:gd name="T67" fmla="*/ 0 h 34"/>
                    <a:gd name="T68" fmla="*/ 0 w 76"/>
                    <a:gd name="T69" fmla="*/ 0 h 34"/>
                    <a:gd name="T70" fmla="*/ 0 w 76"/>
                    <a:gd name="T71" fmla="*/ 0 h 34"/>
                    <a:gd name="T72" fmla="*/ 0 w 76"/>
                    <a:gd name="T73" fmla="*/ 0 h 34"/>
                    <a:gd name="T74" fmla="*/ 0 w 76"/>
                    <a:gd name="T75" fmla="*/ 0 h 34"/>
                    <a:gd name="T76" fmla="*/ 0 w 76"/>
                    <a:gd name="T77" fmla="*/ 0 h 34"/>
                    <a:gd name="T78" fmla="*/ 0 w 76"/>
                    <a:gd name="T79" fmla="*/ 0 h 34"/>
                    <a:gd name="T80" fmla="*/ 0 w 76"/>
                    <a:gd name="T81" fmla="*/ 0 h 3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76" h="34">
                      <a:moveTo>
                        <a:pt x="75" y="4"/>
                      </a:moveTo>
                      <a:lnTo>
                        <a:pt x="74" y="2"/>
                      </a:lnTo>
                      <a:lnTo>
                        <a:pt x="72" y="1"/>
                      </a:lnTo>
                      <a:lnTo>
                        <a:pt x="70" y="1"/>
                      </a:lnTo>
                      <a:lnTo>
                        <a:pt x="66" y="1"/>
                      </a:lnTo>
                      <a:lnTo>
                        <a:pt x="59" y="2"/>
                      </a:lnTo>
                      <a:lnTo>
                        <a:pt x="50" y="3"/>
                      </a:lnTo>
                      <a:lnTo>
                        <a:pt x="41" y="3"/>
                      </a:lnTo>
                      <a:lnTo>
                        <a:pt x="32" y="2"/>
                      </a:lnTo>
                      <a:lnTo>
                        <a:pt x="24" y="2"/>
                      </a:lnTo>
                      <a:lnTo>
                        <a:pt x="17" y="2"/>
                      </a:lnTo>
                      <a:lnTo>
                        <a:pt x="11" y="1"/>
                      </a:lnTo>
                      <a:lnTo>
                        <a:pt x="8" y="1"/>
                      </a:lnTo>
                      <a:lnTo>
                        <a:pt x="6" y="1"/>
                      </a:lnTo>
                      <a:lnTo>
                        <a:pt x="3" y="0"/>
                      </a:lnTo>
                      <a:lnTo>
                        <a:pt x="1" y="1"/>
                      </a:lnTo>
                      <a:lnTo>
                        <a:pt x="0" y="3"/>
                      </a:lnTo>
                      <a:lnTo>
                        <a:pt x="0" y="10"/>
                      </a:lnTo>
                      <a:lnTo>
                        <a:pt x="0" y="16"/>
                      </a:lnTo>
                      <a:lnTo>
                        <a:pt x="0" y="21"/>
                      </a:lnTo>
                      <a:lnTo>
                        <a:pt x="0" y="25"/>
                      </a:lnTo>
                      <a:lnTo>
                        <a:pt x="1" y="28"/>
                      </a:lnTo>
                      <a:lnTo>
                        <a:pt x="2" y="30"/>
                      </a:lnTo>
                      <a:lnTo>
                        <a:pt x="3" y="31"/>
                      </a:lnTo>
                      <a:lnTo>
                        <a:pt x="6" y="32"/>
                      </a:lnTo>
                      <a:lnTo>
                        <a:pt x="10" y="32"/>
                      </a:lnTo>
                      <a:lnTo>
                        <a:pt x="18" y="33"/>
                      </a:lnTo>
                      <a:lnTo>
                        <a:pt x="27" y="33"/>
                      </a:lnTo>
                      <a:lnTo>
                        <a:pt x="37" y="33"/>
                      </a:lnTo>
                      <a:lnTo>
                        <a:pt x="47" y="34"/>
                      </a:lnTo>
                      <a:lnTo>
                        <a:pt x="56" y="33"/>
                      </a:lnTo>
                      <a:lnTo>
                        <a:pt x="64" y="33"/>
                      </a:lnTo>
                      <a:lnTo>
                        <a:pt x="69" y="32"/>
                      </a:lnTo>
                      <a:lnTo>
                        <a:pt x="72" y="30"/>
                      </a:lnTo>
                      <a:lnTo>
                        <a:pt x="74" y="29"/>
                      </a:lnTo>
                      <a:lnTo>
                        <a:pt x="76" y="27"/>
                      </a:lnTo>
                      <a:lnTo>
                        <a:pt x="76" y="25"/>
                      </a:lnTo>
                      <a:lnTo>
                        <a:pt x="76" y="20"/>
                      </a:lnTo>
                      <a:lnTo>
                        <a:pt x="76" y="13"/>
                      </a:lnTo>
                      <a:lnTo>
                        <a:pt x="75" y="7"/>
                      </a:lnTo>
                      <a:lnTo>
                        <a:pt x="75" y="4"/>
                      </a:lnTo>
                      <a:close/>
                    </a:path>
                  </a:pathLst>
                </a:custGeom>
                <a:solidFill>
                  <a:srgbClr val="E5DDD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0378" name="Freeform 367"/>
                <p:cNvSpPr>
                  <a:spLocks/>
                </p:cNvSpPr>
                <p:nvPr/>
              </p:nvSpPr>
              <p:spPr bwMode="auto">
                <a:xfrm>
                  <a:off x="1922" y="2344"/>
                  <a:ext cx="9" cy="4"/>
                </a:xfrm>
                <a:custGeom>
                  <a:avLst/>
                  <a:gdLst>
                    <a:gd name="T0" fmla="*/ 0 w 76"/>
                    <a:gd name="T1" fmla="*/ 0 h 34"/>
                    <a:gd name="T2" fmla="*/ 0 w 76"/>
                    <a:gd name="T3" fmla="*/ 0 h 34"/>
                    <a:gd name="T4" fmla="*/ 0 w 76"/>
                    <a:gd name="T5" fmla="*/ 0 h 34"/>
                    <a:gd name="T6" fmla="*/ 0 w 76"/>
                    <a:gd name="T7" fmla="*/ 0 h 34"/>
                    <a:gd name="T8" fmla="*/ 0 w 76"/>
                    <a:gd name="T9" fmla="*/ 0 h 34"/>
                    <a:gd name="T10" fmla="*/ 0 w 76"/>
                    <a:gd name="T11" fmla="*/ 0 h 34"/>
                    <a:gd name="T12" fmla="*/ 0 w 76"/>
                    <a:gd name="T13" fmla="*/ 0 h 34"/>
                    <a:gd name="T14" fmla="*/ 0 w 76"/>
                    <a:gd name="T15" fmla="*/ 0 h 34"/>
                    <a:gd name="T16" fmla="*/ 0 w 76"/>
                    <a:gd name="T17" fmla="*/ 0 h 34"/>
                    <a:gd name="T18" fmla="*/ 0 w 76"/>
                    <a:gd name="T19" fmla="*/ 0 h 34"/>
                    <a:gd name="T20" fmla="*/ 0 w 76"/>
                    <a:gd name="T21" fmla="*/ 0 h 34"/>
                    <a:gd name="T22" fmla="*/ 0 w 76"/>
                    <a:gd name="T23" fmla="*/ 0 h 34"/>
                    <a:gd name="T24" fmla="*/ 0 w 76"/>
                    <a:gd name="T25" fmla="*/ 0 h 34"/>
                    <a:gd name="T26" fmla="*/ 0 w 76"/>
                    <a:gd name="T27" fmla="*/ 0 h 34"/>
                    <a:gd name="T28" fmla="*/ 0 w 76"/>
                    <a:gd name="T29" fmla="*/ 0 h 34"/>
                    <a:gd name="T30" fmla="*/ 0 w 76"/>
                    <a:gd name="T31" fmla="*/ 0 h 34"/>
                    <a:gd name="T32" fmla="*/ 0 w 76"/>
                    <a:gd name="T33" fmla="*/ 0 h 34"/>
                    <a:gd name="T34" fmla="*/ 0 w 76"/>
                    <a:gd name="T35" fmla="*/ 0 h 34"/>
                    <a:gd name="T36" fmla="*/ 0 w 76"/>
                    <a:gd name="T37" fmla="*/ 0 h 34"/>
                    <a:gd name="T38" fmla="*/ 0 w 76"/>
                    <a:gd name="T39" fmla="*/ 0 h 34"/>
                    <a:gd name="T40" fmla="*/ 0 w 76"/>
                    <a:gd name="T41" fmla="*/ 0 h 34"/>
                    <a:gd name="T42" fmla="*/ 0 w 76"/>
                    <a:gd name="T43" fmla="*/ 0 h 34"/>
                    <a:gd name="T44" fmla="*/ 0 w 76"/>
                    <a:gd name="T45" fmla="*/ 0 h 34"/>
                    <a:gd name="T46" fmla="*/ 0 w 76"/>
                    <a:gd name="T47" fmla="*/ 0 h 34"/>
                    <a:gd name="T48" fmla="*/ 0 w 76"/>
                    <a:gd name="T49" fmla="*/ 0 h 34"/>
                    <a:gd name="T50" fmla="*/ 0 w 76"/>
                    <a:gd name="T51" fmla="*/ 0 h 34"/>
                    <a:gd name="T52" fmla="*/ 0 w 76"/>
                    <a:gd name="T53" fmla="*/ 0 h 34"/>
                    <a:gd name="T54" fmla="*/ 0 w 76"/>
                    <a:gd name="T55" fmla="*/ 0 h 34"/>
                    <a:gd name="T56" fmla="*/ 0 w 76"/>
                    <a:gd name="T57" fmla="*/ 0 h 34"/>
                    <a:gd name="T58" fmla="*/ 0 w 76"/>
                    <a:gd name="T59" fmla="*/ 0 h 34"/>
                    <a:gd name="T60" fmla="*/ 0 w 76"/>
                    <a:gd name="T61" fmla="*/ 0 h 34"/>
                    <a:gd name="T62" fmla="*/ 0 w 76"/>
                    <a:gd name="T63" fmla="*/ 0 h 34"/>
                    <a:gd name="T64" fmla="*/ 0 w 76"/>
                    <a:gd name="T65" fmla="*/ 0 h 34"/>
                    <a:gd name="T66" fmla="*/ 0 w 76"/>
                    <a:gd name="T67" fmla="*/ 0 h 34"/>
                    <a:gd name="T68" fmla="*/ 0 w 76"/>
                    <a:gd name="T69" fmla="*/ 0 h 34"/>
                    <a:gd name="T70" fmla="*/ 0 w 76"/>
                    <a:gd name="T71" fmla="*/ 0 h 34"/>
                    <a:gd name="T72" fmla="*/ 0 w 76"/>
                    <a:gd name="T73" fmla="*/ 0 h 34"/>
                    <a:gd name="T74" fmla="*/ 0 w 76"/>
                    <a:gd name="T75" fmla="*/ 0 h 34"/>
                    <a:gd name="T76" fmla="*/ 0 w 76"/>
                    <a:gd name="T77" fmla="*/ 0 h 34"/>
                    <a:gd name="T78" fmla="*/ 0 w 76"/>
                    <a:gd name="T79" fmla="*/ 0 h 34"/>
                    <a:gd name="T80" fmla="*/ 0 w 76"/>
                    <a:gd name="T81" fmla="*/ 0 h 34"/>
                    <a:gd name="T82" fmla="*/ 0 w 76"/>
                    <a:gd name="T83" fmla="*/ 0 h 34"/>
                    <a:gd name="T84" fmla="*/ 0 w 76"/>
                    <a:gd name="T85" fmla="*/ 0 h 34"/>
                    <a:gd name="T86" fmla="*/ 0 w 76"/>
                    <a:gd name="T87" fmla="*/ 0 h 34"/>
                    <a:gd name="T88" fmla="*/ 0 w 76"/>
                    <a:gd name="T89" fmla="*/ 0 h 34"/>
                    <a:gd name="T90" fmla="*/ 0 w 76"/>
                    <a:gd name="T91" fmla="*/ 0 h 34"/>
                    <a:gd name="T92" fmla="*/ 0 w 76"/>
                    <a:gd name="T93" fmla="*/ 0 h 34"/>
                    <a:gd name="T94" fmla="*/ 0 w 76"/>
                    <a:gd name="T95" fmla="*/ 0 h 34"/>
                    <a:gd name="T96" fmla="*/ 0 w 76"/>
                    <a:gd name="T97" fmla="*/ 0 h 3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76" h="34">
                      <a:moveTo>
                        <a:pt x="75" y="4"/>
                      </a:moveTo>
                      <a:lnTo>
                        <a:pt x="75" y="4"/>
                      </a:lnTo>
                      <a:lnTo>
                        <a:pt x="74" y="2"/>
                      </a:lnTo>
                      <a:lnTo>
                        <a:pt x="72" y="1"/>
                      </a:lnTo>
                      <a:lnTo>
                        <a:pt x="70" y="1"/>
                      </a:lnTo>
                      <a:lnTo>
                        <a:pt x="66" y="1"/>
                      </a:lnTo>
                      <a:lnTo>
                        <a:pt x="59" y="2"/>
                      </a:lnTo>
                      <a:lnTo>
                        <a:pt x="50" y="3"/>
                      </a:lnTo>
                      <a:lnTo>
                        <a:pt x="41" y="3"/>
                      </a:lnTo>
                      <a:lnTo>
                        <a:pt x="32" y="2"/>
                      </a:lnTo>
                      <a:lnTo>
                        <a:pt x="24" y="2"/>
                      </a:lnTo>
                      <a:lnTo>
                        <a:pt x="17" y="2"/>
                      </a:lnTo>
                      <a:lnTo>
                        <a:pt x="11" y="1"/>
                      </a:lnTo>
                      <a:lnTo>
                        <a:pt x="8" y="1"/>
                      </a:lnTo>
                      <a:lnTo>
                        <a:pt x="6" y="1"/>
                      </a:lnTo>
                      <a:lnTo>
                        <a:pt x="3" y="0"/>
                      </a:lnTo>
                      <a:lnTo>
                        <a:pt x="1" y="1"/>
                      </a:lnTo>
                      <a:lnTo>
                        <a:pt x="0" y="3"/>
                      </a:lnTo>
                      <a:lnTo>
                        <a:pt x="0" y="10"/>
                      </a:lnTo>
                      <a:lnTo>
                        <a:pt x="0" y="16"/>
                      </a:lnTo>
                      <a:lnTo>
                        <a:pt x="0" y="21"/>
                      </a:lnTo>
                      <a:lnTo>
                        <a:pt x="0" y="25"/>
                      </a:lnTo>
                      <a:lnTo>
                        <a:pt x="1" y="28"/>
                      </a:lnTo>
                      <a:lnTo>
                        <a:pt x="2" y="30"/>
                      </a:lnTo>
                      <a:lnTo>
                        <a:pt x="3" y="31"/>
                      </a:lnTo>
                      <a:lnTo>
                        <a:pt x="6" y="32"/>
                      </a:lnTo>
                      <a:lnTo>
                        <a:pt x="10" y="32"/>
                      </a:lnTo>
                      <a:lnTo>
                        <a:pt x="18" y="33"/>
                      </a:lnTo>
                      <a:lnTo>
                        <a:pt x="27" y="33"/>
                      </a:lnTo>
                      <a:lnTo>
                        <a:pt x="37" y="33"/>
                      </a:lnTo>
                      <a:lnTo>
                        <a:pt x="47" y="34"/>
                      </a:lnTo>
                      <a:lnTo>
                        <a:pt x="56" y="33"/>
                      </a:lnTo>
                      <a:lnTo>
                        <a:pt x="64" y="33"/>
                      </a:lnTo>
                      <a:lnTo>
                        <a:pt x="69" y="32"/>
                      </a:lnTo>
                      <a:lnTo>
                        <a:pt x="72" y="30"/>
                      </a:lnTo>
                      <a:lnTo>
                        <a:pt x="74" y="29"/>
                      </a:lnTo>
                      <a:lnTo>
                        <a:pt x="76" y="27"/>
                      </a:lnTo>
                      <a:lnTo>
                        <a:pt x="76" y="25"/>
                      </a:lnTo>
                      <a:lnTo>
                        <a:pt x="76" y="20"/>
                      </a:lnTo>
                      <a:lnTo>
                        <a:pt x="76" y="13"/>
                      </a:lnTo>
                      <a:lnTo>
                        <a:pt x="75" y="7"/>
                      </a:lnTo>
                      <a:lnTo>
                        <a:pt x="75" y="4"/>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40379" name="Freeform 368"/>
                <p:cNvSpPr>
                  <a:spLocks/>
                </p:cNvSpPr>
                <p:nvPr/>
              </p:nvSpPr>
              <p:spPr bwMode="auto">
                <a:xfrm>
                  <a:off x="1909" y="2344"/>
                  <a:ext cx="10" cy="4"/>
                </a:xfrm>
                <a:custGeom>
                  <a:avLst/>
                  <a:gdLst>
                    <a:gd name="T0" fmla="*/ 0 w 75"/>
                    <a:gd name="T1" fmla="*/ 0 h 33"/>
                    <a:gd name="T2" fmla="*/ 0 w 75"/>
                    <a:gd name="T3" fmla="*/ 0 h 33"/>
                    <a:gd name="T4" fmla="*/ 0 w 75"/>
                    <a:gd name="T5" fmla="*/ 0 h 33"/>
                    <a:gd name="T6" fmla="*/ 0 w 75"/>
                    <a:gd name="T7" fmla="*/ 0 h 33"/>
                    <a:gd name="T8" fmla="*/ 0 w 75"/>
                    <a:gd name="T9" fmla="*/ 0 h 33"/>
                    <a:gd name="T10" fmla="*/ 0 w 75"/>
                    <a:gd name="T11" fmla="*/ 0 h 33"/>
                    <a:gd name="T12" fmla="*/ 0 w 75"/>
                    <a:gd name="T13" fmla="*/ 0 h 33"/>
                    <a:gd name="T14" fmla="*/ 0 w 75"/>
                    <a:gd name="T15" fmla="*/ 0 h 33"/>
                    <a:gd name="T16" fmla="*/ 0 w 75"/>
                    <a:gd name="T17" fmla="*/ 0 h 33"/>
                    <a:gd name="T18" fmla="*/ 0 w 75"/>
                    <a:gd name="T19" fmla="*/ 0 h 33"/>
                    <a:gd name="T20" fmla="*/ 0 w 75"/>
                    <a:gd name="T21" fmla="*/ 0 h 33"/>
                    <a:gd name="T22" fmla="*/ 0 w 75"/>
                    <a:gd name="T23" fmla="*/ 0 h 33"/>
                    <a:gd name="T24" fmla="*/ 0 w 75"/>
                    <a:gd name="T25" fmla="*/ 0 h 33"/>
                    <a:gd name="T26" fmla="*/ 0 w 75"/>
                    <a:gd name="T27" fmla="*/ 0 h 33"/>
                    <a:gd name="T28" fmla="*/ 0 w 75"/>
                    <a:gd name="T29" fmla="*/ 0 h 33"/>
                    <a:gd name="T30" fmla="*/ 0 w 75"/>
                    <a:gd name="T31" fmla="*/ 0 h 33"/>
                    <a:gd name="T32" fmla="*/ 0 w 75"/>
                    <a:gd name="T33" fmla="*/ 0 h 33"/>
                    <a:gd name="T34" fmla="*/ 0 w 75"/>
                    <a:gd name="T35" fmla="*/ 0 h 33"/>
                    <a:gd name="T36" fmla="*/ 0 w 75"/>
                    <a:gd name="T37" fmla="*/ 0 h 33"/>
                    <a:gd name="T38" fmla="*/ 0 w 75"/>
                    <a:gd name="T39" fmla="*/ 0 h 33"/>
                    <a:gd name="T40" fmla="*/ 0 w 75"/>
                    <a:gd name="T41" fmla="*/ 0 h 33"/>
                    <a:gd name="T42" fmla="*/ 0 w 75"/>
                    <a:gd name="T43" fmla="*/ 0 h 33"/>
                    <a:gd name="T44" fmla="*/ 0 w 75"/>
                    <a:gd name="T45" fmla="*/ 0 h 33"/>
                    <a:gd name="T46" fmla="*/ 0 w 75"/>
                    <a:gd name="T47" fmla="*/ 0 h 33"/>
                    <a:gd name="T48" fmla="*/ 0 w 75"/>
                    <a:gd name="T49" fmla="*/ 0 h 33"/>
                    <a:gd name="T50" fmla="*/ 0 w 75"/>
                    <a:gd name="T51" fmla="*/ 0 h 33"/>
                    <a:gd name="T52" fmla="*/ 0 w 75"/>
                    <a:gd name="T53" fmla="*/ 0 h 33"/>
                    <a:gd name="T54" fmla="*/ 0 w 75"/>
                    <a:gd name="T55" fmla="*/ 0 h 33"/>
                    <a:gd name="T56" fmla="*/ 0 w 75"/>
                    <a:gd name="T57" fmla="*/ 0 h 33"/>
                    <a:gd name="T58" fmla="*/ 0 w 75"/>
                    <a:gd name="T59" fmla="*/ 0 h 33"/>
                    <a:gd name="T60" fmla="*/ 0 w 75"/>
                    <a:gd name="T61" fmla="*/ 0 h 33"/>
                    <a:gd name="T62" fmla="*/ 0 w 75"/>
                    <a:gd name="T63" fmla="*/ 0 h 33"/>
                    <a:gd name="T64" fmla="*/ 0 w 75"/>
                    <a:gd name="T65" fmla="*/ 0 h 33"/>
                    <a:gd name="T66" fmla="*/ 0 w 75"/>
                    <a:gd name="T67" fmla="*/ 0 h 33"/>
                    <a:gd name="T68" fmla="*/ 0 w 75"/>
                    <a:gd name="T69" fmla="*/ 0 h 33"/>
                    <a:gd name="T70" fmla="*/ 0 w 75"/>
                    <a:gd name="T71" fmla="*/ 0 h 33"/>
                    <a:gd name="T72" fmla="*/ 0 w 75"/>
                    <a:gd name="T73" fmla="*/ 0 h 33"/>
                    <a:gd name="T74" fmla="*/ 0 w 75"/>
                    <a:gd name="T75" fmla="*/ 0 h 33"/>
                    <a:gd name="T76" fmla="*/ 0 w 75"/>
                    <a:gd name="T77" fmla="*/ 0 h 33"/>
                    <a:gd name="T78" fmla="*/ 0 w 75"/>
                    <a:gd name="T79" fmla="*/ 0 h 33"/>
                    <a:gd name="T80" fmla="*/ 0 w 75"/>
                    <a:gd name="T81" fmla="*/ 0 h 3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75" h="33">
                      <a:moveTo>
                        <a:pt x="74" y="4"/>
                      </a:moveTo>
                      <a:lnTo>
                        <a:pt x="73" y="2"/>
                      </a:lnTo>
                      <a:lnTo>
                        <a:pt x="71" y="0"/>
                      </a:lnTo>
                      <a:lnTo>
                        <a:pt x="69" y="0"/>
                      </a:lnTo>
                      <a:lnTo>
                        <a:pt x="65" y="1"/>
                      </a:lnTo>
                      <a:lnTo>
                        <a:pt x="58" y="2"/>
                      </a:lnTo>
                      <a:lnTo>
                        <a:pt x="49" y="3"/>
                      </a:lnTo>
                      <a:lnTo>
                        <a:pt x="40" y="3"/>
                      </a:lnTo>
                      <a:lnTo>
                        <a:pt x="31" y="2"/>
                      </a:lnTo>
                      <a:lnTo>
                        <a:pt x="23" y="2"/>
                      </a:lnTo>
                      <a:lnTo>
                        <a:pt x="16" y="2"/>
                      </a:lnTo>
                      <a:lnTo>
                        <a:pt x="11" y="1"/>
                      </a:lnTo>
                      <a:lnTo>
                        <a:pt x="8" y="1"/>
                      </a:lnTo>
                      <a:lnTo>
                        <a:pt x="6" y="1"/>
                      </a:lnTo>
                      <a:lnTo>
                        <a:pt x="3" y="0"/>
                      </a:lnTo>
                      <a:lnTo>
                        <a:pt x="1" y="1"/>
                      </a:lnTo>
                      <a:lnTo>
                        <a:pt x="0" y="3"/>
                      </a:lnTo>
                      <a:lnTo>
                        <a:pt x="0" y="9"/>
                      </a:lnTo>
                      <a:lnTo>
                        <a:pt x="0" y="15"/>
                      </a:lnTo>
                      <a:lnTo>
                        <a:pt x="0" y="21"/>
                      </a:lnTo>
                      <a:lnTo>
                        <a:pt x="0" y="25"/>
                      </a:lnTo>
                      <a:lnTo>
                        <a:pt x="1" y="27"/>
                      </a:lnTo>
                      <a:lnTo>
                        <a:pt x="2" y="29"/>
                      </a:lnTo>
                      <a:lnTo>
                        <a:pt x="4" y="30"/>
                      </a:lnTo>
                      <a:lnTo>
                        <a:pt x="7" y="31"/>
                      </a:lnTo>
                      <a:lnTo>
                        <a:pt x="11" y="31"/>
                      </a:lnTo>
                      <a:lnTo>
                        <a:pt x="17" y="32"/>
                      </a:lnTo>
                      <a:lnTo>
                        <a:pt x="26" y="32"/>
                      </a:lnTo>
                      <a:lnTo>
                        <a:pt x="36" y="33"/>
                      </a:lnTo>
                      <a:lnTo>
                        <a:pt x="46" y="33"/>
                      </a:lnTo>
                      <a:lnTo>
                        <a:pt x="55" y="33"/>
                      </a:lnTo>
                      <a:lnTo>
                        <a:pt x="63" y="32"/>
                      </a:lnTo>
                      <a:lnTo>
                        <a:pt x="68" y="31"/>
                      </a:lnTo>
                      <a:lnTo>
                        <a:pt x="71" y="30"/>
                      </a:lnTo>
                      <a:lnTo>
                        <a:pt x="73" y="29"/>
                      </a:lnTo>
                      <a:lnTo>
                        <a:pt x="75" y="27"/>
                      </a:lnTo>
                      <a:lnTo>
                        <a:pt x="75" y="24"/>
                      </a:lnTo>
                      <a:lnTo>
                        <a:pt x="75" y="20"/>
                      </a:lnTo>
                      <a:lnTo>
                        <a:pt x="75" y="13"/>
                      </a:lnTo>
                      <a:lnTo>
                        <a:pt x="74" y="7"/>
                      </a:lnTo>
                      <a:lnTo>
                        <a:pt x="74" y="4"/>
                      </a:lnTo>
                      <a:close/>
                    </a:path>
                  </a:pathLst>
                </a:custGeom>
                <a:solidFill>
                  <a:srgbClr val="E5DDD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0380" name="Freeform 369"/>
                <p:cNvSpPr>
                  <a:spLocks/>
                </p:cNvSpPr>
                <p:nvPr/>
              </p:nvSpPr>
              <p:spPr bwMode="auto">
                <a:xfrm>
                  <a:off x="1909" y="2344"/>
                  <a:ext cx="10" cy="4"/>
                </a:xfrm>
                <a:custGeom>
                  <a:avLst/>
                  <a:gdLst>
                    <a:gd name="T0" fmla="*/ 0 w 75"/>
                    <a:gd name="T1" fmla="*/ 0 h 33"/>
                    <a:gd name="T2" fmla="*/ 0 w 75"/>
                    <a:gd name="T3" fmla="*/ 0 h 33"/>
                    <a:gd name="T4" fmla="*/ 0 w 75"/>
                    <a:gd name="T5" fmla="*/ 0 h 33"/>
                    <a:gd name="T6" fmla="*/ 0 w 75"/>
                    <a:gd name="T7" fmla="*/ 0 h 33"/>
                    <a:gd name="T8" fmla="*/ 0 w 75"/>
                    <a:gd name="T9" fmla="*/ 0 h 33"/>
                    <a:gd name="T10" fmla="*/ 0 w 75"/>
                    <a:gd name="T11" fmla="*/ 0 h 33"/>
                    <a:gd name="T12" fmla="*/ 0 w 75"/>
                    <a:gd name="T13" fmla="*/ 0 h 33"/>
                    <a:gd name="T14" fmla="*/ 0 w 75"/>
                    <a:gd name="T15" fmla="*/ 0 h 33"/>
                    <a:gd name="T16" fmla="*/ 0 w 75"/>
                    <a:gd name="T17" fmla="*/ 0 h 33"/>
                    <a:gd name="T18" fmla="*/ 0 w 75"/>
                    <a:gd name="T19" fmla="*/ 0 h 33"/>
                    <a:gd name="T20" fmla="*/ 0 w 75"/>
                    <a:gd name="T21" fmla="*/ 0 h 33"/>
                    <a:gd name="T22" fmla="*/ 0 w 75"/>
                    <a:gd name="T23" fmla="*/ 0 h 33"/>
                    <a:gd name="T24" fmla="*/ 0 w 75"/>
                    <a:gd name="T25" fmla="*/ 0 h 33"/>
                    <a:gd name="T26" fmla="*/ 0 w 75"/>
                    <a:gd name="T27" fmla="*/ 0 h 33"/>
                    <a:gd name="T28" fmla="*/ 0 w 75"/>
                    <a:gd name="T29" fmla="*/ 0 h 33"/>
                    <a:gd name="T30" fmla="*/ 0 w 75"/>
                    <a:gd name="T31" fmla="*/ 0 h 33"/>
                    <a:gd name="T32" fmla="*/ 0 w 75"/>
                    <a:gd name="T33" fmla="*/ 0 h 33"/>
                    <a:gd name="T34" fmla="*/ 0 w 75"/>
                    <a:gd name="T35" fmla="*/ 0 h 33"/>
                    <a:gd name="T36" fmla="*/ 0 w 75"/>
                    <a:gd name="T37" fmla="*/ 0 h 33"/>
                    <a:gd name="T38" fmla="*/ 0 w 75"/>
                    <a:gd name="T39" fmla="*/ 0 h 33"/>
                    <a:gd name="T40" fmla="*/ 0 w 75"/>
                    <a:gd name="T41" fmla="*/ 0 h 33"/>
                    <a:gd name="T42" fmla="*/ 0 w 75"/>
                    <a:gd name="T43" fmla="*/ 0 h 33"/>
                    <a:gd name="T44" fmla="*/ 0 w 75"/>
                    <a:gd name="T45" fmla="*/ 0 h 33"/>
                    <a:gd name="T46" fmla="*/ 0 w 75"/>
                    <a:gd name="T47" fmla="*/ 0 h 33"/>
                    <a:gd name="T48" fmla="*/ 0 w 75"/>
                    <a:gd name="T49" fmla="*/ 0 h 33"/>
                    <a:gd name="T50" fmla="*/ 0 w 75"/>
                    <a:gd name="T51" fmla="*/ 0 h 33"/>
                    <a:gd name="T52" fmla="*/ 0 w 75"/>
                    <a:gd name="T53" fmla="*/ 0 h 33"/>
                    <a:gd name="T54" fmla="*/ 0 w 75"/>
                    <a:gd name="T55" fmla="*/ 0 h 33"/>
                    <a:gd name="T56" fmla="*/ 0 w 75"/>
                    <a:gd name="T57" fmla="*/ 0 h 33"/>
                    <a:gd name="T58" fmla="*/ 0 w 75"/>
                    <a:gd name="T59" fmla="*/ 0 h 33"/>
                    <a:gd name="T60" fmla="*/ 0 w 75"/>
                    <a:gd name="T61" fmla="*/ 0 h 33"/>
                    <a:gd name="T62" fmla="*/ 0 w 75"/>
                    <a:gd name="T63" fmla="*/ 0 h 33"/>
                    <a:gd name="T64" fmla="*/ 0 w 75"/>
                    <a:gd name="T65" fmla="*/ 0 h 33"/>
                    <a:gd name="T66" fmla="*/ 0 w 75"/>
                    <a:gd name="T67" fmla="*/ 0 h 33"/>
                    <a:gd name="T68" fmla="*/ 0 w 75"/>
                    <a:gd name="T69" fmla="*/ 0 h 33"/>
                    <a:gd name="T70" fmla="*/ 0 w 75"/>
                    <a:gd name="T71" fmla="*/ 0 h 33"/>
                    <a:gd name="T72" fmla="*/ 0 w 75"/>
                    <a:gd name="T73" fmla="*/ 0 h 33"/>
                    <a:gd name="T74" fmla="*/ 0 w 75"/>
                    <a:gd name="T75" fmla="*/ 0 h 33"/>
                    <a:gd name="T76" fmla="*/ 0 w 75"/>
                    <a:gd name="T77" fmla="*/ 0 h 33"/>
                    <a:gd name="T78" fmla="*/ 0 w 75"/>
                    <a:gd name="T79" fmla="*/ 0 h 33"/>
                    <a:gd name="T80" fmla="*/ 0 w 75"/>
                    <a:gd name="T81" fmla="*/ 0 h 33"/>
                    <a:gd name="T82" fmla="*/ 0 w 75"/>
                    <a:gd name="T83" fmla="*/ 0 h 33"/>
                    <a:gd name="T84" fmla="*/ 0 w 75"/>
                    <a:gd name="T85" fmla="*/ 0 h 33"/>
                    <a:gd name="T86" fmla="*/ 0 w 75"/>
                    <a:gd name="T87" fmla="*/ 0 h 33"/>
                    <a:gd name="T88" fmla="*/ 0 w 75"/>
                    <a:gd name="T89" fmla="*/ 0 h 33"/>
                    <a:gd name="T90" fmla="*/ 0 w 75"/>
                    <a:gd name="T91" fmla="*/ 0 h 33"/>
                    <a:gd name="T92" fmla="*/ 0 w 75"/>
                    <a:gd name="T93" fmla="*/ 0 h 33"/>
                    <a:gd name="T94" fmla="*/ 0 w 75"/>
                    <a:gd name="T95" fmla="*/ 0 h 33"/>
                    <a:gd name="T96" fmla="*/ 0 w 75"/>
                    <a:gd name="T97" fmla="*/ 0 h 3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75" h="33">
                      <a:moveTo>
                        <a:pt x="74" y="4"/>
                      </a:moveTo>
                      <a:lnTo>
                        <a:pt x="74" y="4"/>
                      </a:lnTo>
                      <a:lnTo>
                        <a:pt x="73" y="2"/>
                      </a:lnTo>
                      <a:lnTo>
                        <a:pt x="71" y="0"/>
                      </a:lnTo>
                      <a:lnTo>
                        <a:pt x="69" y="0"/>
                      </a:lnTo>
                      <a:lnTo>
                        <a:pt x="65" y="1"/>
                      </a:lnTo>
                      <a:lnTo>
                        <a:pt x="58" y="2"/>
                      </a:lnTo>
                      <a:lnTo>
                        <a:pt x="49" y="3"/>
                      </a:lnTo>
                      <a:lnTo>
                        <a:pt x="40" y="3"/>
                      </a:lnTo>
                      <a:lnTo>
                        <a:pt x="31" y="2"/>
                      </a:lnTo>
                      <a:lnTo>
                        <a:pt x="23" y="2"/>
                      </a:lnTo>
                      <a:lnTo>
                        <a:pt x="16" y="2"/>
                      </a:lnTo>
                      <a:lnTo>
                        <a:pt x="11" y="1"/>
                      </a:lnTo>
                      <a:lnTo>
                        <a:pt x="8" y="1"/>
                      </a:lnTo>
                      <a:lnTo>
                        <a:pt x="6" y="1"/>
                      </a:lnTo>
                      <a:lnTo>
                        <a:pt x="3" y="0"/>
                      </a:lnTo>
                      <a:lnTo>
                        <a:pt x="1" y="1"/>
                      </a:lnTo>
                      <a:lnTo>
                        <a:pt x="0" y="3"/>
                      </a:lnTo>
                      <a:lnTo>
                        <a:pt x="0" y="9"/>
                      </a:lnTo>
                      <a:lnTo>
                        <a:pt x="0" y="15"/>
                      </a:lnTo>
                      <a:lnTo>
                        <a:pt x="0" y="21"/>
                      </a:lnTo>
                      <a:lnTo>
                        <a:pt x="0" y="25"/>
                      </a:lnTo>
                      <a:lnTo>
                        <a:pt x="1" y="27"/>
                      </a:lnTo>
                      <a:lnTo>
                        <a:pt x="2" y="29"/>
                      </a:lnTo>
                      <a:lnTo>
                        <a:pt x="4" y="30"/>
                      </a:lnTo>
                      <a:lnTo>
                        <a:pt x="7" y="31"/>
                      </a:lnTo>
                      <a:lnTo>
                        <a:pt x="11" y="31"/>
                      </a:lnTo>
                      <a:lnTo>
                        <a:pt x="17" y="32"/>
                      </a:lnTo>
                      <a:lnTo>
                        <a:pt x="26" y="32"/>
                      </a:lnTo>
                      <a:lnTo>
                        <a:pt x="36" y="33"/>
                      </a:lnTo>
                      <a:lnTo>
                        <a:pt x="46" y="33"/>
                      </a:lnTo>
                      <a:lnTo>
                        <a:pt x="55" y="33"/>
                      </a:lnTo>
                      <a:lnTo>
                        <a:pt x="63" y="32"/>
                      </a:lnTo>
                      <a:lnTo>
                        <a:pt x="68" y="31"/>
                      </a:lnTo>
                      <a:lnTo>
                        <a:pt x="71" y="30"/>
                      </a:lnTo>
                      <a:lnTo>
                        <a:pt x="73" y="29"/>
                      </a:lnTo>
                      <a:lnTo>
                        <a:pt x="75" y="27"/>
                      </a:lnTo>
                      <a:lnTo>
                        <a:pt x="75" y="24"/>
                      </a:lnTo>
                      <a:lnTo>
                        <a:pt x="75" y="20"/>
                      </a:lnTo>
                      <a:lnTo>
                        <a:pt x="75" y="13"/>
                      </a:lnTo>
                      <a:lnTo>
                        <a:pt x="74" y="7"/>
                      </a:lnTo>
                      <a:lnTo>
                        <a:pt x="74" y="4"/>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40381" name="Freeform 370"/>
                <p:cNvSpPr>
                  <a:spLocks/>
                </p:cNvSpPr>
                <p:nvPr/>
              </p:nvSpPr>
              <p:spPr bwMode="auto">
                <a:xfrm>
                  <a:off x="1897" y="2344"/>
                  <a:ext cx="9" cy="4"/>
                </a:xfrm>
                <a:custGeom>
                  <a:avLst/>
                  <a:gdLst>
                    <a:gd name="T0" fmla="*/ 0 w 77"/>
                    <a:gd name="T1" fmla="*/ 0 h 34"/>
                    <a:gd name="T2" fmla="*/ 0 w 77"/>
                    <a:gd name="T3" fmla="*/ 0 h 34"/>
                    <a:gd name="T4" fmla="*/ 0 w 77"/>
                    <a:gd name="T5" fmla="*/ 0 h 34"/>
                    <a:gd name="T6" fmla="*/ 0 w 77"/>
                    <a:gd name="T7" fmla="*/ 0 h 34"/>
                    <a:gd name="T8" fmla="*/ 0 w 77"/>
                    <a:gd name="T9" fmla="*/ 0 h 34"/>
                    <a:gd name="T10" fmla="*/ 0 w 77"/>
                    <a:gd name="T11" fmla="*/ 0 h 34"/>
                    <a:gd name="T12" fmla="*/ 0 w 77"/>
                    <a:gd name="T13" fmla="*/ 0 h 34"/>
                    <a:gd name="T14" fmla="*/ 0 w 77"/>
                    <a:gd name="T15" fmla="*/ 0 h 34"/>
                    <a:gd name="T16" fmla="*/ 0 w 77"/>
                    <a:gd name="T17" fmla="*/ 0 h 34"/>
                    <a:gd name="T18" fmla="*/ 0 w 77"/>
                    <a:gd name="T19" fmla="*/ 0 h 34"/>
                    <a:gd name="T20" fmla="*/ 0 w 77"/>
                    <a:gd name="T21" fmla="*/ 0 h 34"/>
                    <a:gd name="T22" fmla="*/ 0 w 77"/>
                    <a:gd name="T23" fmla="*/ 0 h 34"/>
                    <a:gd name="T24" fmla="*/ 0 w 77"/>
                    <a:gd name="T25" fmla="*/ 0 h 34"/>
                    <a:gd name="T26" fmla="*/ 0 w 77"/>
                    <a:gd name="T27" fmla="*/ 0 h 34"/>
                    <a:gd name="T28" fmla="*/ 0 w 77"/>
                    <a:gd name="T29" fmla="*/ 0 h 34"/>
                    <a:gd name="T30" fmla="*/ 0 w 77"/>
                    <a:gd name="T31" fmla="*/ 0 h 34"/>
                    <a:gd name="T32" fmla="*/ 0 w 77"/>
                    <a:gd name="T33" fmla="*/ 0 h 34"/>
                    <a:gd name="T34" fmla="*/ 0 w 77"/>
                    <a:gd name="T35" fmla="*/ 0 h 34"/>
                    <a:gd name="T36" fmla="*/ 0 w 77"/>
                    <a:gd name="T37" fmla="*/ 0 h 34"/>
                    <a:gd name="T38" fmla="*/ 0 w 77"/>
                    <a:gd name="T39" fmla="*/ 0 h 34"/>
                    <a:gd name="T40" fmla="*/ 0 w 77"/>
                    <a:gd name="T41" fmla="*/ 0 h 34"/>
                    <a:gd name="T42" fmla="*/ 0 w 77"/>
                    <a:gd name="T43" fmla="*/ 0 h 34"/>
                    <a:gd name="T44" fmla="*/ 0 w 77"/>
                    <a:gd name="T45" fmla="*/ 0 h 34"/>
                    <a:gd name="T46" fmla="*/ 0 w 77"/>
                    <a:gd name="T47" fmla="*/ 0 h 34"/>
                    <a:gd name="T48" fmla="*/ 0 w 77"/>
                    <a:gd name="T49" fmla="*/ 0 h 34"/>
                    <a:gd name="T50" fmla="*/ 0 w 77"/>
                    <a:gd name="T51" fmla="*/ 0 h 34"/>
                    <a:gd name="T52" fmla="*/ 0 w 77"/>
                    <a:gd name="T53" fmla="*/ 0 h 34"/>
                    <a:gd name="T54" fmla="*/ 0 w 77"/>
                    <a:gd name="T55" fmla="*/ 0 h 34"/>
                    <a:gd name="T56" fmla="*/ 0 w 77"/>
                    <a:gd name="T57" fmla="*/ 0 h 34"/>
                    <a:gd name="T58" fmla="*/ 0 w 77"/>
                    <a:gd name="T59" fmla="*/ 0 h 34"/>
                    <a:gd name="T60" fmla="*/ 0 w 77"/>
                    <a:gd name="T61" fmla="*/ 0 h 34"/>
                    <a:gd name="T62" fmla="*/ 0 w 77"/>
                    <a:gd name="T63" fmla="*/ 0 h 34"/>
                    <a:gd name="T64" fmla="*/ 0 w 77"/>
                    <a:gd name="T65" fmla="*/ 0 h 34"/>
                    <a:gd name="T66" fmla="*/ 0 w 77"/>
                    <a:gd name="T67" fmla="*/ 0 h 34"/>
                    <a:gd name="T68" fmla="*/ 0 w 77"/>
                    <a:gd name="T69" fmla="*/ 0 h 34"/>
                    <a:gd name="T70" fmla="*/ 0 w 77"/>
                    <a:gd name="T71" fmla="*/ 0 h 34"/>
                    <a:gd name="T72" fmla="*/ 0 w 77"/>
                    <a:gd name="T73" fmla="*/ 0 h 34"/>
                    <a:gd name="T74" fmla="*/ 0 w 77"/>
                    <a:gd name="T75" fmla="*/ 0 h 34"/>
                    <a:gd name="T76" fmla="*/ 0 w 77"/>
                    <a:gd name="T77" fmla="*/ 0 h 34"/>
                    <a:gd name="T78" fmla="*/ 0 w 77"/>
                    <a:gd name="T79" fmla="*/ 0 h 34"/>
                    <a:gd name="T80" fmla="*/ 0 w 77"/>
                    <a:gd name="T81" fmla="*/ 0 h 3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77" h="34">
                      <a:moveTo>
                        <a:pt x="75" y="4"/>
                      </a:moveTo>
                      <a:lnTo>
                        <a:pt x="74" y="2"/>
                      </a:lnTo>
                      <a:lnTo>
                        <a:pt x="72" y="1"/>
                      </a:lnTo>
                      <a:lnTo>
                        <a:pt x="70" y="1"/>
                      </a:lnTo>
                      <a:lnTo>
                        <a:pt x="66" y="1"/>
                      </a:lnTo>
                      <a:lnTo>
                        <a:pt x="59" y="2"/>
                      </a:lnTo>
                      <a:lnTo>
                        <a:pt x="51" y="3"/>
                      </a:lnTo>
                      <a:lnTo>
                        <a:pt x="41" y="3"/>
                      </a:lnTo>
                      <a:lnTo>
                        <a:pt x="32" y="2"/>
                      </a:lnTo>
                      <a:lnTo>
                        <a:pt x="23" y="2"/>
                      </a:lnTo>
                      <a:lnTo>
                        <a:pt x="16" y="2"/>
                      </a:lnTo>
                      <a:lnTo>
                        <a:pt x="11" y="1"/>
                      </a:lnTo>
                      <a:lnTo>
                        <a:pt x="8" y="1"/>
                      </a:lnTo>
                      <a:lnTo>
                        <a:pt x="6" y="1"/>
                      </a:lnTo>
                      <a:lnTo>
                        <a:pt x="3" y="0"/>
                      </a:lnTo>
                      <a:lnTo>
                        <a:pt x="2" y="1"/>
                      </a:lnTo>
                      <a:lnTo>
                        <a:pt x="1" y="3"/>
                      </a:lnTo>
                      <a:lnTo>
                        <a:pt x="0" y="10"/>
                      </a:lnTo>
                      <a:lnTo>
                        <a:pt x="0" y="16"/>
                      </a:lnTo>
                      <a:lnTo>
                        <a:pt x="0" y="21"/>
                      </a:lnTo>
                      <a:lnTo>
                        <a:pt x="1" y="25"/>
                      </a:lnTo>
                      <a:lnTo>
                        <a:pt x="1" y="28"/>
                      </a:lnTo>
                      <a:lnTo>
                        <a:pt x="2" y="30"/>
                      </a:lnTo>
                      <a:lnTo>
                        <a:pt x="4" y="31"/>
                      </a:lnTo>
                      <a:lnTo>
                        <a:pt x="7" y="32"/>
                      </a:lnTo>
                      <a:lnTo>
                        <a:pt x="11" y="32"/>
                      </a:lnTo>
                      <a:lnTo>
                        <a:pt x="17" y="33"/>
                      </a:lnTo>
                      <a:lnTo>
                        <a:pt x="26" y="33"/>
                      </a:lnTo>
                      <a:lnTo>
                        <a:pt x="36" y="33"/>
                      </a:lnTo>
                      <a:lnTo>
                        <a:pt x="47" y="34"/>
                      </a:lnTo>
                      <a:lnTo>
                        <a:pt x="57" y="33"/>
                      </a:lnTo>
                      <a:lnTo>
                        <a:pt x="65" y="33"/>
                      </a:lnTo>
                      <a:lnTo>
                        <a:pt x="70" y="32"/>
                      </a:lnTo>
                      <a:lnTo>
                        <a:pt x="73" y="30"/>
                      </a:lnTo>
                      <a:lnTo>
                        <a:pt x="75" y="29"/>
                      </a:lnTo>
                      <a:lnTo>
                        <a:pt x="76" y="27"/>
                      </a:lnTo>
                      <a:lnTo>
                        <a:pt x="77" y="25"/>
                      </a:lnTo>
                      <a:lnTo>
                        <a:pt x="77" y="20"/>
                      </a:lnTo>
                      <a:lnTo>
                        <a:pt x="76" y="13"/>
                      </a:lnTo>
                      <a:lnTo>
                        <a:pt x="75" y="7"/>
                      </a:lnTo>
                      <a:lnTo>
                        <a:pt x="75" y="4"/>
                      </a:lnTo>
                      <a:close/>
                    </a:path>
                  </a:pathLst>
                </a:custGeom>
                <a:solidFill>
                  <a:srgbClr val="E5DDD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0382" name="Freeform 371"/>
                <p:cNvSpPr>
                  <a:spLocks/>
                </p:cNvSpPr>
                <p:nvPr/>
              </p:nvSpPr>
              <p:spPr bwMode="auto">
                <a:xfrm>
                  <a:off x="1897" y="2344"/>
                  <a:ext cx="9" cy="4"/>
                </a:xfrm>
                <a:custGeom>
                  <a:avLst/>
                  <a:gdLst>
                    <a:gd name="T0" fmla="*/ 0 w 77"/>
                    <a:gd name="T1" fmla="*/ 0 h 34"/>
                    <a:gd name="T2" fmla="*/ 0 w 77"/>
                    <a:gd name="T3" fmla="*/ 0 h 34"/>
                    <a:gd name="T4" fmla="*/ 0 w 77"/>
                    <a:gd name="T5" fmla="*/ 0 h 34"/>
                    <a:gd name="T6" fmla="*/ 0 w 77"/>
                    <a:gd name="T7" fmla="*/ 0 h 34"/>
                    <a:gd name="T8" fmla="*/ 0 w 77"/>
                    <a:gd name="T9" fmla="*/ 0 h 34"/>
                    <a:gd name="T10" fmla="*/ 0 w 77"/>
                    <a:gd name="T11" fmla="*/ 0 h 34"/>
                    <a:gd name="T12" fmla="*/ 0 w 77"/>
                    <a:gd name="T13" fmla="*/ 0 h 34"/>
                    <a:gd name="T14" fmla="*/ 0 w 77"/>
                    <a:gd name="T15" fmla="*/ 0 h 34"/>
                    <a:gd name="T16" fmla="*/ 0 w 77"/>
                    <a:gd name="T17" fmla="*/ 0 h 34"/>
                    <a:gd name="T18" fmla="*/ 0 w 77"/>
                    <a:gd name="T19" fmla="*/ 0 h 34"/>
                    <a:gd name="T20" fmla="*/ 0 w 77"/>
                    <a:gd name="T21" fmla="*/ 0 h 34"/>
                    <a:gd name="T22" fmla="*/ 0 w 77"/>
                    <a:gd name="T23" fmla="*/ 0 h 34"/>
                    <a:gd name="T24" fmla="*/ 0 w 77"/>
                    <a:gd name="T25" fmla="*/ 0 h 34"/>
                    <a:gd name="T26" fmla="*/ 0 w 77"/>
                    <a:gd name="T27" fmla="*/ 0 h 34"/>
                    <a:gd name="T28" fmla="*/ 0 w 77"/>
                    <a:gd name="T29" fmla="*/ 0 h 34"/>
                    <a:gd name="T30" fmla="*/ 0 w 77"/>
                    <a:gd name="T31" fmla="*/ 0 h 34"/>
                    <a:gd name="T32" fmla="*/ 0 w 77"/>
                    <a:gd name="T33" fmla="*/ 0 h 34"/>
                    <a:gd name="T34" fmla="*/ 0 w 77"/>
                    <a:gd name="T35" fmla="*/ 0 h 34"/>
                    <a:gd name="T36" fmla="*/ 0 w 77"/>
                    <a:gd name="T37" fmla="*/ 0 h 34"/>
                    <a:gd name="T38" fmla="*/ 0 w 77"/>
                    <a:gd name="T39" fmla="*/ 0 h 34"/>
                    <a:gd name="T40" fmla="*/ 0 w 77"/>
                    <a:gd name="T41" fmla="*/ 0 h 34"/>
                    <a:gd name="T42" fmla="*/ 0 w 77"/>
                    <a:gd name="T43" fmla="*/ 0 h 34"/>
                    <a:gd name="T44" fmla="*/ 0 w 77"/>
                    <a:gd name="T45" fmla="*/ 0 h 34"/>
                    <a:gd name="T46" fmla="*/ 0 w 77"/>
                    <a:gd name="T47" fmla="*/ 0 h 34"/>
                    <a:gd name="T48" fmla="*/ 0 w 77"/>
                    <a:gd name="T49" fmla="*/ 0 h 34"/>
                    <a:gd name="T50" fmla="*/ 0 w 77"/>
                    <a:gd name="T51" fmla="*/ 0 h 34"/>
                    <a:gd name="T52" fmla="*/ 0 w 77"/>
                    <a:gd name="T53" fmla="*/ 0 h 34"/>
                    <a:gd name="T54" fmla="*/ 0 w 77"/>
                    <a:gd name="T55" fmla="*/ 0 h 34"/>
                    <a:gd name="T56" fmla="*/ 0 w 77"/>
                    <a:gd name="T57" fmla="*/ 0 h 34"/>
                    <a:gd name="T58" fmla="*/ 0 w 77"/>
                    <a:gd name="T59" fmla="*/ 0 h 34"/>
                    <a:gd name="T60" fmla="*/ 0 w 77"/>
                    <a:gd name="T61" fmla="*/ 0 h 34"/>
                    <a:gd name="T62" fmla="*/ 0 w 77"/>
                    <a:gd name="T63" fmla="*/ 0 h 34"/>
                    <a:gd name="T64" fmla="*/ 0 w 77"/>
                    <a:gd name="T65" fmla="*/ 0 h 34"/>
                    <a:gd name="T66" fmla="*/ 0 w 77"/>
                    <a:gd name="T67" fmla="*/ 0 h 34"/>
                    <a:gd name="T68" fmla="*/ 0 w 77"/>
                    <a:gd name="T69" fmla="*/ 0 h 34"/>
                    <a:gd name="T70" fmla="*/ 0 w 77"/>
                    <a:gd name="T71" fmla="*/ 0 h 34"/>
                    <a:gd name="T72" fmla="*/ 0 w 77"/>
                    <a:gd name="T73" fmla="*/ 0 h 34"/>
                    <a:gd name="T74" fmla="*/ 0 w 77"/>
                    <a:gd name="T75" fmla="*/ 0 h 34"/>
                    <a:gd name="T76" fmla="*/ 0 w 77"/>
                    <a:gd name="T77" fmla="*/ 0 h 34"/>
                    <a:gd name="T78" fmla="*/ 0 w 77"/>
                    <a:gd name="T79" fmla="*/ 0 h 34"/>
                    <a:gd name="T80" fmla="*/ 0 w 77"/>
                    <a:gd name="T81" fmla="*/ 0 h 34"/>
                    <a:gd name="T82" fmla="*/ 0 w 77"/>
                    <a:gd name="T83" fmla="*/ 0 h 34"/>
                    <a:gd name="T84" fmla="*/ 0 w 77"/>
                    <a:gd name="T85" fmla="*/ 0 h 34"/>
                    <a:gd name="T86" fmla="*/ 0 w 77"/>
                    <a:gd name="T87" fmla="*/ 0 h 34"/>
                    <a:gd name="T88" fmla="*/ 0 w 77"/>
                    <a:gd name="T89" fmla="*/ 0 h 34"/>
                    <a:gd name="T90" fmla="*/ 0 w 77"/>
                    <a:gd name="T91" fmla="*/ 0 h 34"/>
                    <a:gd name="T92" fmla="*/ 0 w 77"/>
                    <a:gd name="T93" fmla="*/ 0 h 34"/>
                    <a:gd name="T94" fmla="*/ 0 w 77"/>
                    <a:gd name="T95" fmla="*/ 0 h 34"/>
                    <a:gd name="T96" fmla="*/ 0 w 77"/>
                    <a:gd name="T97" fmla="*/ 0 h 3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77" h="34">
                      <a:moveTo>
                        <a:pt x="75" y="4"/>
                      </a:moveTo>
                      <a:lnTo>
                        <a:pt x="75" y="4"/>
                      </a:lnTo>
                      <a:lnTo>
                        <a:pt x="74" y="2"/>
                      </a:lnTo>
                      <a:lnTo>
                        <a:pt x="72" y="1"/>
                      </a:lnTo>
                      <a:lnTo>
                        <a:pt x="70" y="1"/>
                      </a:lnTo>
                      <a:lnTo>
                        <a:pt x="66" y="1"/>
                      </a:lnTo>
                      <a:lnTo>
                        <a:pt x="59" y="2"/>
                      </a:lnTo>
                      <a:lnTo>
                        <a:pt x="51" y="3"/>
                      </a:lnTo>
                      <a:lnTo>
                        <a:pt x="41" y="3"/>
                      </a:lnTo>
                      <a:lnTo>
                        <a:pt x="32" y="2"/>
                      </a:lnTo>
                      <a:lnTo>
                        <a:pt x="23" y="2"/>
                      </a:lnTo>
                      <a:lnTo>
                        <a:pt x="16" y="2"/>
                      </a:lnTo>
                      <a:lnTo>
                        <a:pt x="11" y="1"/>
                      </a:lnTo>
                      <a:lnTo>
                        <a:pt x="8" y="1"/>
                      </a:lnTo>
                      <a:lnTo>
                        <a:pt x="6" y="1"/>
                      </a:lnTo>
                      <a:lnTo>
                        <a:pt x="3" y="0"/>
                      </a:lnTo>
                      <a:lnTo>
                        <a:pt x="2" y="1"/>
                      </a:lnTo>
                      <a:lnTo>
                        <a:pt x="1" y="3"/>
                      </a:lnTo>
                      <a:lnTo>
                        <a:pt x="0" y="10"/>
                      </a:lnTo>
                      <a:lnTo>
                        <a:pt x="0" y="16"/>
                      </a:lnTo>
                      <a:lnTo>
                        <a:pt x="0" y="21"/>
                      </a:lnTo>
                      <a:lnTo>
                        <a:pt x="1" y="25"/>
                      </a:lnTo>
                      <a:lnTo>
                        <a:pt x="1" y="28"/>
                      </a:lnTo>
                      <a:lnTo>
                        <a:pt x="2" y="30"/>
                      </a:lnTo>
                      <a:lnTo>
                        <a:pt x="4" y="31"/>
                      </a:lnTo>
                      <a:lnTo>
                        <a:pt x="7" y="32"/>
                      </a:lnTo>
                      <a:lnTo>
                        <a:pt x="11" y="32"/>
                      </a:lnTo>
                      <a:lnTo>
                        <a:pt x="17" y="33"/>
                      </a:lnTo>
                      <a:lnTo>
                        <a:pt x="26" y="33"/>
                      </a:lnTo>
                      <a:lnTo>
                        <a:pt x="36" y="33"/>
                      </a:lnTo>
                      <a:lnTo>
                        <a:pt x="47" y="34"/>
                      </a:lnTo>
                      <a:lnTo>
                        <a:pt x="57" y="33"/>
                      </a:lnTo>
                      <a:lnTo>
                        <a:pt x="65" y="33"/>
                      </a:lnTo>
                      <a:lnTo>
                        <a:pt x="70" y="32"/>
                      </a:lnTo>
                      <a:lnTo>
                        <a:pt x="73" y="30"/>
                      </a:lnTo>
                      <a:lnTo>
                        <a:pt x="75" y="29"/>
                      </a:lnTo>
                      <a:lnTo>
                        <a:pt x="76" y="27"/>
                      </a:lnTo>
                      <a:lnTo>
                        <a:pt x="77" y="25"/>
                      </a:lnTo>
                      <a:lnTo>
                        <a:pt x="77" y="20"/>
                      </a:lnTo>
                      <a:lnTo>
                        <a:pt x="76" y="13"/>
                      </a:lnTo>
                      <a:lnTo>
                        <a:pt x="75" y="7"/>
                      </a:lnTo>
                      <a:lnTo>
                        <a:pt x="75" y="4"/>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40383" name="Freeform 372"/>
                <p:cNvSpPr>
                  <a:spLocks/>
                </p:cNvSpPr>
                <p:nvPr/>
              </p:nvSpPr>
              <p:spPr bwMode="auto">
                <a:xfrm>
                  <a:off x="1884" y="2344"/>
                  <a:ext cx="9" cy="4"/>
                </a:xfrm>
                <a:custGeom>
                  <a:avLst/>
                  <a:gdLst>
                    <a:gd name="T0" fmla="*/ 0 w 76"/>
                    <a:gd name="T1" fmla="*/ 0 h 34"/>
                    <a:gd name="T2" fmla="*/ 0 w 76"/>
                    <a:gd name="T3" fmla="*/ 0 h 34"/>
                    <a:gd name="T4" fmla="*/ 0 w 76"/>
                    <a:gd name="T5" fmla="*/ 0 h 34"/>
                    <a:gd name="T6" fmla="*/ 0 w 76"/>
                    <a:gd name="T7" fmla="*/ 0 h 34"/>
                    <a:gd name="T8" fmla="*/ 0 w 76"/>
                    <a:gd name="T9" fmla="*/ 0 h 34"/>
                    <a:gd name="T10" fmla="*/ 0 w 76"/>
                    <a:gd name="T11" fmla="*/ 0 h 34"/>
                    <a:gd name="T12" fmla="*/ 0 w 76"/>
                    <a:gd name="T13" fmla="*/ 0 h 34"/>
                    <a:gd name="T14" fmla="*/ 0 w 76"/>
                    <a:gd name="T15" fmla="*/ 0 h 34"/>
                    <a:gd name="T16" fmla="*/ 0 w 76"/>
                    <a:gd name="T17" fmla="*/ 0 h 34"/>
                    <a:gd name="T18" fmla="*/ 0 w 76"/>
                    <a:gd name="T19" fmla="*/ 0 h 34"/>
                    <a:gd name="T20" fmla="*/ 0 w 76"/>
                    <a:gd name="T21" fmla="*/ 0 h 34"/>
                    <a:gd name="T22" fmla="*/ 0 w 76"/>
                    <a:gd name="T23" fmla="*/ 0 h 34"/>
                    <a:gd name="T24" fmla="*/ 0 w 76"/>
                    <a:gd name="T25" fmla="*/ 0 h 34"/>
                    <a:gd name="T26" fmla="*/ 0 w 76"/>
                    <a:gd name="T27" fmla="*/ 0 h 34"/>
                    <a:gd name="T28" fmla="*/ 0 w 76"/>
                    <a:gd name="T29" fmla="*/ 0 h 34"/>
                    <a:gd name="T30" fmla="*/ 0 w 76"/>
                    <a:gd name="T31" fmla="*/ 0 h 34"/>
                    <a:gd name="T32" fmla="*/ 0 w 76"/>
                    <a:gd name="T33" fmla="*/ 0 h 34"/>
                    <a:gd name="T34" fmla="*/ 0 w 76"/>
                    <a:gd name="T35" fmla="*/ 0 h 34"/>
                    <a:gd name="T36" fmla="*/ 0 w 76"/>
                    <a:gd name="T37" fmla="*/ 0 h 34"/>
                    <a:gd name="T38" fmla="*/ 0 w 76"/>
                    <a:gd name="T39" fmla="*/ 0 h 34"/>
                    <a:gd name="T40" fmla="*/ 0 w 76"/>
                    <a:gd name="T41" fmla="*/ 0 h 34"/>
                    <a:gd name="T42" fmla="*/ 0 w 76"/>
                    <a:gd name="T43" fmla="*/ 0 h 34"/>
                    <a:gd name="T44" fmla="*/ 0 w 76"/>
                    <a:gd name="T45" fmla="*/ 0 h 34"/>
                    <a:gd name="T46" fmla="*/ 0 w 76"/>
                    <a:gd name="T47" fmla="*/ 0 h 34"/>
                    <a:gd name="T48" fmla="*/ 0 w 76"/>
                    <a:gd name="T49" fmla="*/ 0 h 34"/>
                    <a:gd name="T50" fmla="*/ 0 w 76"/>
                    <a:gd name="T51" fmla="*/ 0 h 34"/>
                    <a:gd name="T52" fmla="*/ 0 w 76"/>
                    <a:gd name="T53" fmla="*/ 0 h 34"/>
                    <a:gd name="T54" fmla="*/ 0 w 76"/>
                    <a:gd name="T55" fmla="*/ 0 h 34"/>
                    <a:gd name="T56" fmla="*/ 0 w 76"/>
                    <a:gd name="T57" fmla="*/ 0 h 34"/>
                    <a:gd name="T58" fmla="*/ 0 w 76"/>
                    <a:gd name="T59" fmla="*/ 0 h 34"/>
                    <a:gd name="T60" fmla="*/ 0 w 76"/>
                    <a:gd name="T61" fmla="*/ 0 h 34"/>
                    <a:gd name="T62" fmla="*/ 0 w 76"/>
                    <a:gd name="T63" fmla="*/ 0 h 34"/>
                    <a:gd name="T64" fmla="*/ 0 w 76"/>
                    <a:gd name="T65" fmla="*/ 0 h 34"/>
                    <a:gd name="T66" fmla="*/ 0 w 76"/>
                    <a:gd name="T67" fmla="*/ 0 h 34"/>
                    <a:gd name="T68" fmla="*/ 0 w 76"/>
                    <a:gd name="T69" fmla="*/ 0 h 34"/>
                    <a:gd name="T70" fmla="*/ 0 w 76"/>
                    <a:gd name="T71" fmla="*/ 0 h 34"/>
                    <a:gd name="T72" fmla="*/ 0 w 76"/>
                    <a:gd name="T73" fmla="*/ 0 h 34"/>
                    <a:gd name="T74" fmla="*/ 0 w 76"/>
                    <a:gd name="T75" fmla="*/ 0 h 34"/>
                    <a:gd name="T76" fmla="*/ 0 w 76"/>
                    <a:gd name="T77" fmla="*/ 0 h 34"/>
                    <a:gd name="T78" fmla="*/ 0 w 76"/>
                    <a:gd name="T79" fmla="*/ 0 h 34"/>
                    <a:gd name="T80" fmla="*/ 0 w 76"/>
                    <a:gd name="T81" fmla="*/ 0 h 3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76" h="34">
                      <a:moveTo>
                        <a:pt x="74" y="4"/>
                      </a:moveTo>
                      <a:lnTo>
                        <a:pt x="74" y="2"/>
                      </a:lnTo>
                      <a:lnTo>
                        <a:pt x="72" y="1"/>
                      </a:lnTo>
                      <a:lnTo>
                        <a:pt x="69" y="1"/>
                      </a:lnTo>
                      <a:lnTo>
                        <a:pt x="65" y="1"/>
                      </a:lnTo>
                      <a:lnTo>
                        <a:pt x="58" y="2"/>
                      </a:lnTo>
                      <a:lnTo>
                        <a:pt x="50" y="3"/>
                      </a:lnTo>
                      <a:lnTo>
                        <a:pt x="41" y="3"/>
                      </a:lnTo>
                      <a:lnTo>
                        <a:pt x="32" y="2"/>
                      </a:lnTo>
                      <a:lnTo>
                        <a:pt x="23" y="2"/>
                      </a:lnTo>
                      <a:lnTo>
                        <a:pt x="16" y="2"/>
                      </a:lnTo>
                      <a:lnTo>
                        <a:pt x="11" y="1"/>
                      </a:lnTo>
                      <a:lnTo>
                        <a:pt x="8" y="1"/>
                      </a:lnTo>
                      <a:lnTo>
                        <a:pt x="6" y="1"/>
                      </a:lnTo>
                      <a:lnTo>
                        <a:pt x="4" y="0"/>
                      </a:lnTo>
                      <a:lnTo>
                        <a:pt x="2" y="1"/>
                      </a:lnTo>
                      <a:lnTo>
                        <a:pt x="1" y="3"/>
                      </a:lnTo>
                      <a:lnTo>
                        <a:pt x="0" y="9"/>
                      </a:lnTo>
                      <a:lnTo>
                        <a:pt x="0" y="15"/>
                      </a:lnTo>
                      <a:lnTo>
                        <a:pt x="0" y="21"/>
                      </a:lnTo>
                      <a:lnTo>
                        <a:pt x="1" y="25"/>
                      </a:lnTo>
                      <a:lnTo>
                        <a:pt x="2" y="28"/>
                      </a:lnTo>
                      <a:lnTo>
                        <a:pt x="3" y="30"/>
                      </a:lnTo>
                      <a:lnTo>
                        <a:pt x="4" y="31"/>
                      </a:lnTo>
                      <a:lnTo>
                        <a:pt x="7" y="32"/>
                      </a:lnTo>
                      <a:lnTo>
                        <a:pt x="11" y="32"/>
                      </a:lnTo>
                      <a:lnTo>
                        <a:pt x="17" y="33"/>
                      </a:lnTo>
                      <a:lnTo>
                        <a:pt x="26" y="33"/>
                      </a:lnTo>
                      <a:lnTo>
                        <a:pt x="36" y="33"/>
                      </a:lnTo>
                      <a:lnTo>
                        <a:pt x="46" y="34"/>
                      </a:lnTo>
                      <a:lnTo>
                        <a:pt x="56" y="33"/>
                      </a:lnTo>
                      <a:lnTo>
                        <a:pt x="64" y="33"/>
                      </a:lnTo>
                      <a:lnTo>
                        <a:pt x="69" y="32"/>
                      </a:lnTo>
                      <a:lnTo>
                        <a:pt x="72" y="30"/>
                      </a:lnTo>
                      <a:lnTo>
                        <a:pt x="74" y="29"/>
                      </a:lnTo>
                      <a:lnTo>
                        <a:pt x="75" y="27"/>
                      </a:lnTo>
                      <a:lnTo>
                        <a:pt x="76" y="25"/>
                      </a:lnTo>
                      <a:lnTo>
                        <a:pt x="76" y="20"/>
                      </a:lnTo>
                      <a:lnTo>
                        <a:pt x="75" y="13"/>
                      </a:lnTo>
                      <a:lnTo>
                        <a:pt x="74" y="7"/>
                      </a:lnTo>
                      <a:lnTo>
                        <a:pt x="74" y="4"/>
                      </a:lnTo>
                      <a:close/>
                    </a:path>
                  </a:pathLst>
                </a:custGeom>
                <a:solidFill>
                  <a:srgbClr val="E5DDD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0384" name="Freeform 373"/>
                <p:cNvSpPr>
                  <a:spLocks/>
                </p:cNvSpPr>
                <p:nvPr/>
              </p:nvSpPr>
              <p:spPr bwMode="auto">
                <a:xfrm>
                  <a:off x="1884" y="2344"/>
                  <a:ext cx="9" cy="4"/>
                </a:xfrm>
                <a:custGeom>
                  <a:avLst/>
                  <a:gdLst>
                    <a:gd name="T0" fmla="*/ 0 w 76"/>
                    <a:gd name="T1" fmla="*/ 0 h 34"/>
                    <a:gd name="T2" fmla="*/ 0 w 76"/>
                    <a:gd name="T3" fmla="*/ 0 h 34"/>
                    <a:gd name="T4" fmla="*/ 0 w 76"/>
                    <a:gd name="T5" fmla="*/ 0 h 34"/>
                    <a:gd name="T6" fmla="*/ 0 w 76"/>
                    <a:gd name="T7" fmla="*/ 0 h 34"/>
                    <a:gd name="T8" fmla="*/ 0 w 76"/>
                    <a:gd name="T9" fmla="*/ 0 h 34"/>
                    <a:gd name="T10" fmla="*/ 0 w 76"/>
                    <a:gd name="T11" fmla="*/ 0 h 34"/>
                    <a:gd name="T12" fmla="*/ 0 w 76"/>
                    <a:gd name="T13" fmla="*/ 0 h 34"/>
                    <a:gd name="T14" fmla="*/ 0 w 76"/>
                    <a:gd name="T15" fmla="*/ 0 h 34"/>
                    <a:gd name="T16" fmla="*/ 0 w 76"/>
                    <a:gd name="T17" fmla="*/ 0 h 34"/>
                    <a:gd name="T18" fmla="*/ 0 w 76"/>
                    <a:gd name="T19" fmla="*/ 0 h 34"/>
                    <a:gd name="T20" fmla="*/ 0 w 76"/>
                    <a:gd name="T21" fmla="*/ 0 h 34"/>
                    <a:gd name="T22" fmla="*/ 0 w 76"/>
                    <a:gd name="T23" fmla="*/ 0 h 34"/>
                    <a:gd name="T24" fmla="*/ 0 w 76"/>
                    <a:gd name="T25" fmla="*/ 0 h 34"/>
                    <a:gd name="T26" fmla="*/ 0 w 76"/>
                    <a:gd name="T27" fmla="*/ 0 h 34"/>
                    <a:gd name="T28" fmla="*/ 0 w 76"/>
                    <a:gd name="T29" fmla="*/ 0 h 34"/>
                    <a:gd name="T30" fmla="*/ 0 w 76"/>
                    <a:gd name="T31" fmla="*/ 0 h 34"/>
                    <a:gd name="T32" fmla="*/ 0 w 76"/>
                    <a:gd name="T33" fmla="*/ 0 h 34"/>
                    <a:gd name="T34" fmla="*/ 0 w 76"/>
                    <a:gd name="T35" fmla="*/ 0 h 34"/>
                    <a:gd name="T36" fmla="*/ 0 w 76"/>
                    <a:gd name="T37" fmla="*/ 0 h 34"/>
                    <a:gd name="T38" fmla="*/ 0 w 76"/>
                    <a:gd name="T39" fmla="*/ 0 h 34"/>
                    <a:gd name="T40" fmla="*/ 0 w 76"/>
                    <a:gd name="T41" fmla="*/ 0 h 34"/>
                    <a:gd name="T42" fmla="*/ 0 w 76"/>
                    <a:gd name="T43" fmla="*/ 0 h 34"/>
                    <a:gd name="T44" fmla="*/ 0 w 76"/>
                    <a:gd name="T45" fmla="*/ 0 h 34"/>
                    <a:gd name="T46" fmla="*/ 0 w 76"/>
                    <a:gd name="T47" fmla="*/ 0 h 34"/>
                    <a:gd name="T48" fmla="*/ 0 w 76"/>
                    <a:gd name="T49" fmla="*/ 0 h 34"/>
                    <a:gd name="T50" fmla="*/ 0 w 76"/>
                    <a:gd name="T51" fmla="*/ 0 h 34"/>
                    <a:gd name="T52" fmla="*/ 0 w 76"/>
                    <a:gd name="T53" fmla="*/ 0 h 34"/>
                    <a:gd name="T54" fmla="*/ 0 w 76"/>
                    <a:gd name="T55" fmla="*/ 0 h 34"/>
                    <a:gd name="T56" fmla="*/ 0 w 76"/>
                    <a:gd name="T57" fmla="*/ 0 h 34"/>
                    <a:gd name="T58" fmla="*/ 0 w 76"/>
                    <a:gd name="T59" fmla="*/ 0 h 34"/>
                    <a:gd name="T60" fmla="*/ 0 w 76"/>
                    <a:gd name="T61" fmla="*/ 0 h 34"/>
                    <a:gd name="T62" fmla="*/ 0 w 76"/>
                    <a:gd name="T63" fmla="*/ 0 h 34"/>
                    <a:gd name="T64" fmla="*/ 0 w 76"/>
                    <a:gd name="T65" fmla="*/ 0 h 34"/>
                    <a:gd name="T66" fmla="*/ 0 w 76"/>
                    <a:gd name="T67" fmla="*/ 0 h 34"/>
                    <a:gd name="T68" fmla="*/ 0 w 76"/>
                    <a:gd name="T69" fmla="*/ 0 h 34"/>
                    <a:gd name="T70" fmla="*/ 0 w 76"/>
                    <a:gd name="T71" fmla="*/ 0 h 34"/>
                    <a:gd name="T72" fmla="*/ 0 w 76"/>
                    <a:gd name="T73" fmla="*/ 0 h 34"/>
                    <a:gd name="T74" fmla="*/ 0 w 76"/>
                    <a:gd name="T75" fmla="*/ 0 h 34"/>
                    <a:gd name="T76" fmla="*/ 0 w 76"/>
                    <a:gd name="T77" fmla="*/ 0 h 34"/>
                    <a:gd name="T78" fmla="*/ 0 w 76"/>
                    <a:gd name="T79" fmla="*/ 0 h 34"/>
                    <a:gd name="T80" fmla="*/ 0 w 76"/>
                    <a:gd name="T81" fmla="*/ 0 h 34"/>
                    <a:gd name="T82" fmla="*/ 0 w 76"/>
                    <a:gd name="T83" fmla="*/ 0 h 34"/>
                    <a:gd name="T84" fmla="*/ 0 w 76"/>
                    <a:gd name="T85" fmla="*/ 0 h 34"/>
                    <a:gd name="T86" fmla="*/ 0 w 76"/>
                    <a:gd name="T87" fmla="*/ 0 h 34"/>
                    <a:gd name="T88" fmla="*/ 0 w 76"/>
                    <a:gd name="T89" fmla="*/ 0 h 34"/>
                    <a:gd name="T90" fmla="*/ 0 w 76"/>
                    <a:gd name="T91" fmla="*/ 0 h 34"/>
                    <a:gd name="T92" fmla="*/ 0 w 76"/>
                    <a:gd name="T93" fmla="*/ 0 h 34"/>
                    <a:gd name="T94" fmla="*/ 0 w 76"/>
                    <a:gd name="T95" fmla="*/ 0 h 34"/>
                    <a:gd name="T96" fmla="*/ 0 w 76"/>
                    <a:gd name="T97" fmla="*/ 0 h 3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76" h="34">
                      <a:moveTo>
                        <a:pt x="74" y="4"/>
                      </a:moveTo>
                      <a:lnTo>
                        <a:pt x="74" y="4"/>
                      </a:lnTo>
                      <a:lnTo>
                        <a:pt x="74" y="2"/>
                      </a:lnTo>
                      <a:lnTo>
                        <a:pt x="72" y="1"/>
                      </a:lnTo>
                      <a:lnTo>
                        <a:pt x="69" y="1"/>
                      </a:lnTo>
                      <a:lnTo>
                        <a:pt x="65" y="1"/>
                      </a:lnTo>
                      <a:lnTo>
                        <a:pt x="58" y="2"/>
                      </a:lnTo>
                      <a:lnTo>
                        <a:pt x="50" y="3"/>
                      </a:lnTo>
                      <a:lnTo>
                        <a:pt x="41" y="3"/>
                      </a:lnTo>
                      <a:lnTo>
                        <a:pt x="32" y="2"/>
                      </a:lnTo>
                      <a:lnTo>
                        <a:pt x="23" y="2"/>
                      </a:lnTo>
                      <a:lnTo>
                        <a:pt x="16" y="2"/>
                      </a:lnTo>
                      <a:lnTo>
                        <a:pt x="11" y="1"/>
                      </a:lnTo>
                      <a:lnTo>
                        <a:pt x="8" y="1"/>
                      </a:lnTo>
                      <a:lnTo>
                        <a:pt x="6" y="1"/>
                      </a:lnTo>
                      <a:lnTo>
                        <a:pt x="4" y="0"/>
                      </a:lnTo>
                      <a:lnTo>
                        <a:pt x="2" y="1"/>
                      </a:lnTo>
                      <a:lnTo>
                        <a:pt x="1" y="3"/>
                      </a:lnTo>
                      <a:lnTo>
                        <a:pt x="0" y="9"/>
                      </a:lnTo>
                      <a:lnTo>
                        <a:pt x="0" y="15"/>
                      </a:lnTo>
                      <a:lnTo>
                        <a:pt x="0" y="21"/>
                      </a:lnTo>
                      <a:lnTo>
                        <a:pt x="1" y="25"/>
                      </a:lnTo>
                      <a:lnTo>
                        <a:pt x="2" y="28"/>
                      </a:lnTo>
                      <a:lnTo>
                        <a:pt x="3" y="30"/>
                      </a:lnTo>
                      <a:lnTo>
                        <a:pt x="4" y="31"/>
                      </a:lnTo>
                      <a:lnTo>
                        <a:pt x="7" y="32"/>
                      </a:lnTo>
                      <a:lnTo>
                        <a:pt x="11" y="32"/>
                      </a:lnTo>
                      <a:lnTo>
                        <a:pt x="17" y="33"/>
                      </a:lnTo>
                      <a:lnTo>
                        <a:pt x="26" y="33"/>
                      </a:lnTo>
                      <a:lnTo>
                        <a:pt x="36" y="33"/>
                      </a:lnTo>
                      <a:lnTo>
                        <a:pt x="46" y="34"/>
                      </a:lnTo>
                      <a:lnTo>
                        <a:pt x="56" y="33"/>
                      </a:lnTo>
                      <a:lnTo>
                        <a:pt x="64" y="33"/>
                      </a:lnTo>
                      <a:lnTo>
                        <a:pt x="69" y="32"/>
                      </a:lnTo>
                      <a:lnTo>
                        <a:pt x="72" y="30"/>
                      </a:lnTo>
                      <a:lnTo>
                        <a:pt x="74" y="29"/>
                      </a:lnTo>
                      <a:lnTo>
                        <a:pt x="75" y="27"/>
                      </a:lnTo>
                      <a:lnTo>
                        <a:pt x="76" y="25"/>
                      </a:lnTo>
                      <a:lnTo>
                        <a:pt x="76" y="20"/>
                      </a:lnTo>
                      <a:lnTo>
                        <a:pt x="75" y="13"/>
                      </a:lnTo>
                      <a:lnTo>
                        <a:pt x="74" y="7"/>
                      </a:lnTo>
                      <a:lnTo>
                        <a:pt x="74" y="4"/>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40385" name="Freeform 374"/>
                <p:cNvSpPr>
                  <a:spLocks/>
                </p:cNvSpPr>
                <p:nvPr/>
              </p:nvSpPr>
              <p:spPr bwMode="auto">
                <a:xfrm>
                  <a:off x="1871" y="2344"/>
                  <a:ext cx="10" cy="4"/>
                </a:xfrm>
                <a:custGeom>
                  <a:avLst/>
                  <a:gdLst>
                    <a:gd name="T0" fmla="*/ 0 w 76"/>
                    <a:gd name="T1" fmla="*/ 0 h 33"/>
                    <a:gd name="T2" fmla="*/ 0 w 76"/>
                    <a:gd name="T3" fmla="*/ 0 h 33"/>
                    <a:gd name="T4" fmla="*/ 0 w 76"/>
                    <a:gd name="T5" fmla="*/ 0 h 33"/>
                    <a:gd name="T6" fmla="*/ 0 w 76"/>
                    <a:gd name="T7" fmla="*/ 0 h 33"/>
                    <a:gd name="T8" fmla="*/ 0 w 76"/>
                    <a:gd name="T9" fmla="*/ 0 h 33"/>
                    <a:gd name="T10" fmla="*/ 0 w 76"/>
                    <a:gd name="T11" fmla="*/ 0 h 33"/>
                    <a:gd name="T12" fmla="*/ 0 w 76"/>
                    <a:gd name="T13" fmla="*/ 0 h 33"/>
                    <a:gd name="T14" fmla="*/ 0 w 76"/>
                    <a:gd name="T15" fmla="*/ 0 h 33"/>
                    <a:gd name="T16" fmla="*/ 0 w 76"/>
                    <a:gd name="T17" fmla="*/ 0 h 33"/>
                    <a:gd name="T18" fmla="*/ 0 w 76"/>
                    <a:gd name="T19" fmla="*/ 0 h 33"/>
                    <a:gd name="T20" fmla="*/ 0 w 76"/>
                    <a:gd name="T21" fmla="*/ 0 h 33"/>
                    <a:gd name="T22" fmla="*/ 0 w 76"/>
                    <a:gd name="T23" fmla="*/ 0 h 33"/>
                    <a:gd name="T24" fmla="*/ 0 w 76"/>
                    <a:gd name="T25" fmla="*/ 0 h 33"/>
                    <a:gd name="T26" fmla="*/ 0 w 76"/>
                    <a:gd name="T27" fmla="*/ 0 h 33"/>
                    <a:gd name="T28" fmla="*/ 0 w 76"/>
                    <a:gd name="T29" fmla="*/ 0 h 33"/>
                    <a:gd name="T30" fmla="*/ 0 w 76"/>
                    <a:gd name="T31" fmla="*/ 0 h 33"/>
                    <a:gd name="T32" fmla="*/ 0 w 76"/>
                    <a:gd name="T33" fmla="*/ 0 h 33"/>
                    <a:gd name="T34" fmla="*/ 0 w 76"/>
                    <a:gd name="T35" fmla="*/ 0 h 33"/>
                    <a:gd name="T36" fmla="*/ 0 w 76"/>
                    <a:gd name="T37" fmla="*/ 0 h 33"/>
                    <a:gd name="T38" fmla="*/ 0 w 76"/>
                    <a:gd name="T39" fmla="*/ 0 h 33"/>
                    <a:gd name="T40" fmla="*/ 0 w 76"/>
                    <a:gd name="T41" fmla="*/ 0 h 33"/>
                    <a:gd name="T42" fmla="*/ 0 w 76"/>
                    <a:gd name="T43" fmla="*/ 0 h 33"/>
                    <a:gd name="T44" fmla="*/ 0 w 76"/>
                    <a:gd name="T45" fmla="*/ 0 h 33"/>
                    <a:gd name="T46" fmla="*/ 0 w 76"/>
                    <a:gd name="T47" fmla="*/ 0 h 33"/>
                    <a:gd name="T48" fmla="*/ 0 w 76"/>
                    <a:gd name="T49" fmla="*/ 0 h 33"/>
                    <a:gd name="T50" fmla="*/ 0 w 76"/>
                    <a:gd name="T51" fmla="*/ 0 h 33"/>
                    <a:gd name="T52" fmla="*/ 0 w 76"/>
                    <a:gd name="T53" fmla="*/ 0 h 33"/>
                    <a:gd name="T54" fmla="*/ 0 w 76"/>
                    <a:gd name="T55" fmla="*/ 0 h 33"/>
                    <a:gd name="T56" fmla="*/ 0 w 76"/>
                    <a:gd name="T57" fmla="*/ 0 h 33"/>
                    <a:gd name="T58" fmla="*/ 0 w 76"/>
                    <a:gd name="T59" fmla="*/ 0 h 33"/>
                    <a:gd name="T60" fmla="*/ 0 w 76"/>
                    <a:gd name="T61" fmla="*/ 0 h 33"/>
                    <a:gd name="T62" fmla="*/ 0 w 76"/>
                    <a:gd name="T63" fmla="*/ 0 h 33"/>
                    <a:gd name="T64" fmla="*/ 0 w 76"/>
                    <a:gd name="T65" fmla="*/ 0 h 33"/>
                    <a:gd name="T66" fmla="*/ 0 w 76"/>
                    <a:gd name="T67" fmla="*/ 0 h 33"/>
                    <a:gd name="T68" fmla="*/ 0 w 76"/>
                    <a:gd name="T69" fmla="*/ 0 h 33"/>
                    <a:gd name="T70" fmla="*/ 0 w 76"/>
                    <a:gd name="T71" fmla="*/ 0 h 33"/>
                    <a:gd name="T72" fmla="*/ 0 w 76"/>
                    <a:gd name="T73" fmla="*/ 0 h 33"/>
                    <a:gd name="T74" fmla="*/ 0 w 76"/>
                    <a:gd name="T75" fmla="*/ 0 h 33"/>
                    <a:gd name="T76" fmla="*/ 0 w 76"/>
                    <a:gd name="T77" fmla="*/ 0 h 33"/>
                    <a:gd name="T78" fmla="*/ 0 w 76"/>
                    <a:gd name="T79" fmla="*/ 0 h 33"/>
                    <a:gd name="T80" fmla="*/ 0 w 76"/>
                    <a:gd name="T81" fmla="*/ 0 h 3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76" h="33">
                      <a:moveTo>
                        <a:pt x="74" y="4"/>
                      </a:moveTo>
                      <a:lnTo>
                        <a:pt x="74" y="2"/>
                      </a:lnTo>
                      <a:lnTo>
                        <a:pt x="72" y="0"/>
                      </a:lnTo>
                      <a:lnTo>
                        <a:pt x="69" y="0"/>
                      </a:lnTo>
                      <a:lnTo>
                        <a:pt x="65" y="1"/>
                      </a:lnTo>
                      <a:lnTo>
                        <a:pt x="58" y="2"/>
                      </a:lnTo>
                      <a:lnTo>
                        <a:pt x="50" y="3"/>
                      </a:lnTo>
                      <a:lnTo>
                        <a:pt x="41" y="3"/>
                      </a:lnTo>
                      <a:lnTo>
                        <a:pt x="32" y="2"/>
                      </a:lnTo>
                      <a:lnTo>
                        <a:pt x="23" y="2"/>
                      </a:lnTo>
                      <a:lnTo>
                        <a:pt x="16" y="2"/>
                      </a:lnTo>
                      <a:lnTo>
                        <a:pt x="11" y="1"/>
                      </a:lnTo>
                      <a:lnTo>
                        <a:pt x="8" y="1"/>
                      </a:lnTo>
                      <a:lnTo>
                        <a:pt x="6" y="1"/>
                      </a:lnTo>
                      <a:lnTo>
                        <a:pt x="4" y="0"/>
                      </a:lnTo>
                      <a:lnTo>
                        <a:pt x="2" y="1"/>
                      </a:lnTo>
                      <a:lnTo>
                        <a:pt x="1" y="3"/>
                      </a:lnTo>
                      <a:lnTo>
                        <a:pt x="0" y="9"/>
                      </a:lnTo>
                      <a:lnTo>
                        <a:pt x="0" y="15"/>
                      </a:lnTo>
                      <a:lnTo>
                        <a:pt x="0" y="21"/>
                      </a:lnTo>
                      <a:lnTo>
                        <a:pt x="1" y="25"/>
                      </a:lnTo>
                      <a:lnTo>
                        <a:pt x="2" y="27"/>
                      </a:lnTo>
                      <a:lnTo>
                        <a:pt x="3" y="29"/>
                      </a:lnTo>
                      <a:lnTo>
                        <a:pt x="4" y="30"/>
                      </a:lnTo>
                      <a:lnTo>
                        <a:pt x="7" y="31"/>
                      </a:lnTo>
                      <a:lnTo>
                        <a:pt x="11" y="31"/>
                      </a:lnTo>
                      <a:lnTo>
                        <a:pt x="17" y="32"/>
                      </a:lnTo>
                      <a:lnTo>
                        <a:pt x="26" y="32"/>
                      </a:lnTo>
                      <a:lnTo>
                        <a:pt x="36" y="33"/>
                      </a:lnTo>
                      <a:lnTo>
                        <a:pt x="46" y="33"/>
                      </a:lnTo>
                      <a:lnTo>
                        <a:pt x="56" y="33"/>
                      </a:lnTo>
                      <a:lnTo>
                        <a:pt x="64" y="32"/>
                      </a:lnTo>
                      <a:lnTo>
                        <a:pt x="69" y="31"/>
                      </a:lnTo>
                      <a:lnTo>
                        <a:pt x="72" y="30"/>
                      </a:lnTo>
                      <a:lnTo>
                        <a:pt x="74" y="29"/>
                      </a:lnTo>
                      <a:lnTo>
                        <a:pt x="75" y="27"/>
                      </a:lnTo>
                      <a:lnTo>
                        <a:pt x="76" y="24"/>
                      </a:lnTo>
                      <a:lnTo>
                        <a:pt x="76" y="20"/>
                      </a:lnTo>
                      <a:lnTo>
                        <a:pt x="75" y="13"/>
                      </a:lnTo>
                      <a:lnTo>
                        <a:pt x="74" y="7"/>
                      </a:lnTo>
                      <a:lnTo>
                        <a:pt x="74" y="4"/>
                      </a:lnTo>
                      <a:close/>
                    </a:path>
                  </a:pathLst>
                </a:custGeom>
                <a:solidFill>
                  <a:srgbClr val="E5DDD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0386" name="Freeform 375"/>
                <p:cNvSpPr>
                  <a:spLocks/>
                </p:cNvSpPr>
                <p:nvPr/>
              </p:nvSpPr>
              <p:spPr bwMode="auto">
                <a:xfrm>
                  <a:off x="1871" y="2344"/>
                  <a:ext cx="10" cy="4"/>
                </a:xfrm>
                <a:custGeom>
                  <a:avLst/>
                  <a:gdLst>
                    <a:gd name="T0" fmla="*/ 0 w 76"/>
                    <a:gd name="T1" fmla="*/ 0 h 33"/>
                    <a:gd name="T2" fmla="*/ 0 w 76"/>
                    <a:gd name="T3" fmla="*/ 0 h 33"/>
                    <a:gd name="T4" fmla="*/ 0 w 76"/>
                    <a:gd name="T5" fmla="*/ 0 h 33"/>
                    <a:gd name="T6" fmla="*/ 0 w 76"/>
                    <a:gd name="T7" fmla="*/ 0 h 33"/>
                    <a:gd name="T8" fmla="*/ 0 w 76"/>
                    <a:gd name="T9" fmla="*/ 0 h 33"/>
                    <a:gd name="T10" fmla="*/ 0 w 76"/>
                    <a:gd name="T11" fmla="*/ 0 h 33"/>
                    <a:gd name="T12" fmla="*/ 0 w 76"/>
                    <a:gd name="T13" fmla="*/ 0 h 33"/>
                    <a:gd name="T14" fmla="*/ 0 w 76"/>
                    <a:gd name="T15" fmla="*/ 0 h 33"/>
                    <a:gd name="T16" fmla="*/ 0 w 76"/>
                    <a:gd name="T17" fmla="*/ 0 h 33"/>
                    <a:gd name="T18" fmla="*/ 0 w 76"/>
                    <a:gd name="T19" fmla="*/ 0 h 33"/>
                    <a:gd name="T20" fmla="*/ 0 w 76"/>
                    <a:gd name="T21" fmla="*/ 0 h 33"/>
                    <a:gd name="T22" fmla="*/ 0 w 76"/>
                    <a:gd name="T23" fmla="*/ 0 h 33"/>
                    <a:gd name="T24" fmla="*/ 0 w 76"/>
                    <a:gd name="T25" fmla="*/ 0 h 33"/>
                    <a:gd name="T26" fmla="*/ 0 w 76"/>
                    <a:gd name="T27" fmla="*/ 0 h 33"/>
                    <a:gd name="T28" fmla="*/ 0 w 76"/>
                    <a:gd name="T29" fmla="*/ 0 h 33"/>
                    <a:gd name="T30" fmla="*/ 0 w 76"/>
                    <a:gd name="T31" fmla="*/ 0 h 33"/>
                    <a:gd name="T32" fmla="*/ 0 w 76"/>
                    <a:gd name="T33" fmla="*/ 0 h 33"/>
                    <a:gd name="T34" fmla="*/ 0 w 76"/>
                    <a:gd name="T35" fmla="*/ 0 h 33"/>
                    <a:gd name="T36" fmla="*/ 0 w 76"/>
                    <a:gd name="T37" fmla="*/ 0 h 33"/>
                    <a:gd name="T38" fmla="*/ 0 w 76"/>
                    <a:gd name="T39" fmla="*/ 0 h 33"/>
                    <a:gd name="T40" fmla="*/ 0 w 76"/>
                    <a:gd name="T41" fmla="*/ 0 h 33"/>
                    <a:gd name="T42" fmla="*/ 0 w 76"/>
                    <a:gd name="T43" fmla="*/ 0 h 33"/>
                    <a:gd name="T44" fmla="*/ 0 w 76"/>
                    <a:gd name="T45" fmla="*/ 0 h 33"/>
                    <a:gd name="T46" fmla="*/ 0 w 76"/>
                    <a:gd name="T47" fmla="*/ 0 h 33"/>
                    <a:gd name="T48" fmla="*/ 0 w 76"/>
                    <a:gd name="T49" fmla="*/ 0 h 33"/>
                    <a:gd name="T50" fmla="*/ 0 w 76"/>
                    <a:gd name="T51" fmla="*/ 0 h 33"/>
                    <a:gd name="T52" fmla="*/ 0 w 76"/>
                    <a:gd name="T53" fmla="*/ 0 h 33"/>
                    <a:gd name="T54" fmla="*/ 0 w 76"/>
                    <a:gd name="T55" fmla="*/ 0 h 33"/>
                    <a:gd name="T56" fmla="*/ 0 w 76"/>
                    <a:gd name="T57" fmla="*/ 0 h 33"/>
                    <a:gd name="T58" fmla="*/ 0 w 76"/>
                    <a:gd name="T59" fmla="*/ 0 h 33"/>
                    <a:gd name="T60" fmla="*/ 0 w 76"/>
                    <a:gd name="T61" fmla="*/ 0 h 33"/>
                    <a:gd name="T62" fmla="*/ 0 w 76"/>
                    <a:gd name="T63" fmla="*/ 0 h 33"/>
                    <a:gd name="T64" fmla="*/ 0 w 76"/>
                    <a:gd name="T65" fmla="*/ 0 h 33"/>
                    <a:gd name="T66" fmla="*/ 0 w 76"/>
                    <a:gd name="T67" fmla="*/ 0 h 33"/>
                    <a:gd name="T68" fmla="*/ 0 w 76"/>
                    <a:gd name="T69" fmla="*/ 0 h 33"/>
                    <a:gd name="T70" fmla="*/ 0 w 76"/>
                    <a:gd name="T71" fmla="*/ 0 h 33"/>
                    <a:gd name="T72" fmla="*/ 0 w 76"/>
                    <a:gd name="T73" fmla="*/ 0 h 33"/>
                    <a:gd name="T74" fmla="*/ 0 w 76"/>
                    <a:gd name="T75" fmla="*/ 0 h 33"/>
                    <a:gd name="T76" fmla="*/ 0 w 76"/>
                    <a:gd name="T77" fmla="*/ 0 h 33"/>
                    <a:gd name="T78" fmla="*/ 0 w 76"/>
                    <a:gd name="T79" fmla="*/ 0 h 33"/>
                    <a:gd name="T80" fmla="*/ 0 w 76"/>
                    <a:gd name="T81" fmla="*/ 0 h 33"/>
                    <a:gd name="T82" fmla="*/ 0 w 76"/>
                    <a:gd name="T83" fmla="*/ 0 h 33"/>
                    <a:gd name="T84" fmla="*/ 0 w 76"/>
                    <a:gd name="T85" fmla="*/ 0 h 33"/>
                    <a:gd name="T86" fmla="*/ 0 w 76"/>
                    <a:gd name="T87" fmla="*/ 0 h 33"/>
                    <a:gd name="T88" fmla="*/ 0 w 76"/>
                    <a:gd name="T89" fmla="*/ 0 h 33"/>
                    <a:gd name="T90" fmla="*/ 0 w 76"/>
                    <a:gd name="T91" fmla="*/ 0 h 33"/>
                    <a:gd name="T92" fmla="*/ 0 w 76"/>
                    <a:gd name="T93" fmla="*/ 0 h 33"/>
                    <a:gd name="T94" fmla="*/ 0 w 76"/>
                    <a:gd name="T95" fmla="*/ 0 h 33"/>
                    <a:gd name="T96" fmla="*/ 0 w 76"/>
                    <a:gd name="T97" fmla="*/ 0 h 3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76" h="33">
                      <a:moveTo>
                        <a:pt x="74" y="4"/>
                      </a:moveTo>
                      <a:lnTo>
                        <a:pt x="74" y="4"/>
                      </a:lnTo>
                      <a:lnTo>
                        <a:pt x="74" y="2"/>
                      </a:lnTo>
                      <a:lnTo>
                        <a:pt x="72" y="0"/>
                      </a:lnTo>
                      <a:lnTo>
                        <a:pt x="69" y="0"/>
                      </a:lnTo>
                      <a:lnTo>
                        <a:pt x="65" y="1"/>
                      </a:lnTo>
                      <a:lnTo>
                        <a:pt x="58" y="2"/>
                      </a:lnTo>
                      <a:lnTo>
                        <a:pt x="50" y="3"/>
                      </a:lnTo>
                      <a:lnTo>
                        <a:pt x="41" y="3"/>
                      </a:lnTo>
                      <a:lnTo>
                        <a:pt x="32" y="2"/>
                      </a:lnTo>
                      <a:lnTo>
                        <a:pt x="23" y="2"/>
                      </a:lnTo>
                      <a:lnTo>
                        <a:pt x="16" y="2"/>
                      </a:lnTo>
                      <a:lnTo>
                        <a:pt x="11" y="1"/>
                      </a:lnTo>
                      <a:lnTo>
                        <a:pt x="8" y="1"/>
                      </a:lnTo>
                      <a:lnTo>
                        <a:pt x="6" y="1"/>
                      </a:lnTo>
                      <a:lnTo>
                        <a:pt x="4" y="0"/>
                      </a:lnTo>
                      <a:lnTo>
                        <a:pt x="2" y="1"/>
                      </a:lnTo>
                      <a:lnTo>
                        <a:pt x="1" y="3"/>
                      </a:lnTo>
                      <a:lnTo>
                        <a:pt x="0" y="9"/>
                      </a:lnTo>
                      <a:lnTo>
                        <a:pt x="0" y="15"/>
                      </a:lnTo>
                      <a:lnTo>
                        <a:pt x="0" y="21"/>
                      </a:lnTo>
                      <a:lnTo>
                        <a:pt x="1" y="25"/>
                      </a:lnTo>
                      <a:lnTo>
                        <a:pt x="2" y="27"/>
                      </a:lnTo>
                      <a:lnTo>
                        <a:pt x="3" y="29"/>
                      </a:lnTo>
                      <a:lnTo>
                        <a:pt x="4" y="30"/>
                      </a:lnTo>
                      <a:lnTo>
                        <a:pt x="7" y="31"/>
                      </a:lnTo>
                      <a:lnTo>
                        <a:pt x="11" y="31"/>
                      </a:lnTo>
                      <a:lnTo>
                        <a:pt x="17" y="32"/>
                      </a:lnTo>
                      <a:lnTo>
                        <a:pt x="26" y="32"/>
                      </a:lnTo>
                      <a:lnTo>
                        <a:pt x="36" y="33"/>
                      </a:lnTo>
                      <a:lnTo>
                        <a:pt x="46" y="33"/>
                      </a:lnTo>
                      <a:lnTo>
                        <a:pt x="56" y="33"/>
                      </a:lnTo>
                      <a:lnTo>
                        <a:pt x="64" y="32"/>
                      </a:lnTo>
                      <a:lnTo>
                        <a:pt x="69" y="31"/>
                      </a:lnTo>
                      <a:lnTo>
                        <a:pt x="72" y="30"/>
                      </a:lnTo>
                      <a:lnTo>
                        <a:pt x="74" y="29"/>
                      </a:lnTo>
                      <a:lnTo>
                        <a:pt x="75" y="27"/>
                      </a:lnTo>
                      <a:lnTo>
                        <a:pt x="76" y="24"/>
                      </a:lnTo>
                      <a:lnTo>
                        <a:pt x="76" y="20"/>
                      </a:lnTo>
                      <a:lnTo>
                        <a:pt x="75" y="13"/>
                      </a:lnTo>
                      <a:lnTo>
                        <a:pt x="74" y="7"/>
                      </a:lnTo>
                      <a:lnTo>
                        <a:pt x="74" y="4"/>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40387" name="Freeform 376"/>
                <p:cNvSpPr>
                  <a:spLocks/>
                </p:cNvSpPr>
                <p:nvPr/>
              </p:nvSpPr>
              <p:spPr bwMode="auto">
                <a:xfrm>
                  <a:off x="1859" y="2343"/>
                  <a:ext cx="9" cy="5"/>
                </a:xfrm>
                <a:custGeom>
                  <a:avLst/>
                  <a:gdLst>
                    <a:gd name="T0" fmla="*/ 0 w 77"/>
                    <a:gd name="T1" fmla="*/ 0 h 34"/>
                    <a:gd name="T2" fmla="*/ 0 w 77"/>
                    <a:gd name="T3" fmla="*/ 0 h 34"/>
                    <a:gd name="T4" fmla="*/ 0 w 77"/>
                    <a:gd name="T5" fmla="*/ 0 h 34"/>
                    <a:gd name="T6" fmla="*/ 0 w 77"/>
                    <a:gd name="T7" fmla="*/ 0 h 34"/>
                    <a:gd name="T8" fmla="*/ 0 w 77"/>
                    <a:gd name="T9" fmla="*/ 0 h 34"/>
                    <a:gd name="T10" fmla="*/ 0 w 77"/>
                    <a:gd name="T11" fmla="*/ 0 h 34"/>
                    <a:gd name="T12" fmla="*/ 0 w 77"/>
                    <a:gd name="T13" fmla="*/ 0 h 34"/>
                    <a:gd name="T14" fmla="*/ 0 w 77"/>
                    <a:gd name="T15" fmla="*/ 0 h 34"/>
                    <a:gd name="T16" fmla="*/ 0 w 77"/>
                    <a:gd name="T17" fmla="*/ 0 h 34"/>
                    <a:gd name="T18" fmla="*/ 0 w 77"/>
                    <a:gd name="T19" fmla="*/ 0 h 34"/>
                    <a:gd name="T20" fmla="*/ 0 w 77"/>
                    <a:gd name="T21" fmla="*/ 0 h 34"/>
                    <a:gd name="T22" fmla="*/ 0 w 77"/>
                    <a:gd name="T23" fmla="*/ 0 h 34"/>
                    <a:gd name="T24" fmla="*/ 0 w 77"/>
                    <a:gd name="T25" fmla="*/ 0 h 34"/>
                    <a:gd name="T26" fmla="*/ 0 w 77"/>
                    <a:gd name="T27" fmla="*/ 0 h 34"/>
                    <a:gd name="T28" fmla="*/ 0 w 77"/>
                    <a:gd name="T29" fmla="*/ 0 h 34"/>
                    <a:gd name="T30" fmla="*/ 0 w 77"/>
                    <a:gd name="T31" fmla="*/ 0 h 34"/>
                    <a:gd name="T32" fmla="*/ 0 w 77"/>
                    <a:gd name="T33" fmla="*/ 0 h 34"/>
                    <a:gd name="T34" fmla="*/ 0 w 77"/>
                    <a:gd name="T35" fmla="*/ 0 h 34"/>
                    <a:gd name="T36" fmla="*/ 0 w 77"/>
                    <a:gd name="T37" fmla="*/ 0 h 34"/>
                    <a:gd name="T38" fmla="*/ 0 w 77"/>
                    <a:gd name="T39" fmla="*/ 0 h 34"/>
                    <a:gd name="T40" fmla="*/ 0 w 77"/>
                    <a:gd name="T41" fmla="*/ 0 h 34"/>
                    <a:gd name="T42" fmla="*/ 0 w 77"/>
                    <a:gd name="T43" fmla="*/ 0 h 34"/>
                    <a:gd name="T44" fmla="*/ 0 w 77"/>
                    <a:gd name="T45" fmla="*/ 0 h 34"/>
                    <a:gd name="T46" fmla="*/ 0 w 77"/>
                    <a:gd name="T47" fmla="*/ 0 h 34"/>
                    <a:gd name="T48" fmla="*/ 0 w 77"/>
                    <a:gd name="T49" fmla="*/ 0 h 34"/>
                    <a:gd name="T50" fmla="*/ 0 w 77"/>
                    <a:gd name="T51" fmla="*/ 0 h 34"/>
                    <a:gd name="T52" fmla="*/ 0 w 77"/>
                    <a:gd name="T53" fmla="*/ 0 h 34"/>
                    <a:gd name="T54" fmla="*/ 0 w 77"/>
                    <a:gd name="T55" fmla="*/ 0 h 34"/>
                    <a:gd name="T56" fmla="*/ 0 w 77"/>
                    <a:gd name="T57" fmla="*/ 0 h 34"/>
                    <a:gd name="T58" fmla="*/ 0 w 77"/>
                    <a:gd name="T59" fmla="*/ 0 h 34"/>
                    <a:gd name="T60" fmla="*/ 0 w 77"/>
                    <a:gd name="T61" fmla="*/ 0 h 34"/>
                    <a:gd name="T62" fmla="*/ 0 w 77"/>
                    <a:gd name="T63" fmla="*/ 0 h 34"/>
                    <a:gd name="T64" fmla="*/ 0 w 77"/>
                    <a:gd name="T65" fmla="*/ 0 h 34"/>
                    <a:gd name="T66" fmla="*/ 0 w 77"/>
                    <a:gd name="T67" fmla="*/ 0 h 34"/>
                    <a:gd name="T68" fmla="*/ 0 w 77"/>
                    <a:gd name="T69" fmla="*/ 0 h 34"/>
                    <a:gd name="T70" fmla="*/ 0 w 77"/>
                    <a:gd name="T71" fmla="*/ 0 h 34"/>
                    <a:gd name="T72" fmla="*/ 0 w 77"/>
                    <a:gd name="T73" fmla="*/ 0 h 34"/>
                    <a:gd name="T74" fmla="*/ 0 w 77"/>
                    <a:gd name="T75" fmla="*/ 0 h 34"/>
                    <a:gd name="T76" fmla="*/ 0 w 77"/>
                    <a:gd name="T77" fmla="*/ 0 h 34"/>
                    <a:gd name="T78" fmla="*/ 0 w 77"/>
                    <a:gd name="T79" fmla="*/ 0 h 34"/>
                    <a:gd name="T80" fmla="*/ 0 w 77"/>
                    <a:gd name="T81" fmla="*/ 0 h 3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77" h="34">
                      <a:moveTo>
                        <a:pt x="75" y="4"/>
                      </a:moveTo>
                      <a:lnTo>
                        <a:pt x="75" y="2"/>
                      </a:lnTo>
                      <a:lnTo>
                        <a:pt x="73" y="1"/>
                      </a:lnTo>
                      <a:lnTo>
                        <a:pt x="70" y="1"/>
                      </a:lnTo>
                      <a:lnTo>
                        <a:pt x="66" y="1"/>
                      </a:lnTo>
                      <a:lnTo>
                        <a:pt x="59" y="2"/>
                      </a:lnTo>
                      <a:lnTo>
                        <a:pt x="51" y="3"/>
                      </a:lnTo>
                      <a:lnTo>
                        <a:pt x="42" y="3"/>
                      </a:lnTo>
                      <a:lnTo>
                        <a:pt x="33" y="2"/>
                      </a:lnTo>
                      <a:lnTo>
                        <a:pt x="24" y="2"/>
                      </a:lnTo>
                      <a:lnTo>
                        <a:pt x="17" y="2"/>
                      </a:lnTo>
                      <a:lnTo>
                        <a:pt x="12" y="1"/>
                      </a:lnTo>
                      <a:lnTo>
                        <a:pt x="10" y="1"/>
                      </a:lnTo>
                      <a:lnTo>
                        <a:pt x="7" y="1"/>
                      </a:lnTo>
                      <a:lnTo>
                        <a:pt x="4" y="0"/>
                      </a:lnTo>
                      <a:lnTo>
                        <a:pt x="2" y="1"/>
                      </a:lnTo>
                      <a:lnTo>
                        <a:pt x="1" y="3"/>
                      </a:lnTo>
                      <a:lnTo>
                        <a:pt x="0" y="10"/>
                      </a:lnTo>
                      <a:lnTo>
                        <a:pt x="0" y="16"/>
                      </a:lnTo>
                      <a:lnTo>
                        <a:pt x="0" y="21"/>
                      </a:lnTo>
                      <a:lnTo>
                        <a:pt x="1" y="25"/>
                      </a:lnTo>
                      <a:lnTo>
                        <a:pt x="2" y="28"/>
                      </a:lnTo>
                      <a:lnTo>
                        <a:pt x="3" y="30"/>
                      </a:lnTo>
                      <a:lnTo>
                        <a:pt x="4" y="31"/>
                      </a:lnTo>
                      <a:lnTo>
                        <a:pt x="8" y="32"/>
                      </a:lnTo>
                      <a:lnTo>
                        <a:pt x="12" y="32"/>
                      </a:lnTo>
                      <a:lnTo>
                        <a:pt x="18" y="33"/>
                      </a:lnTo>
                      <a:lnTo>
                        <a:pt x="27" y="33"/>
                      </a:lnTo>
                      <a:lnTo>
                        <a:pt x="37" y="33"/>
                      </a:lnTo>
                      <a:lnTo>
                        <a:pt x="47" y="34"/>
                      </a:lnTo>
                      <a:lnTo>
                        <a:pt x="57" y="33"/>
                      </a:lnTo>
                      <a:lnTo>
                        <a:pt x="65" y="33"/>
                      </a:lnTo>
                      <a:lnTo>
                        <a:pt x="70" y="32"/>
                      </a:lnTo>
                      <a:lnTo>
                        <a:pt x="73" y="30"/>
                      </a:lnTo>
                      <a:lnTo>
                        <a:pt x="75" y="29"/>
                      </a:lnTo>
                      <a:lnTo>
                        <a:pt x="77" y="27"/>
                      </a:lnTo>
                      <a:lnTo>
                        <a:pt x="77" y="25"/>
                      </a:lnTo>
                      <a:lnTo>
                        <a:pt x="77" y="20"/>
                      </a:lnTo>
                      <a:lnTo>
                        <a:pt x="76" y="13"/>
                      </a:lnTo>
                      <a:lnTo>
                        <a:pt x="75" y="7"/>
                      </a:lnTo>
                      <a:lnTo>
                        <a:pt x="75" y="4"/>
                      </a:lnTo>
                      <a:close/>
                    </a:path>
                  </a:pathLst>
                </a:custGeom>
                <a:solidFill>
                  <a:srgbClr val="E5DDD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0388" name="Freeform 377"/>
                <p:cNvSpPr>
                  <a:spLocks/>
                </p:cNvSpPr>
                <p:nvPr/>
              </p:nvSpPr>
              <p:spPr bwMode="auto">
                <a:xfrm>
                  <a:off x="1859" y="2343"/>
                  <a:ext cx="9" cy="5"/>
                </a:xfrm>
                <a:custGeom>
                  <a:avLst/>
                  <a:gdLst>
                    <a:gd name="T0" fmla="*/ 0 w 77"/>
                    <a:gd name="T1" fmla="*/ 0 h 34"/>
                    <a:gd name="T2" fmla="*/ 0 w 77"/>
                    <a:gd name="T3" fmla="*/ 0 h 34"/>
                    <a:gd name="T4" fmla="*/ 0 w 77"/>
                    <a:gd name="T5" fmla="*/ 0 h 34"/>
                    <a:gd name="T6" fmla="*/ 0 w 77"/>
                    <a:gd name="T7" fmla="*/ 0 h 34"/>
                    <a:gd name="T8" fmla="*/ 0 w 77"/>
                    <a:gd name="T9" fmla="*/ 0 h 34"/>
                    <a:gd name="T10" fmla="*/ 0 w 77"/>
                    <a:gd name="T11" fmla="*/ 0 h 34"/>
                    <a:gd name="T12" fmla="*/ 0 w 77"/>
                    <a:gd name="T13" fmla="*/ 0 h 34"/>
                    <a:gd name="T14" fmla="*/ 0 w 77"/>
                    <a:gd name="T15" fmla="*/ 0 h 34"/>
                    <a:gd name="T16" fmla="*/ 0 w 77"/>
                    <a:gd name="T17" fmla="*/ 0 h 34"/>
                    <a:gd name="T18" fmla="*/ 0 w 77"/>
                    <a:gd name="T19" fmla="*/ 0 h 34"/>
                    <a:gd name="T20" fmla="*/ 0 w 77"/>
                    <a:gd name="T21" fmla="*/ 0 h 34"/>
                    <a:gd name="T22" fmla="*/ 0 w 77"/>
                    <a:gd name="T23" fmla="*/ 0 h 34"/>
                    <a:gd name="T24" fmla="*/ 0 w 77"/>
                    <a:gd name="T25" fmla="*/ 0 h 34"/>
                    <a:gd name="T26" fmla="*/ 0 w 77"/>
                    <a:gd name="T27" fmla="*/ 0 h 34"/>
                    <a:gd name="T28" fmla="*/ 0 w 77"/>
                    <a:gd name="T29" fmla="*/ 0 h 34"/>
                    <a:gd name="T30" fmla="*/ 0 w 77"/>
                    <a:gd name="T31" fmla="*/ 0 h 34"/>
                    <a:gd name="T32" fmla="*/ 0 w 77"/>
                    <a:gd name="T33" fmla="*/ 0 h 34"/>
                    <a:gd name="T34" fmla="*/ 0 w 77"/>
                    <a:gd name="T35" fmla="*/ 0 h 34"/>
                    <a:gd name="T36" fmla="*/ 0 w 77"/>
                    <a:gd name="T37" fmla="*/ 0 h 34"/>
                    <a:gd name="T38" fmla="*/ 0 w 77"/>
                    <a:gd name="T39" fmla="*/ 0 h 34"/>
                    <a:gd name="T40" fmla="*/ 0 w 77"/>
                    <a:gd name="T41" fmla="*/ 0 h 34"/>
                    <a:gd name="T42" fmla="*/ 0 w 77"/>
                    <a:gd name="T43" fmla="*/ 0 h 34"/>
                    <a:gd name="T44" fmla="*/ 0 w 77"/>
                    <a:gd name="T45" fmla="*/ 0 h 34"/>
                    <a:gd name="T46" fmla="*/ 0 w 77"/>
                    <a:gd name="T47" fmla="*/ 0 h 34"/>
                    <a:gd name="T48" fmla="*/ 0 w 77"/>
                    <a:gd name="T49" fmla="*/ 0 h 34"/>
                    <a:gd name="T50" fmla="*/ 0 w 77"/>
                    <a:gd name="T51" fmla="*/ 0 h 34"/>
                    <a:gd name="T52" fmla="*/ 0 w 77"/>
                    <a:gd name="T53" fmla="*/ 0 h 34"/>
                    <a:gd name="T54" fmla="*/ 0 w 77"/>
                    <a:gd name="T55" fmla="*/ 0 h 34"/>
                    <a:gd name="T56" fmla="*/ 0 w 77"/>
                    <a:gd name="T57" fmla="*/ 0 h 34"/>
                    <a:gd name="T58" fmla="*/ 0 w 77"/>
                    <a:gd name="T59" fmla="*/ 0 h 34"/>
                    <a:gd name="T60" fmla="*/ 0 w 77"/>
                    <a:gd name="T61" fmla="*/ 0 h 34"/>
                    <a:gd name="T62" fmla="*/ 0 w 77"/>
                    <a:gd name="T63" fmla="*/ 0 h 34"/>
                    <a:gd name="T64" fmla="*/ 0 w 77"/>
                    <a:gd name="T65" fmla="*/ 0 h 34"/>
                    <a:gd name="T66" fmla="*/ 0 w 77"/>
                    <a:gd name="T67" fmla="*/ 0 h 34"/>
                    <a:gd name="T68" fmla="*/ 0 w 77"/>
                    <a:gd name="T69" fmla="*/ 0 h 34"/>
                    <a:gd name="T70" fmla="*/ 0 w 77"/>
                    <a:gd name="T71" fmla="*/ 0 h 34"/>
                    <a:gd name="T72" fmla="*/ 0 w 77"/>
                    <a:gd name="T73" fmla="*/ 0 h 34"/>
                    <a:gd name="T74" fmla="*/ 0 w 77"/>
                    <a:gd name="T75" fmla="*/ 0 h 34"/>
                    <a:gd name="T76" fmla="*/ 0 w 77"/>
                    <a:gd name="T77" fmla="*/ 0 h 34"/>
                    <a:gd name="T78" fmla="*/ 0 w 77"/>
                    <a:gd name="T79" fmla="*/ 0 h 34"/>
                    <a:gd name="T80" fmla="*/ 0 w 77"/>
                    <a:gd name="T81" fmla="*/ 0 h 34"/>
                    <a:gd name="T82" fmla="*/ 0 w 77"/>
                    <a:gd name="T83" fmla="*/ 0 h 34"/>
                    <a:gd name="T84" fmla="*/ 0 w 77"/>
                    <a:gd name="T85" fmla="*/ 0 h 34"/>
                    <a:gd name="T86" fmla="*/ 0 w 77"/>
                    <a:gd name="T87" fmla="*/ 0 h 34"/>
                    <a:gd name="T88" fmla="*/ 0 w 77"/>
                    <a:gd name="T89" fmla="*/ 0 h 34"/>
                    <a:gd name="T90" fmla="*/ 0 w 77"/>
                    <a:gd name="T91" fmla="*/ 0 h 34"/>
                    <a:gd name="T92" fmla="*/ 0 w 77"/>
                    <a:gd name="T93" fmla="*/ 0 h 34"/>
                    <a:gd name="T94" fmla="*/ 0 w 77"/>
                    <a:gd name="T95" fmla="*/ 0 h 34"/>
                    <a:gd name="T96" fmla="*/ 0 w 77"/>
                    <a:gd name="T97" fmla="*/ 0 h 3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77" h="34">
                      <a:moveTo>
                        <a:pt x="75" y="4"/>
                      </a:moveTo>
                      <a:lnTo>
                        <a:pt x="75" y="4"/>
                      </a:lnTo>
                      <a:lnTo>
                        <a:pt x="75" y="2"/>
                      </a:lnTo>
                      <a:lnTo>
                        <a:pt x="73" y="1"/>
                      </a:lnTo>
                      <a:lnTo>
                        <a:pt x="70" y="1"/>
                      </a:lnTo>
                      <a:lnTo>
                        <a:pt x="66" y="1"/>
                      </a:lnTo>
                      <a:lnTo>
                        <a:pt x="59" y="2"/>
                      </a:lnTo>
                      <a:lnTo>
                        <a:pt x="51" y="3"/>
                      </a:lnTo>
                      <a:lnTo>
                        <a:pt x="42" y="3"/>
                      </a:lnTo>
                      <a:lnTo>
                        <a:pt x="33" y="2"/>
                      </a:lnTo>
                      <a:lnTo>
                        <a:pt x="24" y="2"/>
                      </a:lnTo>
                      <a:lnTo>
                        <a:pt x="17" y="2"/>
                      </a:lnTo>
                      <a:lnTo>
                        <a:pt x="12" y="1"/>
                      </a:lnTo>
                      <a:lnTo>
                        <a:pt x="10" y="1"/>
                      </a:lnTo>
                      <a:lnTo>
                        <a:pt x="7" y="1"/>
                      </a:lnTo>
                      <a:lnTo>
                        <a:pt x="4" y="0"/>
                      </a:lnTo>
                      <a:lnTo>
                        <a:pt x="2" y="1"/>
                      </a:lnTo>
                      <a:lnTo>
                        <a:pt x="1" y="3"/>
                      </a:lnTo>
                      <a:lnTo>
                        <a:pt x="0" y="10"/>
                      </a:lnTo>
                      <a:lnTo>
                        <a:pt x="0" y="16"/>
                      </a:lnTo>
                      <a:lnTo>
                        <a:pt x="0" y="21"/>
                      </a:lnTo>
                      <a:lnTo>
                        <a:pt x="1" y="25"/>
                      </a:lnTo>
                      <a:lnTo>
                        <a:pt x="2" y="28"/>
                      </a:lnTo>
                      <a:lnTo>
                        <a:pt x="3" y="30"/>
                      </a:lnTo>
                      <a:lnTo>
                        <a:pt x="4" y="31"/>
                      </a:lnTo>
                      <a:lnTo>
                        <a:pt x="8" y="32"/>
                      </a:lnTo>
                      <a:lnTo>
                        <a:pt x="12" y="32"/>
                      </a:lnTo>
                      <a:lnTo>
                        <a:pt x="18" y="33"/>
                      </a:lnTo>
                      <a:lnTo>
                        <a:pt x="27" y="33"/>
                      </a:lnTo>
                      <a:lnTo>
                        <a:pt x="37" y="33"/>
                      </a:lnTo>
                      <a:lnTo>
                        <a:pt x="47" y="34"/>
                      </a:lnTo>
                      <a:lnTo>
                        <a:pt x="57" y="33"/>
                      </a:lnTo>
                      <a:lnTo>
                        <a:pt x="65" y="33"/>
                      </a:lnTo>
                      <a:lnTo>
                        <a:pt x="70" y="32"/>
                      </a:lnTo>
                      <a:lnTo>
                        <a:pt x="73" y="30"/>
                      </a:lnTo>
                      <a:lnTo>
                        <a:pt x="75" y="29"/>
                      </a:lnTo>
                      <a:lnTo>
                        <a:pt x="77" y="27"/>
                      </a:lnTo>
                      <a:lnTo>
                        <a:pt x="77" y="25"/>
                      </a:lnTo>
                      <a:lnTo>
                        <a:pt x="77" y="20"/>
                      </a:lnTo>
                      <a:lnTo>
                        <a:pt x="76" y="13"/>
                      </a:lnTo>
                      <a:lnTo>
                        <a:pt x="75" y="7"/>
                      </a:lnTo>
                      <a:lnTo>
                        <a:pt x="75" y="4"/>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40389" name="Freeform 378"/>
                <p:cNvSpPr>
                  <a:spLocks/>
                </p:cNvSpPr>
                <p:nvPr/>
              </p:nvSpPr>
              <p:spPr bwMode="auto">
                <a:xfrm>
                  <a:off x="1846" y="2343"/>
                  <a:ext cx="10" cy="4"/>
                </a:xfrm>
                <a:custGeom>
                  <a:avLst/>
                  <a:gdLst>
                    <a:gd name="T0" fmla="*/ 0 w 76"/>
                    <a:gd name="T1" fmla="*/ 0 h 34"/>
                    <a:gd name="T2" fmla="*/ 0 w 76"/>
                    <a:gd name="T3" fmla="*/ 0 h 34"/>
                    <a:gd name="T4" fmla="*/ 0 w 76"/>
                    <a:gd name="T5" fmla="*/ 0 h 34"/>
                    <a:gd name="T6" fmla="*/ 0 w 76"/>
                    <a:gd name="T7" fmla="*/ 0 h 34"/>
                    <a:gd name="T8" fmla="*/ 0 w 76"/>
                    <a:gd name="T9" fmla="*/ 0 h 34"/>
                    <a:gd name="T10" fmla="*/ 0 w 76"/>
                    <a:gd name="T11" fmla="*/ 0 h 34"/>
                    <a:gd name="T12" fmla="*/ 0 w 76"/>
                    <a:gd name="T13" fmla="*/ 0 h 34"/>
                    <a:gd name="T14" fmla="*/ 0 w 76"/>
                    <a:gd name="T15" fmla="*/ 0 h 34"/>
                    <a:gd name="T16" fmla="*/ 0 w 76"/>
                    <a:gd name="T17" fmla="*/ 0 h 34"/>
                    <a:gd name="T18" fmla="*/ 0 w 76"/>
                    <a:gd name="T19" fmla="*/ 0 h 34"/>
                    <a:gd name="T20" fmla="*/ 0 w 76"/>
                    <a:gd name="T21" fmla="*/ 0 h 34"/>
                    <a:gd name="T22" fmla="*/ 0 w 76"/>
                    <a:gd name="T23" fmla="*/ 0 h 34"/>
                    <a:gd name="T24" fmla="*/ 0 w 76"/>
                    <a:gd name="T25" fmla="*/ 0 h 34"/>
                    <a:gd name="T26" fmla="*/ 0 w 76"/>
                    <a:gd name="T27" fmla="*/ 0 h 34"/>
                    <a:gd name="T28" fmla="*/ 0 w 76"/>
                    <a:gd name="T29" fmla="*/ 0 h 34"/>
                    <a:gd name="T30" fmla="*/ 0 w 76"/>
                    <a:gd name="T31" fmla="*/ 0 h 34"/>
                    <a:gd name="T32" fmla="*/ 0 w 76"/>
                    <a:gd name="T33" fmla="*/ 0 h 34"/>
                    <a:gd name="T34" fmla="*/ 0 w 76"/>
                    <a:gd name="T35" fmla="*/ 0 h 34"/>
                    <a:gd name="T36" fmla="*/ 0 w 76"/>
                    <a:gd name="T37" fmla="*/ 0 h 34"/>
                    <a:gd name="T38" fmla="*/ 0 w 76"/>
                    <a:gd name="T39" fmla="*/ 0 h 34"/>
                    <a:gd name="T40" fmla="*/ 0 w 76"/>
                    <a:gd name="T41" fmla="*/ 0 h 34"/>
                    <a:gd name="T42" fmla="*/ 0 w 76"/>
                    <a:gd name="T43" fmla="*/ 0 h 34"/>
                    <a:gd name="T44" fmla="*/ 0 w 76"/>
                    <a:gd name="T45" fmla="*/ 0 h 34"/>
                    <a:gd name="T46" fmla="*/ 0 w 76"/>
                    <a:gd name="T47" fmla="*/ 0 h 34"/>
                    <a:gd name="T48" fmla="*/ 0 w 76"/>
                    <a:gd name="T49" fmla="*/ 0 h 34"/>
                    <a:gd name="T50" fmla="*/ 0 w 76"/>
                    <a:gd name="T51" fmla="*/ 0 h 34"/>
                    <a:gd name="T52" fmla="*/ 0 w 76"/>
                    <a:gd name="T53" fmla="*/ 0 h 34"/>
                    <a:gd name="T54" fmla="*/ 0 w 76"/>
                    <a:gd name="T55" fmla="*/ 0 h 34"/>
                    <a:gd name="T56" fmla="*/ 0 w 76"/>
                    <a:gd name="T57" fmla="*/ 0 h 34"/>
                    <a:gd name="T58" fmla="*/ 0 w 76"/>
                    <a:gd name="T59" fmla="*/ 0 h 34"/>
                    <a:gd name="T60" fmla="*/ 0 w 76"/>
                    <a:gd name="T61" fmla="*/ 0 h 34"/>
                    <a:gd name="T62" fmla="*/ 0 w 76"/>
                    <a:gd name="T63" fmla="*/ 0 h 34"/>
                    <a:gd name="T64" fmla="*/ 0 w 76"/>
                    <a:gd name="T65" fmla="*/ 0 h 34"/>
                    <a:gd name="T66" fmla="*/ 0 w 76"/>
                    <a:gd name="T67" fmla="*/ 0 h 34"/>
                    <a:gd name="T68" fmla="*/ 0 w 76"/>
                    <a:gd name="T69" fmla="*/ 0 h 34"/>
                    <a:gd name="T70" fmla="*/ 0 w 76"/>
                    <a:gd name="T71" fmla="*/ 0 h 34"/>
                    <a:gd name="T72" fmla="*/ 0 w 76"/>
                    <a:gd name="T73" fmla="*/ 0 h 34"/>
                    <a:gd name="T74" fmla="*/ 0 w 76"/>
                    <a:gd name="T75" fmla="*/ 0 h 34"/>
                    <a:gd name="T76" fmla="*/ 0 w 76"/>
                    <a:gd name="T77" fmla="*/ 0 h 34"/>
                    <a:gd name="T78" fmla="*/ 0 w 76"/>
                    <a:gd name="T79" fmla="*/ 0 h 34"/>
                    <a:gd name="T80" fmla="*/ 0 w 76"/>
                    <a:gd name="T81" fmla="*/ 0 h 3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76" h="34">
                      <a:moveTo>
                        <a:pt x="75" y="4"/>
                      </a:moveTo>
                      <a:lnTo>
                        <a:pt x="74" y="2"/>
                      </a:lnTo>
                      <a:lnTo>
                        <a:pt x="72" y="1"/>
                      </a:lnTo>
                      <a:lnTo>
                        <a:pt x="69" y="1"/>
                      </a:lnTo>
                      <a:lnTo>
                        <a:pt x="65" y="1"/>
                      </a:lnTo>
                      <a:lnTo>
                        <a:pt x="58" y="2"/>
                      </a:lnTo>
                      <a:lnTo>
                        <a:pt x="50" y="3"/>
                      </a:lnTo>
                      <a:lnTo>
                        <a:pt x="41" y="3"/>
                      </a:lnTo>
                      <a:lnTo>
                        <a:pt x="32" y="3"/>
                      </a:lnTo>
                      <a:lnTo>
                        <a:pt x="23" y="3"/>
                      </a:lnTo>
                      <a:lnTo>
                        <a:pt x="16" y="2"/>
                      </a:lnTo>
                      <a:lnTo>
                        <a:pt x="11" y="1"/>
                      </a:lnTo>
                      <a:lnTo>
                        <a:pt x="9" y="1"/>
                      </a:lnTo>
                      <a:lnTo>
                        <a:pt x="6" y="1"/>
                      </a:lnTo>
                      <a:lnTo>
                        <a:pt x="4" y="0"/>
                      </a:lnTo>
                      <a:lnTo>
                        <a:pt x="2" y="1"/>
                      </a:lnTo>
                      <a:lnTo>
                        <a:pt x="1" y="3"/>
                      </a:lnTo>
                      <a:lnTo>
                        <a:pt x="0" y="10"/>
                      </a:lnTo>
                      <a:lnTo>
                        <a:pt x="0" y="16"/>
                      </a:lnTo>
                      <a:lnTo>
                        <a:pt x="0" y="22"/>
                      </a:lnTo>
                      <a:lnTo>
                        <a:pt x="1" y="25"/>
                      </a:lnTo>
                      <a:lnTo>
                        <a:pt x="2" y="28"/>
                      </a:lnTo>
                      <a:lnTo>
                        <a:pt x="3" y="30"/>
                      </a:lnTo>
                      <a:lnTo>
                        <a:pt x="4" y="31"/>
                      </a:lnTo>
                      <a:lnTo>
                        <a:pt x="7" y="32"/>
                      </a:lnTo>
                      <a:lnTo>
                        <a:pt x="11" y="32"/>
                      </a:lnTo>
                      <a:lnTo>
                        <a:pt x="17" y="33"/>
                      </a:lnTo>
                      <a:lnTo>
                        <a:pt x="26" y="33"/>
                      </a:lnTo>
                      <a:lnTo>
                        <a:pt x="36" y="33"/>
                      </a:lnTo>
                      <a:lnTo>
                        <a:pt x="46" y="34"/>
                      </a:lnTo>
                      <a:lnTo>
                        <a:pt x="56" y="33"/>
                      </a:lnTo>
                      <a:lnTo>
                        <a:pt x="64" y="33"/>
                      </a:lnTo>
                      <a:lnTo>
                        <a:pt x="69" y="32"/>
                      </a:lnTo>
                      <a:lnTo>
                        <a:pt x="72" y="30"/>
                      </a:lnTo>
                      <a:lnTo>
                        <a:pt x="74" y="29"/>
                      </a:lnTo>
                      <a:lnTo>
                        <a:pt x="76" y="27"/>
                      </a:lnTo>
                      <a:lnTo>
                        <a:pt x="76" y="25"/>
                      </a:lnTo>
                      <a:lnTo>
                        <a:pt x="76" y="20"/>
                      </a:lnTo>
                      <a:lnTo>
                        <a:pt x="76" y="13"/>
                      </a:lnTo>
                      <a:lnTo>
                        <a:pt x="75" y="7"/>
                      </a:lnTo>
                      <a:lnTo>
                        <a:pt x="75" y="4"/>
                      </a:lnTo>
                      <a:close/>
                    </a:path>
                  </a:pathLst>
                </a:custGeom>
                <a:solidFill>
                  <a:srgbClr val="E5DDD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0390" name="Freeform 379"/>
                <p:cNvSpPr>
                  <a:spLocks/>
                </p:cNvSpPr>
                <p:nvPr/>
              </p:nvSpPr>
              <p:spPr bwMode="auto">
                <a:xfrm>
                  <a:off x="1846" y="2343"/>
                  <a:ext cx="10" cy="4"/>
                </a:xfrm>
                <a:custGeom>
                  <a:avLst/>
                  <a:gdLst>
                    <a:gd name="T0" fmla="*/ 0 w 76"/>
                    <a:gd name="T1" fmla="*/ 0 h 34"/>
                    <a:gd name="T2" fmla="*/ 0 w 76"/>
                    <a:gd name="T3" fmla="*/ 0 h 34"/>
                    <a:gd name="T4" fmla="*/ 0 w 76"/>
                    <a:gd name="T5" fmla="*/ 0 h 34"/>
                    <a:gd name="T6" fmla="*/ 0 w 76"/>
                    <a:gd name="T7" fmla="*/ 0 h 34"/>
                    <a:gd name="T8" fmla="*/ 0 w 76"/>
                    <a:gd name="T9" fmla="*/ 0 h 34"/>
                    <a:gd name="T10" fmla="*/ 0 w 76"/>
                    <a:gd name="T11" fmla="*/ 0 h 34"/>
                    <a:gd name="T12" fmla="*/ 0 w 76"/>
                    <a:gd name="T13" fmla="*/ 0 h 34"/>
                    <a:gd name="T14" fmla="*/ 0 w 76"/>
                    <a:gd name="T15" fmla="*/ 0 h 34"/>
                    <a:gd name="T16" fmla="*/ 0 w 76"/>
                    <a:gd name="T17" fmla="*/ 0 h 34"/>
                    <a:gd name="T18" fmla="*/ 0 w 76"/>
                    <a:gd name="T19" fmla="*/ 0 h 34"/>
                    <a:gd name="T20" fmla="*/ 0 w 76"/>
                    <a:gd name="T21" fmla="*/ 0 h 34"/>
                    <a:gd name="T22" fmla="*/ 0 w 76"/>
                    <a:gd name="T23" fmla="*/ 0 h 34"/>
                    <a:gd name="T24" fmla="*/ 0 w 76"/>
                    <a:gd name="T25" fmla="*/ 0 h 34"/>
                    <a:gd name="T26" fmla="*/ 0 w 76"/>
                    <a:gd name="T27" fmla="*/ 0 h 34"/>
                    <a:gd name="T28" fmla="*/ 0 w 76"/>
                    <a:gd name="T29" fmla="*/ 0 h 34"/>
                    <a:gd name="T30" fmla="*/ 0 w 76"/>
                    <a:gd name="T31" fmla="*/ 0 h 34"/>
                    <a:gd name="T32" fmla="*/ 0 w 76"/>
                    <a:gd name="T33" fmla="*/ 0 h 34"/>
                    <a:gd name="T34" fmla="*/ 0 w 76"/>
                    <a:gd name="T35" fmla="*/ 0 h 34"/>
                    <a:gd name="T36" fmla="*/ 0 w 76"/>
                    <a:gd name="T37" fmla="*/ 0 h 34"/>
                    <a:gd name="T38" fmla="*/ 0 w 76"/>
                    <a:gd name="T39" fmla="*/ 0 h 34"/>
                    <a:gd name="T40" fmla="*/ 0 w 76"/>
                    <a:gd name="T41" fmla="*/ 0 h 34"/>
                    <a:gd name="T42" fmla="*/ 0 w 76"/>
                    <a:gd name="T43" fmla="*/ 0 h 34"/>
                    <a:gd name="T44" fmla="*/ 0 w 76"/>
                    <a:gd name="T45" fmla="*/ 0 h 34"/>
                    <a:gd name="T46" fmla="*/ 0 w 76"/>
                    <a:gd name="T47" fmla="*/ 0 h 34"/>
                    <a:gd name="T48" fmla="*/ 0 w 76"/>
                    <a:gd name="T49" fmla="*/ 0 h 34"/>
                    <a:gd name="T50" fmla="*/ 0 w 76"/>
                    <a:gd name="T51" fmla="*/ 0 h 34"/>
                    <a:gd name="T52" fmla="*/ 0 w 76"/>
                    <a:gd name="T53" fmla="*/ 0 h 34"/>
                    <a:gd name="T54" fmla="*/ 0 w 76"/>
                    <a:gd name="T55" fmla="*/ 0 h 34"/>
                    <a:gd name="T56" fmla="*/ 0 w 76"/>
                    <a:gd name="T57" fmla="*/ 0 h 34"/>
                    <a:gd name="T58" fmla="*/ 0 w 76"/>
                    <a:gd name="T59" fmla="*/ 0 h 34"/>
                    <a:gd name="T60" fmla="*/ 0 w 76"/>
                    <a:gd name="T61" fmla="*/ 0 h 34"/>
                    <a:gd name="T62" fmla="*/ 0 w 76"/>
                    <a:gd name="T63" fmla="*/ 0 h 34"/>
                    <a:gd name="T64" fmla="*/ 0 w 76"/>
                    <a:gd name="T65" fmla="*/ 0 h 34"/>
                    <a:gd name="T66" fmla="*/ 0 w 76"/>
                    <a:gd name="T67" fmla="*/ 0 h 34"/>
                    <a:gd name="T68" fmla="*/ 0 w 76"/>
                    <a:gd name="T69" fmla="*/ 0 h 34"/>
                    <a:gd name="T70" fmla="*/ 0 w 76"/>
                    <a:gd name="T71" fmla="*/ 0 h 34"/>
                    <a:gd name="T72" fmla="*/ 0 w 76"/>
                    <a:gd name="T73" fmla="*/ 0 h 34"/>
                    <a:gd name="T74" fmla="*/ 0 w 76"/>
                    <a:gd name="T75" fmla="*/ 0 h 34"/>
                    <a:gd name="T76" fmla="*/ 0 w 76"/>
                    <a:gd name="T77" fmla="*/ 0 h 34"/>
                    <a:gd name="T78" fmla="*/ 0 w 76"/>
                    <a:gd name="T79" fmla="*/ 0 h 34"/>
                    <a:gd name="T80" fmla="*/ 0 w 76"/>
                    <a:gd name="T81" fmla="*/ 0 h 34"/>
                    <a:gd name="T82" fmla="*/ 0 w 76"/>
                    <a:gd name="T83" fmla="*/ 0 h 34"/>
                    <a:gd name="T84" fmla="*/ 0 w 76"/>
                    <a:gd name="T85" fmla="*/ 0 h 34"/>
                    <a:gd name="T86" fmla="*/ 0 w 76"/>
                    <a:gd name="T87" fmla="*/ 0 h 34"/>
                    <a:gd name="T88" fmla="*/ 0 w 76"/>
                    <a:gd name="T89" fmla="*/ 0 h 34"/>
                    <a:gd name="T90" fmla="*/ 0 w 76"/>
                    <a:gd name="T91" fmla="*/ 0 h 34"/>
                    <a:gd name="T92" fmla="*/ 0 w 76"/>
                    <a:gd name="T93" fmla="*/ 0 h 34"/>
                    <a:gd name="T94" fmla="*/ 0 w 76"/>
                    <a:gd name="T95" fmla="*/ 0 h 34"/>
                    <a:gd name="T96" fmla="*/ 0 w 76"/>
                    <a:gd name="T97" fmla="*/ 0 h 3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76" h="34">
                      <a:moveTo>
                        <a:pt x="75" y="4"/>
                      </a:moveTo>
                      <a:lnTo>
                        <a:pt x="75" y="4"/>
                      </a:lnTo>
                      <a:lnTo>
                        <a:pt x="74" y="2"/>
                      </a:lnTo>
                      <a:lnTo>
                        <a:pt x="72" y="1"/>
                      </a:lnTo>
                      <a:lnTo>
                        <a:pt x="69" y="1"/>
                      </a:lnTo>
                      <a:lnTo>
                        <a:pt x="65" y="1"/>
                      </a:lnTo>
                      <a:lnTo>
                        <a:pt x="58" y="2"/>
                      </a:lnTo>
                      <a:lnTo>
                        <a:pt x="50" y="3"/>
                      </a:lnTo>
                      <a:lnTo>
                        <a:pt x="41" y="3"/>
                      </a:lnTo>
                      <a:lnTo>
                        <a:pt x="32" y="3"/>
                      </a:lnTo>
                      <a:lnTo>
                        <a:pt x="23" y="3"/>
                      </a:lnTo>
                      <a:lnTo>
                        <a:pt x="16" y="2"/>
                      </a:lnTo>
                      <a:lnTo>
                        <a:pt x="11" y="1"/>
                      </a:lnTo>
                      <a:lnTo>
                        <a:pt x="9" y="1"/>
                      </a:lnTo>
                      <a:lnTo>
                        <a:pt x="6" y="1"/>
                      </a:lnTo>
                      <a:lnTo>
                        <a:pt x="4" y="0"/>
                      </a:lnTo>
                      <a:lnTo>
                        <a:pt x="2" y="1"/>
                      </a:lnTo>
                      <a:lnTo>
                        <a:pt x="1" y="3"/>
                      </a:lnTo>
                      <a:lnTo>
                        <a:pt x="0" y="10"/>
                      </a:lnTo>
                      <a:lnTo>
                        <a:pt x="0" y="16"/>
                      </a:lnTo>
                      <a:lnTo>
                        <a:pt x="0" y="22"/>
                      </a:lnTo>
                      <a:lnTo>
                        <a:pt x="1" y="25"/>
                      </a:lnTo>
                      <a:lnTo>
                        <a:pt x="2" y="28"/>
                      </a:lnTo>
                      <a:lnTo>
                        <a:pt x="3" y="30"/>
                      </a:lnTo>
                      <a:lnTo>
                        <a:pt x="4" y="31"/>
                      </a:lnTo>
                      <a:lnTo>
                        <a:pt x="7" y="32"/>
                      </a:lnTo>
                      <a:lnTo>
                        <a:pt x="11" y="32"/>
                      </a:lnTo>
                      <a:lnTo>
                        <a:pt x="17" y="33"/>
                      </a:lnTo>
                      <a:lnTo>
                        <a:pt x="26" y="33"/>
                      </a:lnTo>
                      <a:lnTo>
                        <a:pt x="36" y="33"/>
                      </a:lnTo>
                      <a:lnTo>
                        <a:pt x="46" y="34"/>
                      </a:lnTo>
                      <a:lnTo>
                        <a:pt x="56" y="33"/>
                      </a:lnTo>
                      <a:lnTo>
                        <a:pt x="64" y="33"/>
                      </a:lnTo>
                      <a:lnTo>
                        <a:pt x="69" y="32"/>
                      </a:lnTo>
                      <a:lnTo>
                        <a:pt x="72" y="30"/>
                      </a:lnTo>
                      <a:lnTo>
                        <a:pt x="74" y="29"/>
                      </a:lnTo>
                      <a:lnTo>
                        <a:pt x="76" y="27"/>
                      </a:lnTo>
                      <a:lnTo>
                        <a:pt x="76" y="25"/>
                      </a:lnTo>
                      <a:lnTo>
                        <a:pt x="76" y="20"/>
                      </a:lnTo>
                      <a:lnTo>
                        <a:pt x="76" y="13"/>
                      </a:lnTo>
                      <a:lnTo>
                        <a:pt x="75" y="7"/>
                      </a:lnTo>
                      <a:lnTo>
                        <a:pt x="75" y="4"/>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40391" name="Freeform 380"/>
                <p:cNvSpPr>
                  <a:spLocks/>
                </p:cNvSpPr>
                <p:nvPr/>
              </p:nvSpPr>
              <p:spPr bwMode="auto">
                <a:xfrm>
                  <a:off x="1833" y="2343"/>
                  <a:ext cx="10" cy="4"/>
                </a:xfrm>
                <a:custGeom>
                  <a:avLst/>
                  <a:gdLst>
                    <a:gd name="T0" fmla="*/ 0 w 76"/>
                    <a:gd name="T1" fmla="*/ 0 h 33"/>
                    <a:gd name="T2" fmla="*/ 0 w 76"/>
                    <a:gd name="T3" fmla="*/ 0 h 33"/>
                    <a:gd name="T4" fmla="*/ 0 w 76"/>
                    <a:gd name="T5" fmla="*/ 0 h 33"/>
                    <a:gd name="T6" fmla="*/ 0 w 76"/>
                    <a:gd name="T7" fmla="*/ 0 h 33"/>
                    <a:gd name="T8" fmla="*/ 0 w 76"/>
                    <a:gd name="T9" fmla="*/ 0 h 33"/>
                    <a:gd name="T10" fmla="*/ 0 w 76"/>
                    <a:gd name="T11" fmla="*/ 0 h 33"/>
                    <a:gd name="T12" fmla="*/ 0 w 76"/>
                    <a:gd name="T13" fmla="*/ 0 h 33"/>
                    <a:gd name="T14" fmla="*/ 0 w 76"/>
                    <a:gd name="T15" fmla="*/ 0 h 33"/>
                    <a:gd name="T16" fmla="*/ 0 w 76"/>
                    <a:gd name="T17" fmla="*/ 0 h 33"/>
                    <a:gd name="T18" fmla="*/ 0 w 76"/>
                    <a:gd name="T19" fmla="*/ 0 h 33"/>
                    <a:gd name="T20" fmla="*/ 0 w 76"/>
                    <a:gd name="T21" fmla="*/ 0 h 33"/>
                    <a:gd name="T22" fmla="*/ 0 w 76"/>
                    <a:gd name="T23" fmla="*/ 0 h 33"/>
                    <a:gd name="T24" fmla="*/ 0 w 76"/>
                    <a:gd name="T25" fmla="*/ 0 h 33"/>
                    <a:gd name="T26" fmla="*/ 0 w 76"/>
                    <a:gd name="T27" fmla="*/ 0 h 33"/>
                    <a:gd name="T28" fmla="*/ 0 w 76"/>
                    <a:gd name="T29" fmla="*/ 0 h 33"/>
                    <a:gd name="T30" fmla="*/ 0 w 76"/>
                    <a:gd name="T31" fmla="*/ 0 h 33"/>
                    <a:gd name="T32" fmla="*/ 0 w 76"/>
                    <a:gd name="T33" fmla="*/ 0 h 33"/>
                    <a:gd name="T34" fmla="*/ 0 w 76"/>
                    <a:gd name="T35" fmla="*/ 0 h 33"/>
                    <a:gd name="T36" fmla="*/ 0 w 76"/>
                    <a:gd name="T37" fmla="*/ 0 h 33"/>
                    <a:gd name="T38" fmla="*/ 0 w 76"/>
                    <a:gd name="T39" fmla="*/ 0 h 33"/>
                    <a:gd name="T40" fmla="*/ 0 w 76"/>
                    <a:gd name="T41" fmla="*/ 0 h 33"/>
                    <a:gd name="T42" fmla="*/ 0 w 76"/>
                    <a:gd name="T43" fmla="*/ 0 h 33"/>
                    <a:gd name="T44" fmla="*/ 0 w 76"/>
                    <a:gd name="T45" fmla="*/ 0 h 33"/>
                    <a:gd name="T46" fmla="*/ 0 w 76"/>
                    <a:gd name="T47" fmla="*/ 0 h 33"/>
                    <a:gd name="T48" fmla="*/ 0 w 76"/>
                    <a:gd name="T49" fmla="*/ 0 h 33"/>
                    <a:gd name="T50" fmla="*/ 0 w 76"/>
                    <a:gd name="T51" fmla="*/ 0 h 33"/>
                    <a:gd name="T52" fmla="*/ 0 w 76"/>
                    <a:gd name="T53" fmla="*/ 0 h 33"/>
                    <a:gd name="T54" fmla="*/ 0 w 76"/>
                    <a:gd name="T55" fmla="*/ 0 h 33"/>
                    <a:gd name="T56" fmla="*/ 0 w 76"/>
                    <a:gd name="T57" fmla="*/ 0 h 33"/>
                    <a:gd name="T58" fmla="*/ 0 w 76"/>
                    <a:gd name="T59" fmla="*/ 0 h 33"/>
                    <a:gd name="T60" fmla="*/ 0 w 76"/>
                    <a:gd name="T61" fmla="*/ 0 h 33"/>
                    <a:gd name="T62" fmla="*/ 0 w 76"/>
                    <a:gd name="T63" fmla="*/ 0 h 33"/>
                    <a:gd name="T64" fmla="*/ 0 w 76"/>
                    <a:gd name="T65" fmla="*/ 0 h 33"/>
                    <a:gd name="T66" fmla="*/ 0 w 76"/>
                    <a:gd name="T67" fmla="*/ 0 h 33"/>
                    <a:gd name="T68" fmla="*/ 0 w 76"/>
                    <a:gd name="T69" fmla="*/ 0 h 33"/>
                    <a:gd name="T70" fmla="*/ 0 w 76"/>
                    <a:gd name="T71" fmla="*/ 0 h 33"/>
                    <a:gd name="T72" fmla="*/ 0 w 76"/>
                    <a:gd name="T73" fmla="*/ 0 h 33"/>
                    <a:gd name="T74" fmla="*/ 0 w 76"/>
                    <a:gd name="T75" fmla="*/ 0 h 33"/>
                    <a:gd name="T76" fmla="*/ 0 w 76"/>
                    <a:gd name="T77" fmla="*/ 0 h 33"/>
                    <a:gd name="T78" fmla="*/ 0 w 76"/>
                    <a:gd name="T79" fmla="*/ 0 h 33"/>
                    <a:gd name="T80" fmla="*/ 0 w 76"/>
                    <a:gd name="T81" fmla="*/ 0 h 3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76" h="33">
                      <a:moveTo>
                        <a:pt x="75" y="4"/>
                      </a:moveTo>
                      <a:lnTo>
                        <a:pt x="74" y="2"/>
                      </a:lnTo>
                      <a:lnTo>
                        <a:pt x="72" y="0"/>
                      </a:lnTo>
                      <a:lnTo>
                        <a:pt x="70" y="0"/>
                      </a:lnTo>
                      <a:lnTo>
                        <a:pt x="66" y="1"/>
                      </a:lnTo>
                      <a:lnTo>
                        <a:pt x="59" y="2"/>
                      </a:lnTo>
                      <a:lnTo>
                        <a:pt x="50" y="3"/>
                      </a:lnTo>
                      <a:lnTo>
                        <a:pt x="41" y="3"/>
                      </a:lnTo>
                      <a:lnTo>
                        <a:pt x="31" y="2"/>
                      </a:lnTo>
                      <a:lnTo>
                        <a:pt x="23" y="2"/>
                      </a:lnTo>
                      <a:lnTo>
                        <a:pt x="16" y="2"/>
                      </a:lnTo>
                      <a:lnTo>
                        <a:pt x="11" y="1"/>
                      </a:lnTo>
                      <a:lnTo>
                        <a:pt x="8" y="1"/>
                      </a:lnTo>
                      <a:lnTo>
                        <a:pt x="6" y="1"/>
                      </a:lnTo>
                      <a:lnTo>
                        <a:pt x="3" y="0"/>
                      </a:lnTo>
                      <a:lnTo>
                        <a:pt x="1" y="1"/>
                      </a:lnTo>
                      <a:lnTo>
                        <a:pt x="0" y="3"/>
                      </a:lnTo>
                      <a:lnTo>
                        <a:pt x="0" y="9"/>
                      </a:lnTo>
                      <a:lnTo>
                        <a:pt x="0" y="15"/>
                      </a:lnTo>
                      <a:lnTo>
                        <a:pt x="0" y="21"/>
                      </a:lnTo>
                      <a:lnTo>
                        <a:pt x="0" y="25"/>
                      </a:lnTo>
                      <a:lnTo>
                        <a:pt x="1" y="27"/>
                      </a:lnTo>
                      <a:lnTo>
                        <a:pt x="2" y="29"/>
                      </a:lnTo>
                      <a:lnTo>
                        <a:pt x="4" y="30"/>
                      </a:lnTo>
                      <a:lnTo>
                        <a:pt x="7" y="31"/>
                      </a:lnTo>
                      <a:lnTo>
                        <a:pt x="11" y="31"/>
                      </a:lnTo>
                      <a:lnTo>
                        <a:pt x="17" y="32"/>
                      </a:lnTo>
                      <a:lnTo>
                        <a:pt x="26" y="33"/>
                      </a:lnTo>
                      <a:lnTo>
                        <a:pt x="37" y="33"/>
                      </a:lnTo>
                      <a:lnTo>
                        <a:pt x="47" y="33"/>
                      </a:lnTo>
                      <a:lnTo>
                        <a:pt x="56" y="33"/>
                      </a:lnTo>
                      <a:lnTo>
                        <a:pt x="64" y="33"/>
                      </a:lnTo>
                      <a:lnTo>
                        <a:pt x="69" y="32"/>
                      </a:lnTo>
                      <a:lnTo>
                        <a:pt x="72" y="30"/>
                      </a:lnTo>
                      <a:lnTo>
                        <a:pt x="74" y="29"/>
                      </a:lnTo>
                      <a:lnTo>
                        <a:pt x="76" y="27"/>
                      </a:lnTo>
                      <a:lnTo>
                        <a:pt x="76" y="25"/>
                      </a:lnTo>
                      <a:lnTo>
                        <a:pt x="76" y="20"/>
                      </a:lnTo>
                      <a:lnTo>
                        <a:pt x="76" y="13"/>
                      </a:lnTo>
                      <a:lnTo>
                        <a:pt x="75" y="7"/>
                      </a:lnTo>
                      <a:lnTo>
                        <a:pt x="75" y="4"/>
                      </a:lnTo>
                      <a:close/>
                    </a:path>
                  </a:pathLst>
                </a:custGeom>
                <a:solidFill>
                  <a:srgbClr val="E5DDD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0392" name="Freeform 381"/>
                <p:cNvSpPr>
                  <a:spLocks/>
                </p:cNvSpPr>
                <p:nvPr/>
              </p:nvSpPr>
              <p:spPr bwMode="auto">
                <a:xfrm>
                  <a:off x="1833" y="2343"/>
                  <a:ext cx="10" cy="4"/>
                </a:xfrm>
                <a:custGeom>
                  <a:avLst/>
                  <a:gdLst>
                    <a:gd name="T0" fmla="*/ 0 w 76"/>
                    <a:gd name="T1" fmla="*/ 0 h 33"/>
                    <a:gd name="T2" fmla="*/ 0 w 76"/>
                    <a:gd name="T3" fmla="*/ 0 h 33"/>
                    <a:gd name="T4" fmla="*/ 0 w 76"/>
                    <a:gd name="T5" fmla="*/ 0 h 33"/>
                    <a:gd name="T6" fmla="*/ 0 w 76"/>
                    <a:gd name="T7" fmla="*/ 0 h 33"/>
                    <a:gd name="T8" fmla="*/ 0 w 76"/>
                    <a:gd name="T9" fmla="*/ 0 h 33"/>
                    <a:gd name="T10" fmla="*/ 0 w 76"/>
                    <a:gd name="T11" fmla="*/ 0 h 33"/>
                    <a:gd name="T12" fmla="*/ 0 w 76"/>
                    <a:gd name="T13" fmla="*/ 0 h 33"/>
                    <a:gd name="T14" fmla="*/ 0 w 76"/>
                    <a:gd name="T15" fmla="*/ 0 h 33"/>
                    <a:gd name="T16" fmla="*/ 0 w 76"/>
                    <a:gd name="T17" fmla="*/ 0 h 33"/>
                    <a:gd name="T18" fmla="*/ 0 w 76"/>
                    <a:gd name="T19" fmla="*/ 0 h 33"/>
                    <a:gd name="T20" fmla="*/ 0 w 76"/>
                    <a:gd name="T21" fmla="*/ 0 h 33"/>
                    <a:gd name="T22" fmla="*/ 0 w 76"/>
                    <a:gd name="T23" fmla="*/ 0 h 33"/>
                    <a:gd name="T24" fmla="*/ 0 w 76"/>
                    <a:gd name="T25" fmla="*/ 0 h 33"/>
                    <a:gd name="T26" fmla="*/ 0 w 76"/>
                    <a:gd name="T27" fmla="*/ 0 h 33"/>
                    <a:gd name="T28" fmla="*/ 0 w 76"/>
                    <a:gd name="T29" fmla="*/ 0 h 33"/>
                    <a:gd name="T30" fmla="*/ 0 w 76"/>
                    <a:gd name="T31" fmla="*/ 0 h 33"/>
                    <a:gd name="T32" fmla="*/ 0 w 76"/>
                    <a:gd name="T33" fmla="*/ 0 h 33"/>
                    <a:gd name="T34" fmla="*/ 0 w 76"/>
                    <a:gd name="T35" fmla="*/ 0 h 33"/>
                    <a:gd name="T36" fmla="*/ 0 w 76"/>
                    <a:gd name="T37" fmla="*/ 0 h 33"/>
                    <a:gd name="T38" fmla="*/ 0 w 76"/>
                    <a:gd name="T39" fmla="*/ 0 h 33"/>
                    <a:gd name="T40" fmla="*/ 0 w 76"/>
                    <a:gd name="T41" fmla="*/ 0 h 33"/>
                    <a:gd name="T42" fmla="*/ 0 w 76"/>
                    <a:gd name="T43" fmla="*/ 0 h 33"/>
                    <a:gd name="T44" fmla="*/ 0 w 76"/>
                    <a:gd name="T45" fmla="*/ 0 h 33"/>
                    <a:gd name="T46" fmla="*/ 0 w 76"/>
                    <a:gd name="T47" fmla="*/ 0 h 33"/>
                    <a:gd name="T48" fmla="*/ 0 w 76"/>
                    <a:gd name="T49" fmla="*/ 0 h 33"/>
                    <a:gd name="T50" fmla="*/ 0 w 76"/>
                    <a:gd name="T51" fmla="*/ 0 h 33"/>
                    <a:gd name="T52" fmla="*/ 0 w 76"/>
                    <a:gd name="T53" fmla="*/ 0 h 33"/>
                    <a:gd name="T54" fmla="*/ 0 w 76"/>
                    <a:gd name="T55" fmla="*/ 0 h 33"/>
                    <a:gd name="T56" fmla="*/ 0 w 76"/>
                    <a:gd name="T57" fmla="*/ 0 h 33"/>
                    <a:gd name="T58" fmla="*/ 0 w 76"/>
                    <a:gd name="T59" fmla="*/ 0 h 33"/>
                    <a:gd name="T60" fmla="*/ 0 w 76"/>
                    <a:gd name="T61" fmla="*/ 0 h 33"/>
                    <a:gd name="T62" fmla="*/ 0 w 76"/>
                    <a:gd name="T63" fmla="*/ 0 h 33"/>
                    <a:gd name="T64" fmla="*/ 0 w 76"/>
                    <a:gd name="T65" fmla="*/ 0 h 33"/>
                    <a:gd name="T66" fmla="*/ 0 w 76"/>
                    <a:gd name="T67" fmla="*/ 0 h 33"/>
                    <a:gd name="T68" fmla="*/ 0 w 76"/>
                    <a:gd name="T69" fmla="*/ 0 h 33"/>
                    <a:gd name="T70" fmla="*/ 0 w 76"/>
                    <a:gd name="T71" fmla="*/ 0 h 33"/>
                    <a:gd name="T72" fmla="*/ 0 w 76"/>
                    <a:gd name="T73" fmla="*/ 0 h 33"/>
                    <a:gd name="T74" fmla="*/ 0 w 76"/>
                    <a:gd name="T75" fmla="*/ 0 h 33"/>
                    <a:gd name="T76" fmla="*/ 0 w 76"/>
                    <a:gd name="T77" fmla="*/ 0 h 33"/>
                    <a:gd name="T78" fmla="*/ 0 w 76"/>
                    <a:gd name="T79" fmla="*/ 0 h 33"/>
                    <a:gd name="T80" fmla="*/ 0 w 76"/>
                    <a:gd name="T81" fmla="*/ 0 h 33"/>
                    <a:gd name="T82" fmla="*/ 0 w 76"/>
                    <a:gd name="T83" fmla="*/ 0 h 33"/>
                    <a:gd name="T84" fmla="*/ 0 w 76"/>
                    <a:gd name="T85" fmla="*/ 0 h 33"/>
                    <a:gd name="T86" fmla="*/ 0 w 76"/>
                    <a:gd name="T87" fmla="*/ 0 h 33"/>
                    <a:gd name="T88" fmla="*/ 0 w 76"/>
                    <a:gd name="T89" fmla="*/ 0 h 33"/>
                    <a:gd name="T90" fmla="*/ 0 w 76"/>
                    <a:gd name="T91" fmla="*/ 0 h 33"/>
                    <a:gd name="T92" fmla="*/ 0 w 76"/>
                    <a:gd name="T93" fmla="*/ 0 h 33"/>
                    <a:gd name="T94" fmla="*/ 0 w 76"/>
                    <a:gd name="T95" fmla="*/ 0 h 33"/>
                    <a:gd name="T96" fmla="*/ 0 w 76"/>
                    <a:gd name="T97" fmla="*/ 0 h 3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76" h="33">
                      <a:moveTo>
                        <a:pt x="75" y="4"/>
                      </a:moveTo>
                      <a:lnTo>
                        <a:pt x="75" y="4"/>
                      </a:lnTo>
                      <a:lnTo>
                        <a:pt x="74" y="2"/>
                      </a:lnTo>
                      <a:lnTo>
                        <a:pt x="72" y="0"/>
                      </a:lnTo>
                      <a:lnTo>
                        <a:pt x="70" y="0"/>
                      </a:lnTo>
                      <a:lnTo>
                        <a:pt x="66" y="1"/>
                      </a:lnTo>
                      <a:lnTo>
                        <a:pt x="59" y="2"/>
                      </a:lnTo>
                      <a:lnTo>
                        <a:pt x="50" y="3"/>
                      </a:lnTo>
                      <a:lnTo>
                        <a:pt x="41" y="3"/>
                      </a:lnTo>
                      <a:lnTo>
                        <a:pt x="31" y="2"/>
                      </a:lnTo>
                      <a:lnTo>
                        <a:pt x="23" y="2"/>
                      </a:lnTo>
                      <a:lnTo>
                        <a:pt x="16" y="2"/>
                      </a:lnTo>
                      <a:lnTo>
                        <a:pt x="11" y="1"/>
                      </a:lnTo>
                      <a:lnTo>
                        <a:pt x="8" y="1"/>
                      </a:lnTo>
                      <a:lnTo>
                        <a:pt x="6" y="1"/>
                      </a:lnTo>
                      <a:lnTo>
                        <a:pt x="3" y="0"/>
                      </a:lnTo>
                      <a:lnTo>
                        <a:pt x="1" y="1"/>
                      </a:lnTo>
                      <a:lnTo>
                        <a:pt x="0" y="3"/>
                      </a:lnTo>
                      <a:lnTo>
                        <a:pt x="0" y="9"/>
                      </a:lnTo>
                      <a:lnTo>
                        <a:pt x="0" y="15"/>
                      </a:lnTo>
                      <a:lnTo>
                        <a:pt x="0" y="21"/>
                      </a:lnTo>
                      <a:lnTo>
                        <a:pt x="0" y="25"/>
                      </a:lnTo>
                      <a:lnTo>
                        <a:pt x="1" y="27"/>
                      </a:lnTo>
                      <a:lnTo>
                        <a:pt x="2" y="29"/>
                      </a:lnTo>
                      <a:lnTo>
                        <a:pt x="4" y="30"/>
                      </a:lnTo>
                      <a:lnTo>
                        <a:pt x="7" y="31"/>
                      </a:lnTo>
                      <a:lnTo>
                        <a:pt x="11" y="31"/>
                      </a:lnTo>
                      <a:lnTo>
                        <a:pt x="17" y="32"/>
                      </a:lnTo>
                      <a:lnTo>
                        <a:pt x="26" y="33"/>
                      </a:lnTo>
                      <a:lnTo>
                        <a:pt x="37" y="33"/>
                      </a:lnTo>
                      <a:lnTo>
                        <a:pt x="47" y="33"/>
                      </a:lnTo>
                      <a:lnTo>
                        <a:pt x="56" y="33"/>
                      </a:lnTo>
                      <a:lnTo>
                        <a:pt x="64" y="33"/>
                      </a:lnTo>
                      <a:lnTo>
                        <a:pt x="69" y="32"/>
                      </a:lnTo>
                      <a:lnTo>
                        <a:pt x="72" y="30"/>
                      </a:lnTo>
                      <a:lnTo>
                        <a:pt x="74" y="29"/>
                      </a:lnTo>
                      <a:lnTo>
                        <a:pt x="76" y="27"/>
                      </a:lnTo>
                      <a:lnTo>
                        <a:pt x="76" y="25"/>
                      </a:lnTo>
                      <a:lnTo>
                        <a:pt x="76" y="20"/>
                      </a:lnTo>
                      <a:lnTo>
                        <a:pt x="76" y="13"/>
                      </a:lnTo>
                      <a:lnTo>
                        <a:pt x="75" y="7"/>
                      </a:lnTo>
                      <a:lnTo>
                        <a:pt x="75" y="4"/>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40393" name="Freeform 382"/>
                <p:cNvSpPr>
                  <a:spLocks/>
                </p:cNvSpPr>
                <p:nvPr/>
              </p:nvSpPr>
              <p:spPr bwMode="auto">
                <a:xfrm>
                  <a:off x="1960" y="2344"/>
                  <a:ext cx="9" cy="5"/>
                </a:xfrm>
                <a:custGeom>
                  <a:avLst/>
                  <a:gdLst>
                    <a:gd name="T0" fmla="*/ 0 w 76"/>
                    <a:gd name="T1" fmla="*/ 0 h 34"/>
                    <a:gd name="T2" fmla="*/ 0 w 76"/>
                    <a:gd name="T3" fmla="*/ 0 h 34"/>
                    <a:gd name="T4" fmla="*/ 0 w 76"/>
                    <a:gd name="T5" fmla="*/ 0 h 34"/>
                    <a:gd name="T6" fmla="*/ 0 w 76"/>
                    <a:gd name="T7" fmla="*/ 0 h 34"/>
                    <a:gd name="T8" fmla="*/ 0 w 76"/>
                    <a:gd name="T9" fmla="*/ 0 h 34"/>
                    <a:gd name="T10" fmla="*/ 0 w 76"/>
                    <a:gd name="T11" fmla="*/ 0 h 34"/>
                    <a:gd name="T12" fmla="*/ 0 w 76"/>
                    <a:gd name="T13" fmla="*/ 0 h 34"/>
                    <a:gd name="T14" fmla="*/ 0 w 76"/>
                    <a:gd name="T15" fmla="*/ 0 h 34"/>
                    <a:gd name="T16" fmla="*/ 0 w 76"/>
                    <a:gd name="T17" fmla="*/ 0 h 34"/>
                    <a:gd name="T18" fmla="*/ 0 w 76"/>
                    <a:gd name="T19" fmla="*/ 0 h 34"/>
                    <a:gd name="T20" fmla="*/ 0 w 76"/>
                    <a:gd name="T21" fmla="*/ 0 h 34"/>
                    <a:gd name="T22" fmla="*/ 0 w 76"/>
                    <a:gd name="T23" fmla="*/ 0 h 34"/>
                    <a:gd name="T24" fmla="*/ 0 w 76"/>
                    <a:gd name="T25" fmla="*/ 0 h 34"/>
                    <a:gd name="T26" fmla="*/ 0 w 76"/>
                    <a:gd name="T27" fmla="*/ 0 h 34"/>
                    <a:gd name="T28" fmla="*/ 0 w 76"/>
                    <a:gd name="T29" fmla="*/ 0 h 34"/>
                    <a:gd name="T30" fmla="*/ 0 w 76"/>
                    <a:gd name="T31" fmla="*/ 0 h 34"/>
                    <a:gd name="T32" fmla="*/ 0 w 76"/>
                    <a:gd name="T33" fmla="*/ 0 h 34"/>
                    <a:gd name="T34" fmla="*/ 0 w 76"/>
                    <a:gd name="T35" fmla="*/ 0 h 34"/>
                    <a:gd name="T36" fmla="*/ 0 w 76"/>
                    <a:gd name="T37" fmla="*/ 0 h 34"/>
                    <a:gd name="T38" fmla="*/ 0 w 76"/>
                    <a:gd name="T39" fmla="*/ 0 h 34"/>
                    <a:gd name="T40" fmla="*/ 0 w 76"/>
                    <a:gd name="T41" fmla="*/ 0 h 34"/>
                    <a:gd name="T42" fmla="*/ 0 w 76"/>
                    <a:gd name="T43" fmla="*/ 0 h 34"/>
                    <a:gd name="T44" fmla="*/ 0 w 76"/>
                    <a:gd name="T45" fmla="*/ 0 h 34"/>
                    <a:gd name="T46" fmla="*/ 0 w 76"/>
                    <a:gd name="T47" fmla="*/ 0 h 34"/>
                    <a:gd name="T48" fmla="*/ 0 w 76"/>
                    <a:gd name="T49" fmla="*/ 0 h 34"/>
                    <a:gd name="T50" fmla="*/ 0 w 76"/>
                    <a:gd name="T51" fmla="*/ 0 h 34"/>
                    <a:gd name="T52" fmla="*/ 0 w 76"/>
                    <a:gd name="T53" fmla="*/ 0 h 34"/>
                    <a:gd name="T54" fmla="*/ 0 w 76"/>
                    <a:gd name="T55" fmla="*/ 0 h 34"/>
                    <a:gd name="T56" fmla="*/ 0 w 76"/>
                    <a:gd name="T57" fmla="*/ 0 h 34"/>
                    <a:gd name="T58" fmla="*/ 0 w 76"/>
                    <a:gd name="T59" fmla="*/ 0 h 34"/>
                    <a:gd name="T60" fmla="*/ 0 w 76"/>
                    <a:gd name="T61" fmla="*/ 0 h 34"/>
                    <a:gd name="T62" fmla="*/ 0 w 76"/>
                    <a:gd name="T63" fmla="*/ 0 h 34"/>
                    <a:gd name="T64" fmla="*/ 0 w 76"/>
                    <a:gd name="T65" fmla="*/ 0 h 34"/>
                    <a:gd name="T66" fmla="*/ 0 w 76"/>
                    <a:gd name="T67" fmla="*/ 0 h 34"/>
                    <a:gd name="T68" fmla="*/ 0 w 76"/>
                    <a:gd name="T69" fmla="*/ 0 h 34"/>
                    <a:gd name="T70" fmla="*/ 0 w 76"/>
                    <a:gd name="T71" fmla="*/ 0 h 34"/>
                    <a:gd name="T72" fmla="*/ 0 w 76"/>
                    <a:gd name="T73" fmla="*/ 0 h 34"/>
                    <a:gd name="T74" fmla="*/ 0 w 76"/>
                    <a:gd name="T75" fmla="*/ 0 h 34"/>
                    <a:gd name="T76" fmla="*/ 0 w 76"/>
                    <a:gd name="T77" fmla="*/ 0 h 34"/>
                    <a:gd name="T78" fmla="*/ 0 w 76"/>
                    <a:gd name="T79" fmla="*/ 0 h 34"/>
                    <a:gd name="T80" fmla="*/ 0 w 76"/>
                    <a:gd name="T81" fmla="*/ 0 h 3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76" h="34">
                      <a:moveTo>
                        <a:pt x="75" y="4"/>
                      </a:moveTo>
                      <a:lnTo>
                        <a:pt x="74" y="2"/>
                      </a:lnTo>
                      <a:lnTo>
                        <a:pt x="72" y="1"/>
                      </a:lnTo>
                      <a:lnTo>
                        <a:pt x="69" y="1"/>
                      </a:lnTo>
                      <a:lnTo>
                        <a:pt x="65" y="2"/>
                      </a:lnTo>
                      <a:lnTo>
                        <a:pt x="58" y="3"/>
                      </a:lnTo>
                      <a:lnTo>
                        <a:pt x="49" y="4"/>
                      </a:lnTo>
                      <a:lnTo>
                        <a:pt x="40" y="4"/>
                      </a:lnTo>
                      <a:lnTo>
                        <a:pt x="31" y="3"/>
                      </a:lnTo>
                      <a:lnTo>
                        <a:pt x="23" y="3"/>
                      </a:lnTo>
                      <a:lnTo>
                        <a:pt x="16" y="2"/>
                      </a:lnTo>
                      <a:lnTo>
                        <a:pt x="11" y="1"/>
                      </a:lnTo>
                      <a:lnTo>
                        <a:pt x="8" y="1"/>
                      </a:lnTo>
                      <a:lnTo>
                        <a:pt x="5" y="1"/>
                      </a:lnTo>
                      <a:lnTo>
                        <a:pt x="3" y="0"/>
                      </a:lnTo>
                      <a:lnTo>
                        <a:pt x="1" y="1"/>
                      </a:lnTo>
                      <a:lnTo>
                        <a:pt x="0" y="3"/>
                      </a:lnTo>
                      <a:lnTo>
                        <a:pt x="0" y="10"/>
                      </a:lnTo>
                      <a:lnTo>
                        <a:pt x="0" y="16"/>
                      </a:lnTo>
                      <a:lnTo>
                        <a:pt x="0" y="22"/>
                      </a:lnTo>
                      <a:lnTo>
                        <a:pt x="0" y="25"/>
                      </a:lnTo>
                      <a:lnTo>
                        <a:pt x="1" y="28"/>
                      </a:lnTo>
                      <a:lnTo>
                        <a:pt x="2" y="30"/>
                      </a:lnTo>
                      <a:lnTo>
                        <a:pt x="3" y="31"/>
                      </a:lnTo>
                      <a:lnTo>
                        <a:pt x="6" y="32"/>
                      </a:lnTo>
                      <a:lnTo>
                        <a:pt x="10" y="32"/>
                      </a:lnTo>
                      <a:lnTo>
                        <a:pt x="17" y="33"/>
                      </a:lnTo>
                      <a:lnTo>
                        <a:pt x="26" y="33"/>
                      </a:lnTo>
                      <a:lnTo>
                        <a:pt x="36" y="33"/>
                      </a:lnTo>
                      <a:lnTo>
                        <a:pt x="46" y="34"/>
                      </a:lnTo>
                      <a:lnTo>
                        <a:pt x="56" y="33"/>
                      </a:lnTo>
                      <a:lnTo>
                        <a:pt x="64" y="33"/>
                      </a:lnTo>
                      <a:lnTo>
                        <a:pt x="69" y="32"/>
                      </a:lnTo>
                      <a:lnTo>
                        <a:pt x="72" y="31"/>
                      </a:lnTo>
                      <a:lnTo>
                        <a:pt x="74" y="29"/>
                      </a:lnTo>
                      <a:lnTo>
                        <a:pt x="76" y="27"/>
                      </a:lnTo>
                      <a:lnTo>
                        <a:pt x="76" y="25"/>
                      </a:lnTo>
                      <a:lnTo>
                        <a:pt x="76" y="20"/>
                      </a:lnTo>
                      <a:lnTo>
                        <a:pt x="76" y="13"/>
                      </a:lnTo>
                      <a:lnTo>
                        <a:pt x="75" y="7"/>
                      </a:lnTo>
                      <a:lnTo>
                        <a:pt x="75" y="4"/>
                      </a:lnTo>
                      <a:close/>
                    </a:path>
                  </a:pathLst>
                </a:custGeom>
                <a:solidFill>
                  <a:srgbClr val="E5DDD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0394" name="Freeform 383"/>
                <p:cNvSpPr>
                  <a:spLocks/>
                </p:cNvSpPr>
                <p:nvPr/>
              </p:nvSpPr>
              <p:spPr bwMode="auto">
                <a:xfrm>
                  <a:off x="1960" y="2344"/>
                  <a:ext cx="9" cy="5"/>
                </a:xfrm>
                <a:custGeom>
                  <a:avLst/>
                  <a:gdLst>
                    <a:gd name="T0" fmla="*/ 0 w 76"/>
                    <a:gd name="T1" fmla="*/ 0 h 34"/>
                    <a:gd name="T2" fmla="*/ 0 w 76"/>
                    <a:gd name="T3" fmla="*/ 0 h 34"/>
                    <a:gd name="T4" fmla="*/ 0 w 76"/>
                    <a:gd name="T5" fmla="*/ 0 h 34"/>
                    <a:gd name="T6" fmla="*/ 0 w 76"/>
                    <a:gd name="T7" fmla="*/ 0 h 34"/>
                    <a:gd name="T8" fmla="*/ 0 w 76"/>
                    <a:gd name="T9" fmla="*/ 0 h 34"/>
                    <a:gd name="T10" fmla="*/ 0 w 76"/>
                    <a:gd name="T11" fmla="*/ 0 h 34"/>
                    <a:gd name="T12" fmla="*/ 0 w 76"/>
                    <a:gd name="T13" fmla="*/ 0 h 34"/>
                    <a:gd name="T14" fmla="*/ 0 w 76"/>
                    <a:gd name="T15" fmla="*/ 0 h 34"/>
                    <a:gd name="T16" fmla="*/ 0 w 76"/>
                    <a:gd name="T17" fmla="*/ 0 h 34"/>
                    <a:gd name="T18" fmla="*/ 0 w 76"/>
                    <a:gd name="T19" fmla="*/ 0 h 34"/>
                    <a:gd name="T20" fmla="*/ 0 w 76"/>
                    <a:gd name="T21" fmla="*/ 0 h 34"/>
                    <a:gd name="T22" fmla="*/ 0 w 76"/>
                    <a:gd name="T23" fmla="*/ 0 h 34"/>
                    <a:gd name="T24" fmla="*/ 0 w 76"/>
                    <a:gd name="T25" fmla="*/ 0 h 34"/>
                    <a:gd name="T26" fmla="*/ 0 w 76"/>
                    <a:gd name="T27" fmla="*/ 0 h 34"/>
                    <a:gd name="T28" fmla="*/ 0 w 76"/>
                    <a:gd name="T29" fmla="*/ 0 h 34"/>
                    <a:gd name="T30" fmla="*/ 0 w 76"/>
                    <a:gd name="T31" fmla="*/ 0 h 34"/>
                    <a:gd name="T32" fmla="*/ 0 w 76"/>
                    <a:gd name="T33" fmla="*/ 0 h 34"/>
                    <a:gd name="T34" fmla="*/ 0 w 76"/>
                    <a:gd name="T35" fmla="*/ 0 h 34"/>
                    <a:gd name="T36" fmla="*/ 0 w 76"/>
                    <a:gd name="T37" fmla="*/ 0 h 34"/>
                    <a:gd name="T38" fmla="*/ 0 w 76"/>
                    <a:gd name="T39" fmla="*/ 0 h 34"/>
                    <a:gd name="T40" fmla="*/ 0 w 76"/>
                    <a:gd name="T41" fmla="*/ 0 h 34"/>
                    <a:gd name="T42" fmla="*/ 0 w 76"/>
                    <a:gd name="T43" fmla="*/ 0 h 34"/>
                    <a:gd name="T44" fmla="*/ 0 w 76"/>
                    <a:gd name="T45" fmla="*/ 0 h 34"/>
                    <a:gd name="T46" fmla="*/ 0 w 76"/>
                    <a:gd name="T47" fmla="*/ 0 h 34"/>
                    <a:gd name="T48" fmla="*/ 0 w 76"/>
                    <a:gd name="T49" fmla="*/ 0 h 34"/>
                    <a:gd name="T50" fmla="*/ 0 w 76"/>
                    <a:gd name="T51" fmla="*/ 0 h 34"/>
                    <a:gd name="T52" fmla="*/ 0 w 76"/>
                    <a:gd name="T53" fmla="*/ 0 h 34"/>
                    <a:gd name="T54" fmla="*/ 0 w 76"/>
                    <a:gd name="T55" fmla="*/ 0 h 34"/>
                    <a:gd name="T56" fmla="*/ 0 w 76"/>
                    <a:gd name="T57" fmla="*/ 0 h 34"/>
                    <a:gd name="T58" fmla="*/ 0 w 76"/>
                    <a:gd name="T59" fmla="*/ 0 h 34"/>
                    <a:gd name="T60" fmla="*/ 0 w 76"/>
                    <a:gd name="T61" fmla="*/ 0 h 34"/>
                    <a:gd name="T62" fmla="*/ 0 w 76"/>
                    <a:gd name="T63" fmla="*/ 0 h 34"/>
                    <a:gd name="T64" fmla="*/ 0 w 76"/>
                    <a:gd name="T65" fmla="*/ 0 h 34"/>
                    <a:gd name="T66" fmla="*/ 0 w 76"/>
                    <a:gd name="T67" fmla="*/ 0 h 34"/>
                    <a:gd name="T68" fmla="*/ 0 w 76"/>
                    <a:gd name="T69" fmla="*/ 0 h 34"/>
                    <a:gd name="T70" fmla="*/ 0 w 76"/>
                    <a:gd name="T71" fmla="*/ 0 h 34"/>
                    <a:gd name="T72" fmla="*/ 0 w 76"/>
                    <a:gd name="T73" fmla="*/ 0 h 34"/>
                    <a:gd name="T74" fmla="*/ 0 w 76"/>
                    <a:gd name="T75" fmla="*/ 0 h 34"/>
                    <a:gd name="T76" fmla="*/ 0 w 76"/>
                    <a:gd name="T77" fmla="*/ 0 h 34"/>
                    <a:gd name="T78" fmla="*/ 0 w 76"/>
                    <a:gd name="T79" fmla="*/ 0 h 34"/>
                    <a:gd name="T80" fmla="*/ 0 w 76"/>
                    <a:gd name="T81" fmla="*/ 0 h 34"/>
                    <a:gd name="T82" fmla="*/ 0 w 76"/>
                    <a:gd name="T83" fmla="*/ 0 h 34"/>
                    <a:gd name="T84" fmla="*/ 0 w 76"/>
                    <a:gd name="T85" fmla="*/ 0 h 34"/>
                    <a:gd name="T86" fmla="*/ 0 w 76"/>
                    <a:gd name="T87" fmla="*/ 0 h 34"/>
                    <a:gd name="T88" fmla="*/ 0 w 76"/>
                    <a:gd name="T89" fmla="*/ 0 h 34"/>
                    <a:gd name="T90" fmla="*/ 0 w 76"/>
                    <a:gd name="T91" fmla="*/ 0 h 34"/>
                    <a:gd name="T92" fmla="*/ 0 w 76"/>
                    <a:gd name="T93" fmla="*/ 0 h 34"/>
                    <a:gd name="T94" fmla="*/ 0 w 76"/>
                    <a:gd name="T95" fmla="*/ 0 h 34"/>
                    <a:gd name="T96" fmla="*/ 0 w 76"/>
                    <a:gd name="T97" fmla="*/ 0 h 3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76" h="34">
                      <a:moveTo>
                        <a:pt x="75" y="4"/>
                      </a:moveTo>
                      <a:lnTo>
                        <a:pt x="75" y="4"/>
                      </a:lnTo>
                      <a:lnTo>
                        <a:pt x="74" y="2"/>
                      </a:lnTo>
                      <a:lnTo>
                        <a:pt x="72" y="1"/>
                      </a:lnTo>
                      <a:lnTo>
                        <a:pt x="69" y="1"/>
                      </a:lnTo>
                      <a:lnTo>
                        <a:pt x="65" y="2"/>
                      </a:lnTo>
                      <a:lnTo>
                        <a:pt x="58" y="3"/>
                      </a:lnTo>
                      <a:lnTo>
                        <a:pt x="49" y="4"/>
                      </a:lnTo>
                      <a:lnTo>
                        <a:pt x="40" y="4"/>
                      </a:lnTo>
                      <a:lnTo>
                        <a:pt x="31" y="3"/>
                      </a:lnTo>
                      <a:lnTo>
                        <a:pt x="23" y="3"/>
                      </a:lnTo>
                      <a:lnTo>
                        <a:pt x="16" y="2"/>
                      </a:lnTo>
                      <a:lnTo>
                        <a:pt x="11" y="1"/>
                      </a:lnTo>
                      <a:lnTo>
                        <a:pt x="8" y="1"/>
                      </a:lnTo>
                      <a:lnTo>
                        <a:pt x="5" y="1"/>
                      </a:lnTo>
                      <a:lnTo>
                        <a:pt x="3" y="0"/>
                      </a:lnTo>
                      <a:lnTo>
                        <a:pt x="1" y="1"/>
                      </a:lnTo>
                      <a:lnTo>
                        <a:pt x="0" y="3"/>
                      </a:lnTo>
                      <a:lnTo>
                        <a:pt x="0" y="10"/>
                      </a:lnTo>
                      <a:lnTo>
                        <a:pt x="0" y="16"/>
                      </a:lnTo>
                      <a:lnTo>
                        <a:pt x="0" y="22"/>
                      </a:lnTo>
                      <a:lnTo>
                        <a:pt x="0" y="25"/>
                      </a:lnTo>
                      <a:lnTo>
                        <a:pt x="1" y="28"/>
                      </a:lnTo>
                      <a:lnTo>
                        <a:pt x="2" y="30"/>
                      </a:lnTo>
                      <a:lnTo>
                        <a:pt x="3" y="31"/>
                      </a:lnTo>
                      <a:lnTo>
                        <a:pt x="6" y="32"/>
                      </a:lnTo>
                      <a:lnTo>
                        <a:pt x="10" y="32"/>
                      </a:lnTo>
                      <a:lnTo>
                        <a:pt x="17" y="33"/>
                      </a:lnTo>
                      <a:lnTo>
                        <a:pt x="26" y="33"/>
                      </a:lnTo>
                      <a:lnTo>
                        <a:pt x="36" y="33"/>
                      </a:lnTo>
                      <a:lnTo>
                        <a:pt x="46" y="34"/>
                      </a:lnTo>
                      <a:lnTo>
                        <a:pt x="56" y="33"/>
                      </a:lnTo>
                      <a:lnTo>
                        <a:pt x="64" y="33"/>
                      </a:lnTo>
                      <a:lnTo>
                        <a:pt x="69" y="32"/>
                      </a:lnTo>
                      <a:lnTo>
                        <a:pt x="72" y="31"/>
                      </a:lnTo>
                      <a:lnTo>
                        <a:pt x="74" y="29"/>
                      </a:lnTo>
                      <a:lnTo>
                        <a:pt x="76" y="27"/>
                      </a:lnTo>
                      <a:lnTo>
                        <a:pt x="76" y="25"/>
                      </a:lnTo>
                      <a:lnTo>
                        <a:pt x="76" y="20"/>
                      </a:lnTo>
                      <a:lnTo>
                        <a:pt x="76" y="13"/>
                      </a:lnTo>
                      <a:lnTo>
                        <a:pt x="75" y="7"/>
                      </a:lnTo>
                      <a:lnTo>
                        <a:pt x="75" y="4"/>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40395" name="Freeform 384"/>
                <p:cNvSpPr>
                  <a:spLocks/>
                </p:cNvSpPr>
                <p:nvPr/>
              </p:nvSpPr>
              <p:spPr bwMode="auto">
                <a:xfrm>
                  <a:off x="1972" y="2344"/>
                  <a:ext cx="10" cy="5"/>
                </a:xfrm>
                <a:custGeom>
                  <a:avLst/>
                  <a:gdLst>
                    <a:gd name="T0" fmla="*/ 0 w 74"/>
                    <a:gd name="T1" fmla="*/ 0 h 33"/>
                    <a:gd name="T2" fmla="*/ 0 w 74"/>
                    <a:gd name="T3" fmla="*/ 0 h 33"/>
                    <a:gd name="T4" fmla="*/ 0 w 74"/>
                    <a:gd name="T5" fmla="*/ 0 h 33"/>
                    <a:gd name="T6" fmla="*/ 0 w 74"/>
                    <a:gd name="T7" fmla="*/ 0 h 33"/>
                    <a:gd name="T8" fmla="*/ 0 w 74"/>
                    <a:gd name="T9" fmla="*/ 0 h 33"/>
                    <a:gd name="T10" fmla="*/ 0 w 74"/>
                    <a:gd name="T11" fmla="*/ 0 h 33"/>
                    <a:gd name="T12" fmla="*/ 0 w 74"/>
                    <a:gd name="T13" fmla="*/ 0 h 33"/>
                    <a:gd name="T14" fmla="*/ 0 w 74"/>
                    <a:gd name="T15" fmla="*/ 0 h 33"/>
                    <a:gd name="T16" fmla="*/ 0 w 74"/>
                    <a:gd name="T17" fmla="*/ 0 h 33"/>
                    <a:gd name="T18" fmla="*/ 0 w 74"/>
                    <a:gd name="T19" fmla="*/ 0 h 33"/>
                    <a:gd name="T20" fmla="*/ 0 w 74"/>
                    <a:gd name="T21" fmla="*/ 0 h 33"/>
                    <a:gd name="T22" fmla="*/ 0 w 74"/>
                    <a:gd name="T23" fmla="*/ 0 h 33"/>
                    <a:gd name="T24" fmla="*/ 0 w 74"/>
                    <a:gd name="T25" fmla="*/ 0 h 33"/>
                    <a:gd name="T26" fmla="*/ 0 w 74"/>
                    <a:gd name="T27" fmla="*/ 0 h 33"/>
                    <a:gd name="T28" fmla="*/ 0 w 74"/>
                    <a:gd name="T29" fmla="*/ 0 h 33"/>
                    <a:gd name="T30" fmla="*/ 0 w 74"/>
                    <a:gd name="T31" fmla="*/ 0 h 33"/>
                    <a:gd name="T32" fmla="*/ 0 w 74"/>
                    <a:gd name="T33" fmla="*/ 0 h 33"/>
                    <a:gd name="T34" fmla="*/ 0 w 74"/>
                    <a:gd name="T35" fmla="*/ 0 h 33"/>
                    <a:gd name="T36" fmla="*/ 0 w 74"/>
                    <a:gd name="T37" fmla="*/ 0 h 33"/>
                    <a:gd name="T38" fmla="*/ 0 w 74"/>
                    <a:gd name="T39" fmla="*/ 0 h 33"/>
                    <a:gd name="T40" fmla="*/ 0 w 74"/>
                    <a:gd name="T41" fmla="*/ 0 h 33"/>
                    <a:gd name="T42" fmla="*/ 0 w 74"/>
                    <a:gd name="T43" fmla="*/ 0 h 33"/>
                    <a:gd name="T44" fmla="*/ 0 w 74"/>
                    <a:gd name="T45" fmla="*/ 0 h 33"/>
                    <a:gd name="T46" fmla="*/ 0 w 74"/>
                    <a:gd name="T47" fmla="*/ 0 h 33"/>
                    <a:gd name="T48" fmla="*/ 0 w 74"/>
                    <a:gd name="T49" fmla="*/ 0 h 33"/>
                    <a:gd name="T50" fmla="*/ 0 w 74"/>
                    <a:gd name="T51" fmla="*/ 0 h 33"/>
                    <a:gd name="T52" fmla="*/ 0 w 74"/>
                    <a:gd name="T53" fmla="*/ 0 h 33"/>
                    <a:gd name="T54" fmla="*/ 0 w 74"/>
                    <a:gd name="T55" fmla="*/ 0 h 33"/>
                    <a:gd name="T56" fmla="*/ 0 w 74"/>
                    <a:gd name="T57" fmla="*/ 0 h 33"/>
                    <a:gd name="T58" fmla="*/ 0 w 74"/>
                    <a:gd name="T59" fmla="*/ 0 h 33"/>
                    <a:gd name="T60" fmla="*/ 0 w 74"/>
                    <a:gd name="T61" fmla="*/ 0 h 33"/>
                    <a:gd name="T62" fmla="*/ 0 w 74"/>
                    <a:gd name="T63" fmla="*/ 0 h 33"/>
                    <a:gd name="T64" fmla="*/ 0 w 74"/>
                    <a:gd name="T65" fmla="*/ 0 h 33"/>
                    <a:gd name="T66" fmla="*/ 0 w 74"/>
                    <a:gd name="T67" fmla="*/ 0 h 33"/>
                    <a:gd name="T68" fmla="*/ 0 w 74"/>
                    <a:gd name="T69" fmla="*/ 0 h 33"/>
                    <a:gd name="T70" fmla="*/ 0 w 74"/>
                    <a:gd name="T71" fmla="*/ 0 h 33"/>
                    <a:gd name="T72" fmla="*/ 0 w 74"/>
                    <a:gd name="T73" fmla="*/ 0 h 33"/>
                    <a:gd name="T74" fmla="*/ 0 w 74"/>
                    <a:gd name="T75" fmla="*/ 0 h 33"/>
                    <a:gd name="T76" fmla="*/ 0 w 74"/>
                    <a:gd name="T77" fmla="*/ 0 h 33"/>
                    <a:gd name="T78" fmla="*/ 0 w 74"/>
                    <a:gd name="T79" fmla="*/ 0 h 33"/>
                    <a:gd name="T80" fmla="*/ 0 w 74"/>
                    <a:gd name="T81" fmla="*/ 0 h 3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74" h="33">
                      <a:moveTo>
                        <a:pt x="73" y="4"/>
                      </a:moveTo>
                      <a:lnTo>
                        <a:pt x="72" y="2"/>
                      </a:lnTo>
                      <a:lnTo>
                        <a:pt x="70" y="0"/>
                      </a:lnTo>
                      <a:lnTo>
                        <a:pt x="68" y="0"/>
                      </a:lnTo>
                      <a:lnTo>
                        <a:pt x="64" y="1"/>
                      </a:lnTo>
                      <a:lnTo>
                        <a:pt x="57" y="2"/>
                      </a:lnTo>
                      <a:lnTo>
                        <a:pt x="49" y="3"/>
                      </a:lnTo>
                      <a:lnTo>
                        <a:pt x="40" y="3"/>
                      </a:lnTo>
                      <a:lnTo>
                        <a:pt x="31" y="2"/>
                      </a:lnTo>
                      <a:lnTo>
                        <a:pt x="22" y="2"/>
                      </a:lnTo>
                      <a:lnTo>
                        <a:pt x="15" y="2"/>
                      </a:lnTo>
                      <a:lnTo>
                        <a:pt x="10" y="1"/>
                      </a:lnTo>
                      <a:lnTo>
                        <a:pt x="8" y="1"/>
                      </a:lnTo>
                      <a:lnTo>
                        <a:pt x="5" y="1"/>
                      </a:lnTo>
                      <a:lnTo>
                        <a:pt x="3" y="0"/>
                      </a:lnTo>
                      <a:lnTo>
                        <a:pt x="1" y="1"/>
                      </a:lnTo>
                      <a:lnTo>
                        <a:pt x="0" y="3"/>
                      </a:lnTo>
                      <a:lnTo>
                        <a:pt x="0" y="9"/>
                      </a:lnTo>
                      <a:lnTo>
                        <a:pt x="0" y="15"/>
                      </a:lnTo>
                      <a:lnTo>
                        <a:pt x="0" y="21"/>
                      </a:lnTo>
                      <a:lnTo>
                        <a:pt x="0" y="25"/>
                      </a:lnTo>
                      <a:lnTo>
                        <a:pt x="1" y="27"/>
                      </a:lnTo>
                      <a:lnTo>
                        <a:pt x="2" y="29"/>
                      </a:lnTo>
                      <a:lnTo>
                        <a:pt x="3" y="30"/>
                      </a:lnTo>
                      <a:lnTo>
                        <a:pt x="6" y="31"/>
                      </a:lnTo>
                      <a:lnTo>
                        <a:pt x="10" y="31"/>
                      </a:lnTo>
                      <a:lnTo>
                        <a:pt x="17" y="32"/>
                      </a:lnTo>
                      <a:lnTo>
                        <a:pt x="26" y="32"/>
                      </a:lnTo>
                      <a:lnTo>
                        <a:pt x="36" y="33"/>
                      </a:lnTo>
                      <a:lnTo>
                        <a:pt x="46" y="33"/>
                      </a:lnTo>
                      <a:lnTo>
                        <a:pt x="55" y="33"/>
                      </a:lnTo>
                      <a:lnTo>
                        <a:pt x="62" y="32"/>
                      </a:lnTo>
                      <a:lnTo>
                        <a:pt x="67" y="31"/>
                      </a:lnTo>
                      <a:lnTo>
                        <a:pt x="70" y="30"/>
                      </a:lnTo>
                      <a:lnTo>
                        <a:pt x="72" y="29"/>
                      </a:lnTo>
                      <a:lnTo>
                        <a:pt x="74" y="27"/>
                      </a:lnTo>
                      <a:lnTo>
                        <a:pt x="74" y="24"/>
                      </a:lnTo>
                      <a:lnTo>
                        <a:pt x="74" y="20"/>
                      </a:lnTo>
                      <a:lnTo>
                        <a:pt x="74" y="13"/>
                      </a:lnTo>
                      <a:lnTo>
                        <a:pt x="73" y="7"/>
                      </a:lnTo>
                      <a:lnTo>
                        <a:pt x="73" y="4"/>
                      </a:lnTo>
                      <a:close/>
                    </a:path>
                  </a:pathLst>
                </a:custGeom>
                <a:solidFill>
                  <a:srgbClr val="E5DDD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0396" name="Freeform 385"/>
                <p:cNvSpPr>
                  <a:spLocks/>
                </p:cNvSpPr>
                <p:nvPr/>
              </p:nvSpPr>
              <p:spPr bwMode="auto">
                <a:xfrm>
                  <a:off x="1972" y="2344"/>
                  <a:ext cx="10" cy="5"/>
                </a:xfrm>
                <a:custGeom>
                  <a:avLst/>
                  <a:gdLst>
                    <a:gd name="T0" fmla="*/ 0 w 74"/>
                    <a:gd name="T1" fmla="*/ 0 h 33"/>
                    <a:gd name="T2" fmla="*/ 0 w 74"/>
                    <a:gd name="T3" fmla="*/ 0 h 33"/>
                    <a:gd name="T4" fmla="*/ 0 w 74"/>
                    <a:gd name="T5" fmla="*/ 0 h 33"/>
                    <a:gd name="T6" fmla="*/ 0 w 74"/>
                    <a:gd name="T7" fmla="*/ 0 h 33"/>
                    <a:gd name="T8" fmla="*/ 0 w 74"/>
                    <a:gd name="T9" fmla="*/ 0 h 33"/>
                    <a:gd name="T10" fmla="*/ 0 w 74"/>
                    <a:gd name="T11" fmla="*/ 0 h 33"/>
                    <a:gd name="T12" fmla="*/ 0 w 74"/>
                    <a:gd name="T13" fmla="*/ 0 h 33"/>
                    <a:gd name="T14" fmla="*/ 0 w 74"/>
                    <a:gd name="T15" fmla="*/ 0 h 33"/>
                    <a:gd name="T16" fmla="*/ 0 w 74"/>
                    <a:gd name="T17" fmla="*/ 0 h 33"/>
                    <a:gd name="T18" fmla="*/ 0 w 74"/>
                    <a:gd name="T19" fmla="*/ 0 h 33"/>
                    <a:gd name="T20" fmla="*/ 0 w 74"/>
                    <a:gd name="T21" fmla="*/ 0 h 33"/>
                    <a:gd name="T22" fmla="*/ 0 w 74"/>
                    <a:gd name="T23" fmla="*/ 0 h 33"/>
                    <a:gd name="T24" fmla="*/ 0 w 74"/>
                    <a:gd name="T25" fmla="*/ 0 h 33"/>
                    <a:gd name="T26" fmla="*/ 0 w 74"/>
                    <a:gd name="T27" fmla="*/ 0 h 33"/>
                    <a:gd name="T28" fmla="*/ 0 w 74"/>
                    <a:gd name="T29" fmla="*/ 0 h 33"/>
                    <a:gd name="T30" fmla="*/ 0 w 74"/>
                    <a:gd name="T31" fmla="*/ 0 h 33"/>
                    <a:gd name="T32" fmla="*/ 0 w 74"/>
                    <a:gd name="T33" fmla="*/ 0 h 33"/>
                    <a:gd name="T34" fmla="*/ 0 w 74"/>
                    <a:gd name="T35" fmla="*/ 0 h 33"/>
                    <a:gd name="T36" fmla="*/ 0 w 74"/>
                    <a:gd name="T37" fmla="*/ 0 h 33"/>
                    <a:gd name="T38" fmla="*/ 0 w 74"/>
                    <a:gd name="T39" fmla="*/ 0 h 33"/>
                    <a:gd name="T40" fmla="*/ 0 w 74"/>
                    <a:gd name="T41" fmla="*/ 0 h 33"/>
                    <a:gd name="T42" fmla="*/ 0 w 74"/>
                    <a:gd name="T43" fmla="*/ 0 h 33"/>
                    <a:gd name="T44" fmla="*/ 0 w 74"/>
                    <a:gd name="T45" fmla="*/ 0 h 33"/>
                    <a:gd name="T46" fmla="*/ 0 w 74"/>
                    <a:gd name="T47" fmla="*/ 0 h 33"/>
                    <a:gd name="T48" fmla="*/ 0 w 74"/>
                    <a:gd name="T49" fmla="*/ 0 h 33"/>
                    <a:gd name="T50" fmla="*/ 0 w 74"/>
                    <a:gd name="T51" fmla="*/ 0 h 33"/>
                    <a:gd name="T52" fmla="*/ 0 w 74"/>
                    <a:gd name="T53" fmla="*/ 0 h 33"/>
                    <a:gd name="T54" fmla="*/ 0 w 74"/>
                    <a:gd name="T55" fmla="*/ 0 h 33"/>
                    <a:gd name="T56" fmla="*/ 0 w 74"/>
                    <a:gd name="T57" fmla="*/ 0 h 33"/>
                    <a:gd name="T58" fmla="*/ 0 w 74"/>
                    <a:gd name="T59" fmla="*/ 0 h 33"/>
                    <a:gd name="T60" fmla="*/ 0 w 74"/>
                    <a:gd name="T61" fmla="*/ 0 h 33"/>
                    <a:gd name="T62" fmla="*/ 0 w 74"/>
                    <a:gd name="T63" fmla="*/ 0 h 33"/>
                    <a:gd name="T64" fmla="*/ 0 w 74"/>
                    <a:gd name="T65" fmla="*/ 0 h 33"/>
                    <a:gd name="T66" fmla="*/ 0 w 74"/>
                    <a:gd name="T67" fmla="*/ 0 h 33"/>
                    <a:gd name="T68" fmla="*/ 0 w 74"/>
                    <a:gd name="T69" fmla="*/ 0 h 33"/>
                    <a:gd name="T70" fmla="*/ 0 w 74"/>
                    <a:gd name="T71" fmla="*/ 0 h 33"/>
                    <a:gd name="T72" fmla="*/ 0 w 74"/>
                    <a:gd name="T73" fmla="*/ 0 h 33"/>
                    <a:gd name="T74" fmla="*/ 0 w 74"/>
                    <a:gd name="T75" fmla="*/ 0 h 33"/>
                    <a:gd name="T76" fmla="*/ 0 w 74"/>
                    <a:gd name="T77" fmla="*/ 0 h 33"/>
                    <a:gd name="T78" fmla="*/ 0 w 74"/>
                    <a:gd name="T79" fmla="*/ 0 h 33"/>
                    <a:gd name="T80" fmla="*/ 0 w 74"/>
                    <a:gd name="T81" fmla="*/ 0 h 33"/>
                    <a:gd name="T82" fmla="*/ 0 w 74"/>
                    <a:gd name="T83" fmla="*/ 0 h 33"/>
                    <a:gd name="T84" fmla="*/ 0 w 74"/>
                    <a:gd name="T85" fmla="*/ 0 h 33"/>
                    <a:gd name="T86" fmla="*/ 0 w 74"/>
                    <a:gd name="T87" fmla="*/ 0 h 33"/>
                    <a:gd name="T88" fmla="*/ 0 w 74"/>
                    <a:gd name="T89" fmla="*/ 0 h 33"/>
                    <a:gd name="T90" fmla="*/ 0 w 74"/>
                    <a:gd name="T91" fmla="*/ 0 h 33"/>
                    <a:gd name="T92" fmla="*/ 0 w 74"/>
                    <a:gd name="T93" fmla="*/ 0 h 33"/>
                    <a:gd name="T94" fmla="*/ 0 w 74"/>
                    <a:gd name="T95" fmla="*/ 0 h 33"/>
                    <a:gd name="T96" fmla="*/ 0 w 74"/>
                    <a:gd name="T97" fmla="*/ 0 h 3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74" h="33">
                      <a:moveTo>
                        <a:pt x="73" y="4"/>
                      </a:moveTo>
                      <a:lnTo>
                        <a:pt x="73" y="4"/>
                      </a:lnTo>
                      <a:lnTo>
                        <a:pt x="72" y="2"/>
                      </a:lnTo>
                      <a:lnTo>
                        <a:pt x="70" y="0"/>
                      </a:lnTo>
                      <a:lnTo>
                        <a:pt x="68" y="0"/>
                      </a:lnTo>
                      <a:lnTo>
                        <a:pt x="64" y="1"/>
                      </a:lnTo>
                      <a:lnTo>
                        <a:pt x="57" y="2"/>
                      </a:lnTo>
                      <a:lnTo>
                        <a:pt x="49" y="3"/>
                      </a:lnTo>
                      <a:lnTo>
                        <a:pt x="40" y="3"/>
                      </a:lnTo>
                      <a:lnTo>
                        <a:pt x="31" y="2"/>
                      </a:lnTo>
                      <a:lnTo>
                        <a:pt x="22" y="2"/>
                      </a:lnTo>
                      <a:lnTo>
                        <a:pt x="15" y="2"/>
                      </a:lnTo>
                      <a:lnTo>
                        <a:pt x="10" y="1"/>
                      </a:lnTo>
                      <a:lnTo>
                        <a:pt x="8" y="1"/>
                      </a:lnTo>
                      <a:lnTo>
                        <a:pt x="5" y="1"/>
                      </a:lnTo>
                      <a:lnTo>
                        <a:pt x="3" y="0"/>
                      </a:lnTo>
                      <a:lnTo>
                        <a:pt x="1" y="1"/>
                      </a:lnTo>
                      <a:lnTo>
                        <a:pt x="0" y="3"/>
                      </a:lnTo>
                      <a:lnTo>
                        <a:pt x="0" y="9"/>
                      </a:lnTo>
                      <a:lnTo>
                        <a:pt x="0" y="15"/>
                      </a:lnTo>
                      <a:lnTo>
                        <a:pt x="0" y="21"/>
                      </a:lnTo>
                      <a:lnTo>
                        <a:pt x="0" y="25"/>
                      </a:lnTo>
                      <a:lnTo>
                        <a:pt x="1" y="27"/>
                      </a:lnTo>
                      <a:lnTo>
                        <a:pt x="2" y="29"/>
                      </a:lnTo>
                      <a:lnTo>
                        <a:pt x="3" y="30"/>
                      </a:lnTo>
                      <a:lnTo>
                        <a:pt x="6" y="31"/>
                      </a:lnTo>
                      <a:lnTo>
                        <a:pt x="10" y="31"/>
                      </a:lnTo>
                      <a:lnTo>
                        <a:pt x="17" y="32"/>
                      </a:lnTo>
                      <a:lnTo>
                        <a:pt x="26" y="32"/>
                      </a:lnTo>
                      <a:lnTo>
                        <a:pt x="36" y="33"/>
                      </a:lnTo>
                      <a:lnTo>
                        <a:pt x="46" y="33"/>
                      </a:lnTo>
                      <a:lnTo>
                        <a:pt x="55" y="33"/>
                      </a:lnTo>
                      <a:lnTo>
                        <a:pt x="62" y="32"/>
                      </a:lnTo>
                      <a:lnTo>
                        <a:pt x="67" y="31"/>
                      </a:lnTo>
                      <a:lnTo>
                        <a:pt x="70" y="30"/>
                      </a:lnTo>
                      <a:lnTo>
                        <a:pt x="72" y="29"/>
                      </a:lnTo>
                      <a:lnTo>
                        <a:pt x="74" y="27"/>
                      </a:lnTo>
                      <a:lnTo>
                        <a:pt x="74" y="24"/>
                      </a:lnTo>
                      <a:lnTo>
                        <a:pt x="74" y="20"/>
                      </a:lnTo>
                      <a:lnTo>
                        <a:pt x="74" y="13"/>
                      </a:lnTo>
                      <a:lnTo>
                        <a:pt x="73" y="7"/>
                      </a:lnTo>
                      <a:lnTo>
                        <a:pt x="73" y="4"/>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40397" name="Freeform 386"/>
                <p:cNvSpPr>
                  <a:spLocks/>
                </p:cNvSpPr>
                <p:nvPr/>
              </p:nvSpPr>
              <p:spPr bwMode="auto">
                <a:xfrm>
                  <a:off x="1985" y="2345"/>
                  <a:ext cx="9" cy="4"/>
                </a:xfrm>
                <a:custGeom>
                  <a:avLst/>
                  <a:gdLst>
                    <a:gd name="T0" fmla="*/ 0 w 76"/>
                    <a:gd name="T1" fmla="*/ 0 h 34"/>
                    <a:gd name="T2" fmla="*/ 0 w 76"/>
                    <a:gd name="T3" fmla="*/ 0 h 34"/>
                    <a:gd name="T4" fmla="*/ 0 w 76"/>
                    <a:gd name="T5" fmla="*/ 0 h 34"/>
                    <a:gd name="T6" fmla="*/ 0 w 76"/>
                    <a:gd name="T7" fmla="*/ 0 h 34"/>
                    <a:gd name="T8" fmla="*/ 0 w 76"/>
                    <a:gd name="T9" fmla="*/ 0 h 34"/>
                    <a:gd name="T10" fmla="*/ 0 w 76"/>
                    <a:gd name="T11" fmla="*/ 0 h 34"/>
                    <a:gd name="T12" fmla="*/ 0 w 76"/>
                    <a:gd name="T13" fmla="*/ 0 h 34"/>
                    <a:gd name="T14" fmla="*/ 0 w 76"/>
                    <a:gd name="T15" fmla="*/ 0 h 34"/>
                    <a:gd name="T16" fmla="*/ 0 w 76"/>
                    <a:gd name="T17" fmla="*/ 0 h 34"/>
                    <a:gd name="T18" fmla="*/ 0 w 76"/>
                    <a:gd name="T19" fmla="*/ 0 h 34"/>
                    <a:gd name="T20" fmla="*/ 0 w 76"/>
                    <a:gd name="T21" fmla="*/ 0 h 34"/>
                    <a:gd name="T22" fmla="*/ 0 w 76"/>
                    <a:gd name="T23" fmla="*/ 0 h 34"/>
                    <a:gd name="T24" fmla="*/ 0 w 76"/>
                    <a:gd name="T25" fmla="*/ 0 h 34"/>
                    <a:gd name="T26" fmla="*/ 0 w 76"/>
                    <a:gd name="T27" fmla="*/ 0 h 34"/>
                    <a:gd name="T28" fmla="*/ 0 w 76"/>
                    <a:gd name="T29" fmla="*/ 0 h 34"/>
                    <a:gd name="T30" fmla="*/ 0 w 76"/>
                    <a:gd name="T31" fmla="*/ 0 h 34"/>
                    <a:gd name="T32" fmla="*/ 0 w 76"/>
                    <a:gd name="T33" fmla="*/ 0 h 34"/>
                    <a:gd name="T34" fmla="*/ 0 w 76"/>
                    <a:gd name="T35" fmla="*/ 0 h 34"/>
                    <a:gd name="T36" fmla="*/ 0 w 76"/>
                    <a:gd name="T37" fmla="*/ 0 h 34"/>
                    <a:gd name="T38" fmla="*/ 0 w 76"/>
                    <a:gd name="T39" fmla="*/ 0 h 34"/>
                    <a:gd name="T40" fmla="*/ 0 w 76"/>
                    <a:gd name="T41" fmla="*/ 0 h 34"/>
                    <a:gd name="T42" fmla="*/ 0 w 76"/>
                    <a:gd name="T43" fmla="*/ 0 h 34"/>
                    <a:gd name="T44" fmla="*/ 0 w 76"/>
                    <a:gd name="T45" fmla="*/ 0 h 34"/>
                    <a:gd name="T46" fmla="*/ 0 w 76"/>
                    <a:gd name="T47" fmla="*/ 0 h 34"/>
                    <a:gd name="T48" fmla="*/ 0 w 76"/>
                    <a:gd name="T49" fmla="*/ 0 h 34"/>
                    <a:gd name="T50" fmla="*/ 0 w 76"/>
                    <a:gd name="T51" fmla="*/ 0 h 34"/>
                    <a:gd name="T52" fmla="*/ 0 w 76"/>
                    <a:gd name="T53" fmla="*/ 0 h 34"/>
                    <a:gd name="T54" fmla="*/ 0 w 76"/>
                    <a:gd name="T55" fmla="*/ 0 h 34"/>
                    <a:gd name="T56" fmla="*/ 0 w 76"/>
                    <a:gd name="T57" fmla="*/ 0 h 34"/>
                    <a:gd name="T58" fmla="*/ 0 w 76"/>
                    <a:gd name="T59" fmla="*/ 0 h 34"/>
                    <a:gd name="T60" fmla="*/ 0 w 76"/>
                    <a:gd name="T61" fmla="*/ 0 h 34"/>
                    <a:gd name="T62" fmla="*/ 0 w 76"/>
                    <a:gd name="T63" fmla="*/ 0 h 34"/>
                    <a:gd name="T64" fmla="*/ 0 w 76"/>
                    <a:gd name="T65" fmla="*/ 0 h 34"/>
                    <a:gd name="T66" fmla="*/ 0 w 76"/>
                    <a:gd name="T67" fmla="*/ 0 h 34"/>
                    <a:gd name="T68" fmla="*/ 0 w 76"/>
                    <a:gd name="T69" fmla="*/ 0 h 34"/>
                    <a:gd name="T70" fmla="*/ 0 w 76"/>
                    <a:gd name="T71" fmla="*/ 0 h 34"/>
                    <a:gd name="T72" fmla="*/ 0 w 76"/>
                    <a:gd name="T73" fmla="*/ 0 h 34"/>
                    <a:gd name="T74" fmla="*/ 0 w 76"/>
                    <a:gd name="T75" fmla="*/ 0 h 34"/>
                    <a:gd name="T76" fmla="*/ 0 w 76"/>
                    <a:gd name="T77" fmla="*/ 0 h 34"/>
                    <a:gd name="T78" fmla="*/ 0 w 76"/>
                    <a:gd name="T79" fmla="*/ 0 h 34"/>
                    <a:gd name="T80" fmla="*/ 0 w 76"/>
                    <a:gd name="T81" fmla="*/ 0 h 3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76" h="34">
                      <a:moveTo>
                        <a:pt x="75" y="4"/>
                      </a:moveTo>
                      <a:lnTo>
                        <a:pt x="74" y="2"/>
                      </a:lnTo>
                      <a:lnTo>
                        <a:pt x="72" y="0"/>
                      </a:lnTo>
                      <a:lnTo>
                        <a:pt x="69" y="0"/>
                      </a:lnTo>
                      <a:lnTo>
                        <a:pt x="65" y="1"/>
                      </a:lnTo>
                      <a:lnTo>
                        <a:pt x="58" y="2"/>
                      </a:lnTo>
                      <a:lnTo>
                        <a:pt x="50" y="3"/>
                      </a:lnTo>
                      <a:lnTo>
                        <a:pt x="41" y="3"/>
                      </a:lnTo>
                      <a:lnTo>
                        <a:pt x="32" y="2"/>
                      </a:lnTo>
                      <a:lnTo>
                        <a:pt x="22" y="2"/>
                      </a:lnTo>
                      <a:lnTo>
                        <a:pt x="15" y="2"/>
                      </a:lnTo>
                      <a:lnTo>
                        <a:pt x="10" y="1"/>
                      </a:lnTo>
                      <a:lnTo>
                        <a:pt x="8" y="1"/>
                      </a:lnTo>
                      <a:lnTo>
                        <a:pt x="5" y="1"/>
                      </a:lnTo>
                      <a:lnTo>
                        <a:pt x="3" y="0"/>
                      </a:lnTo>
                      <a:lnTo>
                        <a:pt x="1" y="1"/>
                      </a:lnTo>
                      <a:lnTo>
                        <a:pt x="0" y="3"/>
                      </a:lnTo>
                      <a:lnTo>
                        <a:pt x="0" y="9"/>
                      </a:lnTo>
                      <a:lnTo>
                        <a:pt x="0" y="15"/>
                      </a:lnTo>
                      <a:lnTo>
                        <a:pt x="0" y="21"/>
                      </a:lnTo>
                      <a:lnTo>
                        <a:pt x="0" y="25"/>
                      </a:lnTo>
                      <a:lnTo>
                        <a:pt x="1" y="27"/>
                      </a:lnTo>
                      <a:lnTo>
                        <a:pt x="2" y="29"/>
                      </a:lnTo>
                      <a:lnTo>
                        <a:pt x="3" y="30"/>
                      </a:lnTo>
                      <a:lnTo>
                        <a:pt x="6" y="31"/>
                      </a:lnTo>
                      <a:lnTo>
                        <a:pt x="10" y="32"/>
                      </a:lnTo>
                      <a:lnTo>
                        <a:pt x="16" y="32"/>
                      </a:lnTo>
                      <a:lnTo>
                        <a:pt x="25" y="33"/>
                      </a:lnTo>
                      <a:lnTo>
                        <a:pt x="36" y="33"/>
                      </a:lnTo>
                      <a:lnTo>
                        <a:pt x="46" y="34"/>
                      </a:lnTo>
                      <a:lnTo>
                        <a:pt x="56" y="33"/>
                      </a:lnTo>
                      <a:lnTo>
                        <a:pt x="64" y="33"/>
                      </a:lnTo>
                      <a:lnTo>
                        <a:pt x="69" y="32"/>
                      </a:lnTo>
                      <a:lnTo>
                        <a:pt x="72" y="30"/>
                      </a:lnTo>
                      <a:lnTo>
                        <a:pt x="74" y="29"/>
                      </a:lnTo>
                      <a:lnTo>
                        <a:pt x="76" y="27"/>
                      </a:lnTo>
                      <a:lnTo>
                        <a:pt x="76" y="25"/>
                      </a:lnTo>
                      <a:lnTo>
                        <a:pt x="76" y="20"/>
                      </a:lnTo>
                      <a:lnTo>
                        <a:pt x="76" y="13"/>
                      </a:lnTo>
                      <a:lnTo>
                        <a:pt x="75" y="7"/>
                      </a:lnTo>
                      <a:lnTo>
                        <a:pt x="75" y="4"/>
                      </a:lnTo>
                      <a:close/>
                    </a:path>
                  </a:pathLst>
                </a:custGeom>
                <a:solidFill>
                  <a:srgbClr val="E5DDD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0398" name="Freeform 387"/>
                <p:cNvSpPr>
                  <a:spLocks/>
                </p:cNvSpPr>
                <p:nvPr/>
              </p:nvSpPr>
              <p:spPr bwMode="auto">
                <a:xfrm>
                  <a:off x="1985" y="2345"/>
                  <a:ext cx="9" cy="4"/>
                </a:xfrm>
                <a:custGeom>
                  <a:avLst/>
                  <a:gdLst>
                    <a:gd name="T0" fmla="*/ 0 w 76"/>
                    <a:gd name="T1" fmla="*/ 0 h 34"/>
                    <a:gd name="T2" fmla="*/ 0 w 76"/>
                    <a:gd name="T3" fmla="*/ 0 h 34"/>
                    <a:gd name="T4" fmla="*/ 0 w 76"/>
                    <a:gd name="T5" fmla="*/ 0 h 34"/>
                    <a:gd name="T6" fmla="*/ 0 w 76"/>
                    <a:gd name="T7" fmla="*/ 0 h 34"/>
                    <a:gd name="T8" fmla="*/ 0 w 76"/>
                    <a:gd name="T9" fmla="*/ 0 h 34"/>
                    <a:gd name="T10" fmla="*/ 0 w 76"/>
                    <a:gd name="T11" fmla="*/ 0 h 34"/>
                    <a:gd name="T12" fmla="*/ 0 w 76"/>
                    <a:gd name="T13" fmla="*/ 0 h 34"/>
                    <a:gd name="T14" fmla="*/ 0 w 76"/>
                    <a:gd name="T15" fmla="*/ 0 h 34"/>
                    <a:gd name="T16" fmla="*/ 0 w 76"/>
                    <a:gd name="T17" fmla="*/ 0 h 34"/>
                    <a:gd name="T18" fmla="*/ 0 w 76"/>
                    <a:gd name="T19" fmla="*/ 0 h 34"/>
                    <a:gd name="T20" fmla="*/ 0 w 76"/>
                    <a:gd name="T21" fmla="*/ 0 h 34"/>
                    <a:gd name="T22" fmla="*/ 0 w 76"/>
                    <a:gd name="T23" fmla="*/ 0 h 34"/>
                    <a:gd name="T24" fmla="*/ 0 w 76"/>
                    <a:gd name="T25" fmla="*/ 0 h 34"/>
                    <a:gd name="T26" fmla="*/ 0 w 76"/>
                    <a:gd name="T27" fmla="*/ 0 h 34"/>
                    <a:gd name="T28" fmla="*/ 0 w 76"/>
                    <a:gd name="T29" fmla="*/ 0 h 34"/>
                    <a:gd name="T30" fmla="*/ 0 w 76"/>
                    <a:gd name="T31" fmla="*/ 0 h 34"/>
                    <a:gd name="T32" fmla="*/ 0 w 76"/>
                    <a:gd name="T33" fmla="*/ 0 h 34"/>
                    <a:gd name="T34" fmla="*/ 0 w 76"/>
                    <a:gd name="T35" fmla="*/ 0 h 34"/>
                    <a:gd name="T36" fmla="*/ 0 w 76"/>
                    <a:gd name="T37" fmla="*/ 0 h 34"/>
                    <a:gd name="T38" fmla="*/ 0 w 76"/>
                    <a:gd name="T39" fmla="*/ 0 h 34"/>
                    <a:gd name="T40" fmla="*/ 0 w 76"/>
                    <a:gd name="T41" fmla="*/ 0 h 34"/>
                    <a:gd name="T42" fmla="*/ 0 w 76"/>
                    <a:gd name="T43" fmla="*/ 0 h 34"/>
                    <a:gd name="T44" fmla="*/ 0 w 76"/>
                    <a:gd name="T45" fmla="*/ 0 h 34"/>
                    <a:gd name="T46" fmla="*/ 0 w 76"/>
                    <a:gd name="T47" fmla="*/ 0 h 34"/>
                    <a:gd name="T48" fmla="*/ 0 w 76"/>
                    <a:gd name="T49" fmla="*/ 0 h 34"/>
                    <a:gd name="T50" fmla="*/ 0 w 76"/>
                    <a:gd name="T51" fmla="*/ 0 h 34"/>
                    <a:gd name="T52" fmla="*/ 0 w 76"/>
                    <a:gd name="T53" fmla="*/ 0 h 34"/>
                    <a:gd name="T54" fmla="*/ 0 w 76"/>
                    <a:gd name="T55" fmla="*/ 0 h 34"/>
                    <a:gd name="T56" fmla="*/ 0 w 76"/>
                    <a:gd name="T57" fmla="*/ 0 h 34"/>
                    <a:gd name="T58" fmla="*/ 0 w 76"/>
                    <a:gd name="T59" fmla="*/ 0 h 34"/>
                    <a:gd name="T60" fmla="*/ 0 w 76"/>
                    <a:gd name="T61" fmla="*/ 0 h 34"/>
                    <a:gd name="T62" fmla="*/ 0 w 76"/>
                    <a:gd name="T63" fmla="*/ 0 h 34"/>
                    <a:gd name="T64" fmla="*/ 0 w 76"/>
                    <a:gd name="T65" fmla="*/ 0 h 34"/>
                    <a:gd name="T66" fmla="*/ 0 w 76"/>
                    <a:gd name="T67" fmla="*/ 0 h 34"/>
                    <a:gd name="T68" fmla="*/ 0 w 76"/>
                    <a:gd name="T69" fmla="*/ 0 h 34"/>
                    <a:gd name="T70" fmla="*/ 0 w 76"/>
                    <a:gd name="T71" fmla="*/ 0 h 34"/>
                    <a:gd name="T72" fmla="*/ 0 w 76"/>
                    <a:gd name="T73" fmla="*/ 0 h 34"/>
                    <a:gd name="T74" fmla="*/ 0 w 76"/>
                    <a:gd name="T75" fmla="*/ 0 h 34"/>
                    <a:gd name="T76" fmla="*/ 0 w 76"/>
                    <a:gd name="T77" fmla="*/ 0 h 34"/>
                    <a:gd name="T78" fmla="*/ 0 w 76"/>
                    <a:gd name="T79" fmla="*/ 0 h 34"/>
                    <a:gd name="T80" fmla="*/ 0 w 76"/>
                    <a:gd name="T81" fmla="*/ 0 h 34"/>
                    <a:gd name="T82" fmla="*/ 0 w 76"/>
                    <a:gd name="T83" fmla="*/ 0 h 34"/>
                    <a:gd name="T84" fmla="*/ 0 w 76"/>
                    <a:gd name="T85" fmla="*/ 0 h 34"/>
                    <a:gd name="T86" fmla="*/ 0 w 76"/>
                    <a:gd name="T87" fmla="*/ 0 h 34"/>
                    <a:gd name="T88" fmla="*/ 0 w 76"/>
                    <a:gd name="T89" fmla="*/ 0 h 34"/>
                    <a:gd name="T90" fmla="*/ 0 w 76"/>
                    <a:gd name="T91" fmla="*/ 0 h 34"/>
                    <a:gd name="T92" fmla="*/ 0 w 76"/>
                    <a:gd name="T93" fmla="*/ 0 h 34"/>
                    <a:gd name="T94" fmla="*/ 0 w 76"/>
                    <a:gd name="T95" fmla="*/ 0 h 34"/>
                    <a:gd name="T96" fmla="*/ 0 w 76"/>
                    <a:gd name="T97" fmla="*/ 0 h 3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76" h="34">
                      <a:moveTo>
                        <a:pt x="75" y="4"/>
                      </a:moveTo>
                      <a:lnTo>
                        <a:pt x="75" y="4"/>
                      </a:lnTo>
                      <a:lnTo>
                        <a:pt x="74" y="2"/>
                      </a:lnTo>
                      <a:lnTo>
                        <a:pt x="72" y="0"/>
                      </a:lnTo>
                      <a:lnTo>
                        <a:pt x="69" y="0"/>
                      </a:lnTo>
                      <a:lnTo>
                        <a:pt x="65" y="1"/>
                      </a:lnTo>
                      <a:lnTo>
                        <a:pt x="58" y="2"/>
                      </a:lnTo>
                      <a:lnTo>
                        <a:pt x="50" y="3"/>
                      </a:lnTo>
                      <a:lnTo>
                        <a:pt x="41" y="3"/>
                      </a:lnTo>
                      <a:lnTo>
                        <a:pt x="32" y="2"/>
                      </a:lnTo>
                      <a:lnTo>
                        <a:pt x="22" y="2"/>
                      </a:lnTo>
                      <a:lnTo>
                        <a:pt x="15" y="2"/>
                      </a:lnTo>
                      <a:lnTo>
                        <a:pt x="10" y="1"/>
                      </a:lnTo>
                      <a:lnTo>
                        <a:pt x="8" y="1"/>
                      </a:lnTo>
                      <a:lnTo>
                        <a:pt x="5" y="1"/>
                      </a:lnTo>
                      <a:lnTo>
                        <a:pt x="3" y="0"/>
                      </a:lnTo>
                      <a:lnTo>
                        <a:pt x="1" y="1"/>
                      </a:lnTo>
                      <a:lnTo>
                        <a:pt x="0" y="3"/>
                      </a:lnTo>
                      <a:lnTo>
                        <a:pt x="0" y="9"/>
                      </a:lnTo>
                      <a:lnTo>
                        <a:pt x="0" y="15"/>
                      </a:lnTo>
                      <a:lnTo>
                        <a:pt x="0" y="21"/>
                      </a:lnTo>
                      <a:lnTo>
                        <a:pt x="0" y="25"/>
                      </a:lnTo>
                      <a:lnTo>
                        <a:pt x="1" y="27"/>
                      </a:lnTo>
                      <a:lnTo>
                        <a:pt x="2" y="29"/>
                      </a:lnTo>
                      <a:lnTo>
                        <a:pt x="3" y="30"/>
                      </a:lnTo>
                      <a:lnTo>
                        <a:pt x="6" y="31"/>
                      </a:lnTo>
                      <a:lnTo>
                        <a:pt x="10" y="32"/>
                      </a:lnTo>
                      <a:lnTo>
                        <a:pt x="16" y="32"/>
                      </a:lnTo>
                      <a:lnTo>
                        <a:pt x="25" y="33"/>
                      </a:lnTo>
                      <a:lnTo>
                        <a:pt x="36" y="33"/>
                      </a:lnTo>
                      <a:lnTo>
                        <a:pt x="46" y="34"/>
                      </a:lnTo>
                      <a:lnTo>
                        <a:pt x="56" y="33"/>
                      </a:lnTo>
                      <a:lnTo>
                        <a:pt x="64" y="33"/>
                      </a:lnTo>
                      <a:lnTo>
                        <a:pt x="69" y="32"/>
                      </a:lnTo>
                      <a:lnTo>
                        <a:pt x="72" y="30"/>
                      </a:lnTo>
                      <a:lnTo>
                        <a:pt x="74" y="29"/>
                      </a:lnTo>
                      <a:lnTo>
                        <a:pt x="76" y="27"/>
                      </a:lnTo>
                      <a:lnTo>
                        <a:pt x="76" y="25"/>
                      </a:lnTo>
                      <a:lnTo>
                        <a:pt x="76" y="20"/>
                      </a:lnTo>
                      <a:lnTo>
                        <a:pt x="76" y="13"/>
                      </a:lnTo>
                      <a:lnTo>
                        <a:pt x="75" y="7"/>
                      </a:lnTo>
                      <a:lnTo>
                        <a:pt x="75" y="4"/>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40399" name="Freeform 388"/>
                <p:cNvSpPr>
                  <a:spLocks/>
                </p:cNvSpPr>
                <p:nvPr/>
              </p:nvSpPr>
              <p:spPr bwMode="auto">
                <a:xfrm>
                  <a:off x="1947" y="2345"/>
                  <a:ext cx="10" cy="4"/>
                </a:xfrm>
                <a:custGeom>
                  <a:avLst/>
                  <a:gdLst>
                    <a:gd name="T0" fmla="*/ 0 w 75"/>
                    <a:gd name="T1" fmla="*/ 0 h 33"/>
                    <a:gd name="T2" fmla="*/ 0 w 75"/>
                    <a:gd name="T3" fmla="*/ 0 h 33"/>
                    <a:gd name="T4" fmla="*/ 0 w 75"/>
                    <a:gd name="T5" fmla="*/ 0 h 33"/>
                    <a:gd name="T6" fmla="*/ 0 w 75"/>
                    <a:gd name="T7" fmla="*/ 0 h 33"/>
                    <a:gd name="T8" fmla="*/ 0 w 75"/>
                    <a:gd name="T9" fmla="*/ 0 h 33"/>
                    <a:gd name="T10" fmla="*/ 0 w 75"/>
                    <a:gd name="T11" fmla="*/ 0 h 33"/>
                    <a:gd name="T12" fmla="*/ 0 w 75"/>
                    <a:gd name="T13" fmla="*/ 0 h 33"/>
                    <a:gd name="T14" fmla="*/ 0 w 75"/>
                    <a:gd name="T15" fmla="*/ 0 h 33"/>
                    <a:gd name="T16" fmla="*/ 0 w 75"/>
                    <a:gd name="T17" fmla="*/ 0 h 33"/>
                    <a:gd name="T18" fmla="*/ 0 w 75"/>
                    <a:gd name="T19" fmla="*/ 0 h 33"/>
                    <a:gd name="T20" fmla="*/ 0 w 75"/>
                    <a:gd name="T21" fmla="*/ 0 h 33"/>
                    <a:gd name="T22" fmla="*/ 0 w 75"/>
                    <a:gd name="T23" fmla="*/ 0 h 33"/>
                    <a:gd name="T24" fmla="*/ 0 w 75"/>
                    <a:gd name="T25" fmla="*/ 0 h 33"/>
                    <a:gd name="T26" fmla="*/ 0 w 75"/>
                    <a:gd name="T27" fmla="*/ 0 h 33"/>
                    <a:gd name="T28" fmla="*/ 0 w 75"/>
                    <a:gd name="T29" fmla="*/ 0 h 33"/>
                    <a:gd name="T30" fmla="*/ 0 w 75"/>
                    <a:gd name="T31" fmla="*/ 0 h 33"/>
                    <a:gd name="T32" fmla="*/ 0 w 75"/>
                    <a:gd name="T33" fmla="*/ 0 h 33"/>
                    <a:gd name="T34" fmla="*/ 0 w 75"/>
                    <a:gd name="T35" fmla="*/ 0 h 33"/>
                    <a:gd name="T36" fmla="*/ 0 w 75"/>
                    <a:gd name="T37" fmla="*/ 0 h 33"/>
                    <a:gd name="T38" fmla="*/ 0 w 75"/>
                    <a:gd name="T39" fmla="*/ 0 h 33"/>
                    <a:gd name="T40" fmla="*/ 0 w 75"/>
                    <a:gd name="T41" fmla="*/ 0 h 33"/>
                    <a:gd name="T42" fmla="*/ 0 w 75"/>
                    <a:gd name="T43" fmla="*/ 0 h 33"/>
                    <a:gd name="T44" fmla="*/ 0 w 75"/>
                    <a:gd name="T45" fmla="*/ 0 h 33"/>
                    <a:gd name="T46" fmla="*/ 0 w 75"/>
                    <a:gd name="T47" fmla="*/ 0 h 33"/>
                    <a:gd name="T48" fmla="*/ 0 w 75"/>
                    <a:gd name="T49" fmla="*/ 0 h 33"/>
                    <a:gd name="T50" fmla="*/ 0 w 75"/>
                    <a:gd name="T51" fmla="*/ 0 h 33"/>
                    <a:gd name="T52" fmla="*/ 0 w 75"/>
                    <a:gd name="T53" fmla="*/ 0 h 33"/>
                    <a:gd name="T54" fmla="*/ 0 w 75"/>
                    <a:gd name="T55" fmla="*/ 0 h 33"/>
                    <a:gd name="T56" fmla="*/ 0 w 75"/>
                    <a:gd name="T57" fmla="*/ 0 h 33"/>
                    <a:gd name="T58" fmla="*/ 0 w 75"/>
                    <a:gd name="T59" fmla="*/ 0 h 33"/>
                    <a:gd name="T60" fmla="*/ 0 w 75"/>
                    <a:gd name="T61" fmla="*/ 0 h 33"/>
                    <a:gd name="T62" fmla="*/ 0 w 75"/>
                    <a:gd name="T63" fmla="*/ 0 h 33"/>
                    <a:gd name="T64" fmla="*/ 0 w 75"/>
                    <a:gd name="T65" fmla="*/ 0 h 33"/>
                    <a:gd name="T66" fmla="*/ 0 w 75"/>
                    <a:gd name="T67" fmla="*/ 0 h 33"/>
                    <a:gd name="T68" fmla="*/ 0 w 75"/>
                    <a:gd name="T69" fmla="*/ 0 h 33"/>
                    <a:gd name="T70" fmla="*/ 0 w 75"/>
                    <a:gd name="T71" fmla="*/ 0 h 33"/>
                    <a:gd name="T72" fmla="*/ 0 w 75"/>
                    <a:gd name="T73" fmla="*/ 0 h 33"/>
                    <a:gd name="T74" fmla="*/ 0 w 75"/>
                    <a:gd name="T75" fmla="*/ 0 h 33"/>
                    <a:gd name="T76" fmla="*/ 0 w 75"/>
                    <a:gd name="T77" fmla="*/ 0 h 33"/>
                    <a:gd name="T78" fmla="*/ 0 w 75"/>
                    <a:gd name="T79" fmla="*/ 0 h 33"/>
                    <a:gd name="T80" fmla="*/ 0 w 75"/>
                    <a:gd name="T81" fmla="*/ 0 h 3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75" h="33">
                      <a:moveTo>
                        <a:pt x="74" y="4"/>
                      </a:moveTo>
                      <a:lnTo>
                        <a:pt x="73" y="2"/>
                      </a:lnTo>
                      <a:lnTo>
                        <a:pt x="71" y="0"/>
                      </a:lnTo>
                      <a:lnTo>
                        <a:pt x="68" y="0"/>
                      </a:lnTo>
                      <a:lnTo>
                        <a:pt x="64" y="1"/>
                      </a:lnTo>
                      <a:lnTo>
                        <a:pt x="57" y="2"/>
                      </a:lnTo>
                      <a:lnTo>
                        <a:pt x="49" y="3"/>
                      </a:lnTo>
                      <a:lnTo>
                        <a:pt x="40" y="3"/>
                      </a:lnTo>
                      <a:lnTo>
                        <a:pt x="31" y="2"/>
                      </a:lnTo>
                      <a:lnTo>
                        <a:pt x="22" y="2"/>
                      </a:lnTo>
                      <a:lnTo>
                        <a:pt x="15" y="2"/>
                      </a:lnTo>
                      <a:lnTo>
                        <a:pt x="10" y="1"/>
                      </a:lnTo>
                      <a:lnTo>
                        <a:pt x="8" y="1"/>
                      </a:lnTo>
                      <a:lnTo>
                        <a:pt x="5" y="1"/>
                      </a:lnTo>
                      <a:lnTo>
                        <a:pt x="3" y="0"/>
                      </a:lnTo>
                      <a:lnTo>
                        <a:pt x="1" y="0"/>
                      </a:lnTo>
                      <a:lnTo>
                        <a:pt x="0" y="2"/>
                      </a:lnTo>
                      <a:lnTo>
                        <a:pt x="0" y="9"/>
                      </a:lnTo>
                      <a:lnTo>
                        <a:pt x="0" y="15"/>
                      </a:lnTo>
                      <a:lnTo>
                        <a:pt x="0" y="21"/>
                      </a:lnTo>
                      <a:lnTo>
                        <a:pt x="0" y="25"/>
                      </a:lnTo>
                      <a:lnTo>
                        <a:pt x="1" y="27"/>
                      </a:lnTo>
                      <a:lnTo>
                        <a:pt x="2" y="29"/>
                      </a:lnTo>
                      <a:lnTo>
                        <a:pt x="3" y="30"/>
                      </a:lnTo>
                      <a:lnTo>
                        <a:pt x="6" y="31"/>
                      </a:lnTo>
                      <a:lnTo>
                        <a:pt x="10" y="31"/>
                      </a:lnTo>
                      <a:lnTo>
                        <a:pt x="17" y="32"/>
                      </a:lnTo>
                      <a:lnTo>
                        <a:pt x="26" y="32"/>
                      </a:lnTo>
                      <a:lnTo>
                        <a:pt x="36" y="33"/>
                      </a:lnTo>
                      <a:lnTo>
                        <a:pt x="46" y="33"/>
                      </a:lnTo>
                      <a:lnTo>
                        <a:pt x="55" y="33"/>
                      </a:lnTo>
                      <a:lnTo>
                        <a:pt x="63" y="32"/>
                      </a:lnTo>
                      <a:lnTo>
                        <a:pt x="68" y="31"/>
                      </a:lnTo>
                      <a:lnTo>
                        <a:pt x="71" y="30"/>
                      </a:lnTo>
                      <a:lnTo>
                        <a:pt x="73" y="29"/>
                      </a:lnTo>
                      <a:lnTo>
                        <a:pt x="75" y="27"/>
                      </a:lnTo>
                      <a:lnTo>
                        <a:pt x="75" y="24"/>
                      </a:lnTo>
                      <a:lnTo>
                        <a:pt x="75" y="20"/>
                      </a:lnTo>
                      <a:lnTo>
                        <a:pt x="75" y="13"/>
                      </a:lnTo>
                      <a:lnTo>
                        <a:pt x="74" y="7"/>
                      </a:lnTo>
                      <a:lnTo>
                        <a:pt x="74" y="4"/>
                      </a:lnTo>
                      <a:close/>
                    </a:path>
                  </a:pathLst>
                </a:custGeom>
                <a:solidFill>
                  <a:srgbClr val="E5DDD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0400" name="Freeform 389"/>
                <p:cNvSpPr>
                  <a:spLocks/>
                </p:cNvSpPr>
                <p:nvPr/>
              </p:nvSpPr>
              <p:spPr bwMode="auto">
                <a:xfrm>
                  <a:off x="1947" y="2345"/>
                  <a:ext cx="10" cy="4"/>
                </a:xfrm>
                <a:custGeom>
                  <a:avLst/>
                  <a:gdLst>
                    <a:gd name="T0" fmla="*/ 0 w 75"/>
                    <a:gd name="T1" fmla="*/ 0 h 33"/>
                    <a:gd name="T2" fmla="*/ 0 w 75"/>
                    <a:gd name="T3" fmla="*/ 0 h 33"/>
                    <a:gd name="T4" fmla="*/ 0 w 75"/>
                    <a:gd name="T5" fmla="*/ 0 h 33"/>
                    <a:gd name="T6" fmla="*/ 0 w 75"/>
                    <a:gd name="T7" fmla="*/ 0 h 33"/>
                    <a:gd name="T8" fmla="*/ 0 w 75"/>
                    <a:gd name="T9" fmla="*/ 0 h 33"/>
                    <a:gd name="T10" fmla="*/ 0 w 75"/>
                    <a:gd name="T11" fmla="*/ 0 h 33"/>
                    <a:gd name="T12" fmla="*/ 0 w 75"/>
                    <a:gd name="T13" fmla="*/ 0 h 33"/>
                    <a:gd name="T14" fmla="*/ 0 w 75"/>
                    <a:gd name="T15" fmla="*/ 0 h 33"/>
                    <a:gd name="T16" fmla="*/ 0 w 75"/>
                    <a:gd name="T17" fmla="*/ 0 h 33"/>
                    <a:gd name="T18" fmla="*/ 0 w 75"/>
                    <a:gd name="T19" fmla="*/ 0 h 33"/>
                    <a:gd name="T20" fmla="*/ 0 w 75"/>
                    <a:gd name="T21" fmla="*/ 0 h 33"/>
                    <a:gd name="T22" fmla="*/ 0 w 75"/>
                    <a:gd name="T23" fmla="*/ 0 h 33"/>
                    <a:gd name="T24" fmla="*/ 0 w 75"/>
                    <a:gd name="T25" fmla="*/ 0 h 33"/>
                    <a:gd name="T26" fmla="*/ 0 w 75"/>
                    <a:gd name="T27" fmla="*/ 0 h 33"/>
                    <a:gd name="T28" fmla="*/ 0 w 75"/>
                    <a:gd name="T29" fmla="*/ 0 h 33"/>
                    <a:gd name="T30" fmla="*/ 0 w 75"/>
                    <a:gd name="T31" fmla="*/ 0 h 33"/>
                    <a:gd name="T32" fmla="*/ 0 w 75"/>
                    <a:gd name="T33" fmla="*/ 0 h 33"/>
                    <a:gd name="T34" fmla="*/ 0 w 75"/>
                    <a:gd name="T35" fmla="*/ 0 h 33"/>
                    <a:gd name="T36" fmla="*/ 0 w 75"/>
                    <a:gd name="T37" fmla="*/ 0 h 33"/>
                    <a:gd name="T38" fmla="*/ 0 w 75"/>
                    <a:gd name="T39" fmla="*/ 0 h 33"/>
                    <a:gd name="T40" fmla="*/ 0 w 75"/>
                    <a:gd name="T41" fmla="*/ 0 h 33"/>
                    <a:gd name="T42" fmla="*/ 0 w 75"/>
                    <a:gd name="T43" fmla="*/ 0 h 33"/>
                    <a:gd name="T44" fmla="*/ 0 w 75"/>
                    <a:gd name="T45" fmla="*/ 0 h 33"/>
                    <a:gd name="T46" fmla="*/ 0 w 75"/>
                    <a:gd name="T47" fmla="*/ 0 h 33"/>
                    <a:gd name="T48" fmla="*/ 0 w 75"/>
                    <a:gd name="T49" fmla="*/ 0 h 33"/>
                    <a:gd name="T50" fmla="*/ 0 w 75"/>
                    <a:gd name="T51" fmla="*/ 0 h 33"/>
                    <a:gd name="T52" fmla="*/ 0 w 75"/>
                    <a:gd name="T53" fmla="*/ 0 h 33"/>
                    <a:gd name="T54" fmla="*/ 0 w 75"/>
                    <a:gd name="T55" fmla="*/ 0 h 33"/>
                    <a:gd name="T56" fmla="*/ 0 w 75"/>
                    <a:gd name="T57" fmla="*/ 0 h 33"/>
                    <a:gd name="T58" fmla="*/ 0 w 75"/>
                    <a:gd name="T59" fmla="*/ 0 h 33"/>
                    <a:gd name="T60" fmla="*/ 0 w 75"/>
                    <a:gd name="T61" fmla="*/ 0 h 33"/>
                    <a:gd name="T62" fmla="*/ 0 w 75"/>
                    <a:gd name="T63" fmla="*/ 0 h 33"/>
                    <a:gd name="T64" fmla="*/ 0 w 75"/>
                    <a:gd name="T65" fmla="*/ 0 h 33"/>
                    <a:gd name="T66" fmla="*/ 0 w 75"/>
                    <a:gd name="T67" fmla="*/ 0 h 33"/>
                    <a:gd name="T68" fmla="*/ 0 w 75"/>
                    <a:gd name="T69" fmla="*/ 0 h 33"/>
                    <a:gd name="T70" fmla="*/ 0 w 75"/>
                    <a:gd name="T71" fmla="*/ 0 h 33"/>
                    <a:gd name="T72" fmla="*/ 0 w 75"/>
                    <a:gd name="T73" fmla="*/ 0 h 33"/>
                    <a:gd name="T74" fmla="*/ 0 w 75"/>
                    <a:gd name="T75" fmla="*/ 0 h 33"/>
                    <a:gd name="T76" fmla="*/ 0 w 75"/>
                    <a:gd name="T77" fmla="*/ 0 h 33"/>
                    <a:gd name="T78" fmla="*/ 0 w 75"/>
                    <a:gd name="T79" fmla="*/ 0 h 33"/>
                    <a:gd name="T80" fmla="*/ 0 w 75"/>
                    <a:gd name="T81" fmla="*/ 0 h 33"/>
                    <a:gd name="T82" fmla="*/ 0 w 75"/>
                    <a:gd name="T83" fmla="*/ 0 h 33"/>
                    <a:gd name="T84" fmla="*/ 0 w 75"/>
                    <a:gd name="T85" fmla="*/ 0 h 33"/>
                    <a:gd name="T86" fmla="*/ 0 w 75"/>
                    <a:gd name="T87" fmla="*/ 0 h 33"/>
                    <a:gd name="T88" fmla="*/ 0 w 75"/>
                    <a:gd name="T89" fmla="*/ 0 h 33"/>
                    <a:gd name="T90" fmla="*/ 0 w 75"/>
                    <a:gd name="T91" fmla="*/ 0 h 33"/>
                    <a:gd name="T92" fmla="*/ 0 w 75"/>
                    <a:gd name="T93" fmla="*/ 0 h 33"/>
                    <a:gd name="T94" fmla="*/ 0 w 75"/>
                    <a:gd name="T95" fmla="*/ 0 h 33"/>
                    <a:gd name="T96" fmla="*/ 0 w 75"/>
                    <a:gd name="T97" fmla="*/ 0 h 3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75" h="33">
                      <a:moveTo>
                        <a:pt x="74" y="4"/>
                      </a:moveTo>
                      <a:lnTo>
                        <a:pt x="74" y="4"/>
                      </a:lnTo>
                      <a:lnTo>
                        <a:pt x="73" y="2"/>
                      </a:lnTo>
                      <a:lnTo>
                        <a:pt x="71" y="0"/>
                      </a:lnTo>
                      <a:lnTo>
                        <a:pt x="68" y="0"/>
                      </a:lnTo>
                      <a:lnTo>
                        <a:pt x="64" y="1"/>
                      </a:lnTo>
                      <a:lnTo>
                        <a:pt x="57" y="2"/>
                      </a:lnTo>
                      <a:lnTo>
                        <a:pt x="49" y="3"/>
                      </a:lnTo>
                      <a:lnTo>
                        <a:pt x="40" y="3"/>
                      </a:lnTo>
                      <a:lnTo>
                        <a:pt x="31" y="2"/>
                      </a:lnTo>
                      <a:lnTo>
                        <a:pt x="22" y="2"/>
                      </a:lnTo>
                      <a:lnTo>
                        <a:pt x="15" y="2"/>
                      </a:lnTo>
                      <a:lnTo>
                        <a:pt x="10" y="1"/>
                      </a:lnTo>
                      <a:lnTo>
                        <a:pt x="8" y="1"/>
                      </a:lnTo>
                      <a:lnTo>
                        <a:pt x="5" y="1"/>
                      </a:lnTo>
                      <a:lnTo>
                        <a:pt x="3" y="0"/>
                      </a:lnTo>
                      <a:lnTo>
                        <a:pt x="1" y="0"/>
                      </a:lnTo>
                      <a:lnTo>
                        <a:pt x="0" y="2"/>
                      </a:lnTo>
                      <a:lnTo>
                        <a:pt x="0" y="9"/>
                      </a:lnTo>
                      <a:lnTo>
                        <a:pt x="0" y="15"/>
                      </a:lnTo>
                      <a:lnTo>
                        <a:pt x="0" y="21"/>
                      </a:lnTo>
                      <a:lnTo>
                        <a:pt x="0" y="25"/>
                      </a:lnTo>
                      <a:lnTo>
                        <a:pt x="1" y="27"/>
                      </a:lnTo>
                      <a:lnTo>
                        <a:pt x="2" y="29"/>
                      </a:lnTo>
                      <a:lnTo>
                        <a:pt x="3" y="30"/>
                      </a:lnTo>
                      <a:lnTo>
                        <a:pt x="6" y="31"/>
                      </a:lnTo>
                      <a:lnTo>
                        <a:pt x="10" y="31"/>
                      </a:lnTo>
                      <a:lnTo>
                        <a:pt x="17" y="32"/>
                      </a:lnTo>
                      <a:lnTo>
                        <a:pt x="26" y="32"/>
                      </a:lnTo>
                      <a:lnTo>
                        <a:pt x="36" y="33"/>
                      </a:lnTo>
                      <a:lnTo>
                        <a:pt x="46" y="33"/>
                      </a:lnTo>
                      <a:lnTo>
                        <a:pt x="55" y="33"/>
                      </a:lnTo>
                      <a:lnTo>
                        <a:pt x="63" y="32"/>
                      </a:lnTo>
                      <a:lnTo>
                        <a:pt x="68" y="31"/>
                      </a:lnTo>
                      <a:lnTo>
                        <a:pt x="71" y="30"/>
                      </a:lnTo>
                      <a:lnTo>
                        <a:pt x="73" y="29"/>
                      </a:lnTo>
                      <a:lnTo>
                        <a:pt x="75" y="27"/>
                      </a:lnTo>
                      <a:lnTo>
                        <a:pt x="75" y="24"/>
                      </a:lnTo>
                      <a:lnTo>
                        <a:pt x="75" y="20"/>
                      </a:lnTo>
                      <a:lnTo>
                        <a:pt x="75" y="13"/>
                      </a:lnTo>
                      <a:lnTo>
                        <a:pt x="74" y="7"/>
                      </a:lnTo>
                      <a:lnTo>
                        <a:pt x="74" y="4"/>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40401" name="Freeform 390"/>
                <p:cNvSpPr>
                  <a:spLocks/>
                </p:cNvSpPr>
                <p:nvPr/>
              </p:nvSpPr>
              <p:spPr bwMode="auto">
                <a:xfrm>
                  <a:off x="1939" y="2351"/>
                  <a:ext cx="10" cy="4"/>
                </a:xfrm>
                <a:custGeom>
                  <a:avLst/>
                  <a:gdLst>
                    <a:gd name="T0" fmla="*/ 0 w 77"/>
                    <a:gd name="T1" fmla="*/ 0 h 33"/>
                    <a:gd name="T2" fmla="*/ 0 w 77"/>
                    <a:gd name="T3" fmla="*/ 0 h 33"/>
                    <a:gd name="T4" fmla="*/ 0 w 77"/>
                    <a:gd name="T5" fmla="*/ 0 h 33"/>
                    <a:gd name="T6" fmla="*/ 0 w 77"/>
                    <a:gd name="T7" fmla="*/ 0 h 33"/>
                    <a:gd name="T8" fmla="*/ 0 w 77"/>
                    <a:gd name="T9" fmla="*/ 0 h 33"/>
                    <a:gd name="T10" fmla="*/ 0 w 77"/>
                    <a:gd name="T11" fmla="*/ 0 h 33"/>
                    <a:gd name="T12" fmla="*/ 0 w 77"/>
                    <a:gd name="T13" fmla="*/ 0 h 33"/>
                    <a:gd name="T14" fmla="*/ 0 w 77"/>
                    <a:gd name="T15" fmla="*/ 0 h 33"/>
                    <a:gd name="T16" fmla="*/ 0 w 77"/>
                    <a:gd name="T17" fmla="*/ 0 h 33"/>
                    <a:gd name="T18" fmla="*/ 0 w 77"/>
                    <a:gd name="T19" fmla="*/ 0 h 33"/>
                    <a:gd name="T20" fmla="*/ 0 w 77"/>
                    <a:gd name="T21" fmla="*/ 0 h 33"/>
                    <a:gd name="T22" fmla="*/ 0 w 77"/>
                    <a:gd name="T23" fmla="*/ 0 h 33"/>
                    <a:gd name="T24" fmla="*/ 0 w 77"/>
                    <a:gd name="T25" fmla="*/ 0 h 33"/>
                    <a:gd name="T26" fmla="*/ 0 w 77"/>
                    <a:gd name="T27" fmla="*/ 0 h 33"/>
                    <a:gd name="T28" fmla="*/ 0 w 77"/>
                    <a:gd name="T29" fmla="*/ 0 h 33"/>
                    <a:gd name="T30" fmla="*/ 0 w 77"/>
                    <a:gd name="T31" fmla="*/ 0 h 33"/>
                    <a:gd name="T32" fmla="*/ 0 w 77"/>
                    <a:gd name="T33" fmla="*/ 0 h 33"/>
                    <a:gd name="T34" fmla="*/ 0 w 77"/>
                    <a:gd name="T35" fmla="*/ 0 h 33"/>
                    <a:gd name="T36" fmla="*/ 0 w 77"/>
                    <a:gd name="T37" fmla="*/ 0 h 33"/>
                    <a:gd name="T38" fmla="*/ 0 w 77"/>
                    <a:gd name="T39" fmla="*/ 0 h 33"/>
                    <a:gd name="T40" fmla="*/ 0 w 77"/>
                    <a:gd name="T41" fmla="*/ 0 h 33"/>
                    <a:gd name="T42" fmla="*/ 0 w 77"/>
                    <a:gd name="T43" fmla="*/ 0 h 33"/>
                    <a:gd name="T44" fmla="*/ 0 w 77"/>
                    <a:gd name="T45" fmla="*/ 0 h 33"/>
                    <a:gd name="T46" fmla="*/ 0 w 77"/>
                    <a:gd name="T47" fmla="*/ 0 h 33"/>
                    <a:gd name="T48" fmla="*/ 0 w 77"/>
                    <a:gd name="T49" fmla="*/ 0 h 33"/>
                    <a:gd name="T50" fmla="*/ 0 w 77"/>
                    <a:gd name="T51" fmla="*/ 0 h 33"/>
                    <a:gd name="T52" fmla="*/ 0 w 77"/>
                    <a:gd name="T53" fmla="*/ 0 h 33"/>
                    <a:gd name="T54" fmla="*/ 0 w 77"/>
                    <a:gd name="T55" fmla="*/ 0 h 33"/>
                    <a:gd name="T56" fmla="*/ 0 w 77"/>
                    <a:gd name="T57" fmla="*/ 0 h 33"/>
                    <a:gd name="T58" fmla="*/ 0 w 77"/>
                    <a:gd name="T59" fmla="*/ 0 h 33"/>
                    <a:gd name="T60" fmla="*/ 0 w 77"/>
                    <a:gd name="T61" fmla="*/ 0 h 33"/>
                    <a:gd name="T62" fmla="*/ 0 w 77"/>
                    <a:gd name="T63" fmla="*/ 0 h 33"/>
                    <a:gd name="T64" fmla="*/ 0 w 77"/>
                    <a:gd name="T65" fmla="*/ 0 h 33"/>
                    <a:gd name="T66" fmla="*/ 0 w 77"/>
                    <a:gd name="T67" fmla="*/ 0 h 33"/>
                    <a:gd name="T68" fmla="*/ 0 w 77"/>
                    <a:gd name="T69" fmla="*/ 0 h 33"/>
                    <a:gd name="T70" fmla="*/ 0 w 77"/>
                    <a:gd name="T71" fmla="*/ 0 h 33"/>
                    <a:gd name="T72" fmla="*/ 0 w 77"/>
                    <a:gd name="T73" fmla="*/ 0 h 33"/>
                    <a:gd name="T74" fmla="*/ 0 w 77"/>
                    <a:gd name="T75" fmla="*/ 0 h 33"/>
                    <a:gd name="T76" fmla="*/ 0 w 77"/>
                    <a:gd name="T77" fmla="*/ 0 h 33"/>
                    <a:gd name="T78" fmla="*/ 0 w 77"/>
                    <a:gd name="T79" fmla="*/ 0 h 33"/>
                    <a:gd name="T80" fmla="*/ 0 w 77"/>
                    <a:gd name="T81" fmla="*/ 0 h 3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77" h="33">
                      <a:moveTo>
                        <a:pt x="75" y="4"/>
                      </a:moveTo>
                      <a:lnTo>
                        <a:pt x="75" y="2"/>
                      </a:lnTo>
                      <a:lnTo>
                        <a:pt x="73" y="0"/>
                      </a:lnTo>
                      <a:lnTo>
                        <a:pt x="70" y="0"/>
                      </a:lnTo>
                      <a:lnTo>
                        <a:pt x="66" y="1"/>
                      </a:lnTo>
                      <a:lnTo>
                        <a:pt x="59" y="2"/>
                      </a:lnTo>
                      <a:lnTo>
                        <a:pt x="51" y="3"/>
                      </a:lnTo>
                      <a:lnTo>
                        <a:pt x="41" y="3"/>
                      </a:lnTo>
                      <a:lnTo>
                        <a:pt x="32" y="2"/>
                      </a:lnTo>
                      <a:lnTo>
                        <a:pt x="23" y="2"/>
                      </a:lnTo>
                      <a:lnTo>
                        <a:pt x="16" y="2"/>
                      </a:lnTo>
                      <a:lnTo>
                        <a:pt x="11" y="1"/>
                      </a:lnTo>
                      <a:lnTo>
                        <a:pt x="8" y="1"/>
                      </a:lnTo>
                      <a:lnTo>
                        <a:pt x="6" y="1"/>
                      </a:lnTo>
                      <a:lnTo>
                        <a:pt x="4" y="0"/>
                      </a:lnTo>
                      <a:lnTo>
                        <a:pt x="2" y="0"/>
                      </a:lnTo>
                      <a:lnTo>
                        <a:pt x="1" y="2"/>
                      </a:lnTo>
                      <a:lnTo>
                        <a:pt x="0" y="9"/>
                      </a:lnTo>
                      <a:lnTo>
                        <a:pt x="0" y="15"/>
                      </a:lnTo>
                      <a:lnTo>
                        <a:pt x="0" y="21"/>
                      </a:lnTo>
                      <a:lnTo>
                        <a:pt x="1" y="25"/>
                      </a:lnTo>
                      <a:lnTo>
                        <a:pt x="2" y="27"/>
                      </a:lnTo>
                      <a:lnTo>
                        <a:pt x="3" y="29"/>
                      </a:lnTo>
                      <a:lnTo>
                        <a:pt x="4" y="30"/>
                      </a:lnTo>
                      <a:lnTo>
                        <a:pt x="7" y="31"/>
                      </a:lnTo>
                      <a:lnTo>
                        <a:pt x="11" y="31"/>
                      </a:lnTo>
                      <a:lnTo>
                        <a:pt x="17" y="32"/>
                      </a:lnTo>
                      <a:lnTo>
                        <a:pt x="26" y="32"/>
                      </a:lnTo>
                      <a:lnTo>
                        <a:pt x="36" y="33"/>
                      </a:lnTo>
                      <a:lnTo>
                        <a:pt x="46" y="33"/>
                      </a:lnTo>
                      <a:lnTo>
                        <a:pt x="57" y="33"/>
                      </a:lnTo>
                      <a:lnTo>
                        <a:pt x="65" y="32"/>
                      </a:lnTo>
                      <a:lnTo>
                        <a:pt x="70" y="31"/>
                      </a:lnTo>
                      <a:lnTo>
                        <a:pt x="73" y="30"/>
                      </a:lnTo>
                      <a:lnTo>
                        <a:pt x="75" y="29"/>
                      </a:lnTo>
                      <a:lnTo>
                        <a:pt x="77" y="27"/>
                      </a:lnTo>
                      <a:lnTo>
                        <a:pt x="77" y="24"/>
                      </a:lnTo>
                      <a:lnTo>
                        <a:pt x="77" y="20"/>
                      </a:lnTo>
                      <a:lnTo>
                        <a:pt x="76" y="13"/>
                      </a:lnTo>
                      <a:lnTo>
                        <a:pt x="75" y="7"/>
                      </a:lnTo>
                      <a:lnTo>
                        <a:pt x="75" y="4"/>
                      </a:lnTo>
                      <a:close/>
                    </a:path>
                  </a:pathLst>
                </a:custGeom>
                <a:solidFill>
                  <a:srgbClr val="E5DDD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0402" name="Freeform 391"/>
                <p:cNvSpPr>
                  <a:spLocks/>
                </p:cNvSpPr>
                <p:nvPr/>
              </p:nvSpPr>
              <p:spPr bwMode="auto">
                <a:xfrm>
                  <a:off x="1939" y="2351"/>
                  <a:ext cx="10" cy="4"/>
                </a:xfrm>
                <a:custGeom>
                  <a:avLst/>
                  <a:gdLst>
                    <a:gd name="T0" fmla="*/ 0 w 77"/>
                    <a:gd name="T1" fmla="*/ 0 h 33"/>
                    <a:gd name="T2" fmla="*/ 0 w 77"/>
                    <a:gd name="T3" fmla="*/ 0 h 33"/>
                    <a:gd name="T4" fmla="*/ 0 w 77"/>
                    <a:gd name="T5" fmla="*/ 0 h 33"/>
                    <a:gd name="T6" fmla="*/ 0 w 77"/>
                    <a:gd name="T7" fmla="*/ 0 h 33"/>
                    <a:gd name="T8" fmla="*/ 0 w 77"/>
                    <a:gd name="T9" fmla="*/ 0 h 33"/>
                    <a:gd name="T10" fmla="*/ 0 w 77"/>
                    <a:gd name="T11" fmla="*/ 0 h 33"/>
                    <a:gd name="T12" fmla="*/ 0 w 77"/>
                    <a:gd name="T13" fmla="*/ 0 h 33"/>
                    <a:gd name="T14" fmla="*/ 0 w 77"/>
                    <a:gd name="T15" fmla="*/ 0 h 33"/>
                    <a:gd name="T16" fmla="*/ 0 w 77"/>
                    <a:gd name="T17" fmla="*/ 0 h 33"/>
                    <a:gd name="T18" fmla="*/ 0 w 77"/>
                    <a:gd name="T19" fmla="*/ 0 h 33"/>
                    <a:gd name="T20" fmla="*/ 0 w 77"/>
                    <a:gd name="T21" fmla="*/ 0 h 33"/>
                    <a:gd name="T22" fmla="*/ 0 w 77"/>
                    <a:gd name="T23" fmla="*/ 0 h 33"/>
                    <a:gd name="T24" fmla="*/ 0 w 77"/>
                    <a:gd name="T25" fmla="*/ 0 h 33"/>
                    <a:gd name="T26" fmla="*/ 0 w 77"/>
                    <a:gd name="T27" fmla="*/ 0 h 33"/>
                    <a:gd name="T28" fmla="*/ 0 w 77"/>
                    <a:gd name="T29" fmla="*/ 0 h 33"/>
                    <a:gd name="T30" fmla="*/ 0 w 77"/>
                    <a:gd name="T31" fmla="*/ 0 h 33"/>
                    <a:gd name="T32" fmla="*/ 0 w 77"/>
                    <a:gd name="T33" fmla="*/ 0 h 33"/>
                    <a:gd name="T34" fmla="*/ 0 w 77"/>
                    <a:gd name="T35" fmla="*/ 0 h 33"/>
                    <a:gd name="T36" fmla="*/ 0 w 77"/>
                    <a:gd name="T37" fmla="*/ 0 h 33"/>
                    <a:gd name="T38" fmla="*/ 0 w 77"/>
                    <a:gd name="T39" fmla="*/ 0 h 33"/>
                    <a:gd name="T40" fmla="*/ 0 w 77"/>
                    <a:gd name="T41" fmla="*/ 0 h 33"/>
                    <a:gd name="T42" fmla="*/ 0 w 77"/>
                    <a:gd name="T43" fmla="*/ 0 h 33"/>
                    <a:gd name="T44" fmla="*/ 0 w 77"/>
                    <a:gd name="T45" fmla="*/ 0 h 33"/>
                    <a:gd name="T46" fmla="*/ 0 w 77"/>
                    <a:gd name="T47" fmla="*/ 0 h 33"/>
                    <a:gd name="T48" fmla="*/ 0 w 77"/>
                    <a:gd name="T49" fmla="*/ 0 h 33"/>
                    <a:gd name="T50" fmla="*/ 0 w 77"/>
                    <a:gd name="T51" fmla="*/ 0 h 33"/>
                    <a:gd name="T52" fmla="*/ 0 w 77"/>
                    <a:gd name="T53" fmla="*/ 0 h 33"/>
                    <a:gd name="T54" fmla="*/ 0 w 77"/>
                    <a:gd name="T55" fmla="*/ 0 h 33"/>
                    <a:gd name="T56" fmla="*/ 0 w 77"/>
                    <a:gd name="T57" fmla="*/ 0 h 33"/>
                    <a:gd name="T58" fmla="*/ 0 w 77"/>
                    <a:gd name="T59" fmla="*/ 0 h 33"/>
                    <a:gd name="T60" fmla="*/ 0 w 77"/>
                    <a:gd name="T61" fmla="*/ 0 h 33"/>
                    <a:gd name="T62" fmla="*/ 0 w 77"/>
                    <a:gd name="T63" fmla="*/ 0 h 33"/>
                    <a:gd name="T64" fmla="*/ 0 w 77"/>
                    <a:gd name="T65" fmla="*/ 0 h 33"/>
                    <a:gd name="T66" fmla="*/ 0 w 77"/>
                    <a:gd name="T67" fmla="*/ 0 h 33"/>
                    <a:gd name="T68" fmla="*/ 0 w 77"/>
                    <a:gd name="T69" fmla="*/ 0 h 33"/>
                    <a:gd name="T70" fmla="*/ 0 w 77"/>
                    <a:gd name="T71" fmla="*/ 0 h 33"/>
                    <a:gd name="T72" fmla="*/ 0 w 77"/>
                    <a:gd name="T73" fmla="*/ 0 h 33"/>
                    <a:gd name="T74" fmla="*/ 0 w 77"/>
                    <a:gd name="T75" fmla="*/ 0 h 33"/>
                    <a:gd name="T76" fmla="*/ 0 w 77"/>
                    <a:gd name="T77" fmla="*/ 0 h 33"/>
                    <a:gd name="T78" fmla="*/ 0 w 77"/>
                    <a:gd name="T79" fmla="*/ 0 h 33"/>
                    <a:gd name="T80" fmla="*/ 0 w 77"/>
                    <a:gd name="T81" fmla="*/ 0 h 33"/>
                    <a:gd name="T82" fmla="*/ 0 w 77"/>
                    <a:gd name="T83" fmla="*/ 0 h 33"/>
                    <a:gd name="T84" fmla="*/ 0 w 77"/>
                    <a:gd name="T85" fmla="*/ 0 h 33"/>
                    <a:gd name="T86" fmla="*/ 0 w 77"/>
                    <a:gd name="T87" fmla="*/ 0 h 33"/>
                    <a:gd name="T88" fmla="*/ 0 w 77"/>
                    <a:gd name="T89" fmla="*/ 0 h 33"/>
                    <a:gd name="T90" fmla="*/ 0 w 77"/>
                    <a:gd name="T91" fmla="*/ 0 h 33"/>
                    <a:gd name="T92" fmla="*/ 0 w 77"/>
                    <a:gd name="T93" fmla="*/ 0 h 33"/>
                    <a:gd name="T94" fmla="*/ 0 w 77"/>
                    <a:gd name="T95" fmla="*/ 0 h 33"/>
                    <a:gd name="T96" fmla="*/ 0 w 77"/>
                    <a:gd name="T97" fmla="*/ 0 h 3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77" h="33">
                      <a:moveTo>
                        <a:pt x="75" y="4"/>
                      </a:moveTo>
                      <a:lnTo>
                        <a:pt x="75" y="4"/>
                      </a:lnTo>
                      <a:lnTo>
                        <a:pt x="75" y="2"/>
                      </a:lnTo>
                      <a:lnTo>
                        <a:pt x="73" y="0"/>
                      </a:lnTo>
                      <a:lnTo>
                        <a:pt x="70" y="0"/>
                      </a:lnTo>
                      <a:lnTo>
                        <a:pt x="66" y="1"/>
                      </a:lnTo>
                      <a:lnTo>
                        <a:pt x="59" y="2"/>
                      </a:lnTo>
                      <a:lnTo>
                        <a:pt x="51" y="3"/>
                      </a:lnTo>
                      <a:lnTo>
                        <a:pt x="41" y="3"/>
                      </a:lnTo>
                      <a:lnTo>
                        <a:pt x="32" y="2"/>
                      </a:lnTo>
                      <a:lnTo>
                        <a:pt x="23" y="2"/>
                      </a:lnTo>
                      <a:lnTo>
                        <a:pt x="16" y="2"/>
                      </a:lnTo>
                      <a:lnTo>
                        <a:pt x="11" y="1"/>
                      </a:lnTo>
                      <a:lnTo>
                        <a:pt x="8" y="1"/>
                      </a:lnTo>
                      <a:lnTo>
                        <a:pt x="6" y="1"/>
                      </a:lnTo>
                      <a:lnTo>
                        <a:pt x="4" y="0"/>
                      </a:lnTo>
                      <a:lnTo>
                        <a:pt x="2" y="0"/>
                      </a:lnTo>
                      <a:lnTo>
                        <a:pt x="1" y="2"/>
                      </a:lnTo>
                      <a:lnTo>
                        <a:pt x="0" y="9"/>
                      </a:lnTo>
                      <a:lnTo>
                        <a:pt x="0" y="15"/>
                      </a:lnTo>
                      <a:lnTo>
                        <a:pt x="0" y="21"/>
                      </a:lnTo>
                      <a:lnTo>
                        <a:pt x="1" y="25"/>
                      </a:lnTo>
                      <a:lnTo>
                        <a:pt x="2" y="27"/>
                      </a:lnTo>
                      <a:lnTo>
                        <a:pt x="3" y="29"/>
                      </a:lnTo>
                      <a:lnTo>
                        <a:pt x="4" y="30"/>
                      </a:lnTo>
                      <a:lnTo>
                        <a:pt x="7" y="31"/>
                      </a:lnTo>
                      <a:lnTo>
                        <a:pt x="11" y="31"/>
                      </a:lnTo>
                      <a:lnTo>
                        <a:pt x="17" y="32"/>
                      </a:lnTo>
                      <a:lnTo>
                        <a:pt x="26" y="32"/>
                      </a:lnTo>
                      <a:lnTo>
                        <a:pt x="36" y="33"/>
                      </a:lnTo>
                      <a:lnTo>
                        <a:pt x="46" y="33"/>
                      </a:lnTo>
                      <a:lnTo>
                        <a:pt x="57" y="33"/>
                      </a:lnTo>
                      <a:lnTo>
                        <a:pt x="65" y="32"/>
                      </a:lnTo>
                      <a:lnTo>
                        <a:pt x="70" y="31"/>
                      </a:lnTo>
                      <a:lnTo>
                        <a:pt x="73" y="30"/>
                      </a:lnTo>
                      <a:lnTo>
                        <a:pt x="75" y="29"/>
                      </a:lnTo>
                      <a:lnTo>
                        <a:pt x="77" y="27"/>
                      </a:lnTo>
                      <a:lnTo>
                        <a:pt x="77" y="24"/>
                      </a:lnTo>
                      <a:lnTo>
                        <a:pt x="77" y="20"/>
                      </a:lnTo>
                      <a:lnTo>
                        <a:pt x="76" y="13"/>
                      </a:lnTo>
                      <a:lnTo>
                        <a:pt x="75" y="7"/>
                      </a:lnTo>
                      <a:lnTo>
                        <a:pt x="75" y="4"/>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40403" name="Freeform 392"/>
                <p:cNvSpPr>
                  <a:spLocks/>
                </p:cNvSpPr>
                <p:nvPr/>
              </p:nvSpPr>
              <p:spPr bwMode="auto">
                <a:xfrm>
                  <a:off x="1927" y="2351"/>
                  <a:ext cx="9" cy="4"/>
                </a:xfrm>
                <a:custGeom>
                  <a:avLst/>
                  <a:gdLst>
                    <a:gd name="T0" fmla="*/ 0 w 76"/>
                    <a:gd name="T1" fmla="*/ 0 h 33"/>
                    <a:gd name="T2" fmla="*/ 0 w 76"/>
                    <a:gd name="T3" fmla="*/ 0 h 33"/>
                    <a:gd name="T4" fmla="*/ 0 w 76"/>
                    <a:gd name="T5" fmla="*/ 0 h 33"/>
                    <a:gd name="T6" fmla="*/ 0 w 76"/>
                    <a:gd name="T7" fmla="*/ 0 h 33"/>
                    <a:gd name="T8" fmla="*/ 0 w 76"/>
                    <a:gd name="T9" fmla="*/ 0 h 33"/>
                    <a:gd name="T10" fmla="*/ 0 w 76"/>
                    <a:gd name="T11" fmla="*/ 0 h 33"/>
                    <a:gd name="T12" fmla="*/ 0 w 76"/>
                    <a:gd name="T13" fmla="*/ 0 h 33"/>
                    <a:gd name="T14" fmla="*/ 0 w 76"/>
                    <a:gd name="T15" fmla="*/ 0 h 33"/>
                    <a:gd name="T16" fmla="*/ 0 w 76"/>
                    <a:gd name="T17" fmla="*/ 0 h 33"/>
                    <a:gd name="T18" fmla="*/ 0 w 76"/>
                    <a:gd name="T19" fmla="*/ 0 h 33"/>
                    <a:gd name="T20" fmla="*/ 0 w 76"/>
                    <a:gd name="T21" fmla="*/ 0 h 33"/>
                    <a:gd name="T22" fmla="*/ 0 w 76"/>
                    <a:gd name="T23" fmla="*/ 0 h 33"/>
                    <a:gd name="T24" fmla="*/ 0 w 76"/>
                    <a:gd name="T25" fmla="*/ 0 h 33"/>
                    <a:gd name="T26" fmla="*/ 0 w 76"/>
                    <a:gd name="T27" fmla="*/ 0 h 33"/>
                    <a:gd name="T28" fmla="*/ 0 w 76"/>
                    <a:gd name="T29" fmla="*/ 0 h 33"/>
                    <a:gd name="T30" fmla="*/ 0 w 76"/>
                    <a:gd name="T31" fmla="*/ 0 h 33"/>
                    <a:gd name="T32" fmla="*/ 0 w 76"/>
                    <a:gd name="T33" fmla="*/ 0 h 33"/>
                    <a:gd name="T34" fmla="*/ 0 w 76"/>
                    <a:gd name="T35" fmla="*/ 0 h 33"/>
                    <a:gd name="T36" fmla="*/ 0 w 76"/>
                    <a:gd name="T37" fmla="*/ 0 h 33"/>
                    <a:gd name="T38" fmla="*/ 0 w 76"/>
                    <a:gd name="T39" fmla="*/ 0 h 33"/>
                    <a:gd name="T40" fmla="*/ 0 w 76"/>
                    <a:gd name="T41" fmla="*/ 0 h 33"/>
                    <a:gd name="T42" fmla="*/ 0 w 76"/>
                    <a:gd name="T43" fmla="*/ 0 h 33"/>
                    <a:gd name="T44" fmla="*/ 0 w 76"/>
                    <a:gd name="T45" fmla="*/ 0 h 33"/>
                    <a:gd name="T46" fmla="*/ 0 w 76"/>
                    <a:gd name="T47" fmla="*/ 0 h 33"/>
                    <a:gd name="T48" fmla="*/ 0 w 76"/>
                    <a:gd name="T49" fmla="*/ 0 h 33"/>
                    <a:gd name="T50" fmla="*/ 0 w 76"/>
                    <a:gd name="T51" fmla="*/ 0 h 33"/>
                    <a:gd name="T52" fmla="*/ 0 w 76"/>
                    <a:gd name="T53" fmla="*/ 0 h 33"/>
                    <a:gd name="T54" fmla="*/ 0 w 76"/>
                    <a:gd name="T55" fmla="*/ 0 h 33"/>
                    <a:gd name="T56" fmla="*/ 0 w 76"/>
                    <a:gd name="T57" fmla="*/ 0 h 33"/>
                    <a:gd name="T58" fmla="*/ 0 w 76"/>
                    <a:gd name="T59" fmla="*/ 0 h 33"/>
                    <a:gd name="T60" fmla="*/ 0 w 76"/>
                    <a:gd name="T61" fmla="*/ 0 h 33"/>
                    <a:gd name="T62" fmla="*/ 0 w 76"/>
                    <a:gd name="T63" fmla="*/ 0 h 33"/>
                    <a:gd name="T64" fmla="*/ 0 w 76"/>
                    <a:gd name="T65" fmla="*/ 0 h 33"/>
                    <a:gd name="T66" fmla="*/ 0 w 76"/>
                    <a:gd name="T67" fmla="*/ 0 h 33"/>
                    <a:gd name="T68" fmla="*/ 0 w 76"/>
                    <a:gd name="T69" fmla="*/ 0 h 33"/>
                    <a:gd name="T70" fmla="*/ 0 w 76"/>
                    <a:gd name="T71" fmla="*/ 0 h 33"/>
                    <a:gd name="T72" fmla="*/ 0 w 76"/>
                    <a:gd name="T73" fmla="*/ 0 h 33"/>
                    <a:gd name="T74" fmla="*/ 0 w 76"/>
                    <a:gd name="T75" fmla="*/ 0 h 33"/>
                    <a:gd name="T76" fmla="*/ 0 w 76"/>
                    <a:gd name="T77" fmla="*/ 0 h 33"/>
                    <a:gd name="T78" fmla="*/ 0 w 76"/>
                    <a:gd name="T79" fmla="*/ 0 h 33"/>
                    <a:gd name="T80" fmla="*/ 0 w 76"/>
                    <a:gd name="T81" fmla="*/ 0 h 3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76" h="33">
                      <a:moveTo>
                        <a:pt x="74" y="4"/>
                      </a:moveTo>
                      <a:lnTo>
                        <a:pt x="73" y="2"/>
                      </a:lnTo>
                      <a:lnTo>
                        <a:pt x="71" y="0"/>
                      </a:lnTo>
                      <a:lnTo>
                        <a:pt x="69" y="0"/>
                      </a:lnTo>
                      <a:lnTo>
                        <a:pt x="65" y="1"/>
                      </a:lnTo>
                      <a:lnTo>
                        <a:pt x="58" y="2"/>
                      </a:lnTo>
                      <a:lnTo>
                        <a:pt x="50" y="3"/>
                      </a:lnTo>
                      <a:lnTo>
                        <a:pt x="41" y="3"/>
                      </a:lnTo>
                      <a:lnTo>
                        <a:pt x="32" y="2"/>
                      </a:lnTo>
                      <a:lnTo>
                        <a:pt x="23" y="2"/>
                      </a:lnTo>
                      <a:lnTo>
                        <a:pt x="16" y="2"/>
                      </a:lnTo>
                      <a:lnTo>
                        <a:pt x="11" y="1"/>
                      </a:lnTo>
                      <a:lnTo>
                        <a:pt x="8" y="1"/>
                      </a:lnTo>
                      <a:lnTo>
                        <a:pt x="6" y="1"/>
                      </a:lnTo>
                      <a:lnTo>
                        <a:pt x="3" y="0"/>
                      </a:lnTo>
                      <a:lnTo>
                        <a:pt x="2" y="1"/>
                      </a:lnTo>
                      <a:lnTo>
                        <a:pt x="1" y="3"/>
                      </a:lnTo>
                      <a:lnTo>
                        <a:pt x="0" y="9"/>
                      </a:lnTo>
                      <a:lnTo>
                        <a:pt x="0" y="15"/>
                      </a:lnTo>
                      <a:lnTo>
                        <a:pt x="0" y="21"/>
                      </a:lnTo>
                      <a:lnTo>
                        <a:pt x="1" y="25"/>
                      </a:lnTo>
                      <a:lnTo>
                        <a:pt x="1" y="27"/>
                      </a:lnTo>
                      <a:lnTo>
                        <a:pt x="2" y="29"/>
                      </a:lnTo>
                      <a:lnTo>
                        <a:pt x="4" y="30"/>
                      </a:lnTo>
                      <a:lnTo>
                        <a:pt x="7" y="31"/>
                      </a:lnTo>
                      <a:lnTo>
                        <a:pt x="11" y="31"/>
                      </a:lnTo>
                      <a:lnTo>
                        <a:pt x="17" y="32"/>
                      </a:lnTo>
                      <a:lnTo>
                        <a:pt x="26" y="32"/>
                      </a:lnTo>
                      <a:lnTo>
                        <a:pt x="36" y="33"/>
                      </a:lnTo>
                      <a:lnTo>
                        <a:pt x="46" y="33"/>
                      </a:lnTo>
                      <a:lnTo>
                        <a:pt x="56" y="33"/>
                      </a:lnTo>
                      <a:lnTo>
                        <a:pt x="64" y="32"/>
                      </a:lnTo>
                      <a:lnTo>
                        <a:pt x="69" y="31"/>
                      </a:lnTo>
                      <a:lnTo>
                        <a:pt x="72" y="30"/>
                      </a:lnTo>
                      <a:lnTo>
                        <a:pt x="74" y="29"/>
                      </a:lnTo>
                      <a:lnTo>
                        <a:pt x="75" y="27"/>
                      </a:lnTo>
                      <a:lnTo>
                        <a:pt x="76" y="24"/>
                      </a:lnTo>
                      <a:lnTo>
                        <a:pt x="76" y="20"/>
                      </a:lnTo>
                      <a:lnTo>
                        <a:pt x="75" y="13"/>
                      </a:lnTo>
                      <a:lnTo>
                        <a:pt x="74" y="7"/>
                      </a:lnTo>
                      <a:lnTo>
                        <a:pt x="74" y="4"/>
                      </a:lnTo>
                      <a:close/>
                    </a:path>
                  </a:pathLst>
                </a:custGeom>
                <a:solidFill>
                  <a:srgbClr val="E5DDD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0404" name="Freeform 393"/>
                <p:cNvSpPr>
                  <a:spLocks/>
                </p:cNvSpPr>
                <p:nvPr/>
              </p:nvSpPr>
              <p:spPr bwMode="auto">
                <a:xfrm>
                  <a:off x="1927" y="2351"/>
                  <a:ext cx="9" cy="4"/>
                </a:xfrm>
                <a:custGeom>
                  <a:avLst/>
                  <a:gdLst>
                    <a:gd name="T0" fmla="*/ 0 w 76"/>
                    <a:gd name="T1" fmla="*/ 0 h 33"/>
                    <a:gd name="T2" fmla="*/ 0 w 76"/>
                    <a:gd name="T3" fmla="*/ 0 h 33"/>
                    <a:gd name="T4" fmla="*/ 0 w 76"/>
                    <a:gd name="T5" fmla="*/ 0 h 33"/>
                    <a:gd name="T6" fmla="*/ 0 w 76"/>
                    <a:gd name="T7" fmla="*/ 0 h 33"/>
                    <a:gd name="T8" fmla="*/ 0 w 76"/>
                    <a:gd name="T9" fmla="*/ 0 h 33"/>
                    <a:gd name="T10" fmla="*/ 0 w 76"/>
                    <a:gd name="T11" fmla="*/ 0 h 33"/>
                    <a:gd name="T12" fmla="*/ 0 w 76"/>
                    <a:gd name="T13" fmla="*/ 0 h 33"/>
                    <a:gd name="T14" fmla="*/ 0 w 76"/>
                    <a:gd name="T15" fmla="*/ 0 h 33"/>
                    <a:gd name="T16" fmla="*/ 0 w 76"/>
                    <a:gd name="T17" fmla="*/ 0 h 33"/>
                    <a:gd name="T18" fmla="*/ 0 w 76"/>
                    <a:gd name="T19" fmla="*/ 0 h 33"/>
                    <a:gd name="T20" fmla="*/ 0 w 76"/>
                    <a:gd name="T21" fmla="*/ 0 h 33"/>
                    <a:gd name="T22" fmla="*/ 0 w 76"/>
                    <a:gd name="T23" fmla="*/ 0 h 33"/>
                    <a:gd name="T24" fmla="*/ 0 w 76"/>
                    <a:gd name="T25" fmla="*/ 0 h 33"/>
                    <a:gd name="T26" fmla="*/ 0 w 76"/>
                    <a:gd name="T27" fmla="*/ 0 h 33"/>
                    <a:gd name="T28" fmla="*/ 0 w 76"/>
                    <a:gd name="T29" fmla="*/ 0 h 33"/>
                    <a:gd name="T30" fmla="*/ 0 w 76"/>
                    <a:gd name="T31" fmla="*/ 0 h 33"/>
                    <a:gd name="T32" fmla="*/ 0 w 76"/>
                    <a:gd name="T33" fmla="*/ 0 h 33"/>
                    <a:gd name="T34" fmla="*/ 0 w 76"/>
                    <a:gd name="T35" fmla="*/ 0 h 33"/>
                    <a:gd name="T36" fmla="*/ 0 w 76"/>
                    <a:gd name="T37" fmla="*/ 0 h 33"/>
                    <a:gd name="T38" fmla="*/ 0 w 76"/>
                    <a:gd name="T39" fmla="*/ 0 h 33"/>
                    <a:gd name="T40" fmla="*/ 0 w 76"/>
                    <a:gd name="T41" fmla="*/ 0 h 33"/>
                    <a:gd name="T42" fmla="*/ 0 w 76"/>
                    <a:gd name="T43" fmla="*/ 0 h 33"/>
                    <a:gd name="T44" fmla="*/ 0 w 76"/>
                    <a:gd name="T45" fmla="*/ 0 h 33"/>
                    <a:gd name="T46" fmla="*/ 0 w 76"/>
                    <a:gd name="T47" fmla="*/ 0 h 33"/>
                    <a:gd name="T48" fmla="*/ 0 w 76"/>
                    <a:gd name="T49" fmla="*/ 0 h 33"/>
                    <a:gd name="T50" fmla="*/ 0 w 76"/>
                    <a:gd name="T51" fmla="*/ 0 h 33"/>
                    <a:gd name="T52" fmla="*/ 0 w 76"/>
                    <a:gd name="T53" fmla="*/ 0 h 33"/>
                    <a:gd name="T54" fmla="*/ 0 w 76"/>
                    <a:gd name="T55" fmla="*/ 0 h 33"/>
                    <a:gd name="T56" fmla="*/ 0 w 76"/>
                    <a:gd name="T57" fmla="*/ 0 h 33"/>
                    <a:gd name="T58" fmla="*/ 0 w 76"/>
                    <a:gd name="T59" fmla="*/ 0 h 33"/>
                    <a:gd name="T60" fmla="*/ 0 w 76"/>
                    <a:gd name="T61" fmla="*/ 0 h 33"/>
                    <a:gd name="T62" fmla="*/ 0 w 76"/>
                    <a:gd name="T63" fmla="*/ 0 h 33"/>
                    <a:gd name="T64" fmla="*/ 0 w 76"/>
                    <a:gd name="T65" fmla="*/ 0 h 33"/>
                    <a:gd name="T66" fmla="*/ 0 w 76"/>
                    <a:gd name="T67" fmla="*/ 0 h 33"/>
                    <a:gd name="T68" fmla="*/ 0 w 76"/>
                    <a:gd name="T69" fmla="*/ 0 h 33"/>
                    <a:gd name="T70" fmla="*/ 0 w 76"/>
                    <a:gd name="T71" fmla="*/ 0 h 33"/>
                    <a:gd name="T72" fmla="*/ 0 w 76"/>
                    <a:gd name="T73" fmla="*/ 0 h 33"/>
                    <a:gd name="T74" fmla="*/ 0 w 76"/>
                    <a:gd name="T75" fmla="*/ 0 h 33"/>
                    <a:gd name="T76" fmla="*/ 0 w 76"/>
                    <a:gd name="T77" fmla="*/ 0 h 33"/>
                    <a:gd name="T78" fmla="*/ 0 w 76"/>
                    <a:gd name="T79" fmla="*/ 0 h 33"/>
                    <a:gd name="T80" fmla="*/ 0 w 76"/>
                    <a:gd name="T81" fmla="*/ 0 h 33"/>
                    <a:gd name="T82" fmla="*/ 0 w 76"/>
                    <a:gd name="T83" fmla="*/ 0 h 33"/>
                    <a:gd name="T84" fmla="*/ 0 w 76"/>
                    <a:gd name="T85" fmla="*/ 0 h 33"/>
                    <a:gd name="T86" fmla="*/ 0 w 76"/>
                    <a:gd name="T87" fmla="*/ 0 h 33"/>
                    <a:gd name="T88" fmla="*/ 0 w 76"/>
                    <a:gd name="T89" fmla="*/ 0 h 33"/>
                    <a:gd name="T90" fmla="*/ 0 w 76"/>
                    <a:gd name="T91" fmla="*/ 0 h 33"/>
                    <a:gd name="T92" fmla="*/ 0 w 76"/>
                    <a:gd name="T93" fmla="*/ 0 h 33"/>
                    <a:gd name="T94" fmla="*/ 0 w 76"/>
                    <a:gd name="T95" fmla="*/ 0 h 33"/>
                    <a:gd name="T96" fmla="*/ 0 w 76"/>
                    <a:gd name="T97" fmla="*/ 0 h 3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76" h="33">
                      <a:moveTo>
                        <a:pt x="74" y="4"/>
                      </a:moveTo>
                      <a:lnTo>
                        <a:pt x="74" y="4"/>
                      </a:lnTo>
                      <a:lnTo>
                        <a:pt x="73" y="2"/>
                      </a:lnTo>
                      <a:lnTo>
                        <a:pt x="71" y="0"/>
                      </a:lnTo>
                      <a:lnTo>
                        <a:pt x="69" y="0"/>
                      </a:lnTo>
                      <a:lnTo>
                        <a:pt x="65" y="1"/>
                      </a:lnTo>
                      <a:lnTo>
                        <a:pt x="58" y="2"/>
                      </a:lnTo>
                      <a:lnTo>
                        <a:pt x="50" y="3"/>
                      </a:lnTo>
                      <a:lnTo>
                        <a:pt x="41" y="3"/>
                      </a:lnTo>
                      <a:lnTo>
                        <a:pt x="32" y="2"/>
                      </a:lnTo>
                      <a:lnTo>
                        <a:pt x="23" y="2"/>
                      </a:lnTo>
                      <a:lnTo>
                        <a:pt x="16" y="2"/>
                      </a:lnTo>
                      <a:lnTo>
                        <a:pt x="11" y="1"/>
                      </a:lnTo>
                      <a:lnTo>
                        <a:pt x="8" y="1"/>
                      </a:lnTo>
                      <a:lnTo>
                        <a:pt x="6" y="1"/>
                      </a:lnTo>
                      <a:lnTo>
                        <a:pt x="3" y="0"/>
                      </a:lnTo>
                      <a:lnTo>
                        <a:pt x="2" y="1"/>
                      </a:lnTo>
                      <a:lnTo>
                        <a:pt x="1" y="3"/>
                      </a:lnTo>
                      <a:lnTo>
                        <a:pt x="0" y="9"/>
                      </a:lnTo>
                      <a:lnTo>
                        <a:pt x="0" y="15"/>
                      </a:lnTo>
                      <a:lnTo>
                        <a:pt x="0" y="21"/>
                      </a:lnTo>
                      <a:lnTo>
                        <a:pt x="1" y="25"/>
                      </a:lnTo>
                      <a:lnTo>
                        <a:pt x="1" y="27"/>
                      </a:lnTo>
                      <a:lnTo>
                        <a:pt x="2" y="29"/>
                      </a:lnTo>
                      <a:lnTo>
                        <a:pt x="4" y="30"/>
                      </a:lnTo>
                      <a:lnTo>
                        <a:pt x="7" y="31"/>
                      </a:lnTo>
                      <a:lnTo>
                        <a:pt x="11" y="31"/>
                      </a:lnTo>
                      <a:lnTo>
                        <a:pt x="17" y="32"/>
                      </a:lnTo>
                      <a:lnTo>
                        <a:pt x="26" y="32"/>
                      </a:lnTo>
                      <a:lnTo>
                        <a:pt x="36" y="33"/>
                      </a:lnTo>
                      <a:lnTo>
                        <a:pt x="46" y="33"/>
                      </a:lnTo>
                      <a:lnTo>
                        <a:pt x="56" y="33"/>
                      </a:lnTo>
                      <a:lnTo>
                        <a:pt x="64" y="32"/>
                      </a:lnTo>
                      <a:lnTo>
                        <a:pt x="69" y="31"/>
                      </a:lnTo>
                      <a:lnTo>
                        <a:pt x="72" y="30"/>
                      </a:lnTo>
                      <a:lnTo>
                        <a:pt x="74" y="29"/>
                      </a:lnTo>
                      <a:lnTo>
                        <a:pt x="75" y="27"/>
                      </a:lnTo>
                      <a:lnTo>
                        <a:pt x="76" y="24"/>
                      </a:lnTo>
                      <a:lnTo>
                        <a:pt x="76" y="20"/>
                      </a:lnTo>
                      <a:lnTo>
                        <a:pt x="75" y="13"/>
                      </a:lnTo>
                      <a:lnTo>
                        <a:pt x="74" y="7"/>
                      </a:lnTo>
                      <a:lnTo>
                        <a:pt x="74" y="4"/>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40405" name="Freeform 394"/>
                <p:cNvSpPr>
                  <a:spLocks/>
                </p:cNvSpPr>
                <p:nvPr/>
              </p:nvSpPr>
              <p:spPr bwMode="auto">
                <a:xfrm>
                  <a:off x="1914" y="2351"/>
                  <a:ext cx="10" cy="4"/>
                </a:xfrm>
                <a:custGeom>
                  <a:avLst/>
                  <a:gdLst>
                    <a:gd name="T0" fmla="*/ 0 w 77"/>
                    <a:gd name="T1" fmla="*/ 0 h 33"/>
                    <a:gd name="T2" fmla="*/ 0 w 77"/>
                    <a:gd name="T3" fmla="*/ 0 h 33"/>
                    <a:gd name="T4" fmla="*/ 0 w 77"/>
                    <a:gd name="T5" fmla="*/ 0 h 33"/>
                    <a:gd name="T6" fmla="*/ 0 w 77"/>
                    <a:gd name="T7" fmla="*/ 0 h 33"/>
                    <a:gd name="T8" fmla="*/ 0 w 77"/>
                    <a:gd name="T9" fmla="*/ 0 h 33"/>
                    <a:gd name="T10" fmla="*/ 0 w 77"/>
                    <a:gd name="T11" fmla="*/ 0 h 33"/>
                    <a:gd name="T12" fmla="*/ 0 w 77"/>
                    <a:gd name="T13" fmla="*/ 0 h 33"/>
                    <a:gd name="T14" fmla="*/ 0 w 77"/>
                    <a:gd name="T15" fmla="*/ 0 h 33"/>
                    <a:gd name="T16" fmla="*/ 0 w 77"/>
                    <a:gd name="T17" fmla="*/ 0 h 33"/>
                    <a:gd name="T18" fmla="*/ 0 w 77"/>
                    <a:gd name="T19" fmla="*/ 0 h 33"/>
                    <a:gd name="T20" fmla="*/ 0 w 77"/>
                    <a:gd name="T21" fmla="*/ 0 h 33"/>
                    <a:gd name="T22" fmla="*/ 0 w 77"/>
                    <a:gd name="T23" fmla="*/ 0 h 33"/>
                    <a:gd name="T24" fmla="*/ 0 w 77"/>
                    <a:gd name="T25" fmla="*/ 0 h 33"/>
                    <a:gd name="T26" fmla="*/ 0 w 77"/>
                    <a:gd name="T27" fmla="*/ 0 h 33"/>
                    <a:gd name="T28" fmla="*/ 0 w 77"/>
                    <a:gd name="T29" fmla="*/ 0 h 33"/>
                    <a:gd name="T30" fmla="*/ 0 w 77"/>
                    <a:gd name="T31" fmla="*/ 0 h 33"/>
                    <a:gd name="T32" fmla="*/ 0 w 77"/>
                    <a:gd name="T33" fmla="*/ 0 h 33"/>
                    <a:gd name="T34" fmla="*/ 0 w 77"/>
                    <a:gd name="T35" fmla="*/ 0 h 33"/>
                    <a:gd name="T36" fmla="*/ 0 w 77"/>
                    <a:gd name="T37" fmla="*/ 0 h 33"/>
                    <a:gd name="T38" fmla="*/ 0 w 77"/>
                    <a:gd name="T39" fmla="*/ 0 h 33"/>
                    <a:gd name="T40" fmla="*/ 0 w 77"/>
                    <a:gd name="T41" fmla="*/ 0 h 33"/>
                    <a:gd name="T42" fmla="*/ 0 w 77"/>
                    <a:gd name="T43" fmla="*/ 0 h 33"/>
                    <a:gd name="T44" fmla="*/ 0 w 77"/>
                    <a:gd name="T45" fmla="*/ 0 h 33"/>
                    <a:gd name="T46" fmla="*/ 0 w 77"/>
                    <a:gd name="T47" fmla="*/ 0 h 33"/>
                    <a:gd name="T48" fmla="*/ 0 w 77"/>
                    <a:gd name="T49" fmla="*/ 0 h 33"/>
                    <a:gd name="T50" fmla="*/ 0 w 77"/>
                    <a:gd name="T51" fmla="*/ 0 h 33"/>
                    <a:gd name="T52" fmla="*/ 0 w 77"/>
                    <a:gd name="T53" fmla="*/ 0 h 33"/>
                    <a:gd name="T54" fmla="*/ 0 w 77"/>
                    <a:gd name="T55" fmla="*/ 0 h 33"/>
                    <a:gd name="T56" fmla="*/ 0 w 77"/>
                    <a:gd name="T57" fmla="*/ 0 h 33"/>
                    <a:gd name="T58" fmla="*/ 0 w 77"/>
                    <a:gd name="T59" fmla="*/ 0 h 33"/>
                    <a:gd name="T60" fmla="*/ 0 w 77"/>
                    <a:gd name="T61" fmla="*/ 0 h 33"/>
                    <a:gd name="T62" fmla="*/ 0 w 77"/>
                    <a:gd name="T63" fmla="*/ 0 h 33"/>
                    <a:gd name="T64" fmla="*/ 0 w 77"/>
                    <a:gd name="T65" fmla="*/ 0 h 33"/>
                    <a:gd name="T66" fmla="*/ 0 w 77"/>
                    <a:gd name="T67" fmla="*/ 0 h 33"/>
                    <a:gd name="T68" fmla="*/ 0 w 77"/>
                    <a:gd name="T69" fmla="*/ 0 h 33"/>
                    <a:gd name="T70" fmla="*/ 0 w 77"/>
                    <a:gd name="T71" fmla="*/ 0 h 33"/>
                    <a:gd name="T72" fmla="*/ 0 w 77"/>
                    <a:gd name="T73" fmla="*/ 0 h 33"/>
                    <a:gd name="T74" fmla="*/ 0 w 77"/>
                    <a:gd name="T75" fmla="*/ 0 h 33"/>
                    <a:gd name="T76" fmla="*/ 0 w 77"/>
                    <a:gd name="T77" fmla="*/ 0 h 33"/>
                    <a:gd name="T78" fmla="*/ 0 w 77"/>
                    <a:gd name="T79" fmla="*/ 0 h 33"/>
                    <a:gd name="T80" fmla="*/ 0 w 77"/>
                    <a:gd name="T81" fmla="*/ 0 h 3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77" h="33">
                      <a:moveTo>
                        <a:pt x="74" y="4"/>
                      </a:moveTo>
                      <a:lnTo>
                        <a:pt x="73" y="2"/>
                      </a:lnTo>
                      <a:lnTo>
                        <a:pt x="72" y="0"/>
                      </a:lnTo>
                      <a:lnTo>
                        <a:pt x="69" y="0"/>
                      </a:lnTo>
                      <a:lnTo>
                        <a:pt x="65" y="1"/>
                      </a:lnTo>
                      <a:lnTo>
                        <a:pt x="58" y="2"/>
                      </a:lnTo>
                      <a:lnTo>
                        <a:pt x="50" y="3"/>
                      </a:lnTo>
                      <a:lnTo>
                        <a:pt x="41" y="3"/>
                      </a:lnTo>
                      <a:lnTo>
                        <a:pt x="32" y="2"/>
                      </a:lnTo>
                      <a:lnTo>
                        <a:pt x="23" y="2"/>
                      </a:lnTo>
                      <a:lnTo>
                        <a:pt x="16" y="2"/>
                      </a:lnTo>
                      <a:lnTo>
                        <a:pt x="11" y="1"/>
                      </a:lnTo>
                      <a:lnTo>
                        <a:pt x="8" y="1"/>
                      </a:lnTo>
                      <a:lnTo>
                        <a:pt x="6" y="1"/>
                      </a:lnTo>
                      <a:lnTo>
                        <a:pt x="3" y="0"/>
                      </a:lnTo>
                      <a:lnTo>
                        <a:pt x="2" y="0"/>
                      </a:lnTo>
                      <a:lnTo>
                        <a:pt x="1" y="2"/>
                      </a:lnTo>
                      <a:lnTo>
                        <a:pt x="0" y="9"/>
                      </a:lnTo>
                      <a:lnTo>
                        <a:pt x="0" y="15"/>
                      </a:lnTo>
                      <a:lnTo>
                        <a:pt x="0" y="21"/>
                      </a:lnTo>
                      <a:lnTo>
                        <a:pt x="1" y="24"/>
                      </a:lnTo>
                      <a:lnTo>
                        <a:pt x="2" y="27"/>
                      </a:lnTo>
                      <a:lnTo>
                        <a:pt x="3" y="29"/>
                      </a:lnTo>
                      <a:lnTo>
                        <a:pt x="4" y="30"/>
                      </a:lnTo>
                      <a:lnTo>
                        <a:pt x="7" y="31"/>
                      </a:lnTo>
                      <a:lnTo>
                        <a:pt x="11" y="31"/>
                      </a:lnTo>
                      <a:lnTo>
                        <a:pt x="17" y="32"/>
                      </a:lnTo>
                      <a:lnTo>
                        <a:pt x="26" y="32"/>
                      </a:lnTo>
                      <a:lnTo>
                        <a:pt x="36" y="33"/>
                      </a:lnTo>
                      <a:lnTo>
                        <a:pt x="46" y="33"/>
                      </a:lnTo>
                      <a:lnTo>
                        <a:pt x="56" y="33"/>
                      </a:lnTo>
                      <a:lnTo>
                        <a:pt x="64" y="32"/>
                      </a:lnTo>
                      <a:lnTo>
                        <a:pt x="69" y="31"/>
                      </a:lnTo>
                      <a:lnTo>
                        <a:pt x="72" y="30"/>
                      </a:lnTo>
                      <a:lnTo>
                        <a:pt x="74" y="28"/>
                      </a:lnTo>
                      <a:lnTo>
                        <a:pt x="75" y="26"/>
                      </a:lnTo>
                      <a:lnTo>
                        <a:pt x="77" y="24"/>
                      </a:lnTo>
                      <a:lnTo>
                        <a:pt x="77" y="20"/>
                      </a:lnTo>
                      <a:lnTo>
                        <a:pt x="75" y="13"/>
                      </a:lnTo>
                      <a:lnTo>
                        <a:pt x="74" y="7"/>
                      </a:lnTo>
                      <a:lnTo>
                        <a:pt x="74" y="4"/>
                      </a:lnTo>
                      <a:close/>
                    </a:path>
                  </a:pathLst>
                </a:custGeom>
                <a:solidFill>
                  <a:srgbClr val="E5DDD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0406" name="Freeform 395"/>
                <p:cNvSpPr>
                  <a:spLocks/>
                </p:cNvSpPr>
                <p:nvPr/>
              </p:nvSpPr>
              <p:spPr bwMode="auto">
                <a:xfrm>
                  <a:off x="1914" y="2351"/>
                  <a:ext cx="10" cy="4"/>
                </a:xfrm>
                <a:custGeom>
                  <a:avLst/>
                  <a:gdLst>
                    <a:gd name="T0" fmla="*/ 0 w 77"/>
                    <a:gd name="T1" fmla="*/ 0 h 33"/>
                    <a:gd name="T2" fmla="*/ 0 w 77"/>
                    <a:gd name="T3" fmla="*/ 0 h 33"/>
                    <a:gd name="T4" fmla="*/ 0 w 77"/>
                    <a:gd name="T5" fmla="*/ 0 h 33"/>
                    <a:gd name="T6" fmla="*/ 0 w 77"/>
                    <a:gd name="T7" fmla="*/ 0 h 33"/>
                    <a:gd name="T8" fmla="*/ 0 w 77"/>
                    <a:gd name="T9" fmla="*/ 0 h 33"/>
                    <a:gd name="T10" fmla="*/ 0 w 77"/>
                    <a:gd name="T11" fmla="*/ 0 h 33"/>
                    <a:gd name="T12" fmla="*/ 0 w 77"/>
                    <a:gd name="T13" fmla="*/ 0 h 33"/>
                    <a:gd name="T14" fmla="*/ 0 w 77"/>
                    <a:gd name="T15" fmla="*/ 0 h 33"/>
                    <a:gd name="T16" fmla="*/ 0 w 77"/>
                    <a:gd name="T17" fmla="*/ 0 h 33"/>
                    <a:gd name="T18" fmla="*/ 0 w 77"/>
                    <a:gd name="T19" fmla="*/ 0 h 33"/>
                    <a:gd name="T20" fmla="*/ 0 w 77"/>
                    <a:gd name="T21" fmla="*/ 0 h 33"/>
                    <a:gd name="T22" fmla="*/ 0 w 77"/>
                    <a:gd name="T23" fmla="*/ 0 h 33"/>
                    <a:gd name="T24" fmla="*/ 0 w 77"/>
                    <a:gd name="T25" fmla="*/ 0 h 33"/>
                    <a:gd name="T26" fmla="*/ 0 w 77"/>
                    <a:gd name="T27" fmla="*/ 0 h 33"/>
                    <a:gd name="T28" fmla="*/ 0 w 77"/>
                    <a:gd name="T29" fmla="*/ 0 h 33"/>
                    <a:gd name="T30" fmla="*/ 0 w 77"/>
                    <a:gd name="T31" fmla="*/ 0 h 33"/>
                    <a:gd name="T32" fmla="*/ 0 w 77"/>
                    <a:gd name="T33" fmla="*/ 0 h 33"/>
                    <a:gd name="T34" fmla="*/ 0 w 77"/>
                    <a:gd name="T35" fmla="*/ 0 h 33"/>
                    <a:gd name="T36" fmla="*/ 0 w 77"/>
                    <a:gd name="T37" fmla="*/ 0 h 33"/>
                    <a:gd name="T38" fmla="*/ 0 w 77"/>
                    <a:gd name="T39" fmla="*/ 0 h 33"/>
                    <a:gd name="T40" fmla="*/ 0 w 77"/>
                    <a:gd name="T41" fmla="*/ 0 h 33"/>
                    <a:gd name="T42" fmla="*/ 0 w 77"/>
                    <a:gd name="T43" fmla="*/ 0 h 33"/>
                    <a:gd name="T44" fmla="*/ 0 w 77"/>
                    <a:gd name="T45" fmla="*/ 0 h 33"/>
                    <a:gd name="T46" fmla="*/ 0 w 77"/>
                    <a:gd name="T47" fmla="*/ 0 h 33"/>
                    <a:gd name="T48" fmla="*/ 0 w 77"/>
                    <a:gd name="T49" fmla="*/ 0 h 33"/>
                    <a:gd name="T50" fmla="*/ 0 w 77"/>
                    <a:gd name="T51" fmla="*/ 0 h 33"/>
                    <a:gd name="T52" fmla="*/ 0 w 77"/>
                    <a:gd name="T53" fmla="*/ 0 h 33"/>
                    <a:gd name="T54" fmla="*/ 0 w 77"/>
                    <a:gd name="T55" fmla="*/ 0 h 33"/>
                    <a:gd name="T56" fmla="*/ 0 w 77"/>
                    <a:gd name="T57" fmla="*/ 0 h 33"/>
                    <a:gd name="T58" fmla="*/ 0 w 77"/>
                    <a:gd name="T59" fmla="*/ 0 h 33"/>
                    <a:gd name="T60" fmla="*/ 0 w 77"/>
                    <a:gd name="T61" fmla="*/ 0 h 33"/>
                    <a:gd name="T62" fmla="*/ 0 w 77"/>
                    <a:gd name="T63" fmla="*/ 0 h 33"/>
                    <a:gd name="T64" fmla="*/ 0 w 77"/>
                    <a:gd name="T65" fmla="*/ 0 h 33"/>
                    <a:gd name="T66" fmla="*/ 0 w 77"/>
                    <a:gd name="T67" fmla="*/ 0 h 33"/>
                    <a:gd name="T68" fmla="*/ 0 w 77"/>
                    <a:gd name="T69" fmla="*/ 0 h 33"/>
                    <a:gd name="T70" fmla="*/ 0 w 77"/>
                    <a:gd name="T71" fmla="*/ 0 h 33"/>
                    <a:gd name="T72" fmla="*/ 0 w 77"/>
                    <a:gd name="T73" fmla="*/ 0 h 33"/>
                    <a:gd name="T74" fmla="*/ 0 w 77"/>
                    <a:gd name="T75" fmla="*/ 0 h 33"/>
                    <a:gd name="T76" fmla="*/ 0 w 77"/>
                    <a:gd name="T77" fmla="*/ 0 h 33"/>
                    <a:gd name="T78" fmla="*/ 0 w 77"/>
                    <a:gd name="T79" fmla="*/ 0 h 33"/>
                    <a:gd name="T80" fmla="*/ 0 w 77"/>
                    <a:gd name="T81" fmla="*/ 0 h 33"/>
                    <a:gd name="T82" fmla="*/ 0 w 77"/>
                    <a:gd name="T83" fmla="*/ 0 h 33"/>
                    <a:gd name="T84" fmla="*/ 0 w 77"/>
                    <a:gd name="T85" fmla="*/ 0 h 33"/>
                    <a:gd name="T86" fmla="*/ 0 w 77"/>
                    <a:gd name="T87" fmla="*/ 0 h 33"/>
                    <a:gd name="T88" fmla="*/ 0 w 77"/>
                    <a:gd name="T89" fmla="*/ 0 h 33"/>
                    <a:gd name="T90" fmla="*/ 0 w 77"/>
                    <a:gd name="T91" fmla="*/ 0 h 33"/>
                    <a:gd name="T92" fmla="*/ 0 w 77"/>
                    <a:gd name="T93" fmla="*/ 0 h 33"/>
                    <a:gd name="T94" fmla="*/ 0 w 77"/>
                    <a:gd name="T95" fmla="*/ 0 h 33"/>
                    <a:gd name="T96" fmla="*/ 0 w 77"/>
                    <a:gd name="T97" fmla="*/ 0 h 3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77" h="33">
                      <a:moveTo>
                        <a:pt x="74" y="4"/>
                      </a:moveTo>
                      <a:lnTo>
                        <a:pt x="74" y="4"/>
                      </a:lnTo>
                      <a:lnTo>
                        <a:pt x="73" y="2"/>
                      </a:lnTo>
                      <a:lnTo>
                        <a:pt x="72" y="0"/>
                      </a:lnTo>
                      <a:lnTo>
                        <a:pt x="69" y="0"/>
                      </a:lnTo>
                      <a:lnTo>
                        <a:pt x="65" y="1"/>
                      </a:lnTo>
                      <a:lnTo>
                        <a:pt x="58" y="2"/>
                      </a:lnTo>
                      <a:lnTo>
                        <a:pt x="50" y="3"/>
                      </a:lnTo>
                      <a:lnTo>
                        <a:pt x="41" y="3"/>
                      </a:lnTo>
                      <a:lnTo>
                        <a:pt x="32" y="2"/>
                      </a:lnTo>
                      <a:lnTo>
                        <a:pt x="23" y="2"/>
                      </a:lnTo>
                      <a:lnTo>
                        <a:pt x="16" y="2"/>
                      </a:lnTo>
                      <a:lnTo>
                        <a:pt x="11" y="1"/>
                      </a:lnTo>
                      <a:lnTo>
                        <a:pt x="8" y="1"/>
                      </a:lnTo>
                      <a:lnTo>
                        <a:pt x="6" y="1"/>
                      </a:lnTo>
                      <a:lnTo>
                        <a:pt x="3" y="0"/>
                      </a:lnTo>
                      <a:lnTo>
                        <a:pt x="2" y="0"/>
                      </a:lnTo>
                      <a:lnTo>
                        <a:pt x="1" y="2"/>
                      </a:lnTo>
                      <a:lnTo>
                        <a:pt x="0" y="9"/>
                      </a:lnTo>
                      <a:lnTo>
                        <a:pt x="0" y="15"/>
                      </a:lnTo>
                      <a:lnTo>
                        <a:pt x="0" y="21"/>
                      </a:lnTo>
                      <a:lnTo>
                        <a:pt x="1" y="24"/>
                      </a:lnTo>
                      <a:lnTo>
                        <a:pt x="2" y="27"/>
                      </a:lnTo>
                      <a:lnTo>
                        <a:pt x="3" y="29"/>
                      </a:lnTo>
                      <a:lnTo>
                        <a:pt x="4" y="30"/>
                      </a:lnTo>
                      <a:lnTo>
                        <a:pt x="7" y="31"/>
                      </a:lnTo>
                      <a:lnTo>
                        <a:pt x="11" y="31"/>
                      </a:lnTo>
                      <a:lnTo>
                        <a:pt x="17" y="32"/>
                      </a:lnTo>
                      <a:lnTo>
                        <a:pt x="26" y="32"/>
                      </a:lnTo>
                      <a:lnTo>
                        <a:pt x="36" y="33"/>
                      </a:lnTo>
                      <a:lnTo>
                        <a:pt x="46" y="33"/>
                      </a:lnTo>
                      <a:lnTo>
                        <a:pt x="56" y="33"/>
                      </a:lnTo>
                      <a:lnTo>
                        <a:pt x="64" y="32"/>
                      </a:lnTo>
                      <a:lnTo>
                        <a:pt x="69" y="31"/>
                      </a:lnTo>
                      <a:lnTo>
                        <a:pt x="72" y="30"/>
                      </a:lnTo>
                      <a:lnTo>
                        <a:pt x="74" y="28"/>
                      </a:lnTo>
                      <a:lnTo>
                        <a:pt x="75" y="26"/>
                      </a:lnTo>
                      <a:lnTo>
                        <a:pt x="77" y="24"/>
                      </a:lnTo>
                      <a:lnTo>
                        <a:pt x="77" y="20"/>
                      </a:lnTo>
                      <a:lnTo>
                        <a:pt x="75" y="13"/>
                      </a:lnTo>
                      <a:lnTo>
                        <a:pt x="74" y="7"/>
                      </a:lnTo>
                      <a:lnTo>
                        <a:pt x="74" y="4"/>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40407" name="Freeform 396"/>
                <p:cNvSpPr>
                  <a:spLocks/>
                </p:cNvSpPr>
                <p:nvPr/>
              </p:nvSpPr>
              <p:spPr bwMode="auto">
                <a:xfrm>
                  <a:off x="1902" y="2350"/>
                  <a:ext cx="9" cy="5"/>
                </a:xfrm>
                <a:custGeom>
                  <a:avLst/>
                  <a:gdLst>
                    <a:gd name="T0" fmla="*/ 0 w 77"/>
                    <a:gd name="T1" fmla="*/ 0 h 33"/>
                    <a:gd name="T2" fmla="*/ 0 w 77"/>
                    <a:gd name="T3" fmla="*/ 0 h 33"/>
                    <a:gd name="T4" fmla="*/ 0 w 77"/>
                    <a:gd name="T5" fmla="*/ 0 h 33"/>
                    <a:gd name="T6" fmla="*/ 0 w 77"/>
                    <a:gd name="T7" fmla="*/ 0 h 33"/>
                    <a:gd name="T8" fmla="*/ 0 w 77"/>
                    <a:gd name="T9" fmla="*/ 0 h 33"/>
                    <a:gd name="T10" fmla="*/ 0 w 77"/>
                    <a:gd name="T11" fmla="*/ 0 h 33"/>
                    <a:gd name="T12" fmla="*/ 0 w 77"/>
                    <a:gd name="T13" fmla="*/ 0 h 33"/>
                    <a:gd name="T14" fmla="*/ 0 w 77"/>
                    <a:gd name="T15" fmla="*/ 0 h 33"/>
                    <a:gd name="T16" fmla="*/ 0 w 77"/>
                    <a:gd name="T17" fmla="*/ 0 h 33"/>
                    <a:gd name="T18" fmla="*/ 0 w 77"/>
                    <a:gd name="T19" fmla="*/ 0 h 33"/>
                    <a:gd name="T20" fmla="*/ 0 w 77"/>
                    <a:gd name="T21" fmla="*/ 0 h 33"/>
                    <a:gd name="T22" fmla="*/ 0 w 77"/>
                    <a:gd name="T23" fmla="*/ 0 h 33"/>
                    <a:gd name="T24" fmla="*/ 0 w 77"/>
                    <a:gd name="T25" fmla="*/ 0 h 33"/>
                    <a:gd name="T26" fmla="*/ 0 w 77"/>
                    <a:gd name="T27" fmla="*/ 0 h 33"/>
                    <a:gd name="T28" fmla="*/ 0 w 77"/>
                    <a:gd name="T29" fmla="*/ 0 h 33"/>
                    <a:gd name="T30" fmla="*/ 0 w 77"/>
                    <a:gd name="T31" fmla="*/ 0 h 33"/>
                    <a:gd name="T32" fmla="*/ 0 w 77"/>
                    <a:gd name="T33" fmla="*/ 0 h 33"/>
                    <a:gd name="T34" fmla="*/ 0 w 77"/>
                    <a:gd name="T35" fmla="*/ 0 h 33"/>
                    <a:gd name="T36" fmla="*/ 0 w 77"/>
                    <a:gd name="T37" fmla="*/ 0 h 33"/>
                    <a:gd name="T38" fmla="*/ 0 w 77"/>
                    <a:gd name="T39" fmla="*/ 0 h 33"/>
                    <a:gd name="T40" fmla="*/ 0 w 77"/>
                    <a:gd name="T41" fmla="*/ 0 h 33"/>
                    <a:gd name="T42" fmla="*/ 0 w 77"/>
                    <a:gd name="T43" fmla="*/ 0 h 33"/>
                    <a:gd name="T44" fmla="*/ 0 w 77"/>
                    <a:gd name="T45" fmla="*/ 0 h 33"/>
                    <a:gd name="T46" fmla="*/ 0 w 77"/>
                    <a:gd name="T47" fmla="*/ 0 h 33"/>
                    <a:gd name="T48" fmla="*/ 0 w 77"/>
                    <a:gd name="T49" fmla="*/ 0 h 33"/>
                    <a:gd name="T50" fmla="*/ 0 w 77"/>
                    <a:gd name="T51" fmla="*/ 0 h 33"/>
                    <a:gd name="T52" fmla="*/ 0 w 77"/>
                    <a:gd name="T53" fmla="*/ 0 h 33"/>
                    <a:gd name="T54" fmla="*/ 0 w 77"/>
                    <a:gd name="T55" fmla="*/ 0 h 33"/>
                    <a:gd name="T56" fmla="*/ 0 w 77"/>
                    <a:gd name="T57" fmla="*/ 0 h 33"/>
                    <a:gd name="T58" fmla="*/ 0 w 77"/>
                    <a:gd name="T59" fmla="*/ 0 h 33"/>
                    <a:gd name="T60" fmla="*/ 0 w 77"/>
                    <a:gd name="T61" fmla="*/ 0 h 33"/>
                    <a:gd name="T62" fmla="*/ 0 w 77"/>
                    <a:gd name="T63" fmla="*/ 0 h 33"/>
                    <a:gd name="T64" fmla="*/ 0 w 77"/>
                    <a:gd name="T65" fmla="*/ 0 h 33"/>
                    <a:gd name="T66" fmla="*/ 0 w 77"/>
                    <a:gd name="T67" fmla="*/ 0 h 33"/>
                    <a:gd name="T68" fmla="*/ 0 w 77"/>
                    <a:gd name="T69" fmla="*/ 0 h 33"/>
                    <a:gd name="T70" fmla="*/ 0 w 77"/>
                    <a:gd name="T71" fmla="*/ 0 h 33"/>
                    <a:gd name="T72" fmla="*/ 0 w 77"/>
                    <a:gd name="T73" fmla="*/ 0 h 33"/>
                    <a:gd name="T74" fmla="*/ 0 w 77"/>
                    <a:gd name="T75" fmla="*/ 0 h 33"/>
                    <a:gd name="T76" fmla="*/ 0 w 77"/>
                    <a:gd name="T77" fmla="*/ 0 h 33"/>
                    <a:gd name="T78" fmla="*/ 0 w 77"/>
                    <a:gd name="T79" fmla="*/ 0 h 33"/>
                    <a:gd name="T80" fmla="*/ 0 w 77"/>
                    <a:gd name="T81" fmla="*/ 0 h 3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77" h="33">
                      <a:moveTo>
                        <a:pt x="75" y="4"/>
                      </a:moveTo>
                      <a:lnTo>
                        <a:pt x="74" y="2"/>
                      </a:lnTo>
                      <a:lnTo>
                        <a:pt x="73" y="0"/>
                      </a:lnTo>
                      <a:lnTo>
                        <a:pt x="70" y="0"/>
                      </a:lnTo>
                      <a:lnTo>
                        <a:pt x="66" y="1"/>
                      </a:lnTo>
                      <a:lnTo>
                        <a:pt x="59" y="2"/>
                      </a:lnTo>
                      <a:lnTo>
                        <a:pt x="51" y="3"/>
                      </a:lnTo>
                      <a:lnTo>
                        <a:pt x="42" y="3"/>
                      </a:lnTo>
                      <a:lnTo>
                        <a:pt x="33" y="2"/>
                      </a:lnTo>
                      <a:lnTo>
                        <a:pt x="24" y="2"/>
                      </a:lnTo>
                      <a:lnTo>
                        <a:pt x="17" y="2"/>
                      </a:lnTo>
                      <a:lnTo>
                        <a:pt x="12" y="1"/>
                      </a:lnTo>
                      <a:lnTo>
                        <a:pt x="9" y="1"/>
                      </a:lnTo>
                      <a:lnTo>
                        <a:pt x="7" y="1"/>
                      </a:lnTo>
                      <a:lnTo>
                        <a:pt x="5" y="0"/>
                      </a:lnTo>
                      <a:lnTo>
                        <a:pt x="2" y="1"/>
                      </a:lnTo>
                      <a:lnTo>
                        <a:pt x="1" y="3"/>
                      </a:lnTo>
                      <a:lnTo>
                        <a:pt x="0" y="9"/>
                      </a:lnTo>
                      <a:lnTo>
                        <a:pt x="0" y="15"/>
                      </a:lnTo>
                      <a:lnTo>
                        <a:pt x="0" y="21"/>
                      </a:lnTo>
                      <a:lnTo>
                        <a:pt x="1" y="25"/>
                      </a:lnTo>
                      <a:lnTo>
                        <a:pt x="2" y="27"/>
                      </a:lnTo>
                      <a:lnTo>
                        <a:pt x="3" y="29"/>
                      </a:lnTo>
                      <a:lnTo>
                        <a:pt x="5" y="30"/>
                      </a:lnTo>
                      <a:lnTo>
                        <a:pt x="8" y="31"/>
                      </a:lnTo>
                      <a:lnTo>
                        <a:pt x="12" y="31"/>
                      </a:lnTo>
                      <a:lnTo>
                        <a:pt x="18" y="32"/>
                      </a:lnTo>
                      <a:lnTo>
                        <a:pt x="27" y="32"/>
                      </a:lnTo>
                      <a:lnTo>
                        <a:pt x="37" y="33"/>
                      </a:lnTo>
                      <a:lnTo>
                        <a:pt x="47" y="33"/>
                      </a:lnTo>
                      <a:lnTo>
                        <a:pt x="57" y="33"/>
                      </a:lnTo>
                      <a:lnTo>
                        <a:pt x="65" y="32"/>
                      </a:lnTo>
                      <a:lnTo>
                        <a:pt x="70" y="31"/>
                      </a:lnTo>
                      <a:lnTo>
                        <a:pt x="73" y="30"/>
                      </a:lnTo>
                      <a:lnTo>
                        <a:pt x="75" y="29"/>
                      </a:lnTo>
                      <a:lnTo>
                        <a:pt x="76" y="27"/>
                      </a:lnTo>
                      <a:lnTo>
                        <a:pt x="77" y="24"/>
                      </a:lnTo>
                      <a:lnTo>
                        <a:pt x="77" y="20"/>
                      </a:lnTo>
                      <a:lnTo>
                        <a:pt x="76" y="13"/>
                      </a:lnTo>
                      <a:lnTo>
                        <a:pt x="75" y="7"/>
                      </a:lnTo>
                      <a:lnTo>
                        <a:pt x="75" y="4"/>
                      </a:lnTo>
                      <a:close/>
                    </a:path>
                  </a:pathLst>
                </a:custGeom>
                <a:solidFill>
                  <a:srgbClr val="E5DDD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0408" name="Freeform 397"/>
                <p:cNvSpPr>
                  <a:spLocks/>
                </p:cNvSpPr>
                <p:nvPr/>
              </p:nvSpPr>
              <p:spPr bwMode="auto">
                <a:xfrm>
                  <a:off x="1902" y="2350"/>
                  <a:ext cx="9" cy="5"/>
                </a:xfrm>
                <a:custGeom>
                  <a:avLst/>
                  <a:gdLst>
                    <a:gd name="T0" fmla="*/ 0 w 77"/>
                    <a:gd name="T1" fmla="*/ 0 h 33"/>
                    <a:gd name="T2" fmla="*/ 0 w 77"/>
                    <a:gd name="T3" fmla="*/ 0 h 33"/>
                    <a:gd name="T4" fmla="*/ 0 w 77"/>
                    <a:gd name="T5" fmla="*/ 0 h 33"/>
                    <a:gd name="T6" fmla="*/ 0 w 77"/>
                    <a:gd name="T7" fmla="*/ 0 h 33"/>
                    <a:gd name="T8" fmla="*/ 0 w 77"/>
                    <a:gd name="T9" fmla="*/ 0 h 33"/>
                    <a:gd name="T10" fmla="*/ 0 w 77"/>
                    <a:gd name="T11" fmla="*/ 0 h 33"/>
                    <a:gd name="T12" fmla="*/ 0 w 77"/>
                    <a:gd name="T13" fmla="*/ 0 h 33"/>
                    <a:gd name="T14" fmla="*/ 0 w 77"/>
                    <a:gd name="T15" fmla="*/ 0 h 33"/>
                    <a:gd name="T16" fmla="*/ 0 w 77"/>
                    <a:gd name="T17" fmla="*/ 0 h 33"/>
                    <a:gd name="T18" fmla="*/ 0 w 77"/>
                    <a:gd name="T19" fmla="*/ 0 h 33"/>
                    <a:gd name="T20" fmla="*/ 0 w 77"/>
                    <a:gd name="T21" fmla="*/ 0 h 33"/>
                    <a:gd name="T22" fmla="*/ 0 w 77"/>
                    <a:gd name="T23" fmla="*/ 0 h 33"/>
                    <a:gd name="T24" fmla="*/ 0 w 77"/>
                    <a:gd name="T25" fmla="*/ 0 h 33"/>
                    <a:gd name="T26" fmla="*/ 0 w 77"/>
                    <a:gd name="T27" fmla="*/ 0 h 33"/>
                    <a:gd name="T28" fmla="*/ 0 w 77"/>
                    <a:gd name="T29" fmla="*/ 0 h 33"/>
                    <a:gd name="T30" fmla="*/ 0 w 77"/>
                    <a:gd name="T31" fmla="*/ 0 h 33"/>
                    <a:gd name="T32" fmla="*/ 0 w 77"/>
                    <a:gd name="T33" fmla="*/ 0 h 33"/>
                    <a:gd name="T34" fmla="*/ 0 w 77"/>
                    <a:gd name="T35" fmla="*/ 0 h 33"/>
                    <a:gd name="T36" fmla="*/ 0 w 77"/>
                    <a:gd name="T37" fmla="*/ 0 h 33"/>
                    <a:gd name="T38" fmla="*/ 0 w 77"/>
                    <a:gd name="T39" fmla="*/ 0 h 33"/>
                    <a:gd name="T40" fmla="*/ 0 w 77"/>
                    <a:gd name="T41" fmla="*/ 0 h 33"/>
                    <a:gd name="T42" fmla="*/ 0 w 77"/>
                    <a:gd name="T43" fmla="*/ 0 h 33"/>
                    <a:gd name="T44" fmla="*/ 0 w 77"/>
                    <a:gd name="T45" fmla="*/ 0 h 33"/>
                    <a:gd name="T46" fmla="*/ 0 w 77"/>
                    <a:gd name="T47" fmla="*/ 0 h 33"/>
                    <a:gd name="T48" fmla="*/ 0 w 77"/>
                    <a:gd name="T49" fmla="*/ 0 h 33"/>
                    <a:gd name="T50" fmla="*/ 0 w 77"/>
                    <a:gd name="T51" fmla="*/ 0 h 33"/>
                    <a:gd name="T52" fmla="*/ 0 w 77"/>
                    <a:gd name="T53" fmla="*/ 0 h 33"/>
                    <a:gd name="T54" fmla="*/ 0 w 77"/>
                    <a:gd name="T55" fmla="*/ 0 h 33"/>
                    <a:gd name="T56" fmla="*/ 0 w 77"/>
                    <a:gd name="T57" fmla="*/ 0 h 33"/>
                    <a:gd name="T58" fmla="*/ 0 w 77"/>
                    <a:gd name="T59" fmla="*/ 0 h 33"/>
                    <a:gd name="T60" fmla="*/ 0 w 77"/>
                    <a:gd name="T61" fmla="*/ 0 h 33"/>
                    <a:gd name="T62" fmla="*/ 0 w 77"/>
                    <a:gd name="T63" fmla="*/ 0 h 33"/>
                    <a:gd name="T64" fmla="*/ 0 w 77"/>
                    <a:gd name="T65" fmla="*/ 0 h 33"/>
                    <a:gd name="T66" fmla="*/ 0 w 77"/>
                    <a:gd name="T67" fmla="*/ 0 h 33"/>
                    <a:gd name="T68" fmla="*/ 0 w 77"/>
                    <a:gd name="T69" fmla="*/ 0 h 33"/>
                    <a:gd name="T70" fmla="*/ 0 w 77"/>
                    <a:gd name="T71" fmla="*/ 0 h 33"/>
                    <a:gd name="T72" fmla="*/ 0 w 77"/>
                    <a:gd name="T73" fmla="*/ 0 h 33"/>
                    <a:gd name="T74" fmla="*/ 0 w 77"/>
                    <a:gd name="T75" fmla="*/ 0 h 33"/>
                    <a:gd name="T76" fmla="*/ 0 w 77"/>
                    <a:gd name="T77" fmla="*/ 0 h 33"/>
                    <a:gd name="T78" fmla="*/ 0 w 77"/>
                    <a:gd name="T79" fmla="*/ 0 h 33"/>
                    <a:gd name="T80" fmla="*/ 0 w 77"/>
                    <a:gd name="T81" fmla="*/ 0 h 33"/>
                    <a:gd name="T82" fmla="*/ 0 w 77"/>
                    <a:gd name="T83" fmla="*/ 0 h 33"/>
                    <a:gd name="T84" fmla="*/ 0 w 77"/>
                    <a:gd name="T85" fmla="*/ 0 h 33"/>
                    <a:gd name="T86" fmla="*/ 0 w 77"/>
                    <a:gd name="T87" fmla="*/ 0 h 33"/>
                    <a:gd name="T88" fmla="*/ 0 w 77"/>
                    <a:gd name="T89" fmla="*/ 0 h 33"/>
                    <a:gd name="T90" fmla="*/ 0 w 77"/>
                    <a:gd name="T91" fmla="*/ 0 h 33"/>
                    <a:gd name="T92" fmla="*/ 0 w 77"/>
                    <a:gd name="T93" fmla="*/ 0 h 33"/>
                    <a:gd name="T94" fmla="*/ 0 w 77"/>
                    <a:gd name="T95" fmla="*/ 0 h 33"/>
                    <a:gd name="T96" fmla="*/ 0 w 77"/>
                    <a:gd name="T97" fmla="*/ 0 h 3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77" h="33">
                      <a:moveTo>
                        <a:pt x="75" y="4"/>
                      </a:moveTo>
                      <a:lnTo>
                        <a:pt x="75" y="4"/>
                      </a:lnTo>
                      <a:lnTo>
                        <a:pt x="74" y="2"/>
                      </a:lnTo>
                      <a:lnTo>
                        <a:pt x="73" y="0"/>
                      </a:lnTo>
                      <a:lnTo>
                        <a:pt x="70" y="0"/>
                      </a:lnTo>
                      <a:lnTo>
                        <a:pt x="66" y="1"/>
                      </a:lnTo>
                      <a:lnTo>
                        <a:pt x="59" y="2"/>
                      </a:lnTo>
                      <a:lnTo>
                        <a:pt x="51" y="3"/>
                      </a:lnTo>
                      <a:lnTo>
                        <a:pt x="42" y="3"/>
                      </a:lnTo>
                      <a:lnTo>
                        <a:pt x="33" y="2"/>
                      </a:lnTo>
                      <a:lnTo>
                        <a:pt x="24" y="2"/>
                      </a:lnTo>
                      <a:lnTo>
                        <a:pt x="17" y="2"/>
                      </a:lnTo>
                      <a:lnTo>
                        <a:pt x="12" y="1"/>
                      </a:lnTo>
                      <a:lnTo>
                        <a:pt x="9" y="1"/>
                      </a:lnTo>
                      <a:lnTo>
                        <a:pt x="7" y="1"/>
                      </a:lnTo>
                      <a:lnTo>
                        <a:pt x="5" y="0"/>
                      </a:lnTo>
                      <a:lnTo>
                        <a:pt x="2" y="1"/>
                      </a:lnTo>
                      <a:lnTo>
                        <a:pt x="1" y="3"/>
                      </a:lnTo>
                      <a:lnTo>
                        <a:pt x="0" y="9"/>
                      </a:lnTo>
                      <a:lnTo>
                        <a:pt x="0" y="15"/>
                      </a:lnTo>
                      <a:lnTo>
                        <a:pt x="0" y="21"/>
                      </a:lnTo>
                      <a:lnTo>
                        <a:pt x="1" y="25"/>
                      </a:lnTo>
                      <a:lnTo>
                        <a:pt x="2" y="27"/>
                      </a:lnTo>
                      <a:lnTo>
                        <a:pt x="3" y="29"/>
                      </a:lnTo>
                      <a:lnTo>
                        <a:pt x="5" y="30"/>
                      </a:lnTo>
                      <a:lnTo>
                        <a:pt x="8" y="31"/>
                      </a:lnTo>
                      <a:lnTo>
                        <a:pt x="12" y="31"/>
                      </a:lnTo>
                      <a:lnTo>
                        <a:pt x="18" y="32"/>
                      </a:lnTo>
                      <a:lnTo>
                        <a:pt x="27" y="32"/>
                      </a:lnTo>
                      <a:lnTo>
                        <a:pt x="37" y="33"/>
                      </a:lnTo>
                      <a:lnTo>
                        <a:pt x="47" y="33"/>
                      </a:lnTo>
                      <a:lnTo>
                        <a:pt x="57" y="33"/>
                      </a:lnTo>
                      <a:lnTo>
                        <a:pt x="65" y="32"/>
                      </a:lnTo>
                      <a:lnTo>
                        <a:pt x="70" y="31"/>
                      </a:lnTo>
                      <a:lnTo>
                        <a:pt x="73" y="30"/>
                      </a:lnTo>
                      <a:lnTo>
                        <a:pt x="75" y="29"/>
                      </a:lnTo>
                      <a:lnTo>
                        <a:pt x="76" y="27"/>
                      </a:lnTo>
                      <a:lnTo>
                        <a:pt x="77" y="24"/>
                      </a:lnTo>
                      <a:lnTo>
                        <a:pt x="77" y="20"/>
                      </a:lnTo>
                      <a:lnTo>
                        <a:pt x="76" y="13"/>
                      </a:lnTo>
                      <a:lnTo>
                        <a:pt x="75" y="7"/>
                      </a:lnTo>
                      <a:lnTo>
                        <a:pt x="75" y="4"/>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40409" name="Freeform 398"/>
                <p:cNvSpPr>
                  <a:spLocks/>
                </p:cNvSpPr>
                <p:nvPr/>
              </p:nvSpPr>
              <p:spPr bwMode="auto">
                <a:xfrm>
                  <a:off x="1889" y="2350"/>
                  <a:ext cx="9" cy="4"/>
                </a:xfrm>
                <a:custGeom>
                  <a:avLst/>
                  <a:gdLst>
                    <a:gd name="T0" fmla="*/ 0 w 76"/>
                    <a:gd name="T1" fmla="*/ 0 h 33"/>
                    <a:gd name="T2" fmla="*/ 0 w 76"/>
                    <a:gd name="T3" fmla="*/ 0 h 33"/>
                    <a:gd name="T4" fmla="*/ 0 w 76"/>
                    <a:gd name="T5" fmla="*/ 0 h 33"/>
                    <a:gd name="T6" fmla="*/ 0 w 76"/>
                    <a:gd name="T7" fmla="*/ 0 h 33"/>
                    <a:gd name="T8" fmla="*/ 0 w 76"/>
                    <a:gd name="T9" fmla="*/ 0 h 33"/>
                    <a:gd name="T10" fmla="*/ 0 w 76"/>
                    <a:gd name="T11" fmla="*/ 0 h 33"/>
                    <a:gd name="T12" fmla="*/ 0 w 76"/>
                    <a:gd name="T13" fmla="*/ 0 h 33"/>
                    <a:gd name="T14" fmla="*/ 0 w 76"/>
                    <a:gd name="T15" fmla="*/ 0 h 33"/>
                    <a:gd name="T16" fmla="*/ 0 w 76"/>
                    <a:gd name="T17" fmla="*/ 0 h 33"/>
                    <a:gd name="T18" fmla="*/ 0 w 76"/>
                    <a:gd name="T19" fmla="*/ 0 h 33"/>
                    <a:gd name="T20" fmla="*/ 0 w 76"/>
                    <a:gd name="T21" fmla="*/ 0 h 33"/>
                    <a:gd name="T22" fmla="*/ 0 w 76"/>
                    <a:gd name="T23" fmla="*/ 0 h 33"/>
                    <a:gd name="T24" fmla="*/ 0 w 76"/>
                    <a:gd name="T25" fmla="*/ 0 h 33"/>
                    <a:gd name="T26" fmla="*/ 0 w 76"/>
                    <a:gd name="T27" fmla="*/ 0 h 33"/>
                    <a:gd name="T28" fmla="*/ 0 w 76"/>
                    <a:gd name="T29" fmla="*/ 0 h 33"/>
                    <a:gd name="T30" fmla="*/ 0 w 76"/>
                    <a:gd name="T31" fmla="*/ 0 h 33"/>
                    <a:gd name="T32" fmla="*/ 0 w 76"/>
                    <a:gd name="T33" fmla="*/ 0 h 33"/>
                    <a:gd name="T34" fmla="*/ 0 w 76"/>
                    <a:gd name="T35" fmla="*/ 0 h 33"/>
                    <a:gd name="T36" fmla="*/ 0 w 76"/>
                    <a:gd name="T37" fmla="*/ 0 h 33"/>
                    <a:gd name="T38" fmla="*/ 0 w 76"/>
                    <a:gd name="T39" fmla="*/ 0 h 33"/>
                    <a:gd name="T40" fmla="*/ 0 w 76"/>
                    <a:gd name="T41" fmla="*/ 0 h 33"/>
                    <a:gd name="T42" fmla="*/ 0 w 76"/>
                    <a:gd name="T43" fmla="*/ 0 h 33"/>
                    <a:gd name="T44" fmla="*/ 0 w 76"/>
                    <a:gd name="T45" fmla="*/ 0 h 33"/>
                    <a:gd name="T46" fmla="*/ 0 w 76"/>
                    <a:gd name="T47" fmla="*/ 0 h 33"/>
                    <a:gd name="T48" fmla="*/ 0 w 76"/>
                    <a:gd name="T49" fmla="*/ 0 h 33"/>
                    <a:gd name="T50" fmla="*/ 0 w 76"/>
                    <a:gd name="T51" fmla="*/ 0 h 33"/>
                    <a:gd name="T52" fmla="*/ 0 w 76"/>
                    <a:gd name="T53" fmla="*/ 0 h 33"/>
                    <a:gd name="T54" fmla="*/ 0 w 76"/>
                    <a:gd name="T55" fmla="*/ 0 h 33"/>
                    <a:gd name="T56" fmla="*/ 0 w 76"/>
                    <a:gd name="T57" fmla="*/ 0 h 33"/>
                    <a:gd name="T58" fmla="*/ 0 w 76"/>
                    <a:gd name="T59" fmla="*/ 0 h 33"/>
                    <a:gd name="T60" fmla="*/ 0 w 76"/>
                    <a:gd name="T61" fmla="*/ 0 h 33"/>
                    <a:gd name="T62" fmla="*/ 0 w 76"/>
                    <a:gd name="T63" fmla="*/ 0 h 33"/>
                    <a:gd name="T64" fmla="*/ 0 w 76"/>
                    <a:gd name="T65" fmla="*/ 0 h 33"/>
                    <a:gd name="T66" fmla="*/ 0 w 76"/>
                    <a:gd name="T67" fmla="*/ 0 h 33"/>
                    <a:gd name="T68" fmla="*/ 0 w 76"/>
                    <a:gd name="T69" fmla="*/ 0 h 33"/>
                    <a:gd name="T70" fmla="*/ 0 w 76"/>
                    <a:gd name="T71" fmla="*/ 0 h 33"/>
                    <a:gd name="T72" fmla="*/ 0 w 76"/>
                    <a:gd name="T73" fmla="*/ 0 h 33"/>
                    <a:gd name="T74" fmla="*/ 0 w 76"/>
                    <a:gd name="T75" fmla="*/ 0 h 33"/>
                    <a:gd name="T76" fmla="*/ 0 w 76"/>
                    <a:gd name="T77" fmla="*/ 0 h 33"/>
                    <a:gd name="T78" fmla="*/ 0 w 76"/>
                    <a:gd name="T79" fmla="*/ 0 h 33"/>
                    <a:gd name="T80" fmla="*/ 0 w 76"/>
                    <a:gd name="T81" fmla="*/ 0 h 3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76" h="33">
                      <a:moveTo>
                        <a:pt x="75" y="4"/>
                      </a:moveTo>
                      <a:lnTo>
                        <a:pt x="74" y="2"/>
                      </a:lnTo>
                      <a:lnTo>
                        <a:pt x="72" y="0"/>
                      </a:lnTo>
                      <a:lnTo>
                        <a:pt x="69" y="0"/>
                      </a:lnTo>
                      <a:lnTo>
                        <a:pt x="65" y="1"/>
                      </a:lnTo>
                      <a:lnTo>
                        <a:pt x="58" y="2"/>
                      </a:lnTo>
                      <a:lnTo>
                        <a:pt x="50" y="3"/>
                      </a:lnTo>
                      <a:lnTo>
                        <a:pt x="41" y="3"/>
                      </a:lnTo>
                      <a:lnTo>
                        <a:pt x="32" y="2"/>
                      </a:lnTo>
                      <a:lnTo>
                        <a:pt x="23" y="2"/>
                      </a:lnTo>
                      <a:lnTo>
                        <a:pt x="16" y="2"/>
                      </a:lnTo>
                      <a:lnTo>
                        <a:pt x="11" y="1"/>
                      </a:lnTo>
                      <a:lnTo>
                        <a:pt x="9" y="1"/>
                      </a:lnTo>
                      <a:lnTo>
                        <a:pt x="6" y="1"/>
                      </a:lnTo>
                      <a:lnTo>
                        <a:pt x="4" y="0"/>
                      </a:lnTo>
                      <a:lnTo>
                        <a:pt x="2" y="1"/>
                      </a:lnTo>
                      <a:lnTo>
                        <a:pt x="1" y="3"/>
                      </a:lnTo>
                      <a:lnTo>
                        <a:pt x="0" y="9"/>
                      </a:lnTo>
                      <a:lnTo>
                        <a:pt x="0" y="15"/>
                      </a:lnTo>
                      <a:lnTo>
                        <a:pt x="0" y="21"/>
                      </a:lnTo>
                      <a:lnTo>
                        <a:pt x="1" y="25"/>
                      </a:lnTo>
                      <a:lnTo>
                        <a:pt x="2" y="27"/>
                      </a:lnTo>
                      <a:lnTo>
                        <a:pt x="3" y="29"/>
                      </a:lnTo>
                      <a:lnTo>
                        <a:pt x="4" y="30"/>
                      </a:lnTo>
                      <a:lnTo>
                        <a:pt x="7" y="31"/>
                      </a:lnTo>
                      <a:lnTo>
                        <a:pt x="11" y="31"/>
                      </a:lnTo>
                      <a:lnTo>
                        <a:pt x="17" y="32"/>
                      </a:lnTo>
                      <a:lnTo>
                        <a:pt x="26" y="32"/>
                      </a:lnTo>
                      <a:lnTo>
                        <a:pt x="36" y="33"/>
                      </a:lnTo>
                      <a:lnTo>
                        <a:pt x="46" y="33"/>
                      </a:lnTo>
                      <a:lnTo>
                        <a:pt x="56" y="33"/>
                      </a:lnTo>
                      <a:lnTo>
                        <a:pt x="64" y="32"/>
                      </a:lnTo>
                      <a:lnTo>
                        <a:pt x="69" y="31"/>
                      </a:lnTo>
                      <a:lnTo>
                        <a:pt x="72" y="30"/>
                      </a:lnTo>
                      <a:lnTo>
                        <a:pt x="74" y="29"/>
                      </a:lnTo>
                      <a:lnTo>
                        <a:pt x="76" y="27"/>
                      </a:lnTo>
                      <a:lnTo>
                        <a:pt x="76" y="24"/>
                      </a:lnTo>
                      <a:lnTo>
                        <a:pt x="76" y="20"/>
                      </a:lnTo>
                      <a:lnTo>
                        <a:pt x="76" y="13"/>
                      </a:lnTo>
                      <a:lnTo>
                        <a:pt x="75" y="7"/>
                      </a:lnTo>
                      <a:lnTo>
                        <a:pt x="75" y="4"/>
                      </a:lnTo>
                      <a:close/>
                    </a:path>
                  </a:pathLst>
                </a:custGeom>
                <a:solidFill>
                  <a:srgbClr val="E5DDD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0410" name="Freeform 399"/>
                <p:cNvSpPr>
                  <a:spLocks/>
                </p:cNvSpPr>
                <p:nvPr/>
              </p:nvSpPr>
              <p:spPr bwMode="auto">
                <a:xfrm>
                  <a:off x="1889" y="2350"/>
                  <a:ext cx="9" cy="4"/>
                </a:xfrm>
                <a:custGeom>
                  <a:avLst/>
                  <a:gdLst>
                    <a:gd name="T0" fmla="*/ 0 w 76"/>
                    <a:gd name="T1" fmla="*/ 0 h 33"/>
                    <a:gd name="T2" fmla="*/ 0 w 76"/>
                    <a:gd name="T3" fmla="*/ 0 h 33"/>
                    <a:gd name="T4" fmla="*/ 0 w 76"/>
                    <a:gd name="T5" fmla="*/ 0 h 33"/>
                    <a:gd name="T6" fmla="*/ 0 w 76"/>
                    <a:gd name="T7" fmla="*/ 0 h 33"/>
                    <a:gd name="T8" fmla="*/ 0 w 76"/>
                    <a:gd name="T9" fmla="*/ 0 h 33"/>
                    <a:gd name="T10" fmla="*/ 0 w 76"/>
                    <a:gd name="T11" fmla="*/ 0 h 33"/>
                    <a:gd name="T12" fmla="*/ 0 w 76"/>
                    <a:gd name="T13" fmla="*/ 0 h 33"/>
                    <a:gd name="T14" fmla="*/ 0 w 76"/>
                    <a:gd name="T15" fmla="*/ 0 h 33"/>
                    <a:gd name="T16" fmla="*/ 0 w 76"/>
                    <a:gd name="T17" fmla="*/ 0 h 33"/>
                    <a:gd name="T18" fmla="*/ 0 w 76"/>
                    <a:gd name="T19" fmla="*/ 0 h 33"/>
                    <a:gd name="T20" fmla="*/ 0 w 76"/>
                    <a:gd name="T21" fmla="*/ 0 h 33"/>
                    <a:gd name="T22" fmla="*/ 0 w 76"/>
                    <a:gd name="T23" fmla="*/ 0 h 33"/>
                    <a:gd name="T24" fmla="*/ 0 w 76"/>
                    <a:gd name="T25" fmla="*/ 0 h 33"/>
                    <a:gd name="T26" fmla="*/ 0 w 76"/>
                    <a:gd name="T27" fmla="*/ 0 h 33"/>
                    <a:gd name="T28" fmla="*/ 0 w 76"/>
                    <a:gd name="T29" fmla="*/ 0 h 33"/>
                    <a:gd name="T30" fmla="*/ 0 w 76"/>
                    <a:gd name="T31" fmla="*/ 0 h 33"/>
                    <a:gd name="T32" fmla="*/ 0 w 76"/>
                    <a:gd name="T33" fmla="*/ 0 h 33"/>
                    <a:gd name="T34" fmla="*/ 0 w 76"/>
                    <a:gd name="T35" fmla="*/ 0 h 33"/>
                    <a:gd name="T36" fmla="*/ 0 w 76"/>
                    <a:gd name="T37" fmla="*/ 0 h 33"/>
                    <a:gd name="T38" fmla="*/ 0 w 76"/>
                    <a:gd name="T39" fmla="*/ 0 h 33"/>
                    <a:gd name="T40" fmla="*/ 0 w 76"/>
                    <a:gd name="T41" fmla="*/ 0 h 33"/>
                    <a:gd name="T42" fmla="*/ 0 w 76"/>
                    <a:gd name="T43" fmla="*/ 0 h 33"/>
                    <a:gd name="T44" fmla="*/ 0 w 76"/>
                    <a:gd name="T45" fmla="*/ 0 h 33"/>
                    <a:gd name="T46" fmla="*/ 0 w 76"/>
                    <a:gd name="T47" fmla="*/ 0 h 33"/>
                    <a:gd name="T48" fmla="*/ 0 w 76"/>
                    <a:gd name="T49" fmla="*/ 0 h 33"/>
                    <a:gd name="T50" fmla="*/ 0 w 76"/>
                    <a:gd name="T51" fmla="*/ 0 h 33"/>
                    <a:gd name="T52" fmla="*/ 0 w 76"/>
                    <a:gd name="T53" fmla="*/ 0 h 33"/>
                    <a:gd name="T54" fmla="*/ 0 w 76"/>
                    <a:gd name="T55" fmla="*/ 0 h 33"/>
                    <a:gd name="T56" fmla="*/ 0 w 76"/>
                    <a:gd name="T57" fmla="*/ 0 h 33"/>
                    <a:gd name="T58" fmla="*/ 0 w 76"/>
                    <a:gd name="T59" fmla="*/ 0 h 33"/>
                    <a:gd name="T60" fmla="*/ 0 w 76"/>
                    <a:gd name="T61" fmla="*/ 0 h 33"/>
                    <a:gd name="T62" fmla="*/ 0 w 76"/>
                    <a:gd name="T63" fmla="*/ 0 h 33"/>
                    <a:gd name="T64" fmla="*/ 0 w 76"/>
                    <a:gd name="T65" fmla="*/ 0 h 33"/>
                    <a:gd name="T66" fmla="*/ 0 w 76"/>
                    <a:gd name="T67" fmla="*/ 0 h 33"/>
                    <a:gd name="T68" fmla="*/ 0 w 76"/>
                    <a:gd name="T69" fmla="*/ 0 h 33"/>
                    <a:gd name="T70" fmla="*/ 0 w 76"/>
                    <a:gd name="T71" fmla="*/ 0 h 33"/>
                    <a:gd name="T72" fmla="*/ 0 w 76"/>
                    <a:gd name="T73" fmla="*/ 0 h 33"/>
                    <a:gd name="T74" fmla="*/ 0 w 76"/>
                    <a:gd name="T75" fmla="*/ 0 h 33"/>
                    <a:gd name="T76" fmla="*/ 0 w 76"/>
                    <a:gd name="T77" fmla="*/ 0 h 33"/>
                    <a:gd name="T78" fmla="*/ 0 w 76"/>
                    <a:gd name="T79" fmla="*/ 0 h 33"/>
                    <a:gd name="T80" fmla="*/ 0 w 76"/>
                    <a:gd name="T81" fmla="*/ 0 h 33"/>
                    <a:gd name="T82" fmla="*/ 0 w 76"/>
                    <a:gd name="T83" fmla="*/ 0 h 33"/>
                    <a:gd name="T84" fmla="*/ 0 w 76"/>
                    <a:gd name="T85" fmla="*/ 0 h 33"/>
                    <a:gd name="T86" fmla="*/ 0 w 76"/>
                    <a:gd name="T87" fmla="*/ 0 h 33"/>
                    <a:gd name="T88" fmla="*/ 0 w 76"/>
                    <a:gd name="T89" fmla="*/ 0 h 33"/>
                    <a:gd name="T90" fmla="*/ 0 w 76"/>
                    <a:gd name="T91" fmla="*/ 0 h 33"/>
                    <a:gd name="T92" fmla="*/ 0 w 76"/>
                    <a:gd name="T93" fmla="*/ 0 h 33"/>
                    <a:gd name="T94" fmla="*/ 0 w 76"/>
                    <a:gd name="T95" fmla="*/ 0 h 33"/>
                    <a:gd name="T96" fmla="*/ 0 w 76"/>
                    <a:gd name="T97" fmla="*/ 0 h 3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76" h="33">
                      <a:moveTo>
                        <a:pt x="75" y="4"/>
                      </a:moveTo>
                      <a:lnTo>
                        <a:pt x="75" y="4"/>
                      </a:lnTo>
                      <a:lnTo>
                        <a:pt x="74" y="2"/>
                      </a:lnTo>
                      <a:lnTo>
                        <a:pt x="72" y="0"/>
                      </a:lnTo>
                      <a:lnTo>
                        <a:pt x="69" y="0"/>
                      </a:lnTo>
                      <a:lnTo>
                        <a:pt x="65" y="1"/>
                      </a:lnTo>
                      <a:lnTo>
                        <a:pt x="58" y="2"/>
                      </a:lnTo>
                      <a:lnTo>
                        <a:pt x="50" y="3"/>
                      </a:lnTo>
                      <a:lnTo>
                        <a:pt x="41" y="3"/>
                      </a:lnTo>
                      <a:lnTo>
                        <a:pt x="32" y="2"/>
                      </a:lnTo>
                      <a:lnTo>
                        <a:pt x="23" y="2"/>
                      </a:lnTo>
                      <a:lnTo>
                        <a:pt x="16" y="2"/>
                      </a:lnTo>
                      <a:lnTo>
                        <a:pt x="11" y="1"/>
                      </a:lnTo>
                      <a:lnTo>
                        <a:pt x="9" y="1"/>
                      </a:lnTo>
                      <a:lnTo>
                        <a:pt x="6" y="1"/>
                      </a:lnTo>
                      <a:lnTo>
                        <a:pt x="4" y="0"/>
                      </a:lnTo>
                      <a:lnTo>
                        <a:pt x="2" y="1"/>
                      </a:lnTo>
                      <a:lnTo>
                        <a:pt x="1" y="3"/>
                      </a:lnTo>
                      <a:lnTo>
                        <a:pt x="0" y="9"/>
                      </a:lnTo>
                      <a:lnTo>
                        <a:pt x="0" y="15"/>
                      </a:lnTo>
                      <a:lnTo>
                        <a:pt x="0" y="21"/>
                      </a:lnTo>
                      <a:lnTo>
                        <a:pt x="1" y="25"/>
                      </a:lnTo>
                      <a:lnTo>
                        <a:pt x="2" y="27"/>
                      </a:lnTo>
                      <a:lnTo>
                        <a:pt x="3" y="29"/>
                      </a:lnTo>
                      <a:lnTo>
                        <a:pt x="4" y="30"/>
                      </a:lnTo>
                      <a:lnTo>
                        <a:pt x="7" y="31"/>
                      </a:lnTo>
                      <a:lnTo>
                        <a:pt x="11" y="31"/>
                      </a:lnTo>
                      <a:lnTo>
                        <a:pt x="17" y="32"/>
                      </a:lnTo>
                      <a:lnTo>
                        <a:pt x="26" y="32"/>
                      </a:lnTo>
                      <a:lnTo>
                        <a:pt x="36" y="33"/>
                      </a:lnTo>
                      <a:lnTo>
                        <a:pt x="46" y="33"/>
                      </a:lnTo>
                      <a:lnTo>
                        <a:pt x="56" y="33"/>
                      </a:lnTo>
                      <a:lnTo>
                        <a:pt x="64" y="32"/>
                      </a:lnTo>
                      <a:lnTo>
                        <a:pt x="69" y="31"/>
                      </a:lnTo>
                      <a:lnTo>
                        <a:pt x="72" y="30"/>
                      </a:lnTo>
                      <a:lnTo>
                        <a:pt x="74" y="29"/>
                      </a:lnTo>
                      <a:lnTo>
                        <a:pt x="76" y="27"/>
                      </a:lnTo>
                      <a:lnTo>
                        <a:pt x="76" y="24"/>
                      </a:lnTo>
                      <a:lnTo>
                        <a:pt x="76" y="20"/>
                      </a:lnTo>
                      <a:lnTo>
                        <a:pt x="76" y="13"/>
                      </a:lnTo>
                      <a:lnTo>
                        <a:pt x="75" y="7"/>
                      </a:lnTo>
                      <a:lnTo>
                        <a:pt x="75" y="4"/>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40411" name="Freeform 400"/>
                <p:cNvSpPr>
                  <a:spLocks/>
                </p:cNvSpPr>
                <p:nvPr/>
              </p:nvSpPr>
              <p:spPr bwMode="auto">
                <a:xfrm>
                  <a:off x="1876" y="2350"/>
                  <a:ext cx="10" cy="4"/>
                </a:xfrm>
                <a:custGeom>
                  <a:avLst/>
                  <a:gdLst>
                    <a:gd name="T0" fmla="*/ 0 w 76"/>
                    <a:gd name="T1" fmla="*/ 0 h 33"/>
                    <a:gd name="T2" fmla="*/ 0 w 76"/>
                    <a:gd name="T3" fmla="*/ 0 h 33"/>
                    <a:gd name="T4" fmla="*/ 0 w 76"/>
                    <a:gd name="T5" fmla="*/ 0 h 33"/>
                    <a:gd name="T6" fmla="*/ 0 w 76"/>
                    <a:gd name="T7" fmla="*/ 0 h 33"/>
                    <a:gd name="T8" fmla="*/ 0 w 76"/>
                    <a:gd name="T9" fmla="*/ 0 h 33"/>
                    <a:gd name="T10" fmla="*/ 0 w 76"/>
                    <a:gd name="T11" fmla="*/ 0 h 33"/>
                    <a:gd name="T12" fmla="*/ 0 w 76"/>
                    <a:gd name="T13" fmla="*/ 0 h 33"/>
                    <a:gd name="T14" fmla="*/ 0 w 76"/>
                    <a:gd name="T15" fmla="*/ 0 h 33"/>
                    <a:gd name="T16" fmla="*/ 0 w 76"/>
                    <a:gd name="T17" fmla="*/ 0 h 33"/>
                    <a:gd name="T18" fmla="*/ 0 w 76"/>
                    <a:gd name="T19" fmla="*/ 0 h 33"/>
                    <a:gd name="T20" fmla="*/ 0 w 76"/>
                    <a:gd name="T21" fmla="*/ 0 h 33"/>
                    <a:gd name="T22" fmla="*/ 0 w 76"/>
                    <a:gd name="T23" fmla="*/ 0 h 33"/>
                    <a:gd name="T24" fmla="*/ 0 w 76"/>
                    <a:gd name="T25" fmla="*/ 0 h 33"/>
                    <a:gd name="T26" fmla="*/ 0 w 76"/>
                    <a:gd name="T27" fmla="*/ 0 h 33"/>
                    <a:gd name="T28" fmla="*/ 0 w 76"/>
                    <a:gd name="T29" fmla="*/ 0 h 33"/>
                    <a:gd name="T30" fmla="*/ 0 w 76"/>
                    <a:gd name="T31" fmla="*/ 0 h 33"/>
                    <a:gd name="T32" fmla="*/ 0 w 76"/>
                    <a:gd name="T33" fmla="*/ 0 h 33"/>
                    <a:gd name="T34" fmla="*/ 0 w 76"/>
                    <a:gd name="T35" fmla="*/ 0 h 33"/>
                    <a:gd name="T36" fmla="*/ 0 w 76"/>
                    <a:gd name="T37" fmla="*/ 0 h 33"/>
                    <a:gd name="T38" fmla="*/ 0 w 76"/>
                    <a:gd name="T39" fmla="*/ 0 h 33"/>
                    <a:gd name="T40" fmla="*/ 0 w 76"/>
                    <a:gd name="T41" fmla="*/ 0 h 33"/>
                    <a:gd name="T42" fmla="*/ 0 w 76"/>
                    <a:gd name="T43" fmla="*/ 0 h 33"/>
                    <a:gd name="T44" fmla="*/ 0 w 76"/>
                    <a:gd name="T45" fmla="*/ 0 h 33"/>
                    <a:gd name="T46" fmla="*/ 0 w 76"/>
                    <a:gd name="T47" fmla="*/ 0 h 33"/>
                    <a:gd name="T48" fmla="*/ 0 w 76"/>
                    <a:gd name="T49" fmla="*/ 0 h 33"/>
                    <a:gd name="T50" fmla="*/ 0 w 76"/>
                    <a:gd name="T51" fmla="*/ 0 h 33"/>
                    <a:gd name="T52" fmla="*/ 0 w 76"/>
                    <a:gd name="T53" fmla="*/ 0 h 33"/>
                    <a:gd name="T54" fmla="*/ 0 w 76"/>
                    <a:gd name="T55" fmla="*/ 0 h 33"/>
                    <a:gd name="T56" fmla="*/ 0 w 76"/>
                    <a:gd name="T57" fmla="*/ 0 h 33"/>
                    <a:gd name="T58" fmla="*/ 0 w 76"/>
                    <a:gd name="T59" fmla="*/ 0 h 33"/>
                    <a:gd name="T60" fmla="*/ 0 w 76"/>
                    <a:gd name="T61" fmla="*/ 0 h 33"/>
                    <a:gd name="T62" fmla="*/ 0 w 76"/>
                    <a:gd name="T63" fmla="*/ 0 h 33"/>
                    <a:gd name="T64" fmla="*/ 0 w 76"/>
                    <a:gd name="T65" fmla="*/ 0 h 33"/>
                    <a:gd name="T66" fmla="*/ 0 w 76"/>
                    <a:gd name="T67" fmla="*/ 0 h 33"/>
                    <a:gd name="T68" fmla="*/ 0 w 76"/>
                    <a:gd name="T69" fmla="*/ 0 h 33"/>
                    <a:gd name="T70" fmla="*/ 0 w 76"/>
                    <a:gd name="T71" fmla="*/ 0 h 33"/>
                    <a:gd name="T72" fmla="*/ 0 w 76"/>
                    <a:gd name="T73" fmla="*/ 0 h 33"/>
                    <a:gd name="T74" fmla="*/ 0 w 76"/>
                    <a:gd name="T75" fmla="*/ 0 h 33"/>
                    <a:gd name="T76" fmla="*/ 0 w 76"/>
                    <a:gd name="T77" fmla="*/ 0 h 33"/>
                    <a:gd name="T78" fmla="*/ 0 w 76"/>
                    <a:gd name="T79" fmla="*/ 0 h 33"/>
                    <a:gd name="T80" fmla="*/ 0 w 76"/>
                    <a:gd name="T81" fmla="*/ 0 h 3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76" h="33">
                      <a:moveTo>
                        <a:pt x="75" y="4"/>
                      </a:moveTo>
                      <a:lnTo>
                        <a:pt x="74" y="2"/>
                      </a:lnTo>
                      <a:lnTo>
                        <a:pt x="72" y="0"/>
                      </a:lnTo>
                      <a:lnTo>
                        <a:pt x="69" y="0"/>
                      </a:lnTo>
                      <a:lnTo>
                        <a:pt x="65" y="1"/>
                      </a:lnTo>
                      <a:lnTo>
                        <a:pt x="58" y="2"/>
                      </a:lnTo>
                      <a:lnTo>
                        <a:pt x="50" y="3"/>
                      </a:lnTo>
                      <a:lnTo>
                        <a:pt x="41" y="3"/>
                      </a:lnTo>
                      <a:lnTo>
                        <a:pt x="31" y="2"/>
                      </a:lnTo>
                      <a:lnTo>
                        <a:pt x="22" y="2"/>
                      </a:lnTo>
                      <a:lnTo>
                        <a:pt x="15" y="2"/>
                      </a:lnTo>
                      <a:lnTo>
                        <a:pt x="10" y="1"/>
                      </a:lnTo>
                      <a:lnTo>
                        <a:pt x="8" y="1"/>
                      </a:lnTo>
                      <a:lnTo>
                        <a:pt x="5" y="1"/>
                      </a:lnTo>
                      <a:lnTo>
                        <a:pt x="3" y="0"/>
                      </a:lnTo>
                      <a:lnTo>
                        <a:pt x="1" y="0"/>
                      </a:lnTo>
                      <a:lnTo>
                        <a:pt x="0" y="2"/>
                      </a:lnTo>
                      <a:lnTo>
                        <a:pt x="0" y="9"/>
                      </a:lnTo>
                      <a:lnTo>
                        <a:pt x="0" y="15"/>
                      </a:lnTo>
                      <a:lnTo>
                        <a:pt x="0" y="21"/>
                      </a:lnTo>
                      <a:lnTo>
                        <a:pt x="0" y="24"/>
                      </a:lnTo>
                      <a:lnTo>
                        <a:pt x="1" y="27"/>
                      </a:lnTo>
                      <a:lnTo>
                        <a:pt x="2" y="29"/>
                      </a:lnTo>
                      <a:lnTo>
                        <a:pt x="3" y="30"/>
                      </a:lnTo>
                      <a:lnTo>
                        <a:pt x="6" y="31"/>
                      </a:lnTo>
                      <a:lnTo>
                        <a:pt x="10" y="31"/>
                      </a:lnTo>
                      <a:lnTo>
                        <a:pt x="17" y="32"/>
                      </a:lnTo>
                      <a:lnTo>
                        <a:pt x="26" y="32"/>
                      </a:lnTo>
                      <a:lnTo>
                        <a:pt x="36" y="33"/>
                      </a:lnTo>
                      <a:lnTo>
                        <a:pt x="47" y="33"/>
                      </a:lnTo>
                      <a:lnTo>
                        <a:pt x="56" y="33"/>
                      </a:lnTo>
                      <a:lnTo>
                        <a:pt x="64" y="32"/>
                      </a:lnTo>
                      <a:lnTo>
                        <a:pt x="69" y="31"/>
                      </a:lnTo>
                      <a:lnTo>
                        <a:pt x="72" y="30"/>
                      </a:lnTo>
                      <a:lnTo>
                        <a:pt x="74" y="28"/>
                      </a:lnTo>
                      <a:lnTo>
                        <a:pt x="76" y="26"/>
                      </a:lnTo>
                      <a:lnTo>
                        <a:pt x="76" y="24"/>
                      </a:lnTo>
                      <a:lnTo>
                        <a:pt x="76" y="19"/>
                      </a:lnTo>
                      <a:lnTo>
                        <a:pt x="76" y="12"/>
                      </a:lnTo>
                      <a:lnTo>
                        <a:pt x="75" y="7"/>
                      </a:lnTo>
                      <a:lnTo>
                        <a:pt x="75" y="4"/>
                      </a:lnTo>
                      <a:close/>
                    </a:path>
                  </a:pathLst>
                </a:custGeom>
                <a:solidFill>
                  <a:srgbClr val="E5DDD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0412" name="Freeform 401"/>
                <p:cNvSpPr>
                  <a:spLocks/>
                </p:cNvSpPr>
                <p:nvPr/>
              </p:nvSpPr>
              <p:spPr bwMode="auto">
                <a:xfrm>
                  <a:off x="1876" y="2350"/>
                  <a:ext cx="10" cy="4"/>
                </a:xfrm>
                <a:custGeom>
                  <a:avLst/>
                  <a:gdLst>
                    <a:gd name="T0" fmla="*/ 0 w 76"/>
                    <a:gd name="T1" fmla="*/ 0 h 33"/>
                    <a:gd name="T2" fmla="*/ 0 w 76"/>
                    <a:gd name="T3" fmla="*/ 0 h 33"/>
                    <a:gd name="T4" fmla="*/ 0 w 76"/>
                    <a:gd name="T5" fmla="*/ 0 h 33"/>
                    <a:gd name="T6" fmla="*/ 0 w 76"/>
                    <a:gd name="T7" fmla="*/ 0 h 33"/>
                    <a:gd name="T8" fmla="*/ 0 w 76"/>
                    <a:gd name="T9" fmla="*/ 0 h 33"/>
                    <a:gd name="T10" fmla="*/ 0 w 76"/>
                    <a:gd name="T11" fmla="*/ 0 h 33"/>
                    <a:gd name="T12" fmla="*/ 0 w 76"/>
                    <a:gd name="T13" fmla="*/ 0 h 33"/>
                    <a:gd name="T14" fmla="*/ 0 w 76"/>
                    <a:gd name="T15" fmla="*/ 0 h 33"/>
                    <a:gd name="T16" fmla="*/ 0 w 76"/>
                    <a:gd name="T17" fmla="*/ 0 h 33"/>
                    <a:gd name="T18" fmla="*/ 0 w 76"/>
                    <a:gd name="T19" fmla="*/ 0 h 33"/>
                    <a:gd name="T20" fmla="*/ 0 w 76"/>
                    <a:gd name="T21" fmla="*/ 0 h 33"/>
                    <a:gd name="T22" fmla="*/ 0 w 76"/>
                    <a:gd name="T23" fmla="*/ 0 h 33"/>
                    <a:gd name="T24" fmla="*/ 0 w 76"/>
                    <a:gd name="T25" fmla="*/ 0 h 33"/>
                    <a:gd name="T26" fmla="*/ 0 w 76"/>
                    <a:gd name="T27" fmla="*/ 0 h 33"/>
                    <a:gd name="T28" fmla="*/ 0 w 76"/>
                    <a:gd name="T29" fmla="*/ 0 h 33"/>
                    <a:gd name="T30" fmla="*/ 0 w 76"/>
                    <a:gd name="T31" fmla="*/ 0 h 33"/>
                    <a:gd name="T32" fmla="*/ 0 w 76"/>
                    <a:gd name="T33" fmla="*/ 0 h 33"/>
                    <a:gd name="T34" fmla="*/ 0 w 76"/>
                    <a:gd name="T35" fmla="*/ 0 h 33"/>
                    <a:gd name="T36" fmla="*/ 0 w 76"/>
                    <a:gd name="T37" fmla="*/ 0 h 33"/>
                    <a:gd name="T38" fmla="*/ 0 w 76"/>
                    <a:gd name="T39" fmla="*/ 0 h 33"/>
                    <a:gd name="T40" fmla="*/ 0 w 76"/>
                    <a:gd name="T41" fmla="*/ 0 h 33"/>
                    <a:gd name="T42" fmla="*/ 0 w 76"/>
                    <a:gd name="T43" fmla="*/ 0 h 33"/>
                    <a:gd name="T44" fmla="*/ 0 w 76"/>
                    <a:gd name="T45" fmla="*/ 0 h 33"/>
                    <a:gd name="T46" fmla="*/ 0 w 76"/>
                    <a:gd name="T47" fmla="*/ 0 h 33"/>
                    <a:gd name="T48" fmla="*/ 0 w 76"/>
                    <a:gd name="T49" fmla="*/ 0 h 33"/>
                    <a:gd name="T50" fmla="*/ 0 w 76"/>
                    <a:gd name="T51" fmla="*/ 0 h 33"/>
                    <a:gd name="T52" fmla="*/ 0 w 76"/>
                    <a:gd name="T53" fmla="*/ 0 h 33"/>
                    <a:gd name="T54" fmla="*/ 0 w 76"/>
                    <a:gd name="T55" fmla="*/ 0 h 33"/>
                    <a:gd name="T56" fmla="*/ 0 w 76"/>
                    <a:gd name="T57" fmla="*/ 0 h 33"/>
                    <a:gd name="T58" fmla="*/ 0 w 76"/>
                    <a:gd name="T59" fmla="*/ 0 h 33"/>
                    <a:gd name="T60" fmla="*/ 0 w 76"/>
                    <a:gd name="T61" fmla="*/ 0 h 33"/>
                    <a:gd name="T62" fmla="*/ 0 w 76"/>
                    <a:gd name="T63" fmla="*/ 0 h 33"/>
                    <a:gd name="T64" fmla="*/ 0 w 76"/>
                    <a:gd name="T65" fmla="*/ 0 h 33"/>
                    <a:gd name="T66" fmla="*/ 0 w 76"/>
                    <a:gd name="T67" fmla="*/ 0 h 33"/>
                    <a:gd name="T68" fmla="*/ 0 w 76"/>
                    <a:gd name="T69" fmla="*/ 0 h 33"/>
                    <a:gd name="T70" fmla="*/ 0 w 76"/>
                    <a:gd name="T71" fmla="*/ 0 h 33"/>
                    <a:gd name="T72" fmla="*/ 0 w 76"/>
                    <a:gd name="T73" fmla="*/ 0 h 33"/>
                    <a:gd name="T74" fmla="*/ 0 w 76"/>
                    <a:gd name="T75" fmla="*/ 0 h 33"/>
                    <a:gd name="T76" fmla="*/ 0 w 76"/>
                    <a:gd name="T77" fmla="*/ 0 h 33"/>
                    <a:gd name="T78" fmla="*/ 0 w 76"/>
                    <a:gd name="T79" fmla="*/ 0 h 33"/>
                    <a:gd name="T80" fmla="*/ 0 w 76"/>
                    <a:gd name="T81" fmla="*/ 0 h 33"/>
                    <a:gd name="T82" fmla="*/ 0 w 76"/>
                    <a:gd name="T83" fmla="*/ 0 h 33"/>
                    <a:gd name="T84" fmla="*/ 0 w 76"/>
                    <a:gd name="T85" fmla="*/ 0 h 33"/>
                    <a:gd name="T86" fmla="*/ 0 w 76"/>
                    <a:gd name="T87" fmla="*/ 0 h 33"/>
                    <a:gd name="T88" fmla="*/ 0 w 76"/>
                    <a:gd name="T89" fmla="*/ 0 h 33"/>
                    <a:gd name="T90" fmla="*/ 0 w 76"/>
                    <a:gd name="T91" fmla="*/ 0 h 33"/>
                    <a:gd name="T92" fmla="*/ 0 w 76"/>
                    <a:gd name="T93" fmla="*/ 0 h 33"/>
                    <a:gd name="T94" fmla="*/ 0 w 76"/>
                    <a:gd name="T95" fmla="*/ 0 h 33"/>
                    <a:gd name="T96" fmla="*/ 0 w 76"/>
                    <a:gd name="T97" fmla="*/ 0 h 3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76" h="33">
                      <a:moveTo>
                        <a:pt x="75" y="4"/>
                      </a:moveTo>
                      <a:lnTo>
                        <a:pt x="75" y="4"/>
                      </a:lnTo>
                      <a:lnTo>
                        <a:pt x="74" y="2"/>
                      </a:lnTo>
                      <a:lnTo>
                        <a:pt x="72" y="0"/>
                      </a:lnTo>
                      <a:lnTo>
                        <a:pt x="69" y="0"/>
                      </a:lnTo>
                      <a:lnTo>
                        <a:pt x="65" y="1"/>
                      </a:lnTo>
                      <a:lnTo>
                        <a:pt x="58" y="2"/>
                      </a:lnTo>
                      <a:lnTo>
                        <a:pt x="50" y="3"/>
                      </a:lnTo>
                      <a:lnTo>
                        <a:pt x="41" y="3"/>
                      </a:lnTo>
                      <a:lnTo>
                        <a:pt x="31" y="2"/>
                      </a:lnTo>
                      <a:lnTo>
                        <a:pt x="22" y="2"/>
                      </a:lnTo>
                      <a:lnTo>
                        <a:pt x="15" y="2"/>
                      </a:lnTo>
                      <a:lnTo>
                        <a:pt x="10" y="1"/>
                      </a:lnTo>
                      <a:lnTo>
                        <a:pt x="8" y="1"/>
                      </a:lnTo>
                      <a:lnTo>
                        <a:pt x="5" y="1"/>
                      </a:lnTo>
                      <a:lnTo>
                        <a:pt x="3" y="0"/>
                      </a:lnTo>
                      <a:lnTo>
                        <a:pt x="1" y="0"/>
                      </a:lnTo>
                      <a:lnTo>
                        <a:pt x="0" y="2"/>
                      </a:lnTo>
                      <a:lnTo>
                        <a:pt x="0" y="9"/>
                      </a:lnTo>
                      <a:lnTo>
                        <a:pt x="0" y="15"/>
                      </a:lnTo>
                      <a:lnTo>
                        <a:pt x="0" y="21"/>
                      </a:lnTo>
                      <a:lnTo>
                        <a:pt x="0" y="24"/>
                      </a:lnTo>
                      <a:lnTo>
                        <a:pt x="1" y="27"/>
                      </a:lnTo>
                      <a:lnTo>
                        <a:pt x="2" y="29"/>
                      </a:lnTo>
                      <a:lnTo>
                        <a:pt x="3" y="30"/>
                      </a:lnTo>
                      <a:lnTo>
                        <a:pt x="6" y="31"/>
                      </a:lnTo>
                      <a:lnTo>
                        <a:pt x="10" y="31"/>
                      </a:lnTo>
                      <a:lnTo>
                        <a:pt x="17" y="32"/>
                      </a:lnTo>
                      <a:lnTo>
                        <a:pt x="26" y="32"/>
                      </a:lnTo>
                      <a:lnTo>
                        <a:pt x="36" y="33"/>
                      </a:lnTo>
                      <a:lnTo>
                        <a:pt x="47" y="33"/>
                      </a:lnTo>
                      <a:lnTo>
                        <a:pt x="56" y="33"/>
                      </a:lnTo>
                      <a:lnTo>
                        <a:pt x="64" y="32"/>
                      </a:lnTo>
                      <a:lnTo>
                        <a:pt x="69" y="31"/>
                      </a:lnTo>
                      <a:lnTo>
                        <a:pt x="72" y="30"/>
                      </a:lnTo>
                      <a:lnTo>
                        <a:pt x="74" y="28"/>
                      </a:lnTo>
                      <a:lnTo>
                        <a:pt x="76" y="26"/>
                      </a:lnTo>
                      <a:lnTo>
                        <a:pt x="76" y="24"/>
                      </a:lnTo>
                      <a:lnTo>
                        <a:pt x="76" y="19"/>
                      </a:lnTo>
                      <a:lnTo>
                        <a:pt x="76" y="12"/>
                      </a:lnTo>
                      <a:lnTo>
                        <a:pt x="75" y="7"/>
                      </a:lnTo>
                      <a:lnTo>
                        <a:pt x="75" y="4"/>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40413" name="Freeform 402"/>
                <p:cNvSpPr>
                  <a:spLocks/>
                </p:cNvSpPr>
                <p:nvPr/>
              </p:nvSpPr>
              <p:spPr bwMode="auto">
                <a:xfrm>
                  <a:off x="1864" y="2350"/>
                  <a:ext cx="9" cy="4"/>
                </a:xfrm>
                <a:custGeom>
                  <a:avLst/>
                  <a:gdLst>
                    <a:gd name="T0" fmla="*/ 0 w 75"/>
                    <a:gd name="T1" fmla="*/ 0 h 33"/>
                    <a:gd name="T2" fmla="*/ 0 w 75"/>
                    <a:gd name="T3" fmla="*/ 0 h 33"/>
                    <a:gd name="T4" fmla="*/ 0 w 75"/>
                    <a:gd name="T5" fmla="*/ 0 h 33"/>
                    <a:gd name="T6" fmla="*/ 0 w 75"/>
                    <a:gd name="T7" fmla="*/ 0 h 33"/>
                    <a:gd name="T8" fmla="*/ 0 w 75"/>
                    <a:gd name="T9" fmla="*/ 0 h 33"/>
                    <a:gd name="T10" fmla="*/ 0 w 75"/>
                    <a:gd name="T11" fmla="*/ 0 h 33"/>
                    <a:gd name="T12" fmla="*/ 0 w 75"/>
                    <a:gd name="T13" fmla="*/ 0 h 33"/>
                    <a:gd name="T14" fmla="*/ 0 w 75"/>
                    <a:gd name="T15" fmla="*/ 0 h 33"/>
                    <a:gd name="T16" fmla="*/ 0 w 75"/>
                    <a:gd name="T17" fmla="*/ 0 h 33"/>
                    <a:gd name="T18" fmla="*/ 0 w 75"/>
                    <a:gd name="T19" fmla="*/ 0 h 33"/>
                    <a:gd name="T20" fmla="*/ 0 w 75"/>
                    <a:gd name="T21" fmla="*/ 0 h 33"/>
                    <a:gd name="T22" fmla="*/ 0 w 75"/>
                    <a:gd name="T23" fmla="*/ 0 h 33"/>
                    <a:gd name="T24" fmla="*/ 0 w 75"/>
                    <a:gd name="T25" fmla="*/ 0 h 33"/>
                    <a:gd name="T26" fmla="*/ 0 w 75"/>
                    <a:gd name="T27" fmla="*/ 0 h 33"/>
                    <a:gd name="T28" fmla="*/ 0 w 75"/>
                    <a:gd name="T29" fmla="*/ 0 h 33"/>
                    <a:gd name="T30" fmla="*/ 0 w 75"/>
                    <a:gd name="T31" fmla="*/ 0 h 33"/>
                    <a:gd name="T32" fmla="*/ 0 w 75"/>
                    <a:gd name="T33" fmla="*/ 0 h 33"/>
                    <a:gd name="T34" fmla="*/ 0 w 75"/>
                    <a:gd name="T35" fmla="*/ 0 h 33"/>
                    <a:gd name="T36" fmla="*/ 0 w 75"/>
                    <a:gd name="T37" fmla="*/ 0 h 33"/>
                    <a:gd name="T38" fmla="*/ 0 w 75"/>
                    <a:gd name="T39" fmla="*/ 0 h 33"/>
                    <a:gd name="T40" fmla="*/ 0 w 75"/>
                    <a:gd name="T41" fmla="*/ 0 h 33"/>
                    <a:gd name="T42" fmla="*/ 0 w 75"/>
                    <a:gd name="T43" fmla="*/ 0 h 33"/>
                    <a:gd name="T44" fmla="*/ 0 w 75"/>
                    <a:gd name="T45" fmla="*/ 0 h 33"/>
                    <a:gd name="T46" fmla="*/ 0 w 75"/>
                    <a:gd name="T47" fmla="*/ 0 h 33"/>
                    <a:gd name="T48" fmla="*/ 0 w 75"/>
                    <a:gd name="T49" fmla="*/ 0 h 33"/>
                    <a:gd name="T50" fmla="*/ 0 w 75"/>
                    <a:gd name="T51" fmla="*/ 0 h 33"/>
                    <a:gd name="T52" fmla="*/ 0 w 75"/>
                    <a:gd name="T53" fmla="*/ 0 h 33"/>
                    <a:gd name="T54" fmla="*/ 0 w 75"/>
                    <a:gd name="T55" fmla="*/ 0 h 33"/>
                    <a:gd name="T56" fmla="*/ 0 w 75"/>
                    <a:gd name="T57" fmla="*/ 0 h 33"/>
                    <a:gd name="T58" fmla="*/ 0 w 75"/>
                    <a:gd name="T59" fmla="*/ 0 h 33"/>
                    <a:gd name="T60" fmla="*/ 0 w 75"/>
                    <a:gd name="T61" fmla="*/ 0 h 33"/>
                    <a:gd name="T62" fmla="*/ 0 w 75"/>
                    <a:gd name="T63" fmla="*/ 0 h 33"/>
                    <a:gd name="T64" fmla="*/ 0 w 75"/>
                    <a:gd name="T65" fmla="*/ 0 h 33"/>
                    <a:gd name="T66" fmla="*/ 0 w 75"/>
                    <a:gd name="T67" fmla="*/ 0 h 33"/>
                    <a:gd name="T68" fmla="*/ 0 w 75"/>
                    <a:gd name="T69" fmla="*/ 0 h 33"/>
                    <a:gd name="T70" fmla="*/ 0 w 75"/>
                    <a:gd name="T71" fmla="*/ 0 h 33"/>
                    <a:gd name="T72" fmla="*/ 0 w 75"/>
                    <a:gd name="T73" fmla="*/ 0 h 33"/>
                    <a:gd name="T74" fmla="*/ 0 w 75"/>
                    <a:gd name="T75" fmla="*/ 0 h 33"/>
                    <a:gd name="T76" fmla="*/ 0 w 75"/>
                    <a:gd name="T77" fmla="*/ 0 h 33"/>
                    <a:gd name="T78" fmla="*/ 0 w 75"/>
                    <a:gd name="T79" fmla="*/ 0 h 33"/>
                    <a:gd name="T80" fmla="*/ 0 w 75"/>
                    <a:gd name="T81" fmla="*/ 0 h 3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75" h="33">
                      <a:moveTo>
                        <a:pt x="74" y="4"/>
                      </a:moveTo>
                      <a:lnTo>
                        <a:pt x="73" y="2"/>
                      </a:lnTo>
                      <a:lnTo>
                        <a:pt x="71" y="0"/>
                      </a:lnTo>
                      <a:lnTo>
                        <a:pt x="68" y="0"/>
                      </a:lnTo>
                      <a:lnTo>
                        <a:pt x="64" y="1"/>
                      </a:lnTo>
                      <a:lnTo>
                        <a:pt x="57" y="2"/>
                      </a:lnTo>
                      <a:lnTo>
                        <a:pt x="49" y="3"/>
                      </a:lnTo>
                      <a:lnTo>
                        <a:pt x="40" y="3"/>
                      </a:lnTo>
                      <a:lnTo>
                        <a:pt x="31" y="2"/>
                      </a:lnTo>
                      <a:lnTo>
                        <a:pt x="23" y="2"/>
                      </a:lnTo>
                      <a:lnTo>
                        <a:pt x="16" y="2"/>
                      </a:lnTo>
                      <a:lnTo>
                        <a:pt x="11" y="1"/>
                      </a:lnTo>
                      <a:lnTo>
                        <a:pt x="8" y="1"/>
                      </a:lnTo>
                      <a:lnTo>
                        <a:pt x="5" y="1"/>
                      </a:lnTo>
                      <a:lnTo>
                        <a:pt x="3" y="0"/>
                      </a:lnTo>
                      <a:lnTo>
                        <a:pt x="1" y="1"/>
                      </a:lnTo>
                      <a:lnTo>
                        <a:pt x="0" y="3"/>
                      </a:lnTo>
                      <a:lnTo>
                        <a:pt x="0" y="9"/>
                      </a:lnTo>
                      <a:lnTo>
                        <a:pt x="0" y="15"/>
                      </a:lnTo>
                      <a:lnTo>
                        <a:pt x="0" y="21"/>
                      </a:lnTo>
                      <a:lnTo>
                        <a:pt x="0" y="25"/>
                      </a:lnTo>
                      <a:lnTo>
                        <a:pt x="1" y="27"/>
                      </a:lnTo>
                      <a:lnTo>
                        <a:pt x="2" y="29"/>
                      </a:lnTo>
                      <a:lnTo>
                        <a:pt x="3" y="30"/>
                      </a:lnTo>
                      <a:lnTo>
                        <a:pt x="6" y="31"/>
                      </a:lnTo>
                      <a:lnTo>
                        <a:pt x="10" y="31"/>
                      </a:lnTo>
                      <a:lnTo>
                        <a:pt x="17" y="32"/>
                      </a:lnTo>
                      <a:lnTo>
                        <a:pt x="26" y="32"/>
                      </a:lnTo>
                      <a:lnTo>
                        <a:pt x="36" y="33"/>
                      </a:lnTo>
                      <a:lnTo>
                        <a:pt x="46" y="33"/>
                      </a:lnTo>
                      <a:lnTo>
                        <a:pt x="55" y="33"/>
                      </a:lnTo>
                      <a:lnTo>
                        <a:pt x="63" y="32"/>
                      </a:lnTo>
                      <a:lnTo>
                        <a:pt x="68" y="31"/>
                      </a:lnTo>
                      <a:lnTo>
                        <a:pt x="71" y="30"/>
                      </a:lnTo>
                      <a:lnTo>
                        <a:pt x="73" y="29"/>
                      </a:lnTo>
                      <a:lnTo>
                        <a:pt x="75" y="27"/>
                      </a:lnTo>
                      <a:lnTo>
                        <a:pt x="75" y="24"/>
                      </a:lnTo>
                      <a:lnTo>
                        <a:pt x="75" y="20"/>
                      </a:lnTo>
                      <a:lnTo>
                        <a:pt x="75" y="13"/>
                      </a:lnTo>
                      <a:lnTo>
                        <a:pt x="74" y="7"/>
                      </a:lnTo>
                      <a:lnTo>
                        <a:pt x="74" y="4"/>
                      </a:lnTo>
                      <a:close/>
                    </a:path>
                  </a:pathLst>
                </a:custGeom>
                <a:solidFill>
                  <a:srgbClr val="E5DDD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0414" name="Freeform 403"/>
                <p:cNvSpPr>
                  <a:spLocks/>
                </p:cNvSpPr>
                <p:nvPr/>
              </p:nvSpPr>
              <p:spPr bwMode="auto">
                <a:xfrm>
                  <a:off x="1864" y="2350"/>
                  <a:ext cx="9" cy="4"/>
                </a:xfrm>
                <a:custGeom>
                  <a:avLst/>
                  <a:gdLst>
                    <a:gd name="T0" fmla="*/ 0 w 75"/>
                    <a:gd name="T1" fmla="*/ 0 h 33"/>
                    <a:gd name="T2" fmla="*/ 0 w 75"/>
                    <a:gd name="T3" fmla="*/ 0 h 33"/>
                    <a:gd name="T4" fmla="*/ 0 w 75"/>
                    <a:gd name="T5" fmla="*/ 0 h 33"/>
                    <a:gd name="T6" fmla="*/ 0 w 75"/>
                    <a:gd name="T7" fmla="*/ 0 h 33"/>
                    <a:gd name="T8" fmla="*/ 0 w 75"/>
                    <a:gd name="T9" fmla="*/ 0 h 33"/>
                    <a:gd name="T10" fmla="*/ 0 w 75"/>
                    <a:gd name="T11" fmla="*/ 0 h 33"/>
                    <a:gd name="T12" fmla="*/ 0 w 75"/>
                    <a:gd name="T13" fmla="*/ 0 h 33"/>
                    <a:gd name="T14" fmla="*/ 0 w 75"/>
                    <a:gd name="T15" fmla="*/ 0 h 33"/>
                    <a:gd name="T16" fmla="*/ 0 w 75"/>
                    <a:gd name="T17" fmla="*/ 0 h 33"/>
                    <a:gd name="T18" fmla="*/ 0 w 75"/>
                    <a:gd name="T19" fmla="*/ 0 h 33"/>
                    <a:gd name="T20" fmla="*/ 0 w 75"/>
                    <a:gd name="T21" fmla="*/ 0 h 33"/>
                    <a:gd name="T22" fmla="*/ 0 w 75"/>
                    <a:gd name="T23" fmla="*/ 0 h 33"/>
                    <a:gd name="T24" fmla="*/ 0 w 75"/>
                    <a:gd name="T25" fmla="*/ 0 h 33"/>
                    <a:gd name="T26" fmla="*/ 0 w 75"/>
                    <a:gd name="T27" fmla="*/ 0 h 33"/>
                    <a:gd name="T28" fmla="*/ 0 w 75"/>
                    <a:gd name="T29" fmla="*/ 0 h 33"/>
                    <a:gd name="T30" fmla="*/ 0 w 75"/>
                    <a:gd name="T31" fmla="*/ 0 h 33"/>
                    <a:gd name="T32" fmla="*/ 0 w 75"/>
                    <a:gd name="T33" fmla="*/ 0 h 33"/>
                    <a:gd name="T34" fmla="*/ 0 w 75"/>
                    <a:gd name="T35" fmla="*/ 0 h 33"/>
                    <a:gd name="T36" fmla="*/ 0 w 75"/>
                    <a:gd name="T37" fmla="*/ 0 h 33"/>
                    <a:gd name="T38" fmla="*/ 0 w 75"/>
                    <a:gd name="T39" fmla="*/ 0 h 33"/>
                    <a:gd name="T40" fmla="*/ 0 w 75"/>
                    <a:gd name="T41" fmla="*/ 0 h 33"/>
                    <a:gd name="T42" fmla="*/ 0 w 75"/>
                    <a:gd name="T43" fmla="*/ 0 h 33"/>
                    <a:gd name="T44" fmla="*/ 0 w 75"/>
                    <a:gd name="T45" fmla="*/ 0 h 33"/>
                    <a:gd name="T46" fmla="*/ 0 w 75"/>
                    <a:gd name="T47" fmla="*/ 0 h 33"/>
                    <a:gd name="T48" fmla="*/ 0 w 75"/>
                    <a:gd name="T49" fmla="*/ 0 h 33"/>
                    <a:gd name="T50" fmla="*/ 0 w 75"/>
                    <a:gd name="T51" fmla="*/ 0 h 33"/>
                    <a:gd name="T52" fmla="*/ 0 w 75"/>
                    <a:gd name="T53" fmla="*/ 0 h 33"/>
                    <a:gd name="T54" fmla="*/ 0 w 75"/>
                    <a:gd name="T55" fmla="*/ 0 h 33"/>
                    <a:gd name="T56" fmla="*/ 0 w 75"/>
                    <a:gd name="T57" fmla="*/ 0 h 33"/>
                    <a:gd name="T58" fmla="*/ 0 w 75"/>
                    <a:gd name="T59" fmla="*/ 0 h 33"/>
                    <a:gd name="T60" fmla="*/ 0 w 75"/>
                    <a:gd name="T61" fmla="*/ 0 h 33"/>
                    <a:gd name="T62" fmla="*/ 0 w 75"/>
                    <a:gd name="T63" fmla="*/ 0 h 33"/>
                    <a:gd name="T64" fmla="*/ 0 w 75"/>
                    <a:gd name="T65" fmla="*/ 0 h 33"/>
                    <a:gd name="T66" fmla="*/ 0 w 75"/>
                    <a:gd name="T67" fmla="*/ 0 h 33"/>
                    <a:gd name="T68" fmla="*/ 0 w 75"/>
                    <a:gd name="T69" fmla="*/ 0 h 33"/>
                    <a:gd name="T70" fmla="*/ 0 w 75"/>
                    <a:gd name="T71" fmla="*/ 0 h 33"/>
                    <a:gd name="T72" fmla="*/ 0 w 75"/>
                    <a:gd name="T73" fmla="*/ 0 h 33"/>
                    <a:gd name="T74" fmla="*/ 0 w 75"/>
                    <a:gd name="T75" fmla="*/ 0 h 33"/>
                    <a:gd name="T76" fmla="*/ 0 w 75"/>
                    <a:gd name="T77" fmla="*/ 0 h 33"/>
                    <a:gd name="T78" fmla="*/ 0 w 75"/>
                    <a:gd name="T79" fmla="*/ 0 h 33"/>
                    <a:gd name="T80" fmla="*/ 0 w 75"/>
                    <a:gd name="T81" fmla="*/ 0 h 33"/>
                    <a:gd name="T82" fmla="*/ 0 w 75"/>
                    <a:gd name="T83" fmla="*/ 0 h 33"/>
                    <a:gd name="T84" fmla="*/ 0 w 75"/>
                    <a:gd name="T85" fmla="*/ 0 h 33"/>
                    <a:gd name="T86" fmla="*/ 0 w 75"/>
                    <a:gd name="T87" fmla="*/ 0 h 33"/>
                    <a:gd name="T88" fmla="*/ 0 w 75"/>
                    <a:gd name="T89" fmla="*/ 0 h 33"/>
                    <a:gd name="T90" fmla="*/ 0 w 75"/>
                    <a:gd name="T91" fmla="*/ 0 h 33"/>
                    <a:gd name="T92" fmla="*/ 0 w 75"/>
                    <a:gd name="T93" fmla="*/ 0 h 33"/>
                    <a:gd name="T94" fmla="*/ 0 w 75"/>
                    <a:gd name="T95" fmla="*/ 0 h 33"/>
                    <a:gd name="T96" fmla="*/ 0 w 75"/>
                    <a:gd name="T97" fmla="*/ 0 h 3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75" h="33">
                      <a:moveTo>
                        <a:pt x="74" y="4"/>
                      </a:moveTo>
                      <a:lnTo>
                        <a:pt x="74" y="4"/>
                      </a:lnTo>
                      <a:lnTo>
                        <a:pt x="73" y="2"/>
                      </a:lnTo>
                      <a:lnTo>
                        <a:pt x="71" y="0"/>
                      </a:lnTo>
                      <a:lnTo>
                        <a:pt x="68" y="0"/>
                      </a:lnTo>
                      <a:lnTo>
                        <a:pt x="64" y="1"/>
                      </a:lnTo>
                      <a:lnTo>
                        <a:pt x="57" y="2"/>
                      </a:lnTo>
                      <a:lnTo>
                        <a:pt x="49" y="3"/>
                      </a:lnTo>
                      <a:lnTo>
                        <a:pt x="40" y="3"/>
                      </a:lnTo>
                      <a:lnTo>
                        <a:pt x="31" y="2"/>
                      </a:lnTo>
                      <a:lnTo>
                        <a:pt x="23" y="2"/>
                      </a:lnTo>
                      <a:lnTo>
                        <a:pt x="16" y="2"/>
                      </a:lnTo>
                      <a:lnTo>
                        <a:pt x="11" y="1"/>
                      </a:lnTo>
                      <a:lnTo>
                        <a:pt x="8" y="1"/>
                      </a:lnTo>
                      <a:lnTo>
                        <a:pt x="5" y="1"/>
                      </a:lnTo>
                      <a:lnTo>
                        <a:pt x="3" y="0"/>
                      </a:lnTo>
                      <a:lnTo>
                        <a:pt x="1" y="1"/>
                      </a:lnTo>
                      <a:lnTo>
                        <a:pt x="0" y="3"/>
                      </a:lnTo>
                      <a:lnTo>
                        <a:pt x="0" y="9"/>
                      </a:lnTo>
                      <a:lnTo>
                        <a:pt x="0" y="15"/>
                      </a:lnTo>
                      <a:lnTo>
                        <a:pt x="0" y="21"/>
                      </a:lnTo>
                      <a:lnTo>
                        <a:pt x="0" y="25"/>
                      </a:lnTo>
                      <a:lnTo>
                        <a:pt x="1" y="27"/>
                      </a:lnTo>
                      <a:lnTo>
                        <a:pt x="2" y="29"/>
                      </a:lnTo>
                      <a:lnTo>
                        <a:pt x="3" y="30"/>
                      </a:lnTo>
                      <a:lnTo>
                        <a:pt x="6" y="31"/>
                      </a:lnTo>
                      <a:lnTo>
                        <a:pt x="10" y="31"/>
                      </a:lnTo>
                      <a:lnTo>
                        <a:pt x="17" y="32"/>
                      </a:lnTo>
                      <a:lnTo>
                        <a:pt x="26" y="32"/>
                      </a:lnTo>
                      <a:lnTo>
                        <a:pt x="36" y="33"/>
                      </a:lnTo>
                      <a:lnTo>
                        <a:pt x="46" y="33"/>
                      </a:lnTo>
                      <a:lnTo>
                        <a:pt x="55" y="33"/>
                      </a:lnTo>
                      <a:lnTo>
                        <a:pt x="63" y="32"/>
                      </a:lnTo>
                      <a:lnTo>
                        <a:pt x="68" y="31"/>
                      </a:lnTo>
                      <a:lnTo>
                        <a:pt x="71" y="30"/>
                      </a:lnTo>
                      <a:lnTo>
                        <a:pt x="73" y="29"/>
                      </a:lnTo>
                      <a:lnTo>
                        <a:pt x="75" y="27"/>
                      </a:lnTo>
                      <a:lnTo>
                        <a:pt x="75" y="24"/>
                      </a:lnTo>
                      <a:lnTo>
                        <a:pt x="75" y="20"/>
                      </a:lnTo>
                      <a:lnTo>
                        <a:pt x="75" y="13"/>
                      </a:lnTo>
                      <a:lnTo>
                        <a:pt x="74" y="7"/>
                      </a:lnTo>
                      <a:lnTo>
                        <a:pt x="74" y="4"/>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40415" name="Freeform 404"/>
                <p:cNvSpPr>
                  <a:spLocks/>
                </p:cNvSpPr>
                <p:nvPr/>
              </p:nvSpPr>
              <p:spPr bwMode="auto">
                <a:xfrm>
                  <a:off x="1851" y="2350"/>
                  <a:ext cx="10" cy="4"/>
                </a:xfrm>
                <a:custGeom>
                  <a:avLst/>
                  <a:gdLst>
                    <a:gd name="T0" fmla="*/ 0 w 76"/>
                    <a:gd name="T1" fmla="*/ 0 h 34"/>
                    <a:gd name="T2" fmla="*/ 0 w 76"/>
                    <a:gd name="T3" fmla="*/ 0 h 34"/>
                    <a:gd name="T4" fmla="*/ 0 w 76"/>
                    <a:gd name="T5" fmla="*/ 0 h 34"/>
                    <a:gd name="T6" fmla="*/ 0 w 76"/>
                    <a:gd name="T7" fmla="*/ 0 h 34"/>
                    <a:gd name="T8" fmla="*/ 0 w 76"/>
                    <a:gd name="T9" fmla="*/ 0 h 34"/>
                    <a:gd name="T10" fmla="*/ 0 w 76"/>
                    <a:gd name="T11" fmla="*/ 0 h 34"/>
                    <a:gd name="T12" fmla="*/ 0 w 76"/>
                    <a:gd name="T13" fmla="*/ 0 h 34"/>
                    <a:gd name="T14" fmla="*/ 0 w 76"/>
                    <a:gd name="T15" fmla="*/ 0 h 34"/>
                    <a:gd name="T16" fmla="*/ 0 w 76"/>
                    <a:gd name="T17" fmla="*/ 0 h 34"/>
                    <a:gd name="T18" fmla="*/ 0 w 76"/>
                    <a:gd name="T19" fmla="*/ 0 h 34"/>
                    <a:gd name="T20" fmla="*/ 0 w 76"/>
                    <a:gd name="T21" fmla="*/ 0 h 34"/>
                    <a:gd name="T22" fmla="*/ 0 w 76"/>
                    <a:gd name="T23" fmla="*/ 0 h 34"/>
                    <a:gd name="T24" fmla="*/ 0 w 76"/>
                    <a:gd name="T25" fmla="*/ 0 h 34"/>
                    <a:gd name="T26" fmla="*/ 0 w 76"/>
                    <a:gd name="T27" fmla="*/ 0 h 34"/>
                    <a:gd name="T28" fmla="*/ 0 w 76"/>
                    <a:gd name="T29" fmla="*/ 0 h 34"/>
                    <a:gd name="T30" fmla="*/ 0 w 76"/>
                    <a:gd name="T31" fmla="*/ 0 h 34"/>
                    <a:gd name="T32" fmla="*/ 0 w 76"/>
                    <a:gd name="T33" fmla="*/ 0 h 34"/>
                    <a:gd name="T34" fmla="*/ 0 w 76"/>
                    <a:gd name="T35" fmla="*/ 0 h 34"/>
                    <a:gd name="T36" fmla="*/ 0 w 76"/>
                    <a:gd name="T37" fmla="*/ 0 h 34"/>
                    <a:gd name="T38" fmla="*/ 0 w 76"/>
                    <a:gd name="T39" fmla="*/ 0 h 34"/>
                    <a:gd name="T40" fmla="*/ 0 w 76"/>
                    <a:gd name="T41" fmla="*/ 0 h 34"/>
                    <a:gd name="T42" fmla="*/ 0 w 76"/>
                    <a:gd name="T43" fmla="*/ 0 h 34"/>
                    <a:gd name="T44" fmla="*/ 0 w 76"/>
                    <a:gd name="T45" fmla="*/ 0 h 34"/>
                    <a:gd name="T46" fmla="*/ 0 w 76"/>
                    <a:gd name="T47" fmla="*/ 0 h 34"/>
                    <a:gd name="T48" fmla="*/ 0 w 76"/>
                    <a:gd name="T49" fmla="*/ 0 h 34"/>
                    <a:gd name="T50" fmla="*/ 0 w 76"/>
                    <a:gd name="T51" fmla="*/ 0 h 34"/>
                    <a:gd name="T52" fmla="*/ 0 w 76"/>
                    <a:gd name="T53" fmla="*/ 0 h 34"/>
                    <a:gd name="T54" fmla="*/ 0 w 76"/>
                    <a:gd name="T55" fmla="*/ 0 h 34"/>
                    <a:gd name="T56" fmla="*/ 0 w 76"/>
                    <a:gd name="T57" fmla="*/ 0 h 34"/>
                    <a:gd name="T58" fmla="*/ 0 w 76"/>
                    <a:gd name="T59" fmla="*/ 0 h 34"/>
                    <a:gd name="T60" fmla="*/ 0 w 76"/>
                    <a:gd name="T61" fmla="*/ 0 h 34"/>
                    <a:gd name="T62" fmla="*/ 0 w 76"/>
                    <a:gd name="T63" fmla="*/ 0 h 34"/>
                    <a:gd name="T64" fmla="*/ 0 w 76"/>
                    <a:gd name="T65" fmla="*/ 0 h 34"/>
                    <a:gd name="T66" fmla="*/ 0 w 76"/>
                    <a:gd name="T67" fmla="*/ 0 h 34"/>
                    <a:gd name="T68" fmla="*/ 0 w 76"/>
                    <a:gd name="T69" fmla="*/ 0 h 34"/>
                    <a:gd name="T70" fmla="*/ 0 w 76"/>
                    <a:gd name="T71" fmla="*/ 0 h 34"/>
                    <a:gd name="T72" fmla="*/ 0 w 76"/>
                    <a:gd name="T73" fmla="*/ 0 h 34"/>
                    <a:gd name="T74" fmla="*/ 0 w 76"/>
                    <a:gd name="T75" fmla="*/ 0 h 34"/>
                    <a:gd name="T76" fmla="*/ 0 w 76"/>
                    <a:gd name="T77" fmla="*/ 0 h 34"/>
                    <a:gd name="T78" fmla="*/ 0 w 76"/>
                    <a:gd name="T79" fmla="*/ 0 h 34"/>
                    <a:gd name="T80" fmla="*/ 0 w 76"/>
                    <a:gd name="T81" fmla="*/ 0 h 3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76" h="34">
                      <a:moveTo>
                        <a:pt x="75" y="4"/>
                      </a:moveTo>
                      <a:lnTo>
                        <a:pt x="74" y="2"/>
                      </a:lnTo>
                      <a:lnTo>
                        <a:pt x="72" y="1"/>
                      </a:lnTo>
                      <a:lnTo>
                        <a:pt x="69" y="1"/>
                      </a:lnTo>
                      <a:lnTo>
                        <a:pt x="64" y="1"/>
                      </a:lnTo>
                      <a:lnTo>
                        <a:pt x="57" y="2"/>
                      </a:lnTo>
                      <a:lnTo>
                        <a:pt x="49" y="3"/>
                      </a:lnTo>
                      <a:lnTo>
                        <a:pt x="40" y="3"/>
                      </a:lnTo>
                      <a:lnTo>
                        <a:pt x="31" y="2"/>
                      </a:lnTo>
                      <a:lnTo>
                        <a:pt x="23" y="2"/>
                      </a:lnTo>
                      <a:lnTo>
                        <a:pt x="16" y="2"/>
                      </a:lnTo>
                      <a:lnTo>
                        <a:pt x="11" y="1"/>
                      </a:lnTo>
                      <a:lnTo>
                        <a:pt x="8" y="1"/>
                      </a:lnTo>
                      <a:lnTo>
                        <a:pt x="6" y="1"/>
                      </a:lnTo>
                      <a:lnTo>
                        <a:pt x="3" y="0"/>
                      </a:lnTo>
                      <a:lnTo>
                        <a:pt x="1" y="1"/>
                      </a:lnTo>
                      <a:lnTo>
                        <a:pt x="0" y="3"/>
                      </a:lnTo>
                      <a:lnTo>
                        <a:pt x="0" y="9"/>
                      </a:lnTo>
                      <a:lnTo>
                        <a:pt x="0" y="15"/>
                      </a:lnTo>
                      <a:lnTo>
                        <a:pt x="0" y="21"/>
                      </a:lnTo>
                      <a:lnTo>
                        <a:pt x="0" y="25"/>
                      </a:lnTo>
                      <a:lnTo>
                        <a:pt x="1" y="27"/>
                      </a:lnTo>
                      <a:lnTo>
                        <a:pt x="2" y="29"/>
                      </a:lnTo>
                      <a:lnTo>
                        <a:pt x="3" y="31"/>
                      </a:lnTo>
                      <a:lnTo>
                        <a:pt x="6" y="32"/>
                      </a:lnTo>
                      <a:lnTo>
                        <a:pt x="10" y="32"/>
                      </a:lnTo>
                      <a:lnTo>
                        <a:pt x="17" y="33"/>
                      </a:lnTo>
                      <a:lnTo>
                        <a:pt x="26" y="33"/>
                      </a:lnTo>
                      <a:lnTo>
                        <a:pt x="36" y="33"/>
                      </a:lnTo>
                      <a:lnTo>
                        <a:pt x="46" y="34"/>
                      </a:lnTo>
                      <a:lnTo>
                        <a:pt x="55" y="33"/>
                      </a:lnTo>
                      <a:lnTo>
                        <a:pt x="63" y="33"/>
                      </a:lnTo>
                      <a:lnTo>
                        <a:pt x="69" y="32"/>
                      </a:lnTo>
                      <a:lnTo>
                        <a:pt x="72" y="30"/>
                      </a:lnTo>
                      <a:lnTo>
                        <a:pt x="74" y="29"/>
                      </a:lnTo>
                      <a:lnTo>
                        <a:pt x="76" y="27"/>
                      </a:lnTo>
                      <a:lnTo>
                        <a:pt x="76" y="25"/>
                      </a:lnTo>
                      <a:lnTo>
                        <a:pt x="76" y="20"/>
                      </a:lnTo>
                      <a:lnTo>
                        <a:pt x="76" y="13"/>
                      </a:lnTo>
                      <a:lnTo>
                        <a:pt x="75" y="7"/>
                      </a:lnTo>
                      <a:lnTo>
                        <a:pt x="75" y="4"/>
                      </a:lnTo>
                      <a:close/>
                    </a:path>
                  </a:pathLst>
                </a:custGeom>
                <a:solidFill>
                  <a:srgbClr val="E5DDD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0416" name="Freeform 405"/>
                <p:cNvSpPr>
                  <a:spLocks/>
                </p:cNvSpPr>
                <p:nvPr/>
              </p:nvSpPr>
              <p:spPr bwMode="auto">
                <a:xfrm>
                  <a:off x="1851" y="2350"/>
                  <a:ext cx="10" cy="4"/>
                </a:xfrm>
                <a:custGeom>
                  <a:avLst/>
                  <a:gdLst>
                    <a:gd name="T0" fmla="*/ 0 w 76"/>
                    <a:gd name="T1" fmla="*/ 0 h 34"/>
                    <a:gd name="T2" fmla="*/ 0 w 76"/>
                    <a:gd name="T3" fmla="*/ 0 h 34"/>
                    <a:gd name="T4" fmla="*/ 0 w 76"/>
                    <a:gd name="T5" fmla="*/ 0 h 34"/>
                    <a:gd name="T6" fmla="*/ 0 w 76"/>
                    <a:gd name="T7" fmla="*/ 0 h 34"/>
                    <a:gd name="T8" fmla="*/ 0 w 76"/>
                    <a:gd name="T9" fmla="*/ 0 h 34"/>
                    <a:gd name="T10" fmla="*/ 0 w 76"/>
                    <a:gd name="T11" fmla="*/ 0 h 34"/>
                    <a:gd name="T12" fmla="*/ 0 w 76"/>
                    <a:gd name="T13" fmla="*/ 0 h 34"/>
                    <a:gd name="T14" fmla="*/ 0 w 76"/>
                    <a:gd name="T15" fmla="*/ 0 h 34"/>
                    <a:gd name="T16" fmla="*/ 0 w 76"/>
                    <a:gd name="T17" fmla="*/ 0 h 34"/>
                    <a:gd name="T18" fmla="*/ 0 w 76"/>
                    <a:gd name="T19" fmla="*/ 0 h 34"/>
                    <a:gd name="T20" fmla="*/ 0 w 76"/>
                    <a:gd name="T21" fmla="*/ 0 h 34"/>
                    <a:gd name="T22" fmla="*/ 0 w 76"/>
                    <a:gd name="T23" fmla="*/ 0 h 34"/>
                    <a:gd name="T24" fmla="*/ 0 w 76"/>
                    <a:gd name="T25" fmla="*/ 0 h 34"/>
                    <a:gd name="T26" fmla="*/ 0 w 76"/>
                    <a:gd name="T27" fmla="*/ 0 h 34"/>
                    <a:gd name="T28" fmla="*/ 0 w 76"/>
                    <a:gd name="T29" fmla="*/ 0 h 34"/>
                    <a:gd name="T30" fmla="*/ 0 w 76"/>
                    <a:gd name="T31" fmla="*/ 0 h 34"/>
                    <a:gd name="T32" fmla="*/ 0 w 76"/>
                    <a:gd name="T33" fmla="*/ 0 h 34"/>
                    <a:gd name="T34" fmla="*/ 0 w 76"/>
                    <a:gd name="T35" fmla="*/ 0 h 34"/>
                    <a:gd name="T36" fmla="*/ 0 w 76"/>
                    <a:gd name="T37" fmla="*/ 0 h 34"/>
                    <a:gd name="T38" fmla="*/ 0 w 76"/>
                    <a:gd name="T39" fmla="*/ 0 h 34"/>
                    <a:gd name="T40" fmla="*/ 0 w 76"/>
                    <a:gd name="T41" fmla="*/ 0 h 34"/>
                    <a:gd name="T42" fmla="*/ 0 w 76"/>
                    <a:gd name="T43" fmla="*/ 0 h 34"/>
                    <a:gd name="T44" fmla="*/ 0 w 76"/>
                    <a:gd name="T45" fmla="*/ 0 h 34"/>
                    <a:gd name="T46" fmla="*/ 0 w 76"/>
                    <a:gd name="T47" fmla="*/ 0 h 34"/>
                    <a:gd name="T48" fmla="*/ 0 w 76"/>
                    <a:gd name="T49" fmla="*/ 0 h 34"/>
                    <a:gd name="T50" fmla="*/ 0 w 76"/>
                    <a:gd name="T51" fmla="*/ 0 h 34"/>
                    <a:gd name="T52" fmla="*/ 0 w 76"/>
                    <a:gd name="T53" fmla="*/ 0 h 34"/>
                    <a:gd name="T54" fmla="*/ 0 w 76"/>
                    <a:gd name="T55" fmla="*/ 0 h 34"/>
                    <a:gd name="T56" fmla="*/ 0 w 76"/>
                    <a:gd name="T57" fmla="*/ 0 h 34"/>
                    <a:gd name="T58" fmla="*/ 0 w 76"/>
                    <a:gd name="T59" fmla="*/ 0 h 34"/>
                    <a:gd name="T60" fmla="*/ 0 w 76"/>
                    <a:gd name="T61" fmla="*/ 0 h 34"/>
                    <a:gd name="T62" fmla="*/ 0 w 76"/>
                    <a:gd name="T63" fmla="*/ 0 h 34"/>
                    <a:gd name="T64" fmla="*/ 0 w 76"/>
                    <a:gd name="T65" fmla="*/ 0 h 34"/>
                    <a:gd name="T66" fmla="*/ 0 w 76"/>
                    <a:gd name="T67" fmla="*/ 0 h 34"/>
                    <a:gd name="T68" fmla="*/ 0 w 76"/>
                    <a:gd name="T69" fmla="*/ 0 h 34"/>
                    <a:gd name="T70" fmla="*/ 0 w 76"/>
                    <a:gd name="T71" fmla="*/ 0 h 34"/>
                    <a:gd name="T72" fmla="*/ 0 w 76"/>
                    <a:gd name="T73" fmla="*/ 0 h 34"/>
                    <a:gd name="T74" fmla="*/ 0 w 76"/>
                    <a:gd name="T75" fmla="*/ 0 h 34"/>
                    <a:gd name="T76" fmla="*/ 0 w 76"/>
                    <a:gd name="T77" fmla="*/ 0 h 34"/>
                    <a:gd name="T78" fmla="*/ 0 w 76"/>
                    <a:gd name="T79" fmla="*/ 0 h 34"/>
                    <a:gd name="T80" fmla="*/ 0 w 76"/>
                    <a:gd name="T81" fmla="*/ 0 h 34"/>
                    <a:gd name="T82" fmla="*/ 0 w 76"/>
                    <a:gd name="T83" fmla="*/ 0 h 34"/>
                    <a:gd name="T84" fmla="*/ 0 w 76"/>
                    <a:gd name="T85" fmla="*/ 0 h 34"/>
                    <a:gd name="T86" fmla="*/ 0 w 76"/>
                    <a:gd name="T87" fmla="*/ 0 h 34"/>
                    <a:gd name="T88" fmla="*/ 0 w 76"/>
                    <a:gd name="T89" fmla="*/ 0 h 34"/>
                    <a:gd name="T90" fmla="*/ 0 w 76"/>
                    <a:gd name="T91" fmla="*/ 0 h 34"/>
                    <a:gd name="T92" fmla="*/ 0 w 76"/>
                    <a:gd name="T93" fmla="*/ 0 h 34"/>
                    <a:gd name="T94" fmla="*/ 0 w 76"/>
                    <a:gd name="T95" fmla="*/ 0 h 34"/>
                    <a:gd name="T96" fmla="*/ 0 w 76"/>
                    <a:gd name="T97" fmla="*/ 0 h 3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76" h="34">
                      <a:moveTo>
                        <a:pt x="75" y="4"/>
                      </a:moveTo>
                      <a:lnTo>
                        <a:pt x="75" y="4"/>
                      </a:lnTo>
                      <a:lnTo>
                        <a:pt x="74" y="2"/>
                      </a:lnTo>
                      <a:lnTo>
                        <a:pt x="72" y="1"/>
                      </a:lnTo>
                      <a:lnTo>
                        <a:pt x="69" y="1"/>
                      </a:lnTo>
                      <a:lnTo>
                        <a:pt x="64" y="1"/>
                      </a:lnTo>
                      <a:lnTo>
                        <a:pt x="57" y="2"/>
                      </a:lnTo>
                      <a:lnTo>
                        <a:pt x="49" y="3"/>
                      </a:lnTo>
                      <a:lnTo>
                        <a:pt x="40" y="3"/>
                      </a:lnTo>
                      <a:lnTo>
                        <a:pt x="31" y="2"/>
                      </a:lnTo>
                      <a:lnTo>
                        <a:pt x="23" y="2"/>
                      </a:lnTo>
                      <a:lnTo>
                        <a:pt x="16" y="2"/>
                      </a:lnTo>
                      <a:lnTo>
                        <a:pt x="11" y="1"/>
                      </a:lnTo>
                      <a:lnTo>
                        <a:pt x="8" y="1"/>
                      </a:lnTo>
                      <a:lnTo>
                        <a:pt x="6" y="1"/>
                      </a:lnTo>
                      <a:lnTo>
                        <a:pt x="3" y="0"/>
                      </a:lnTo>
                      <a:lnTo>
                        <a:pt x="1" y="1"/>
                      </a:lnTo>
                      <a:lnTo>
                        <a:pt x="0" y="3"/>
                      </a:lnTo>
                      <a:lnTo>
                        <a:pt x="0" y="9"/>
                      </a:lnTo>
                      <a:lnTo>
                        <a:pt x="0" y="15"/>
                      </a:lnTo>
                      <a:lnTo>
                        <a:pt x="0" y="21"/>
                      </a:lnTo>
                      <a:lnTo>
                        <a:pt x="0" y="25"/>
                      </a:lnTo>
                      <a:lnTo>
                        <a:pt x="1" y="27"/>
                      </a:lnTo>
                      <a:lnTo>
                        <a:pt x="2" y="29"/>
                      </a:lnTo>
                      <a:lnTo>
                        <a:pt x="3" y="31"/>
                      </a:lnTo>
                      <a:lnTo>
                        <a:pt x="6" y="32"/>
                      </a:lnTo>
                      <a:lnTo>
                        <a:pt x="10" y="32"/>
                      </a:lnTo>
                      <a:lnTo>
                        <a:pt x="17" y="33"/>
                      </a:lnTo>
                      <a:lnTo>
                        <a:pt x="26" y="33"/>
                      </a:lnTo>
                      <a:lnTo>
                        <a:pt x="36" y="33"/>
                      </a:lnTo>
                      <a:lnTo>
                        <a:pt x="46" y="34"/>
                      </a:lnTo>
                      <a:lnTo>
                        <a:pt x="55" y="33"/>
                      </a:lnTo>
                      <a:lnTo>
                        <a:pt x="63" y="33"/>
                      </a:lnTo>
                      <a:lnTo>
                        <a:pt x="69" y="32"/>
                      </a:lnTo>
                      <a:lnTo>
                        <a:pt x="72" y="30"/>
                      </a:lnTo>
                      <a:lnTo>
                        <a:pt x="74" y="29"/>
                      </a:lnTo>
                      <a:lnTo>
                        <a:pt x="76" y="27"/>
                      </a:lnTo>
                      <a:lnTo>
                        <a:pt x="76" y="25"/>
                      </a:lnTo>
                      <a:lnTo>
                        <a:pt x="76" y="20"/>
                      </a:lnTo>
                      <a:lnTo>
                        <a:pt x="76" y="13"/>
                      </a:lnTo>
                      <a:lnTo>
                        <a:pt x="75" y="7"/>
                      </a:lnTo>
                      <a:lnTo>
                        <a:pt x="75" y="4"/>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40417" name="Freeform 406"/>
                <p:cNvSpPr>
                  <a:spLocks/>
                </p:cNvSpPr>
                <p:nvPr/>
              </p:nvSpPr>
              <p:spPr bwMode="auto">
                <a:xfrm>
                  <a:off x="1829" y="2349"/>
                  <a:ext cx="18" cy="5"/>
                </a:xfrm>
                <a:custGeom>
                  <a:avLst/>
                  <a:gdLst>
                    <a:gd name="T0" fmla="*/ 0 w 141"/>
                    <a:gd name="T1" fmla="*/ 0 h 34"/>
                    <a:gd name="T2" fmla="*/ 0 w 141"/>
                    <a:gd name="T3" fmla="*/ 0 h 34"/>
                    <a:gd name="T4" fmla="*/ 0 w 141"/>
                    <a:gd name="T5" fmla="*/ 0 h 34"/>
                    <a:gd name="T6" fmla="*/ 0 w 141"/>
                    <a:gd name="T7" fmla="*/ 0 h 34"/>
                    <a:gd name="T8" fmla="*/ 0 w 141"/>
                    <a:gd name="T9" fmla="*/ 0 h 34"/>
                    <a:gd name="T10" fmla="*/ 0 w 141"/>
                    <a:gd name="T11" fmla="*/ 0 h 34"/>
                    <a:gd name="T12" fmla="*/ 0 w 141"/>
                    <a:gd name="T13" fmla="*/ 0 h 34"/>
                    <a:gd name="T14" fmla="*/ 0 w 141"/>
                    <a:gd name="T15" fmla="*/ 0 h 34"/>
                    <a:gd name="T16" fmla="*/ 0 w 141"/>
                    <a:gd name="T17" fmla="*/ 0 h 34"/>
                    <a:gd name="T18" fmla="*/ 0 w 141"/>
                    <a:gd name="T19" fmla="*/ 0 h 34"/>
                    <a:gd name="T20" fmla="*/ 0 w 141"/>
                    <a:gd name="T21" fmla="*/ 0 h 34"/>
                    <a:gd name="T22" fmla="*/ 0 w 141"/>
                    <a:gd name="T23" fmla="*/ 0 h 34"/>
                    <a:gd name="T24" fmla="*/ 0 w 141"/>
                    <a:gd name="T25" fmla="*/ 0 h 34"/>
                    <a:gd name="T26" fmla="*/ 0 w 141"/>
                    <a:gd name="T27" fmla="*/ 0 h 34"/>
                    <a:gd name="T28" fmla="*/ 0 w 141"/>
                    <a:gd name="T29" fmla="*/ 0 h 34"/>
                    <a:gd name="T30" fmla="*/ 0 w 141"/>
                    <a:gd name="T31" fmla="*/ 0 h 34"/>
                    <a:gd name="T32" fmla="*/ 0 w 141"/>
                    <a:gd name="T33" fmla="*/ 0 h 34"/>
                    <a:gd name="T34" fmla="*/ 0 w 141"/>
                    <a:gd name="T35" fmla="*/ 0 h 34"/>
                    <a:gd name="T36" fmla="*/ 0 w 141"/>
                    <a:gd name="T37" fmla="*/ 0 h 34"/>
                    <a:gd name="T38" fmla="*/ 0 w 141"/>
                    <a:gd name="T39" fmla="*/ 0 h 34"/>
                    <a:gd name="T40" fmla="*/ 0 w 141"/>
                    <a:gd name="T41" fmla="*/ 0 h 34"/>
                    <a:gd name="T42" fmla="*/ 0 w 141"/>
                    <a:gd name="T43" fmla="*/ 0 h 34"/>
                    <a:gd name="T44" fmla="*/ 0 w 141"/>
                    <a:gd name="T45" fmla="*/ 0 h 34"/>
                    <a:gd name="T46" fmla="*/ 0 w 141"/>
                    <a:gd name="T47" fmla="*/ 0 h 34"/>
                    <a:gd name="T48" fmla="*/ 0 w 141"/>
                    <a:gd name="T49" fmla="*/ 0 h 34"/>
                    <a:gd name="T50" fmla="*/ 0 w 141"/>
                    <a:gd name="T51" fmla="*/ 0 h 34"/>
                    <a:gd name="T52" fmla="*/ 0 w 141"/>
                    <a:gd name="T53" fmla="*/ 0 h 34"/>
                    <a:gd name="T54" fmla="*/ 0 w 141"/>
                    <a:gd name="T55" fmla="*/ 0 h 34"/>
                    <a:gd name="T56" fmla="*/ 0 w 141"/>
                    <a:gd name="T57" fmla="*/ 0 h 34"/>
                    <a:gd name="T58" fmla="*/ 0 w 141"/>
                    <a:gd name="T59" fmla="*/ 0 h 34"/>
                    <a:gd name="T60" fmla="*/ 0 w 141"/>
                    <a:gd name="T61" fmla="*/ 0 h 34"/>
                    <a:gd name="T62" fmla="*/ 0 w 141"/>
                    <a:gd name="T63" fmla="*/ 0 h 34"/>
                    <a:gd name="T64" fmla="*/ 0 w 141"/>
                    <a:gd name="T65" fmla="*/ 0 h 34"/>
                    <a:gd name="T66" fmla="*/ 0 w 141"/>
                    <a:gd name="T67" fmla="*/ 0 h 34"/>
                    <a:gd name="T68" fmla="*/ 0 w 141"/>
                    <a:gd name="T69" fmla="*/ 0 h 34"/>
                    <a:gd name="T70" fmla="*/ 0 w 141"/>
                    <a:gd name="T71" fmla="*/ 0 h 34"/>
                    <a:gd name="T72" fmla="*/ 0 w 141"/>
                    <a:gd name="T73" fmla="*/ 0 h 34"/>
                    <a:gd name="T74" fmla="*/ 0 w 141"/>
                    <a:gd name="T75" fmla="*/ 0 h 34"/>
                    <a:gd name="T76" fmla="*/ 0 w 141"/>
                    <a:gd name="T77" fmla="*/ 0 h 34"/>
                    <a:gd name="T78" fmla="*/ 0 w 141"/>
                    <a:gd name="T79" fmla="*/ 0 h 34"/>
                    <a:gd name="T80" fmla="*/ 0 w 141"/>
                    <a:gd name="T81" fmla="*/ 0 h 3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141" h="34">
                      <a:moveTo>
                        <a:pt x="138" y="6"/>
                      </a:moveTo>
                      <a:lnTo>
                        <a:pt x="136" y="4"/>
                      </a:lnTo>
                      <a:lnTo>
                        <a:pt x="133" y="2"/>
                      </a:lnTo>
                      <a:lnTo>
                        <a:pt x="128" y="2"/>
                      </a:lnTo>
                      <a:lnTo>
                        <a:pt x="120" y="2"/>
                      </a:lnTo>
                      <a:lnTo>
                        <a:pt x="107" y="3"/>
                      </a:lnTo>
                      <a:lnTo>
                        <a:pt x="92" y="4"/>
                      </a:lnTo>
                      <a:lnTo>
                        <a:pt x="75" y="3"/>
                      </a:lnTo>
                      <a:lnTo>
                        <a:pt x="58" y="3"/>
                      </a:lnTo>
                      <a:lnTo>
                        <a:pt x="42" y="2"/>
                      </a:lnTo>
                      <a:lnTo>
                        <a:pt x="29" y="2"/>
                      </a:lnTo>
                      <a:lnTo>
                        <a:pt x="20" y="1"/>
                      </a:lnTo>
                      <a:lnTo>
                        <a:pt x="15" y="1"/>
                      </a:lnTo>
                      <a:lnTo>
                        <a:pt x="10" y="1"/>
                      </a:lnTo>
                      <a:lnTo>
                        <a:pt x="6" y="0"/>
                      </a:lnTo>
                      <a:lnTo>
                        <a:pt x="2" y="0"/>
                      </a:lnTo>
                      <a:lnTo>
                        <a:pt x="1" y="2"/>
                      </a:lnTo>
                      <a:lnTo>
                        <a:pt x="0" y="9"/>
                      </a:lnTo>
                      <a:lnTo>
                        <a:pt x="0" y="15"/>
                      </a:lnTo>
                      <a:lnTo>
                        <a:pt x="0" y="21"/>
                      </a:lnTo>
                      <a:lnTo>
                        <a:pt x="1" y="24"/>
                      </a:lnTo>
                      <a:lnTo>
                        <a:pt x="2" y="27"/>
                      </a:lnTo>
                      <a:lnTo>
                        <a:pt x="4" y="29"/>
                      </a:lnTo>
                      <a:lnTo>
                        <a:pt x="7" y="30"/>
                      </a:lnTo>
                      <a:lnTo>
                        <a:pt x="13" y="31"/>
                      </a:lnTo>
                      <a:lnTo>
                        <a:pt x="20" y="31"/>
                      </a:lnTo>
                      <a:lnTo>
                        <a:pt x="33" y="32"/>
                      </a:lnTo>
                      <a:lnTo>
                        <a:pt x="49" y="33"/>
                      </a:lnTo>
                      <a:lnTo>
                        <a:pt x="68" y="33"/>
                      </a:lnTo>
                      <a:lnTo>
                        <a:pt x="87" y="34"/>
                      </a:lnTo>
                      <a:lnTo>
                        <a:pt x="104" y="34"/>
                      </a:lnTo>
                      <a:lnTo>
                        <a:pt x="119" y="34"/>
                      </a:lnTo>
                      <a:lnTo>
                        <a:pt x="128" y="33"/>
                      </a:lnTo>
                      <a:lnTo>
                        <a:pt x="133" y="32"/>
                      </a:lnTo>
                      <a:lnTo>
                        <a:pt x="138" y="30"/>
                      </a:lnTo>
                      <a:lnTo>
                        <a:pt x="140" y="28"/>
                      </a:lnTo>
                      <a:lnTo>
                        <a:pt x="141" y="26"/>
                      </a:lnTo>
                      <a:lnTo>
                        <a:pt x="141" y="21"/>
                      </a:lnTo>
                      <a:lnTo>
                        <a:pt x="140" y="14"/>
                      </a:lnTo>
                      <a:lnTo>
                        <a:pt x="138" y="9"/>
                      </a:lnTo>
                      <a:lnTo>
                        <a:pt x="138" y="6"/>
                      </a:lnTo>
                      <a:close/>
                    </a:path>
                  </a:pathLst>
                </a:custGeom>
                <a:solidFill>
                  <a:srgbClr val="E5DDD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grpSp>
          <p:grpSp>
            <p:nvGrpSpPr>
              <p:cNvPr id="40000" name="Group 407"/>
              <p:cNvGrpSpPr>
                <a:grpSpLocks/>
              </p:cNvGrpSpPr>
              <p:nvPr/>
            </p:nvGrpSpPr>
            <p:grpSpPr bwMode="auto">
              <a:xfrm>
                <a:off x="1806" y="2040"/>
                <a:ext cx="341" cy="355"/>
                <a:chOff x="1806" y="2040"/>
                <a:chExt cx="341" cy="355"/>
              </a:xfrm>
            </p:grpSpPr>
            <p:sp>
              <p:nvSpPr>
                <p:cNvPr id="40018" name="Freeform 408"/>
                <p:cNvSpPr>
                  <a:spLocks/>
                </p:cNvSpPr>
                <p:nvPr/>
              </p:nvSpPr>
              <p:spPr bwMode="auto">
                <a:xfrm>
                  <a:off x="1829" y="2349"/>
                  <a:ext cx="18" cy="5"/>
                </a:xfrm>
                <a:custGeom>
                  <a:avLst/>
                  <a:gdLst>
                    <a:gd name="T0" fmla="*/ 0 w 141"/>
                    <a:gd name="T1" fmla="*/ 0 h 34"/>
                    <a:gd name="T2" fmla="*/ 0 w 141"/>
                    <a:gd name="T3" fmla="*/ 0 h 34"/>
                    <a:gd name="T4" fmla="*/ 0 w 141"/>
                    <a:gd name="T5" fmla="*/ 0 h 34"/>
                    <a:gd name="T6" fmla="*/ 0 w 141"/>
                    <a:gd name="T7" fmla="*/ 0 h 34"/>
                    <a:gd name="T8" fmla="*/ 0 w 141"/>
                    <a:gd name="T9" fmla="*/ 0 h 34"/>
                    <a:gd name="T10" fmla="*/ 0 w 141"/>
                    <a:gd name="T11" fmla="*/ 0 h 34"/>
                    <a:gd name="T12" fmla="*/ 0 w 141"/>
                    <a:gd name="T13" fmla="*/ 0 h 34"/>
                    <a:gd name="T14" fmla="*/ 0 w 141"/>
                    <a:gd name="T15" fmla="*/ 0 h 34"/>
                    <a:gd name="T16" fmla="*/ 0 w 141"/>
                    <a:gd name="T17" fmla="*/ 0 h 34"/>
                    <a:gd name="T18" fmla="*/ 0 w 141"/>
                    <a:gd name="T19" fmla="*/ 0 h 34"/>
                    <a:gd name="T20" fmla="*/ 0 w 141"/>
                    <a:gd name="T21" fmla="*/ 0 h 34"/>
                    <a:gd name="T22" fmla="*/ 0 w 141"/>
                    <a:gd name="T23" fmla="*/ 0 h 34"/>
                    <a:gd name="T24" fmla="*/ 0 w 141"/>
                    <a:gd name="T25" fmla="*/ 0 h 34"/>
                    <a:gd name="T26" fmla="*/ 0 w 141"/>
                    <a:gd name="T27" fmla="*/ 0 h 34"/>
                    <a:gd name="T28" fmla="*/ 0 w 141"/>
                    <a:gd name="T29" fmla="*/ 0 h 34"/>
                    <a:gd name="T30" fmla="*/ 0 w 141"/>
                    <a:gd name="T31" fmla="*/ 0 h 34"/>
                    <a:gd name="T32" fmla="*/ 0 w 141"/>
                    <a:gd name="T33" fmla="*/ 0 h 34"/>
                    <a:gd name="T34" fmla="*/ 0 w 141"/>
                    <a:gd name="T35" fmla="*/ 0 h 34"/>
                    <a:gd name="T36" fmla="*/ 0 w 141"/>
                    <a:gd name="T37" fmla="*/ 0 h 34"/>
                    <a:gd name="T38" fmla="*/ 0 w 141"/>
                    <a:gd name="T39" fmla="*/ 0 h 34"/>
                    <a:gd name="T40" fmla="*/ 0 w 141"/>
                    <a:gd name="T41" fmla="*/ 0 h 34"/>
                    <a:gd name="T42" fmla="*/ 0 w 141"/>
                    <a:gd name="T43" fmla="*/ 0 h 34"/>
                    <a:gd name="T44" fmla="*/ 0 w 141"/>
                    <a:gd name="T45" fmla="*/ 0 h 34"/>
                    <a:gd name="T46" fmla="*/ 0 w 141"/>
                    <a:gd name="T47" fmla="*/ 0 h 34"/>
                    <a:gd name="T48" fmla="*/ 0 w 141"/>
                    <a:gd name="T49" fmla="*/ 0 h 34"/>
                    <a:gd name="T50" fmla="*/ 0 w 141"/>
                    <a:gd name="T51" fmla="*/ 0 h 34"/>
                    <a:gd name="T52" fmla="*/ 0 w 141"/>
                    <a:gd name="T53" fmla="*/ 0 h 34"/>
                    <a:gd name="T54" fmla="*/ 0 w 141"/>
                    <a:gd name="T55" fmla="*/ 0 h 34"/>
                    <a:gd name="T56" fmla="*/ 0 w 141"/>
                    <a:gd name="T57" fmla="*/ 0 h 34"/>
                    <a:gd name="T58" fmla="*/ 0 w 141"/>
                    <a:gd name="T59" fmla="*/ 0 h 34"/>
                    <a:gd name="T60" fmla="*/ 0 w 141"/>
                    <a:gd name="T61" fmla="*/ 0 h 34"/>
                    <a:gd name="T62" fmla="*/ 0 w 141"/>
                    <a:gd name="T63" fmla="*/ 0 h 34"/>
                    <a:gd name="T64" fmla="*/ 0 w 141"/>
                    <a:gd name="T65" fmla="*/ 0 h 34"/>
                    <a:gd name="T66" fmla="*/ 0 w 141"/>
                    <a:gd name="T67" fmla="*/ 0 h 34"/>
                    <a:gd name="T68" fmla="*/ 0 w 141"/>
                    <a:gd name="T69" fmla="*/ 0 h 34"/>
                    <a:gd name="T70" fmla="*/ 0 w 141"/>
                    <a:gd name="T71" fmla="*/ 0 h 34"/>
                    <a:gd name="T72" fmla="*/ 0 w 141"/>
                    <a:gd name="T73" fmla="*/ 0 h 34"/>
                    <a:gd name="T74" fmla="*/ 0 w 141"/>
                    <a:gd name="T75" fmla="*/ 0 h 34"/>
                    <a:gd name="T76" fmla="*/ 0 w 141"/>
                    <a:gd name="T77" fmla="*/ 0 h 34"/>
                    <a:gd name="T78" fmla="*/ 0 w 141"/>
                    <a:gd name="T79" fmla="*/ 0 h 34"/>
                    <a:gd name="T80" fmla="*/ 0 w 141"/>
                    <a:gd name="T81" fmla="*/ 0 h 34"/>
                    <a:gd name="T82" fmla="*/ 0 w 141"/>
                    <a:gd name="T83" fmla="*/ 0 h 34"/>
                    <a:gd name="T84" fmla="*/ 0 w 141"/>
                    <a:gd name="T85" fmla="*/ 0 h 34"/>
                    <a:gd name="T86" fmla="*/ 0 w 141"/>
                    <a:gd name="T87" fmla="*/ 0 h 34"/>
                    <a:gd name="T88" fmla="*/ 0 w 141"/>
                    <a:gd name="T89" fmla="*/ 0 h 34"/>
                    <a:gd name="T90" fmla="*/ 0 w 141"/>
                    <a:gd name="T91" fmla="*/ 0 h 34"/>
                    <a:gd name="T92" fmla="*/ 0 w 141"/>
                    <a:gd name="T93" fmla="*/ 0 h 34"/>
                    <a:gd name="T94" fmla="*/ 0 w 141"/>
                    <a:gd name="T95" fmla="*/ 0 h 34"/>
                    <a:gd name="T96" fmla="*/ 0 w 141"/>
                    <a:gd name="T97" fmla="*/ 0 h 3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141" h="34">
                      <a:moveTo>
                        <a:pt x="138" y="6"/>
                      </a:moveTo>
                      <a:lnTo>
                        <a:pt x="138" y="6"/>
                      </a:lnTo>
                      <a:lnTo>
                        <a:pt x="136" y="4"/>
                      </a:lnTo>
                      <a:lnTo>
                        <a:pt x="133" y="2"/>
                      </a:lnTo>
                      <a:lnTo>
                        <a:pt x="128" y="2"/>
                      </a:lnTo>
                      <a:lnTo>
                        <a:pt x="120" y="2"/>
                      </a:lnTo>
                      <a:lnTo>
                        <a:pt x="107" y="3"/>
                      </a:lnTo>
                      <a:lnTo>
                        <a:pt x="92" y="4"/>
                      </a:lnTo>
                      <a:lnTo>
                        <a:pt x="75" y="3"/>
                      </a:lnTo>
                      <a:lnTo>
                        <a:pt x="58" y="3"/>
                      </a:lnTo>
                      <a:lnTo>
                        <a:pt x="42" y="2"/>
                      </a:lnTo>
                      <a:lnTo>
                        <a:pt x="29" y="2"/>
                      </a:lnTo>
                      <a:lnTo>
                        <a:pt x="20" y="1"/>
                      </a:lnTo>
                      <a:lnTo>
                        <a:pt x="15" y="1"/>
                      </a:lnTo>
                      <a:lnTo>
                        <a:pt x="10" y="1"/>
                      </a:lnTo>
                      <a:lnTo>
                        <a:pt x="6" y="0"/>
                      </a:lnTo>
                      <a:lnTo>
                        <a:pt x="2" y="0"/>
                      </a:lnTo>
                      <a:lnTo>
                        <a:pt x="1" y="2"/>
                      </a:lnTo>
                      <a:lnTo>
                        <a:pt x="0" y="9"/>
                      </a:lnTo>
                      <a:lnTo>
                        <a:pt x="0" y="15"/>
                      </a:lnTo>
                      <a:lnTo>
                        <a:pt x="0" y="21"/>
                      </a:lnTo>
                      <a:lnTo>
                        <a:pt x="1" y="24"/>
                      </a:lnTo>
                      <a:lnTo>
                        <a:pt x="2" y="27"/>
                      </a:lnTo>
                      <a:lnTo>
                        <a:pt x="4" y="29"/>
                      </a:lnTo>
                      <a:lnTo>
                        <a:pt x="7" y="30"/>
                      </a:lnTo>
                      <a:lnTo>
                        <a:pt x="13" y="31"/>
                      </a:lnTo>
                      <a:lnTo>
                        <a:pt x="20" y="31"/>
                      </a:lnTo>
                      <a:lnTo>
                        <a:pt x="33" y="32"/>
                      </a:lnTo>
                      <a:lnTo>
                        <a:pt x="49" y="33"/>
                      </a:lnTo>
                      <a:lnTo>
                        <a:pt x="68" y="33"/>
                      </a:lnTo>
                      <a:lnTo>
                        <a:pt x="87" y="34"/>
                      </a:lnTo>
                      <a:lnTo>
                        <a:pt x="104" y="34"/>
                      </a:lnTo>
                      <a:lnTo>
                        <a:pt x="119" y="34"/>
                      </a:lnTo>
                      <a:lnTo>
                        <a:pt x="128" y="33"/>
                      </a:lnTo>
                      <a:lnTo>
                        <a:pt x="133" y="32"/>
                      </a:lnTo>
                      <a:lnTo>
                        <a:pt x="138" y="30"/>
                      </a:lnTo>
                      <a:lnTo>
                        <a:pt x="140" y="28"/>
                      </a:lnTo>
                      <a:lnTo>
                        <a:pt x="141" y="26"/>
                      </a:lnTo>
                      <a:lnTo>
                        <a:pt x="141" y="21"/>
                      </a:lnTo>
                      <a:lnTo>
                        <a:pt x="140" y="14"/>
                      </a:lnTo>
                      <a:lnTo>
                        <a:pt x="138" y="9"/>
                      </a:lnTo>
                      <a:lnTo>
                        <a:pt x="138" y="6"/>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40019" name="Freeform 409"/>
                <p:cNvSpPr>
                  <a:spLocks/>
                </p:cNvSpPr>
                <p:nvPr/>
              </p:nvSpPr>
              <p:spPr bwMode="auto">
                <a:xfrm>
                  <a:off x="1965" y="2351"/>
                  <a:ext cx="10" cy="4"/>
                </a:xfrm>
                <a:custGeom>
                  <a:avLst/>
                  <a:gdLst>
                    <a:gd name="T0" fmla="*/ 0 w 76"/>
                    <a:gd name="T1" fmla="*/ 0 h 33"/>
                    <a:gd name="T2" fmla="*/ 0 w 76"/>
                    <a:gd name="T3" fmla="*/ 0 h 33"/>
                    <a:gd name="T4" fmla="*/ 0 w 76"/>
                    <a:gd name="T5" fmla="*/ 0 h 33"/>
                    <a:gd name="T6" fmla="*/ 0 w 76"/>
                    <a:gd name="T7" fmla="*/ 0 h 33"/>
                    <a:gd name="T8" fmla="*/ 0 w 76"/>
                    <a:gd name="T9" fmla="*/ 0 h 33"/>
                    <a:gd name="T10" fmla="*/ 0 w 76"/>
                    <a:gd name="T11" fmla="*/ 0 h 33"/>
                    <a:gd name="T12" fmla="*/ 0 w 76"/>
                    <a:gd name="T13" fmla="*/ 0 h 33"/>
                    <a:gd name="T14" fmla="*/ 0 w 76"/>
                    <a:gd name="T15" fmla="*/ 0 h 33"/>
                    <a:gd name="T16" fmla="*/ 0 w 76"/>
                    <a:gd name="T17" fmla="*/ 0 h 33"/>
                    <a:gd name="T18" fmla="*/ 0 w 76"/>
                    <a:gd name="T19" fmla="*/ 0 h 33"/>
                    <a:gd name="T20" fmla="*/ 0 w 76"/>
                    <a:gd name="T21" fmla="*/ 0 h 33"/>
                    <a:gd name="T22" fmla="*/ 0 w 76"/>
                    <a:gd name="T23" fmla="*/ 0 h 33"/>
                    <a:gd name="T24" fmla="*/ 0 w 76"/>
                    <a:gd name="T25" fmla="*/ 0 h 33"/>
                    <a:gd name="T26" fmla="*/ 0 w 76"/>
                    <a:gd name="T27" fmla="*/ 0 h 33"/>
                    <a:gd name="T28" fmla="*/ 0 w 76"/>
                    <a:gd name="T29" fmla="*/ 0 h 33"/>
                    <a:gd name="T30" fmla="*/ 0 w 76"/>
                    <a:gd name="T31" fmla="*/ 0 h 33"/>
                    <a:gd name="T32" fmla="*/ 0 w 76"/>
                    <a:gd name="T33" fmla="*/ 0 h 33"/>
                    <a:gd name="T34" fmla="*/ 0 w 76"/>
                    <a:gd name="T35" fmla="*/ 0 h 33"/>
                    <a:gd name="T36" fmla="*/ 0 w 76"/>
                    <a:gd name="T37" fmla="*/ 0 h 33"/>
                    <a:gd name="T38" fmla="*/ 0 w 76"/>
                    <a:gd name="T39" fmla="*/ 0 h 33"/>
                    <a:gd name="T40" fmla="*/ 0 w 76"/>
                    <a:gd name="T41" fmla="*/ 0 h 33"/>
                    <a:gd name="T42" fmla="*/ 0 w 76"/>
                    <a:gd name="T43" fmla="*/ 0 h 33"/>
                    <a:gd name="T44" fmla="*/ 0 w 76"/>
                    <a:gd name="T45" fmla="*/ 0 h 33"/>
                    <a:gd name="T46" fmla="*/ 0 w 76"/>
                    <a:gd name="T47" fmla="*/ 0 h 33"/>
                    <a:gd name="T48" fmla="*/ 0 w 76"/>
                    <a:gd name="T49" fmla="*/ 0 h 33"/>
                    <a:gd name="T50" fmla="*/ 0 w 76"/>
                    <a:gd name="T51" fmla="*/ 0 h 33"/>
                    <a:gd name="T52" fmla="*/ 0 w 76"/>
                    <a:gd name="T53" fmla="*/ 0 h 33"/>
                    <a:gd name="T54" fmla="*/ 0 w 76"/>
                    <a:gd name="T55" fmla="*/ 0 h 33"/>
                    <a:gd name="T56" fmla="*/ 0 w 76"/>
                    <a:gd name="T57" fmla="*/ 0 h 33"/>
                    <a:gd name="T58" fmla="*/ 0 w 76"/>
                    <a:gd name="T59" fmla="*/ 0 h 33"/>
                    <a:gd name="T60" fmla="*/ 0 w 76"/>
                    <a:gd name="T61" fmla="*/ 0 h 33"/>
                    <a:gd name="T62" fmla="*/ 0 w 76"/>
                    <a:gd name="T63" fmla="*/ 0 h 33"/>
                    <a:gd name="T64" fmla="*/ 0 w 76"/>
                    <a:gd name="T65" fmla="*/ 0 h 33"/>
                    <a:gd name="T66" fmla="*/ 0 w 76"/>
                    <a:gd name="T67" fmla="*/ 0 h 33"/>
                    <a:gd name="T68" fmla="*/ 0 w 76"/>
                    <a:gd name="T69" fmla="*/ 0 h 33"/>
                    <a:gd name="T70" fmla="*/ 0 w 76"/>
                    <a:gd name="T71" fmla="*/ 0 h 33"/>
                    <a:gd name="T72" fmla="*/ 0 w 76"/>
                    <a:gd name="T73" fmla="*/ 0 h 33"/>
                    <a:gd name="T74" fmla="*/ 0 w 76"/>
                    <a:gd name="T75" fmla="*/ 0 h 33"/>
                    <a:gd name="T76" fmla="*/ 0 w 76"/>
                    <a:gd name="T77" fmla="*/ 0 h 33"/>
                    <a:gd name="T78" fmla="*/ 0 w 76"/>
                    <a:gd name="T79" fmla="*/ 0 h 33"/>
                    <a:gd name="T80" fmla="*/ 0 w 76"/>
                    <a:gd name="T81" fmla="*/ 0 h 3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76" h="33">
                      <a:moveTo>
                        <a:pt x="75" y="4"/>
                      </a:moveTo>
                      <a:lnTo>
                        <a:pt x="74" y="2"/>
                      </a:lnTo>
                      <a:lnTo>
                        <a:pt x="72" y="0"/>
                      </a:lnTo>
                      <a:lnTo>
                        <a:pt x="69" y="0"/>
                      </a:lnTo>
                      <a:lnTo>
                        <a:pt x="65" y="1"/>
                      </a:lnTo>
                      <a:lnTo>
                        <a:pt x="58" y="2"/>
                      </a:lnTo>
                      <a:lnTo>
                        <a:pt x="50" y="3"/>
                      </a:lnTo>
                      <a:lnTo>
                        <a:pt x="41" y="3"/>
                      </a:lnTo>
                      <a:lnTo>
                        <a:pt x="32" y="2"/>
                      </a:lnTo>
                      <a:lnTo>
                        <a:pt x="23" y="2"/>
                      </a:lnTo>
                      <a:lnTo>
                        <a:pt x="16" y="2"/>
                      </a:lnTo>
                      <a:lnTo>
                        <a:pt x="10" y="1"/>
                      </a:lnTo>
                      <a:lnTo>
                        <a:pt x="8" y="1"/>
                      </a:lnTo>
                      <a:lnTo>
                        <a:pt x="5" y="1"/>
                      </a:lnTo>
                      <a:lnTo>
                        <a:pt x="3" y="0"/>
                      </a:lnTo>
                      <a:lnTo>
                        <a:pt x="1" y="1"/>
                      </a:lnTo>
                      <a:lnTo>
                        <a:pt x="0" y="3"/>
                      </a:lnTo>
                      <a:lnTo>
                        <a:pt x="0" y="9"/>
                      </a:lnTo>
                      <a:lnTo>
                        <a:pt x="0" y="15"/>
                      </a:lnTo>
                      <a:lnTo>
                        <a:pt x="0" y="21"/>
                      </a:lnTo>
                      <a:lnTo>
                        <a:pt x="0" y="25"/>
                      </a:lnTo>
                      <a:lnTo>
                        <a:pt x="1" y="27"/>
                      </a:lnTo>
                      <a:lnTo>
                        <a:pt x="2" y="29"/>
                      </a:lnTo>
                      <a:lnTo>
                        <a:pt x="3" y="30"/>
                      </a:lnTo>
                      <a:lnTo>
                        <a:pt x="6" y="31"/>
                      </a:lnTo>
                      <a:lnTo>
                        <a:pt x="10" y="31"/>
                      </a:lnTo>
                      <a:lnTo>
                        <a:pt x="18" y="32"/>
                      </a:lnTo>
                      <a:lnTo>
                        <a:pt x="27" y="33"/>
                      </a:lnTo>
                      <a:lnTo>
                        <a:pt x="37" y="33"/>
                      </a:lnTo>
                      <a:lnTo>
                        <a:pt x="47" y="33"/>
                      </a:lnTo>
                      <a:lnTo>
                        <a:pt x="56" y="33"/>
                      </a:lnTo>
                      <a:lnTo>
                        <a:pt x="64" y="33"/>
                      </a:lnTo>
                      <a:lnTo>
                        <a:pt x="69" y="32"/>
                      </a:lnTo>
                      <a:lnTo>
                        <a:pt x="72" y="30"/>
                      </a:lnTo>
                      <a:lnTo>
                        <a:pt x="74" y="29"/>
                      </a:lnTo>
                      <a:lnTo>
                        <a:pt x="76" y="27"/>
                      </a:lnTo>
                      <a:lnTo>
                        <a:pt x="76" y="25"/>
                      </a:lnTo>
                      <a:lnTo>
                        <a:pt x="76" y="20"/>
                      </a:lnTo>
                      <a:lnTo>
                        <a:pt x="76" y="13"/>
                      </a:lnTo>
                      <a:lnTo>
                        <a:pt x="75" y="7"/>
                      </a:lnTo>
                      <a:lnTo>
                        <a:pt x="75" y="4"/>
                      </a:lnTo>
                      <a:close/>
                    </a:path>
                  </a:pathLst>
                </a:custGeom>
                <a:solidFill>
                  <a:srgbClr val="E5DDD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0020" name="Freeform 410"/>
                <p:cNvSpPr>
                  <a:spLocks/>
                </p:cNvSpPr>
                <p:nvPr/>
              </p:nvSpPr>
              <p:spPr bwMode="auto">
                <a:xfrm>
                  <a:off x="1965" y="2351"/>
                  <a:ext cx="10" cy="4"/>
                </a:xfrm>
                <a:custGeom>
                  <a:avLst/>
                  <a:gdLst>
                    <a:gd name="T0" fmla="*/ 0 w 76"/>
                    <a:gd name="T1" fmla="*/ 0 h 33"/>
                    <a:gd name="T2" fmla="*/ 0 w 76"/>
                    <a:gd name="T3" fmla="*/ 0 h 33"/>
                    <a:gd name="T4" fmla="*/ 0 w 76"/>
                    <a:gd name="T5" fmla="*/ 0 h 33"/>
                    <a:gd name="T6" fmla="*/ 0 w 76"/>
                    <a:gd name="T7" fmla="*/ 0 h 33"/>
                    <a:gd name="T8" fmla="*/ 0 w 76"/>
                    <a:gd name="T9" fmla="*/ 0 h 33"/>
                    <a:gd name="T10" fmla="*/ 0 w 76"/>
                    <a:gd name="T11" fmla="*/ 0 h 33"/>
                    <a:gd name="T12" fmla="*/ 0 w 76"/>
                    <a:gd name="T13" fmla="*/ 0 h 33"/>
                    <a:gd name="T14" fmla="*/ 0 w 76"/>
                    <a:gd name="T15" fmla="*/ 0 h 33"/>
                    <a:gd name="T16" fmla="*/ 0 w 76"/>
                    <a:gd name="T17" fmla="*/ 0 h 33"/>
                    <a:gd name="T18" fmla="*/ 0 w 76"/>
                    <a:gd name="T19" fmla="*/ 0 h 33"/>
                    <a:gd name="T20" fmla="*/ 0 w 76"/>
                    <a:gd name="T21" fmla="*/ 0 h 33"/>
                    <a:gd name="T22" fmla="*/ 0 w 76"/>
                    <a:gd name="T23" fmla="*/ 0 h 33"/>
                    <a:gd name="T24" fmla="*/ 0 w 76"/>
                    <a:gd name="T25" fmla="*/ 0 h 33"/>
                    <a:gd name="T26" fmla="*/ 0 w 76"/>
                    <a:gd name="T27" fmla="*/ 0 h 33"/>
                    <a:gd name="T28" fmla="*/ 0 w 76"/>
                    <a:gd name="T29" fmla="*/ 0 h 33"/>
                    <a:gd name="T30" fmla="*/ 0 w 76"/>
                    <a:gd name="T31" fmla="*/ 0 h 33"/>
                    <a:gd name="T32" fmla="*/ 0 w 76"/>
                    <a:gd name="T33" fmla="*/ 0 h 33"/>
                    <a:gd name="T34" fmla="*/ 0 w 76"/>
                    <a:gd name="T35" fmla="*/ 0 h 33"/>
                    <a:gd name="T36" fmla="*/ 0 w 76"/>
                    <a:gd name="T37" fmla="*/ 0 h 33"/>
                    <a:gd name="T38" fmla="*/ 0 w 76"/>
                    <a:gd name="T39" fmla="*/ 0 h 33"/>
                    <a:gd name="T40" fmla="*/ 0 w 76"/>
                    <a:gd name="T41" fmla="*/ 0 h 33"/>
                    <a:gd name="T42" fmla="*/ 0 w 76"/>
                    <a:gd name="T43" fmla="*/ 0 h 33"/>
                    <a:gd name="T44" fmla="*/ 0 w 76"/>
                    <a:gd name="T45" fmla="*/ 0 h 33"/>
                    <a:gd name="T46" fmla="*/ 0 w 76"/>
                    <a:gd name="T47" fmla="*/ 0 h 33"/>
                    <a:gd name="T48" fmla="*/ 0 w 76"/>
                    <a:gd name="T49" fmla="*/ 0 h 33"/>
                    <a:gd name="T50" fmla="*/ 0 w 76"/>
                    <a:gd name="T51" fmla="*/ 0 h 33"/>
                    <a:gd name="T52" fmla="*/ 0 w 76"/>
                    <a:gd name="T53" fmla="*/ 0 h 33"/>
                    <a:gd name="T54" fmla="*/ 0 w 76"/>
                    <a:gd name="T55" fmla="*/ 0 h 33"/>
                    <a:gd name="T56" fmla="*/ 0 w 76"/>
                    <a:gd name="T57" fmla="*/ 0 h 33"/>
                    <a:gd name="T58" fmla="*/ 0 w 76"/>
                    <a:gd name="T59" fmla="*/ 0 h 33"/>
                    <a:gd name="T60" fmla="*/ 0 w 76"/>
                    <a:gd name="T61" fmla="*/ 0 h 33"/>
                    <a:gd name="T62" fmla="*/ 0 w 76"/>
                    <a:gd name="T63" fmla="*/ 0 h 33"/>
                    <a:gd name="T64" fmla="*/ 0 w 76"/>
                    <a:gd name="T65" fmla="*/ 0 h 33"/>
                    <a:gd name="T66" fmla="*/ 0 w 76"/>
                    <a:gd name="T67" fmla="*/ 0 h 33"/>
                    <a:gd name="T68" fmla="*/ 0 w 76"/>
                    <a:gd name="T69" fmla="*/ 0 h 33"/>
                    <a:gd name="T70" fmla="*/ 0 w 76"/>
                    <a:gd name="T71" fmla="*/ 0 h 33"/>
                    <a:gd name="T72" fmla="*/ 0 w 76"/>
                    <a:gd name="T73" fmla="*/ 0 h 33"/>
                    <a:gd name="T74" fmla="*/ 0 w 76"/>
                    <a:gd name="T75" fmla="*/ 0 h 33"/>
                    <a:gd name="T76" fmla="*/ 0 w 76"/>
                    <a:gd name="T77" fmla="*/ 0 h 33"/>
                    <a:gd name="T78" fmla="*/ 0 w 76"/>
                    <a:gd name="T79" fmla="*/ 0 h 33"/>
                    <a:gd name="T80" fmla="*/ 0 w 76"/>
                    <a:gd name="T81" fmla="*/ 0 h 33"/>
                    <a:gd name="T82" fmla="*/ 0 w 76"/>
                    <a:gd name="T83" fmla="*/ 0 h 33"/>
                    <a:gd name="T84" fmla="*/ 0 w 76"/>
                    <a:gd name="T85" fmla="*/ 0 h 33"/>
                    <a:gd name="T86" fmla="*/ 0 w 76"/>
                    <a:gd name="T87" fmla="*/ 0 h 33"/>
                    <a:gd name="T88" fmla="*/ 0 w 76"/>
                    <a:gd name="T89" fmla="*/ 0 h 33"/>
                    <a:gd name="T90" fmla="*/ 0 w 76"/>
                    <a:gd name="T91" fmla="*/ 0 h 33"/>
                    <a:gd name="T92" fmla="*/ 0 w 76"/>
                    <a:gd name="T93" fmla="*/ 0 h 33"/>
                    <a:gd name="T94" fmla="*/ 0 w 76"/>
                    <a:gd name="T95" fmla="*/ 0 h 33"/>
                    <a:gd name="T96" fmla="*/ 0 w 76"/>
                    <a:gd name="T97" fmla="*/ 0 h 3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76" h="33">
                      <a:moveTo>
                        <a:pt x="75" y="4"/>
                      </a:moveTo>
                      <a:lnTo>
                        <a:pt x="75" y="4"/>
                      </a:lnTo>
                      <a:lnTo>
                        <a:pt x="74" y="2"/>
                      </a:lnTo>
                      <a:lnTo>
                        <a:pt x="72" y="0"/>
                      </a:lnTo>
                      <a:lnTo>
                        <a:pt x="69" y="0"/>
                      </a:lnTo>
                      <a:lnTo>
                        <a:pt x="65" y="1"/>
                      </a:lnTo>
                      <a:lnTo>
                        <a:pt x="58" y="2"/>
                      </a:lnTo>
                      <a:lnTo>
                        <a:pt x="50" y="3"/>
                      </a:lnTo>
                      <a:lnTo>
                        <a:pt x="41" y="3"/>
                      </a:lnTo>
                      <a:lnTo>
                        <a:pt x="32" y="2"/>
                      </a:lnTo>
                      <a:lnTo>
                        <a:pt x="23" y="2"/>
                      </a:lnTo>
                      <a:lnTo>
                        <a:pt x="16" y="2"/>
                      </a:lnTo>
                      <a:lnTo>
                        <a:pt x="10" y="1"/>
                      </a:lnTo>
                      <a:lnTo>
                        <a:pt x="8" y="1"/>
                      </a:lnTo>
                      <a:lnTo>
                        <a:pt x="5" y="1"/>
                      </a:lnTo>
                      <a:lnTo>
                        <a:pt x="3" y="0"/>
                      </a:lnTo>
                      <a:lnTo>
                        <a:pt x="1" y="1"/>
                      </a:lnTo>
                      <a:lnTo>
                        <a:pt x="0" y="3"/>
                      </a:lnTo>
                      <a:lnTo>
                        <a:pt x="0" y="9"/>
                      </a:lnTo>
                      <a:lnTo>
                        <a:pt x="0" y="15"/>
                      </a:lnTo>
                      <a:lnTo>
                        <a:pt x="0" y="21"/>
                      </a:lnTo>
                      <a:lnTo>
                        <a:pt x="0" y="25"/>
                      </a:lnTo>
                      <a:lnTo>
                        <a:pt x="1" y="27"/>
                      </a:lnTo>
                      <a:lnTo>
                        <a:pt x="2" y="29"/>
                      </a:lnTo>
                      <a:lnTo>
                        <a:pt x="3" y="30"/>
                      </a:lnTo>
                      <a:lnTo>
                        <a:pt x="6" y="31"/>
                      </a:lnTo>
                      <a:lnTo>
                        <a:pt x="10" y="31"/>
                      </a:lnTo>
                      <a:lnTo>
                        <a:pt x="18" y="32"/>
                      </a:lnTo>
                      <a:lnTo>
                        <a:pt x="27" y="33"/>
                      </a:lnTo>
                      <a:lnTo>
                        <a:pt x="37" y="33"/>
                      </a:lnTo>
                      <a:lnTo>
                        <a:pt x="47" y="33"/>
                      </a:lnTo>
                      <a:lnTo>
                        <a:pt x="56" y="33"/>
                      </a:lnTo>
                      <a:lnTo>
                        <a:pt x="64" y="33"/>
                      </a:lnTo>
                      <a:lnTo>
                        <a:pt x="69" y="32"/>
                      </a:lnTo>
                      <a:lnTo>
                        <a:pt x="72" y="30"/>
                      </a:lnTo>
                      <a:lnTo>
                        <a:pt x="74" y="29"/>
                      </a:lnTo>
                      <a:lnTo>
                        <a:pt x="76" y="27"/>
                      </a:lnTo>
                      <a:lnTo>
                        <a:pt x="76" y="25"/>
                      </a:lnTo>
                      <a:lnTo>
                        <a:pt x="76" y="20"/>
                      </a:lnTo>
                      <a:lnTo>
                        <a:pt x="76" y="13"/>
                      </a:lnTo>
                      <a:lnTo>
                        <a:pt x="75" y="7"/>
                      </a:lnTo>
                      <a:lnTo>
                        <a:pt x="75" y="4"/>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40021" name="Freeform 411"/>
                <p:cNvSpPr>
                  <a:spLocks/>
                </p:cNvSpPr>
                <p:nvPr/>
              </p:nvSpPr>
              <p:spPr bwMode="auto">
                <a:xfrm>
                  <a:off x="1978" y="2351"/>
                  <a:ext cx="9" cy="5"/>
                </a:xfrm>
                <a:custGeom>
                  <a:avLst/>
                  <a:gdLst>
                    <a:gd name="T0" fmla="*/ 0 w 75"/>
                    <a:gd name="T1" fmla="*/ 0 h 34"/>
                    <a:gd name="T2" fmla="*/ 0 w 75"/>
                    <a:gd name="T3" fmla="*/ 0 h 34"/>
                    <a:gd name="T4" fmla="*/ 0 w 75"/>
                    <a:gd name="T5" fmla="*/ 0 h 34"/>
                    <a:gd name="T6" fmla="*/ 0 w 75"/>
                    <a:gd name="T7" fmla="*/ 0 h 34"/>
                    <a:gd name="T8" fmla="*/ 0 w 75"/>
                    <a:gd name="T9" fmla="*/ 0 h 34"/>
                    <a:gd name="T10" fmla="*/ 0 w 75"/>
                    <a:gd name="T11" fmla="*/ 0 h 34"/>
                    <a:gd name="T12" fmla="*/ 0 w 75"/>
                    <a:gd name="T13" fmla="*/ 0 h 34"/>
                    <a:gd name="T14" fmla="*/ 0 w 75"/>
                    <a:gd name="T15" fmla="*/ 0 h 34"/>
                    <a:gd name="T16" fmla="*/ 0 w 75"/>
                    <a:gd name="T17" fmla="*/ 0 h 34"/>
                    <a:gd name="T18" fmla="*/ 0 w 75"/>
                    <a:gd name="T19" fmla="*/ 0 h 34"/>
                    <a:gd name="T20" fmla="*/ 0 w 75"/>
                    <a:gd name="T21" fmla="*/ 0 h 34"/>
                    <a:gd name="T22" fmla="*/ 0 w 75"/>
                    <a:gd name="T23" fmla="*/ 0 h 34"/>
                    <a:gd name="T24" fmla="*/ 0 w 75"/>
                    <a:gd name="T25" fmla="*/ 0 h 34"/>
                    <a:gd name="T26" fmla="*/ 0 w 75"/>
                    <a:gd name="T27" fmla="*/ 0 h 34"/>
                    <a:gd name="T28" fmla="*/ 0 w 75"/>
                    <a:gd name="T29" fmla="*/ 0 h 34"/>
                    <a:gd name="T30" fmla="*/ 0 w 75"/>
                    <a:gd name="T31" fmla="*/ 0 h 34"/>
                    <a:gd name="T32" fmla="*/ 0 w 75"/>
                    <a:gd name="T33" fmla="*/ 0 h 34"/>
                    <a:gd name="T34" fmla="*/ 0 w 75"/>
                    <a:gd name="T35" fmla="*/ 0 h 34"/>
                    <a:gd name="T36" fmla="*/ 0 w 75"/>
                    <a:gd name="T37" fmla="*/ 0 h 34"/>
                    <a:gd name="T38" fmla="*/ 0 w 75"/>
                    <a:gd name="T39" fmla="*/ 0 h 34"/>
                    <a:gd name="T40" fmla="*/ 0 w 75"/>
                    <a:gd name="T41" fmla="*/ 0 h 34"/>
                    <a:gd name="T42" fmla="*/ 0 w 75"/>
                    <a:gd name="T43" fmla="*/ 0 h 34"/>
                    <a:gd name="T44" fmla="*/ 0 w 75"/>
                    <a:gd name="T45" fmla="*/ 0 h 34"/>
                    <a:gd name="T46" fmla="*/ 0 w 75"/>
                    <a:gd name="T47" fmla="*/ 0 h 34"/>
                    <a:gd name="T48" fmla="*/ 0 w 75"/>
                    <a:gd name="T49" fmla="*/ 0 h 34"/>
                    <a:gd name="T50" fmla="*/ 0 w 75"/>
                    <a:gd name="T51" fmla="*/ 0 h 34"/>
                    <a:gd name="T52" fmla="*/ 0 w 75"/>
                    <a:gd name="T53" fmla="*/ 0 h 34"/>
                    <a:gd name="T54" fmla="*/ 0 w 75"/>
                    <a:gd name="T55" fmla="*/ 0 h 34"/>
                    <a:gd name="T56" fmla="*/ 0 w 75"/>
                    <a:gd name="T57" fmla="*/ 0 h 34"/>
                    <a:gd name="T58" fmla="*/ 0 w 75"/>
                    <a:gd name="T59" fmla="*/ 0 h 34"/>
                    <a:gd name="T60" fmla="*/ 0 w 75"/>
                    <a:gd name="T61" fmla="*/ 0 h 34"/>
                    <a:gd name="T62" fmla="*/ 0 w 75"/>
                    <a:gd name="T63" fmla="*/ 0 h 34"/>
                    <a:gd name="T64" fmla="*/ 0 w 75"/>
                    <a:gd name="T65" fmla="*/ 0 h 34"/>
                    <a:gd name="T66" fmla="*/ 0 w 75"/>
                    <a:gd name="T67" fmla="*/ 0 h 34"/>
                    <a:gd name="T68" fmla="*/ 0 w 75"/>
                    <a:gd name="T69" fmla="*/ 0 h 34"/>
                    <a:gd name="T70" fmla="*/ 0 w 75"/>
                    <a:gd name="T71" fmla="*/ 0 h 34"/>
                    <a:gd name="T72" fmla="*/ 0 w 75"/>
                    <a:gd name="T73" fmla="*/ 0 h 34"/>
                    <a:gd name="T74" fmla="*/ 0 w 75"/>
                    <a:gd name="T75" fmla="*/ 0 h 34"/>
                    <a:gd name="T76" fmla="*/ 0 w 75"/>
                    <a:gd name="T77" fmla="*/ 0 h 34"/>
                    <a:gd name="T78" fmla="*/ 0 w 75"/>
                    <a:gd name="T79" fmla="*/ 0 h 34"/>
                    <a:gd name="T80" fmla="*/ 0 w 75"/>
                    <a:gd name="T81" fmla="*/ 0 h 3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75" h="34">
                      <a:moveTo>
                        <a:pt x="74" y="4"/>
                      </a:moveTo>
                      <a:lnTo>
                        <a:pt x="73" y="2"/>
                      </a:lnTo>
                      <a:lnTo>
                        <a:pt x="71" y="1"/>
                      </a:lnTo>
                      <a:lnTo>
                        <a:pt x="68" y="1"/>
                      </a:lnTo>
                      <a:lnTo>
                        <a:pt x="64" y="1"/>
                      </a:lnTo>
                      <a:lnTo>
                        <a:pt x="57" y="2"/>
                      </a:lnTo>
                      <a:lnTo>
                        <a:pt x="49" y="3"/>
                      </a:lnTo>
                      <a:lnTo>
                        <a:pt x="40" y="3"/>
                      </a:lnTo>
                      <a:lnTo>
                        <a:pt x="31" y="2"/>
                      </a:lnTo>
                      <a:lnTo>
                        <a:pt x="23" y="2"/>
                      </a:lnTo>
                      <a:lnTo>
                        <a:pt x="16" y="2"/>
                      </a:lnTo>
                      <a:lnTo>
                        <a:pt x="11" y="1"/>
                      </a:lnTo>
                      <a:lnTo>
                        <a:pt x="9" y="1"/>
                      </a:lnTo>
                      <a:lnTo>
                        <a:pt x="6" y="1"/>
                      </a:lnTo>
                      <a:lnTo>
                        <a:pt x="4" y="0"/>
                      </a:lnTo>
                      <a:lnTo>
                        <a:pt x="2" y="1"/>
                      </a:lnTo>
                      <a:lnTo>
                        <a:pt x="1" y="3"/>
                      </a:lnTo>
                      <a:lnTo>
                        <a:pt x="0" y="9"/>
                      </a:lnTo>
                      <a:lnTo>
                        <a:pt x="0" y="15"/>
                      </a:lnTo>
                      <a:lnTo>
                        <a:pt x="0" y="21"/>
                      </a:lnTo>
                      <a:lnTo>
                        <a:pt x="1" y="25"/>
                      </a:lnTo>
                      <a:lnTo>
                        <a:pt x="2" y="28"/>
                      </a:lnTo>
                      <a:lnTo>
                        <a:pt x="3" y="30"/>
                      </a:lnTo>
                      <a:lnTo>
                        <a:pt x="4" y="31"/>
                      </a:lnTo>
                      <a:lnTo>
                        <a:pt x="7" y="32"/>
                      </a:lnTo>
                      <a:lnTo>
                        <a:pt x="11" y="32"/>
                      </a:lnTo>
                      <a:lnTo>
                        <a:pt x="17" y="33"/>
                      </a:lnTo>
                      <a:lnTo>
                        <a:pt x="26" y="33"/>
                      </a:lnTo>
                      <a:lnTo>
                        <a:pt x="36" y="33"/>
                      </a:lnTo>
                      <a:lnTo>
                        <a:pt x="46" y="34"/>
                      </a:lnTo>
                      <a:lnTo>
                        <a:pt x="55" y="33"/>
                      </a:lnTo>
                      <a:lnTo>
                        <a:pt x="63" y="33"/>
                      </a:lnTo>
                      <a:lnTo>
                        <a:pt x="68" y="32"/>
                      </a:lnTo>
                      <a:lnTo>
                        <a:pt x="71" y="30"/>
                      </a:lnTo>
                      <a:lnTo>
                        <a:pt x="73" y="29"/>
                      </a:lnTo>
                      <a:lnTo>
                        <a:pt x="75" y="27"/>
                      </a:lnTo>
                      <a:lnTo>
                        <a:pt x="75" y="25"/>
                      </a:lnTo>
                      <a:lnTo>
                        <a:pt x="75" y="20"/>
                      </a:lnTo>
                      <a:lnTo>
                        <a:pt x="75" y="13"/>
                      </a:lnTo>
                      <a:lnTo>
                        <a:pt x="74" y="7"/>
                      </a:lnTo>
                      <a:lnTo>
                        <a:pt x="74" y="4"/>
                      </a:lnTo>
                      <a:close/>
                    </a:path>
                  </a:pathLst>
                </a:custGeom>
                <a:solidFill>
                  <a:srgbClr val="E5DDD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0022" name="Freeform 412"/>
                <p:cNvSpPr>
                  <a:spLocks/>
                </p:cNvSpPr>
                <p:nvPr/>
              </p:nvSpPr>
              <p:spPr bwMode="auto">
                <a:xfrm>
                  <a:off x="1978" y="2351"/>
                  <a:ext cx="9" cy="5"/>
                </a:xfrm>
                <a:custGeom>
                  <a:avLst/>
                  <a:gdLst>
                    <a:gd name="T0" fmla="*/ 0 w 75"/>
                    <a:gd name="T1" fmla="*/ 0 h 34"/>
                    <a:gd name="T2" fmla="*/ 0 w 75"/>
                    <a:gd name="T3" fmla="*/ 0 h 34"/>
                    <a:gd name="T4" fmla="*/ 0 w 75"/>
                    <a:gd name="T5" fmla="*/ 0 h 34"/>
                    <a:gd name="T6" fmla="*/ 0 w 75"/>
                    <a:gd name="T7" fmla="*/ 0 h 34"/>
                    <a:gd name="T8" fmla="*/ 0 w 75"/>
                    <a:gd name="T9" fmla="*/ 0 h 34"/>
                    <a:gd name="T10" fmla="*/ 0 w 75"/>
                    <a:gd name="T11" fmla="*/ 0 h 34"/>
                    <a:gd name="T12" fmla="*/ 0 w 75"/>
                    <a:gd name="T13" fmla="*/ 0 h 34"/>
                    <a:gd name="T14" fmla="*/ 0 w 75"/>
                    <a:gd name="T15" fmla="*/ 0 h 34"/>
                    <a:gd name="T16" fmla="*/ 0 w 75"/>
                    <a:gd name="T17" fmla="*/ 0 h 34"/>
                    <a:gd name="T18" fmla="*/ 0 w 75"/>
                    <a:gd name="T19" fmla="*/ 0 h 34"/>
                    <a:gd name="T20" fmla="*/ 0 w 75"/>
                    <a:gd name="T21" fmla="*/ 0 h 34"/>
                    <a:gd name="T22" fmla="*/ 0 w 75"/>
                    <a:gd name="T23" fmla="*/ 0 h 34"/>
                    <a:gd name="T24" fmla="*/ 0 w 75"/>
                    <a:gd name="T25" fmla="*/ 0 h 34"/>
                    <a:gd name="T26" fmla="*/ 0 w 75"/>
                    <a:gd name="T27" fmla="*/ 0 h 34"/>
                    <a:gd name="T28" fmla="*/ 0 w 75"/>
                    <a:gd name="T29" fmla="*/ 0 h 34"/>
                    <a:gd name="T30" fmla="*/ 0 w 75"/>
                    <a:gd name="T31" fmla="*/ 0 h 34"/>
                    <a:gd name="T32" fmla="*/ 0 w 75"/>
                    <a:gd name="T33" fmla="*/ 0 h 34"/>
                    <a:gd name="T34" fmla="*/ 0 w 75"/>
                    <a:gd name="T35" fmla="*/ 0 h 34"/>
                    <a:gd name="T36" fmla="*/ 0 w 75"/>
                    <a:gd name="T37" fmla="*/ 0 h 34"/>
                    <a:gd name="T38" fmla="*/ 0 w 75"/>
                    <a:gd name="T39" fmla="*/ 0 h 34"/>
                    <a:gd name="T40" fmla="*/ 0 w 75"/>
                    <a:gd name="T41" fmla="*/ 0 h 34"/>
                    <a:gd name="T42" fmla="*/ 0 w 75"/>
                    <a:gd name="T43" fmla="*/ 0 h 34"/>
                    <a:gd name="T44" fmla="*/ 0 w 75"/>
                    <a:gd name="T45" fmla="*/ 0 h 34"/>
                    <a:gd name="T46" fmla="*/ 0 w 75"/>
                    <a:gd name="T47" fmla="*/ 0 h 34"/>
                    <a:gd name="T48" fmla="*/ 0 w 75"/>
                    <a:gd name="T49" fmla="*/ 0 h 34"/>
                    <a:gd name="T50" fmla="*/ 0 w 75"/>
                    <a:gd name="T51" fmla="*/ 0 h 34"/>
                    <a:gd name="T52" fmla="*/ 0 w 75"/>
                    <a:gd name="T53" fmla="*/ 0 h 34"/>
                    <a:gd name="T54" fmla="*/ 0 w 75"/>
                    <a:gd name="T55" fmla="*/ 0 h 34"/>
                    <a:gd name="T56" fmla="*/ 0 w 75"/>
                    <a:gd name="T57" fmla="*/ 0 h 34"/>
                    <a:gd name="T58" fmla="*/ 0 w 75"/>
                    <a:gd name="T59" fmla="*/ 0 h 34"/>
                    <a:gd name="T60" fmla="*/ 0 w 75"/>
                    <a:gd name="T61" fmla="*/ 0 h 34"/>
                    <a:gd name="T62" fmla="*/ 0 w 75"/>
                    <a:gd name="T63" fmla="*/ 0 h 34"/>
                    <a:gd name="T64" fmla="*/ 0 w 75"/>
                    <a:gd name="T65" fmla="*/ 0 h 34"/>
                    <a:gd name="T66" fmla="*/ 0 w 75"/>
                    <a:gd name="T67" fmla="*/ 0 h 34"/>
                    <a:gd name="T68" fmla="*/ 0 w 75"/>
                    <a:gd name="T69" fmla="*/ 0 h 34"/>
                    <a:gd name="T70" fmla="*/ 0 w 75"/>
                    <a:gd name="T71" fmla="*/ 0 h 34"/>
                    <a:gd name="T72" fmla="*/ 0 w 75"/>
                    <a:gd name="T73" fmla="*/ 0 h 34"/>
                    <a:gd name="T74" fmla="*/ 0 w 75"/>
                    <a:gd name="T75" fmla="*/ 0 h 34"/>
                    <a:gd name="T76" fmla="*/ 0 w 75"/>
                    <a:gd name="T77" fmla="*/ 0 h 34"/>
                    <a:gd name="T78" fmla="*/ 0 w 75"/>
                    <a:gd name="T79" fmla="*/ 0 h 34"/>
                    <a:gd name="T80" fmla="*/ 0 w 75"/>
                    <a:gd name="T81" fmla="*/ 0 h 34"/>
                    <a:gd name="T82" fmla="*/ 0 w 75"/>
                    <a:gd name="T83" fmla="*/ 0 h 34"/>
                    <a:gd name="T84" fmla="*/ 0 w 75"/>
                    <a:gd name="T85" fmla="*/ 0 h 34"/>
                    <a:gd name="T86" fmla="*/ 0 w 75"/>
                    <a:gd name="T87" fmla="*/ 0 h 34"/>
                    <a:gd name="T88" fmla="*/ 0 w 75"/>
                    <a:gd name="T89" fmla="*/ 0 h 34"/>
                    <a:gd name="T90" fmla="*/ 0 w 75"/>
                    <a:gd name="T91" fmla="*/ 0 h 34"/>
                    <a:gd name="T92" fmla="*/ 0 w 75"/>
                    <a:gd name="T93" fmla="*/ 0 h 34"/>
                    <a:gd name="T94" fmla="*/ 0 w 75"/>
                    <a:gd name="T95" fmla="*/ 0 h 34"/>
                    <a:gd name="T96" fmla="*/ 0 w 75"/>
                    <a:gd name="T97" fmla="*/ 0 h 3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75" h="34">
                      <a:moveTo>
                        <a:pt x="74" y="4"/>
                      </a:moveTo>
                      <a:lnTo>
                        <a:pt x="74" y="4"/>
                      </a:lnTo>
                      <a:lnTo>
                        <a:pt x="73" y="2"/>
                      </a:lnTo>
                      <a:lnTo>
                        <a:pt x="71" y="1"/>
                      </a:lnTo>
                      <a:lnTo>
                        <a:pt x="68" y="1"/>
                      </a:lnTo>
                      <a:lnTo>
                        <a:pt x="64" y="1"/>
                      </a:lnTo>
                      <a:lnTo>
                        <a:pt x="57" y="2"/>
                      </a:lnTo>
                      <a:lnTo>
                        <a:pt x="49" y="3"/>
                      </a:lnTo>
                      <a:lnTo>
                        <a:pt x="40" y="3"/>
                      </a:lnTo>
                      <a:lnTo>
                        <a:pt x="31" y="2"/>
                      </a:lnTo>
                      <a:lnTo>
                        <a:pt x="23" y="2"/>
                      </a:lnTo>
                      <a:lnTo>
                        <a:pt x="16" y="2"/>
                      </a:lnTo>
                      <a:lnTo>
                        <a:pt x="11" y="1"/>
                      </a:lnTo>
                      <a:lnTo>
                        <a:pt x="9" y="1"/>
                      </a:lnTo>
                      <a:lnTo>
                        <a:pt x="6" y="1"/>
                      </a:lnTo>
                      <a:lnTo>
                        <a:pt x="4" y="0"/>
                      </a:lnTo>
                      <a:lnTo>
                        <a:pt x="2" y="1"/>
                      </a:lnTo>
                      <a:lnTo>
                        <a:pt x="1" y="3"/>
                      </a:lnTo>
                      <a:lnTo>
                        <a:pt x="0" y="9"/>
                      </a:lnTo>
                      <a:lnTo>
                        <a:pt x="0" y="15"/>
                      </a:lnTo>
                      <a:lnTo>
                        <a:pt x="0" y="21"/>
                      </a:lnTo>
                      <a:lnTo>
                        <a:pt x="1" y="25"/>
                      </a:lnTo>
                      <a:lnTo>
                        <a:pt x="2" y="28"/>
                      </a:lnTo>
                      <a:lnTo>
                        <a:pt x="3" y="30"/>
                      </a:lnTo>
                      <a:lnTo>
                        <a:pt x="4" y="31"/>
                      </a:lnTo>
                      <a:lnTo>
                        <a:pt x="7" y="32"/>
                      </a:lnTo>
                      <a:lnTo>
                        <a:pt x="11" y="32"/>
                      </a:lnTo>
                      <a:lnTo>
                        <a:pt x="17" y="33"/>
                      </a:lnTo>
                      <a:lnTo>
                        <a:pt x="26" y="33"/>
                      </a:lnTo>
                      <a:lnTo>
                        <a:pt x="36" y="33"/>
                      </a:lnTo>
                      <a:lnTo>
                        <a:pt x="46" y="34"/>
                      </a:lnTo>
                      <a:lnTo>
                        <a:pt x="55" y="33"/>
                      </a:lnTo>
                      <a:lnTo>
                        <a:pt x="63" y="33"/>
                      </a:lnTo>
                      <a:lnTo>
                        <a:pt x="68" y="32"/>
                      </a:lnTo>
                      <a:lnTo>
                        <a:pt x="71" y="30"/>
                      </a:lnTo>
                      <a:lnTo>
                        <a:pt x="73" y="29"/>
                      </a:lnTo>
                      <a:lnTo>
                        <a:pt x="75" y="27"/>
                      </a:lnTo>
                      <a:lnTo>
                        <a:pt x="75" y="25"/>
                      </a:lnTo>
                      <a:lnTo>
                        <a:pt x="75" y="20"/>
                      </a:lnTo>
                      <a:lnTo>
                        <a:pt x="75" y="13"/>
                      </a:lnTo>
                      <a:lnTo>
                        <a:pt x="74" y="7"/>
                      </a:lnTo>
                      <a:lnTo>
                        <a:pt x="74" y="4"/>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40023" name="Freeform 413"/>
                <p:cNvSpPr>
                  <a:spLocks/>
                </p:cNvSpPr>
                <p:nvPr/>
              </p:nvSpPr>
              <p:spPr bwMode="auto">
                <a:xfrm>
                  <a:off x="1990" y="2351"/>
                  <a:ext cx="10" cy="5"/>
                </a:xfrm>
                <a:custGeom>
                  <a:avLst/>
                  <a:gdLst>
                    <a:gd name="T0" fmla="*/ 0 w 76"/>
                    <a:gd name="T1" fmla="*/ 0 h 33"/>
                    <a:gd name="T2" fmla="*/ 0 w 76"/>
                    <a:gd name="T3" fmla="*/ 0 h 33"/>
                    <a:gd name="T4" fmla="*/ 0 w 76"/>
                    <a:gd name="T5" fmla="*/ 0 h 33"/>
                    <a:gd name="T6" fmla="*/ 0 w 76"/>
                    <a:gd name="T7" fmla="*/ 0 h 33"/>
                    <a:gd name="T8" fmla="*/ 0 w 76"/>
                    <a:gd name="T9" fmla="*/ 0 h 33"/>
                    <a:gd name="T10" fmla="*/ 0 w 76"/>
                    <a:gd name="T11" fmla="*/ 0 h 33"/>
                    <a:gd name="T12" fmla="*/ 0 w 76"/>
                    <a:gd name="T13" fmla="*/ 0 h 33"/>
                    <a:gd name="T14" fmla="*/ 0 w 76"/>
                    <a:gd name="T15" fmla="*/ 0 h 33"/>
                    <a:gd name="T16" fmla="*/ 0 w 76"/>
                    <a:gd name="T17" fmla="*/ 0 h 33"/>
                    <a:gd name="T18" fmla="*/ 0 w 76"/>
                    <a:gd name="T19" fmla="*/ 0 h 33"/>
                    <a:gd name="T20" fmla="*/ 0 w 76"/>
                    <a:gd name="T21" fmla="*/ 0 h 33"/>
                    <a:gd name="T22" fmla="*/ 0 w 76"/>
                    <a:gd name="T23" fmla="*/ 0 h 33"/>
                    <a:gd name="T24" fmla="*/ 0 w 76"/>
                    <a:gd name="T25" fmla="*/ 0 h 33"/>
                    <a:gd name="T26" fmla="*/ 0 w 76"/>
                    <a:gd name="T27" fmla="*/ 0 h 33"/>
                    <a:gd name="T28" fmla="*/ 0 w 76"/>
                    <a:gd name="T29" fmla="*/ 0 h 33"/>
                    <a:gd name="T30" fmla="*/ 0 w 76"/>
                    <a:gd name="T31" fmla="*/ 0 h 33"/>
                    <a:gd name="T32" fmla="*/ 0 w 76"/>
                    <a:gd name="T33" fmla="*/ 0 h 33"/>
                    <a:gd name="T34" fmla="*/ 0 w 76"/>
                    <a:gd name="T35" fmla="*/ 0 h 33"/>
                    <a:gd name="T36" fmla="*/ 0 w 76"/>
                    <a:gd name="T37" fmla="*/ 0 h 33"/>
                    <a:gd name="T38" fmla="*/ 0 w 76"/>
                    <a:gd name="T39" fmla="*/ 0 h 33"/>
                    <a:gd name="T40" fmla="*/ 0 w 76"/>
                    <a:gd name="T41" fmla="*/ 0 h 33"/>
                    <a:gd name="T42" fmla="*/ 0 w 76"/>
                    <a:gd name="T43" fmla="*/ 0 h 33"/>
                    <a:gd name="T44" fmla="*/ 0 w 76"/>
                    <a:gd name="T45" fmla="*/ 0 h 33"/>
                    <a:gd name="T46" fmla="*/ 0 w 76"/>
                    <a:gd name="T47" fmla="*/ 0 h 33"/>
                    <a:gd name="T48" fmla="*/ 0 w 76"/>
                    <a:gd name="T49" fmla="*/ 0 h 33"/>
                    <a:gd name="T50" fmla="*/ 0 w 76"/>
                    <a:gd name="T51" fmla="*/ 0 h 33"/>
                    <a:gd name="T52" fmla="*/ 0 w 76"/>
                    <a:gd name="T53" fmla="*/ 0 h 33"/>
                    <a:gd name="T54" fmla="*/ 0 w 76"/>
                    <a:gd name="T55" fmla="*/ 0 h 33"/>
                    <a:gd name="T56" fmla="*/ 0 w 76"/>
                    <a:gd name="T57" fmla="*/ 0 h 33"/>
                    <a:gd name="T58" fmla="*/ 0 w 76"/>
                    <a:gd name="T59" fmla="*/ 0 h 33"/>
                    <a:gd name="T60" fmla="*/ 0 w 76"/>
                    <a:gd name="T61" fmla="*/ 0 h 33"/>
                    <a:gd name="T62" fmla="*/ 0 w 76"/>
                    <a:gd name="T63" fmla="*/ 0 h 33"/>
                    <a:gd name="T64" fmla="*/ 0 w 76"/>
                    <a:gd name="T65" fmla="*/ 0 h 33"/>
                    <a:gd name="T66" fmla="*/ 0 w 76"/>
                    <a:gd name="T67" fmla="*/ 0 h 33"/>
                    <a:gd name="T68" fmla="*/ 0 w 76"/>
                    <a:gd name="T69" fmla="*/ 0 h 33"/>
                    <a:gd name="T70" fmla="*/ 0 w 76"/>
                    <a:gd name="T71" fmla="*/ 0 h 33"/>
                    <a:gd name="T72" fmla="*/ 0 w 76"/>
                    <a:gd name="T73" fmla="*/ 0 h 33"/>
                    <a:gd name="T74" fmla="*/ 0 w 76"/>
                    <a:gd name="T75" fmla="*/ 0 h 33"/>
                    <a:gd name="T76" fmla="*/ 0 w 76"/>
                    <a:gd name="T77" fmla="*/ 0 h 33"/>
                    <a:gd name="T78" fmla="*/ 0 w 76"/>
                    <a:gd name="T79" fmla="*/ 0 h 33"/>
                    <a:gd name="T80" fmla="*/ 0 w 76"/>
                    <a:gd name="T81" fmla="*/ 0 h 3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76" h="33">
                      <a:moveTo>
                        <a:pt x="74" y="3"/>
                      </a:moveTo>
                      <a:lnTo>
                        <a:pt x="74" y="1"/>
                      </a:lnTo>
                      <a:lnTo>
                        <a:pt x="72" y="0"/>
                      </a:lnTo>
                      <a:lnTo>
                        <a:pt x="69" y="0"/>
                      </a:lnTo>
                      <a:lnTo>
                        <a:pt x="65" y="1"/>
                      </a:lnTo>
                      <a:lnTo>
                        <a:pt x="58" y="2"/>
                      </a:lnTo>
                      <a:lnTo>
                        <a:pt x="50" y="3"/>
                      </a:lnTo>
                      <a:lnTo>
                        <a:pt x="41" y="3"/>
                      </a:lnTo>
                      <a:lnTo>
                        <a:pt x="32" y="2"/>
                      </a:lnTo>
                      <a:lnTo>
                        <a:pt x="23" y="2"/>
                      </a:lnTo>
                      <a:lnTo>
                        <a:pt x="16" y="2"/>
                      </a:lnTo>
                      <a:lnTo>
                        <a:pt x="11" y="1"/>
                      </a:lnTo>
                      <a:lnTo>
                        <a:pt x="9" y="1"/>
                      </a:lnTo>
                      <a:lnTo>
                        <a:pt x="6" y="0"/>
                      </a:lnTo>
                      <a:lnTo>
                        <a:pt x="4" y="0"/>
                      </a:lnTo>
                      <a:lnTo>
                        <a:pt x="2" y="0"/>
                      </a:lnTo>
                      <a:lnTo>
                        <a:pt x="1" y="2"/>
                      </a:lnTo>
                      <a:lnTo>
                        <a:pt x="0" y="9"/>
                      </a:lnTo>
                      <a:lnTo>
                        <a:pt x="0" y="15"/>
                      </a:lnTo>
                      <a:lnTo>
                        <a:pt x="0" y="21"/>
                      </a:lnTo>
                      <a:lnTo>
                        <a:pt x="1" y="24"/>
                      </a:lnTo>
                      <a:lnTo>
                        <a:pt x="2" y="27"/>
                      </a:lnTo>
                      <a:lnTo>
                        <a:pt x="3" y="29"/>
                      </a:lnTo>
                      <a:lnTo>
                        <a:pt x="4" y="30"/>
                      </a:lnTo>
                      <a:lnTo>
                        <a:pt x="7" y="31"/>
                      </a:lnTo>
                      <a:lnTo>
                        <a:pt x="11" y="31"/>
                      </a:lnTo>
                      <a:lnTo>
                        <a:pt x="17" y="32"/>
                      </a:lnTo>
                      <a:lnTo>
                        <a:pt x="26" y="32"/>
                      </a:lnTo>
                      <a:lnTo>
                        <a:pt x="36" y="32"/>
                      </a:lnTo>
                      <a:lnTo>
                        <a:pt x="46" y="33"/>
                      </a:lnTo>
                      <a:lnTo>
                        <a:pt x="56" y="32"/>
                      </a:lnTo>
                      <a:lnTo>
                        <a:pt x="64" y="32"/>
                      </a:lnTo>
                      <a:lnTo>
                        <a:pt x="69" y="31"/>
                      </a:lnTo>
                      <a:lnTo>
                        <a:pt x="72" y="30"/>
                      </a:lnTo>
                      <a:lnTo>
                        <a:pt x="74" y="28"/>
                      </a:lnTo>
                      <a:lnTo>
                        <a:pt x="76" y="26"/>
                      </a:lnTo>
                      <a:lnTo>
                        <a:pt x="76" y="24"/>
                      </a:lnTo>
                      <a:lnTo>
                        <a:pt x="76" y="19"/>
                      </a:lnTo>
                      <a:lnTo>
                        <a:pt x="75" y="12"/>
                      </a:lnTo>
                      <a:lnTo>
                        <a:pt x="74" y="6"/>
                      </a:lnTo>
                      <a:lnTo>
                        <a:pt x="74" y="3"/>
                      </a:lnTo>
                      <a:close/>
                    </a:path>
                  </a:pathLst>
                </a:custGeom>
                <a:solidFill>
                  <a:srgbClr val="E5DDD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0024" name="Freeform 414"/>
                <p:cNvSpPr>
                  <a:spLocks/>
                </p:cNvSpPr>
                <p:nvPr/>
              </p:nvSpPr>
              <p:spPr bwMode="auto">
                <a:xfrm>
                  <a:off x="1990" y="2351"/>
                  <a:ext cx="10" cy="5"/>
                </a:xfrm>
                <a:custGeom>
                  <a:avLst/>
                  <a:gdLst>
                    <a:gd name="T0" fmla="*/ 0 w 76"/>
                    <a:gd name="T1" fmla="*/ 0 h 33"/>
                    <a:gd name="T2" fmla="*/ 0 w 76"/>
                    <a:gd name="T3" fmla="*/ 0 h 33"/>
                    <a:gd name="T4" fmla="*/ 0 w 76"/>
                    <a:gd name="T5" fmla="*/ 0 h 33"/>
                    <a:gd name="T6" fmla="*/ 0 w 76"/>
                    <a:gd name="T7" fmla="*/ 0 h 33"/>
                    <a:gd name="T8" fmla="*/ 0 w 76"/>
                    <a:gd name="T9" fmla="*/ 0 h 33"/>
                    <a:gd name="T10" fmla="*/ 0 w 76"/>
                    <a:gd name="T11" fmla="*/ 0 h 33"/>
                    <a:gd name="T12" fmla="*/ 0 w 76"/>
                    <a:gd name="T13" fmla="*/ 0 h 33"/>
                    <a:gd name="T14" fmla="*/ 0 w 76"/>
                    <a:gd name="T15" fmla="*/ 0 h 33"/>
                    <a:gd name="T16" fmla="*/ 0 w 76"/>
                    <a:gd name="T17" fmla="*/ 0 h 33"/>
                    <a:gd name="T18" fmla="*/ 0 w 76"/>
                    <a:gd name="T19" fmla="*/ 0 h 33"/>
                    <a:gd name="T20" fmla="*/ 0 w 76"/>
                    <a:gd name="T21" fmla="*/ 0 h 33"/>
                    <a:gd name="T22" fmla="*/ 0 w 76"/>
                    <a:gd name="T23" fmla="*/ 0 h 33"/>
                    <a:gd name="T24" fmla="*/ 0 w 76"/>
                    <a:gd name="T25" fmla="*/ 0 h 33"/>
                    <a:gd name="T26" fmla="*/ 0 w 76"/>
                    <a:gd name="T27" fmla="*/ 0 h 33"/>
                    <a:gd name="T28" fmla="*/ 0 w 76"/>
                    <a:gd name="T29" fmla="*/ 0 h 33"/>
                    <a:gd name="T30" fmla="*/ 0 w 76"/>
                    <a:gd name="T31" fmla="*/ 0 h 33"/>
                    <a:gd name="T32" fmla="*/ 0 w 76"/>
                    <a:gd name="T33" fmla="*/ 0 h 33"/>
                    <a:gd name="T34" fmla="*/ 0 w 76"/>
                    <a:gd name="T35" fmla="*/ 0 h 33"/>
                    <a:gd name="T36" fmla="*/ 0 w 76"/>
                    <a:gd name="T37" fmla="*/ 0 h 33"/>
                    <a:gd name="T38" fmla="*/ 0 w 76"/>
                    <a:gd name="T39" fmla="*/ 0 h 33"/>
                    <a:gd name="T40" fmla="*/ 0 w 76"/>
                    <a:gd name="T41" fmla="*/ 0 h 33"/>
                    <a:gd name="T42" fmla="*/ 0 w 76"/>
                    <a:gd name="T43" fmla="*/ 0 h 33"/>
                    <a:gd name="T44" fmla="*/ 0 w 76"/>
                    <a:gd name="T45" fmla="*/ 0 h 33"/>
                    <a:gd name="T46" fmla="*/ 0 w 76"/>
                    <a:gd name="T47" fmla="*/ 0 h 33"/>
                    <a:gd name="T48" fmla="*/ 0 w 76"/>
                    <a:gd name="T49" fmla="*/ 0 h 33"/>
                    <a:gd name="T50" fmla="*/ 0 w 76"/>
                    <a:gd name="T51" fmla="*/ 0 h 33"/>
                    <a:gd name="T52" fmla="*/ 0 w 76"/>
                    <a:gd name="T53" fmla="*/ 0 h 33"/>
                    <a:gd name="T54" fmla="*/ 0 w 76"/>
                    <a:gd name="T55" fmla="*/ 0 h 33"/>
                    <a:gd name="T56" fmla="*/ 0 w 76"/>
                    <a:gd name="T57" fmla="*/ 0 h 33"/>
                    <a:gd name="T58" fmla="*/ 0 w 76"/>
                    <a:gd name="T59" fmla="*/ 0 h 33"/>
                    <a:gd name="T60" fmla="*/ 0 w 76"/>
                    <a:gd name="T61" fmla="*/ 0 h 33"/>
                    <a:gd name="T62" fmla="*/ 0 w 76"/>
                    <a:gd name="T63" fmla="*/ 0 h 33"/>
                    <a:gd name="T64" fmla="*/ 0 w 76"/>
                    <a:gd name="T65" fmla="*/ 0 h 33"/>
                    <a:gd name="T66" fmla="*/ 0 w 76"/>
                    <a:gd name="T67" fmla="*/ 0 h 33"/>
                    <a:gd name="T68" fmla="*/ 0 w 76"/>
                    <a:gd name="T69" fmla="*/ 0 h 33"/>
                    <a:gd name="T70" fmla="*/ 0 w 76"/>
                    <a:gd name="T71" fmla="*/ 0 h 33"/>
                    <a:gd name="T72" fmla="*/ 0 w 76"/>
                    <a:gd name="T73" fmla="*/ 0 h 33"/>
                    <a:gd name="T74" fmla="*/ 0 w 76"/>
                    <a:gd name="T75" fmla="*/ 0 h 33"/>
                    <a:gd name="T76" fmla="*/ 0 w 76"/>
                    <a:gd name="T77" fmla="*/ 0 h 33"/>
                    <a:gd name="T78" fmla="*/ 0 w 76"/>
                    <a:gd name="T79" fmla="*/ 0 h 33"/>
                    <a:gd name="T80" fmla="*/ 0 w 76"/>
                    <a:gd name="T81" fmla="*/ 0 h 33"/>
                    <a:gd name="T82" fmla="*/ 0 w 76"/>
                    <a:gd name="T83" fmla="*/ 0 h 33"/>
                    <a:gd name="T84" fmla="*/ 0 w 76"/>
                    <a:gd name="T85" fmla="*/ 0 h 33"/>
                    <a:gd name="T86" fmla="*/ 0 w 76"/>
                    <a:gd name="T87" fmla="*/ 0 h 33"/>
                    <a:gd name="T88" fmla="*/ 0 w 76"/>
                    <a:gd name="T89" fmla="*/ 0 h 33"/>
                    <a:gd name="T90" fmla="*/ 0 w 76"/>
                    <a:gd name="T91" fmla="*/ 0 h 33"/>
                    <a:gd name="T92" fmla="*/ 0 w 76"/>
                    <a:gd name="T93" fmla="*/ 0 h 33"/>
                    <a:gd name="T94" fmla="*/ 0 w 76"/>
                    <a:gd name="T95" fmla="*/ 0 h 33"/>
                    <a:gd name="T96" fmla="*/ 0 w 76"/>
                    <a:gd name="T97" fmla="*/ 0 h 3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76" h="33">
                      <a:moveTo>
                        <a:pt x="74" y="3"/>
                      </a:moveTo>
                      <a:lnTo>
                        <a:pt x="74" y="3"/>
                      </a:lnTo>
                      <a:lnTo>
                        <a:pt x="74" y="1"/>
                      </a:lnTo>
                      <a:lnTo>
                        <a:pt x="72" y="0"/>
                      </a:lnTo>
                      <a:lnTo>
                        <a:pt x="69" y="0"/>
                      </a:lnTo>
                      <a:lnTo>
                        <a:pt x="65" y="1"/>
                      </a:lnTo>
                      <a:lnTo>
                        <a:pt x="58" y="2"/>
                      </a:lnTo>
                      <a:lnTo>
                        <a:pt x="50" y="3"/>
                      </a:lnTo>
                      <a:lnTo>
                        <a:pt x="41" y="3"/>
                      </a:lnTo>
                      <a:lnTo>
                        <a:pt x="32" y="2"/>
                      </a:lnTo>
                      <a:lnTo>
                        <a:pt x="23" y="2"/>
                      </a:lnTo>
                      <a:lnTo>
                        <a:pt x="16" y="2"/>
                      </a:lnTo>
                      <a:lnTo>
                        <a:pt x="11" y="1"/>
                      </a:lnTo>
                      <a:lnTo>
                        <a:pt x="9" y="1"/>
                      </a:lnTo>
                      <a:lnTo>
                        <a:pt x="6" y="0"/>
                      </a:lnTo>
                      <a:lnTo>
                        <a:pt x="4" y="0"/>
                      </a:lnTo>
                      <a:lnTo>
                        <a:pt x="2" y="0"/>
                      </a:lnTo>
                      <a:lnTo>
                        <a:pt x="1" y="2"/>
                      </a:lnTo>
                      <a:lnTo>
                        <a:pt x="0" y="9"/>
                      </a:lnTo>
                      <a:lnTo>
                        <a:pt x="0" y="15"/>
                      </a:lnTo>
                      <a:lnTo>
                        <a:pt x="0" y="21"/>
                      </a:lnTo>
                      <a:lnTo>
                        <a:pt x="1" y="24"/>
                      </a:lnTo>
                      <a:lnTo>
                        <a:pt x="2" y="27"/>
                      </a:lnTo>
                      <a:lnTo>
                        <a:pt x="3" y="29"/>
                      </a:lnTo>
                      <a:lnTo>
                        <a:pt x="4" y="30"/>
                      </a:lnTo>
                      <a:lnTo>
                        <a:pt x="7" y="31"/>
                      </a:lnTo>
                      <a:lnTo>
                        <a:pt x="11" y="31"/>
                      </a:lnTo>
                      <a:lnTo>
                        <a:pt x="17" y="32"/>
                      </a:lnTo>
                      <a:lnTo>
                        <a:pt x="26" y="32"/>
                      </a:lnTo>
                      <a:lnTo>
                        <a:pt x="36" y="32"/>
                      </a:lnTo>
                      <a:lnTo>
                        <a:pt x="46" y="33"/>
                      </a:lnTo>
                      <a:lnTo>
                        <a:pt x="56" y="32"/>
                      </a:lnTo>
                      <a:lnTo>
                        <a:pt x="64" y="32"/>
                      </a:lnTo>
                      <a:lnTo>
                        <a:pt x="69" y="31"/>
                      </a:lnTo>
                      <a:lnTo>
                        <a:pt x="72" y="30"/>
                      </a:lnTo>
                      <a:lnTo>
                        <a:pt x="74" y="28"/>
                      </a:lnTo>
                      <a:lnTo>
                        <a:pt x="76" y="26"/>
                      </a:lnTo>
                      <a:lnTo>
                        <a:pt x="76" y="24"/>
                      </a:lnTo>
                      <a:lnTo>
                        <a:pt x="76" y="19"/>
                      </a:lnTo>
                      <a:lnTo>
                        <a:pt x="75" y="12"/>
                      </a:lnTo>
                      <a:lnTo>
                        <a:pt x="74" y="6"/>
                      </a:lnTo>
                      <a:lnTo>
                        <a:pt x="74" y="3"/>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40025" name="Freeform 415"/>
                <p:cNvSpPr>
                  <a:spLocks/>
                </p:cNvSpPr>
                <p:nvPr/>
              </p:nvSpPr>
              <p:spPr bwMode="auto">
                <a:xfrm>
                  <a:off x="1952" y="2351"/>
                  <a:ext cx="10" cy="4"/>
                </a:xfrm>
                <a:custGeom>
                  <a:avLst/>
                  <a:gdLst>
                    <a:gd name="T0" fmla="*/ 0 w 75"/>
                    <a:gd name="T1" fmla="*/ 0 h 34"/>
                    <a:gd name="T2" fmla="*/ 0 w 75"/>
                    <a:gd name="T3" fmla="*/ 0 h 34"/>
                    <a:gd name="T4" fmla="*/ 0 w 75"/>
                    <a:gd name="T5" fmla="*/ 0 h 34"/>
                    <a:gd name="T6" fmla="*/ 0 w 75"/>
                    <a:gd name="T7" fmla="*/ 0 h 34"/>
                    <a:gd name="T8" fmla="*/ 0 w 75"/>
                    <a:gd name="T9" fmla="*/ 0 h 34"/>
                    <a:gd name="T10" fmla="*/ 0 w 75"/>
                    <a:gd name="T11" fmla="*/ 0 h 34"/>
                    <a:gd name="T12" fmla="*/ 0 w 75"/>
                    <a:gd name="T13" fmla="*/ 0 h 34"/>
                    <a:gd name="T14" fmla="*/ 0 w 75"/>
                    <a:gd name="T15" fmla="*/ 0 h 34"/>
                    <a:gd name="T16" fmla="*/ 0 w 75"/>
                    <a:gd name="T17" fmla="*/ 0 h 34"/>
                    <a:gd name="T18" fmla="*/ 0 w 75"/>
                    <a:gd name="T19" fmla="*/ 0 h 34"/>
                    <a:gd name="T20" fmla="*/ 0 w 75"/>
                    <a:gd name="T21" fmla="*/ 0 h 34"/>
                    <a:gd name="T22" fmla="*/ 0 w 75"/>
                    <a:gd name="T23" fmla="*/ 0 h 34"/>
                    <a:gd name="T24" fmla="*/ 0 w 75"/>
                    <a:gd name="T25" fmla="*/ 0 h 34"/>
                    <a:gd name="T26" fmla="*/ 0 w 75"/>
                    <a:gd name="T27" fmla="*/ 0 h 34"/>
                    <a:gd name="T28" fmla="*/ 0 w 75"/>
                    <a:gd name="T29" fmla="*/ 0 h 34"/>
                    <a:gd name="T30" fmla="*/ 0 w 75"/>
                    <a:gd name="T31" fmla="*/ 0 h 34"/>
                    <a:gd name="T32" fmla="*/ 0 w 75"/>
                    <a:gd name="T33" fmla="*/ 0 h 34"/>
                    <a:gd name="T34" fmla="*/ 0 w 75"/>
                    <a:gd name="T35" fmla="*/ 0 h 34"/>
                    <a:gd name="T36" fmla="*/ 0 w 75"/>
                    <a:gd name="T37" fmla="*/ 0 h 34"/>
                    <a:gd name="T38" fmla="*/ 0 w 75"/>
                    <a:gd name="T39" fmla="*/ 0 h 34"/>
                    <a:gd name="T40" fmla="*/ 0 w 75"/>
                    <a:gd name="T41" fmla="*/ 0 h 34"/>
                    <a:gd name="T42" fmla="*/ 0 w 75"/>
                    <a:gd name="T43" fmla="*/ 0 h 34"/>
                    <a:gd name="T44" fmla="*/ 0 w 75"/>
                    <a:gd name="T45" fmla="*/ 0 h 34"/>
                    <a:gd name="T46" fmla="*/ 0 w 75"/>
                    <a:gd name="T47" fmla="*/ 0 h 34"/>
                    <a:gd name="T48" fmla="*/ 0 w 75"/>
                    <a:gd name="T49" fmla="*/ 0 h 34"/>
                    <a:gd name="T50" fmla="*/ 0 w 75"/>
                    <a:gd name="T51" fmla="*/ 0 h 34"/>
                    <a:gd name="T52" fmla="*/ 0 w 75"/>
                    <a:gd name="T53" fmla="*/ 0 h 34"/>
                    <a:gd name="T54" fmla="*/ 0 w 75"/>
                    <a:gd name="T55" fmla="*/ 0 h 34"/>
                    <a:gd name="T56" fmla="*/ 0 w 75"/>
                    <a:gd name="T57" fmla="*/ 0 h 34"/>
                    <a:gd name="T58" fmla="*/ 0 w 75"/>
                    <a:gd name="T59" fmla="*/ 0 h 34"/>
                    <a:gd name="T60" fmla="*/ 0 w 75"/>
                    <a:gd name="T61" fmla="*/ 0 h 34"/>
                    <a:gd name="T62" fmla="*/ 0 w 75"/>
                    <a:gd name="T63" fmla="*/ 0 h 34"/>
                    <a:gd name="T64" fmla="*/ 0 w 75"/>
                    <a:gd name="T65" fmla="*/ 0 h 34"/>
                    <a:gd name="T66" fmla="*/ 0 w 75"/>
                    <a:gd name="T67" fmla="*/ 0 h 34"/>
                    <a:gd name="T68" fmla="*/ 0 w 75"/>
                    <a:gd name="T69" fmla="*/ 0 h 34"/>
                    <a:gd name="T70" fmla="*/ 0 w 75"/>
                    <a:gd name="T71" fmla="*/ 0 h 34"/>
                    <a:gd name="T72" fmla="*/ 0 w 75"/>
                    <a:gd name="T73" fmla="*/ 0 h 34"/>
                    <a:gd name="T74" fmla="*/ 0 w 75"/>
                    <a:gd name="T75" fmla="*/ 0 h 34"/>
                    <a:gd name="T76" fmla="*/ 0 w 75"/>
                    <a:gd name="T77" fmla="*/ 0 h 34"/>
                    <a:gd name="T78" fmla="*/ 0 w 75"/>
                    <a:gd name="T79" fmla="*/ 0 h 34"/>
                    <a:gd name="T80" fmla="*/ 0 w 75"/>
                    <a:gd name="T81" fmla="*/ 0 h 3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75" h="34">
                      <a:moveTo>
                        <a:pt x="74" y="4"/>
                      </a:moveTo>
                      <a:lnTo>
                        <a:pt x="73" y="2"/>
                      </a:lnTo>
                      <a:lnTo>
                        <a:pt x="71" y="1"/>
                      </a:lnTo>
                      <a:lnTo>
                        <a:pt x="68" y="1"/>
                      </a:lnTo>
                      <a:lnTo>
                        <a:pt x="64" y="1"/>
                      </a:lnTo>
                      <a:lnTo>
                        <a:pt x="57" y="2"/>
                      </a:lnTo>
                      <a:lnTo>
                        <a:pt x="49" y="3"/>
                      </a:lnTo>
                      <a:lnTo>
                        <a:pt x="40" y="3"/>
                      </a:lnTo>
                      <a:lnTo>
                        <a:pt x="31" y="3"/>
                      </a:lnTo>
                      <a:lnTo>
                        <a:pt x="23" y="2"/>
                      </a:lnTo>
                      <a:lnTo>
                        <a:pt x="16" y="2"/>
                      </a:lnTo>
                      <a:lnTo>
                        <a:pt x="11" y="1"/>
                      </a:lnTo>
                      <a:lnTo>
                        <a:pt x="8" y="1"/>
                      </a:lnTo>
                      <a:lnTo>
                        <a:pt x="5" y="1"/>
                      </a:lnTo>
                      <a:lnTo>
                        <a:pt x="3" y="0"/>
                      </a:lnTo>
                      <a:lnTo>
                        <a:pt x="1" y="1"/>
                      </a:lnTo>
                      <a:lnTo>
                        <a:pt x="0" y="3"/>
                      </a:lnTo>
                      <a:lnTo>
                        <a:pt x="0" y="10"/>
                      </a:lnTo>
                      <a:lnTo>
                        <a:pt x="0" y="16"/>
                      </a:lnTo>
                      <a:lnTo>
                        <a:pt x="0" y="22"/>
                      </a:lnTo>
                      <a:lnTo>
                        <a:pt x="0" y="25"/>
                      </a:lnTo>
                      <a:lnTo>
                        <a:pt x="1" y="28"/>
                      </a:lnTo>
                      <a:lnTo>
                        <a:pt x="2" y="30"/>
                      </a:lnTo>
                      <a:lnTo>
                        <a:pt x="3" y="31"/>
                      </a:lnTo>
                      <a:lnTo>
                        <a:pt x="6" y="32"/>
                      </a:lnTo>
                      <a:lnTo>
                        <a:pt x="10" y="32"/>
                      </a:lnTo>
                      <a:lnTo>
                        <a:pt x="17" y="33"/>
                      </a:lnTo>
                      <a:lnTo>
                        <a:pt x="26" y="33"/>
                      </a:lnTo>
                      <a:lnTo>
                        <a:pt x="36" y="33"/>
                      </a:lnTo>
                      <a:lnTo>
                        <a:pt x="46" y="34"/>
                      </a:lnTo>
                      <a:lnTo>
                        <a:pt x="55" y="33"/>
                      </a:lnTo>
                      <a:lnTo>
                        <a:pt x="63" y="33"/>
                      </a:lnTo>
                      <a:lnTo>
                        <a:pt x="68" y="32"/>
                      </a:lnTo>
                      <a:lnTo>
                        <a:pt x="71" y="30"/>
                      </a:lnTo>
                      <a:lnTo>
                        <a:pt x="73" y="29"/>
                      </a:lnTo>
                      <a:lnTo>
                        <a:pt x="75" y="27"/>
                      </a:lnTo>
                      <a:lnTo>
                        <a:pt x="75" y="25"/>
                      </a:lnTo>
                      <a:lnTo>
                        <a:pt x="75" y="20"/>
                      </a:lnTo>
                      <a:lnTo>
                        <a:pt x="75" y="13"/>
                      </a:lnTo>
                      <a:lnTo>
                        <a:pt x="74" y="7"/>
                      </a:lnTo>
                      <a:lnTo>
                        <a:pt x="74" y="4"/>
                      </a:lnTo>
                      <a:close/>
                    </a:path>
                  </a:pathLst>
                </a:custGeom>
                <a:solidFill>
                  <a:srgbClr val="E5DDD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0026" name="Freeform 416"/>
                <p:cNvSpPr>
                  <a:spLocks/>
                </p:cNvSpPr>
                <p:nvPr/>
              </p:nvSpPr>
              <p:spPr bwMode="auto">
                <a:xfrm>
                  <a:off x="1952" y="2351"/>
                  <a:ext cx="10" cy="4"/>
                </a:xfrm>
                <a:custGeom>
                  <a:avLst/>
                  <a:gdLst>
                    <a:gd name="T0" fmla="*/ 0 w 75"/>
                    <a:gd name="T1" fmla="*/ 0 h 34"/>
                    <a:gd name="T2" fmla="*/ 0 w 75"/>
                    <a:gd name="T3" fmla="*/ 0 h 34"/>
                    <a:gd name="T4" fmla="*/ 0 w 75"/>
                    <a:gd name="T5" fmla="*/ 0 h 34"/>
                    <a:gd name="T6" fmla="*/ 0 w 75"/>
                    <a:gd name="T7" fmla="*/ 0 h 34"/>
                    <a:gd name="T8" fmla="*/ 0 w 75"/>
                    <a:gd name="T9" fmla="*/ 0 h 34"/>
                    <a:gd name="T10" fmla="*/ 0 w 75"/>
                    <a:gd name="T11" fmla="*/ 0 h 34"/>
                    <a:gd name="T12" fmla="*/ 0 w 75"/>
                    <a:gd name="T13" fmla="*/ 0 h 34"/>
                    <a:gd name="T14" fmla="*/ 0 w 75"/>
                    <a:gd name="T15" fmla="*/ 0 h 34"/>
                    <a:gd name="T16" fmla="*/ 0 w 75"/>
                    <a:gd name="T17" fmla="*/ 0 h 34"/>
                    <a:gd name="T18" fmla="*/ 0 w 75"/>
                    <a:gd name="T19" fmla="*/ 0 h 34"/>
                    <a:gd name="T20" fmla="*/ 0 w 75"/>
                    <a:gd name="T21" fmla="*/ 0 h 34"/>
                    <a:gd name="T22" fmla="*/ 0 w 75"/>
                    <a:gd name="T23" fmla="*/ 0 h 34"/>
                    <a:gd name="T24" fmla="*/ 0 w 75"/>
                    <a:gd name="T25" fmla="*/ 0 h 34"/>
                    <a:gd name="T26" fmla="*/ 0 w 75"/>
                    <a:gd name="T27" fmla="*/ 0 h 34"/>
                    <a:gd name="T28" fmla="*/ 0 w 75"/>
                    <a:gd name="T29" fmla="*/ 0 h 34"/>
                    <a:gd name="T30" fmla="*/ 0 w 75"/>
                    <a:gd name="T31" fmla="*/ 0 h 34"/>
                    <a:gd name="T32" fmla="*/ 0 w 75"/>
                    <a:gd name="T33" fmla="*/ 0 h 34"/>
                    <a:gd name="T34" fmla="*/ 0 w 75"/>
                    <a:gd name="T35" fmla="*/ 0 h 34"/>
                    <a:gd name="T36" fmla="*/ 0 w 75"/>
                    <a:gd name="T37" fmla="*/ 0 h 34"/>
                    <a:gd name="T38" fmla="*/ 0 w 75"/>
                    <a:gd name="T39" fmla="*/ 0 h 34"/>
                    <a:gd name="T40" fmla="*/ 0 w 75"/>
                    <a:gd name="T41" fmla="*/ 0 h 34"/>
                    <a:gd name="T42" fmla="*/ 0 w 75"/>
                    <a:gd name="T43" fmla="*/ 0 h 34"/>
                    <a:gd name="T44" fmla="*/ 0 w 75"/>
                    <a:gd name="T45" fmla="*/ 0 h 34"/>
                    <a:gd name="T46" fmla="*/ 0 w 75"/>
                    <a:gd name="T47" fmla="*/ 0 h 34"/>
                    <a:gd name="T48" fmla="*/ 0 w 75"/>
                    <a:gd name="T49" fmla="*/ 0 h 34"/>
                    <a:gd name="T50" fmla="*/ 0 w 75"/>
                    <a:gd name="T51" fmla="*/ 0 h 34"/>
                    <a:gd name="T52" fmla="*/ 0 w 75"/>
                    <a:gd name="T53" fmla="*/ 0 h 34"/>
                    <a:gd name="T54" fmla="*/ 0 w 75"/>
                    <a:gd name="T55" fmla="*/ 0 h 34"/>
                    <a:gd name="T56" fmla="*/ 0 w 75"/>
                    <a:gd name="T57" fmla="*/ 0 h 34"/>
                    <a:gd name="T58" fmla="*/ 0 w 75"/>
                    <a:gd name="T59" fmla="*/ 0 h 34"/>
                    <a:gd name="T60" fmla="*/ 0 w 75"/>
                    <a:gd name="T61" fmla="*/ 0 h 34"/>
                    <a:gd name="T62" fmla="*/ 0 w 75"/>
                    <a:gd name="T63" fmla="*/ 0 h 34"/>
                    <a:gd name="T64" fmla="*/ 0 w 75"/>
                    <a:gd name="T65" fmla="*/ 0 h 34"/>
                    <a:gd name="T66" fmla="*/ 0 w 75"/>
                    <a:gd name="T67" fmla="*/ 0 h 34"/>
                    <a:gd name="T68" fmla="*/ 0 w 75"/>
                    <a:gd name="T69" fmla="*/ 0 h 34"/>
                    <a:gd name="T70" fmla="*/ 0 w 75"/>
                    <a:gd name="T71" fmla="*/ 0 h 34"/>
                    <a:gd name="T72" fmla="*/ 0 w 75"/>
                    <a:gd name="T73" fmla="*/ 0 h 34"/>
                    <a:gd name="T74" fmla="*/ 0 w 75"/>
                    <a:gd name="T75" fmla="*/ 0 h 34"/>
                    <a:gd name="T76" fmla="*/ 0 w 75"/>
                    <a:gd name="T77" fmla="*/ 0 h 34"/>
                    <a:gd name="T78" fmla="*/ 0 w 75"/>
                    <a:gd name="T79" fmla="*/ 0 h 34"/>
                    <a:gd name="T80" fmla="*/ 0 w 75"/>
                    <a:gd name="T81" fmla="*/ 0 h 34"/>
                    <a:gd name="T82" fmla="*/ 0 w 75"/>
                    <a:gd name="T83" fmla="*/ 0 h 34"/>
                    <a:gd name="T84" fmla="*/ 0 w 75"/>
                    <a:gd name="T85" fmla="*/ 0 h 34"/>
                    <a:gd name="T86" fmla="*/ 0 w 75"/>
                    <a:gd name="T87" fmla="*/ 0 h 34"/>
                    <a:gd name="T88" fmla="*/ 0 w 75"/>
                    <a:gd name="T89" fmla="*/ 0 h 34"/>
                    <a:gd name="T90" fmla="*/ 0 w 75"/>
                    <a:gd name="T91" fmla="*/ 0 h 34"/>
                    <a:gd name="T92" fmla="*/ 0 w 75"/>
                    <a:gd name="T93" fmla="*/ 0 h 34"/>
                    <a:gd name="T94" fmla="*/ 0 w 75"/>
                    <a:gd name="T95" fmla="*/ 0 h 34"/>
                    <a:gd name="T96" fmla="*/ 0 w 75"/>
                    <a:gd name="T97" fmla="*/ 0 h 3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75" h="34">
                      <a:moveTo>
                        <a:pt x="74" y="4"/>
                      </a:moveTo>
                      <a:lnTo>
                        <a:pt x="74" y="4"/>
                      </a:lnTo>
                      <a:lnTo>
                        <a:pt x="73" y="2"/>
                      </a:lnTo>
                      <a:lnTo>
                        <a:pt x="71" y="1"/>
                      </a:lnTo>
                      <a:lnTo>
                        <a:pt x="68" y="1"/>
                      </a:lnTo>
                      <a:lnTo>
                        <a:pt x="64" y="1"/>
                      </a:lnTo>
                      <a:lnTo>
                        <a:pt x="57" y="2"/>
                      </a:lnTo>
                      <a:lnTo>
                        <a:pt x="49" y="3"/>
                      </a:lnTo>
                      <a:lnTo>
                        <a:pt x="40" y="3"/>
                      </a:lnTo>
                      <a:lnTo>
                        <a:pt x="31" y="3"/>
                      </a:lnTo>
                      <a:lnTo>
                        <a:pt x="23" y="2"/>
                      </a:lnTo>
                      <a:lnTo>
                        <a:pt x="16" y="2"/>
                      </a:lnTo>
                      <a:lnTo>
                        <a:pt x="11" y="1"/>
                      </a:lnTo>
                      <a:lnTo>
                        <a:pt x="8" y="1"/>
                      </a:lnTo>
                      <a:lnTo>
                        <a:pt x="5" y="1"/>
                      </a:lnTo>
                      <a:lnTo>
                        <a:pt x="3" y="0"/>
                      </a:lnTo>
                      <a:lnTo>
                        <a:pt x="1" y="1"/>
                      </a:lnTo>
                      <a:lnTo>
                        <a:pt x="0" y="3"/>
                      </a:lnTo>
                      <a:lnTo>
                        <a:pt x="0" y="10"/>
                      </a:lnTo>
                      <a:lnTo>
                        <a:pt x="0" y="16"/>
                      </a:lnTo>
                      <a:lnTo>
                        <a:pt x="0" y="22"/>
                      </a:lnTo>
                      <a:lnTo>
                        <a:pt x="0" y="25"/>
                      </a:lnTo>
                      <a:lnTo>
                        <a:pt x="1" y="28"/>
                      </a:lnTo>
                      <a:lnTo>
                        <a:pt x="2" y="30"/>
                      </a:lnTo>
                      <a:lnTo>
                        <a:pt x="3" y="31"/>
                      </a:lnTo>
                      <a:lnTo>
                        <a:pt x="6" y="32"/>
                      </a:lnTo>
                      <a:lnTo>
                        <a:pt x="10" y="32"/>
                      </a:lnTo>
                      <a:lnTo>
                        <a:pt x="17" y="33"/>
                      </a:lnTo>
                      <a:lnTo>
                        <a:pt x="26" y="33"/>
                      </a:lnTo>
                      <a:lnTo>
                        <a:pt x="36" y="33"/>
                      </a:lnTo>
                      <a:lnTo>
                        <a:pt x="46" y="34"/>
                      </a:lnTo>
                      <a:lnTo>
                        <a:pt x="55" y="33"/>
                      </a:lnTo>
                      <a:lnTo>
                        <a:pt x="63" y="33"/>
                      </a:lnTo>
                      <a:lnTo>
                        <a:pt x="68" y="32"/>
                      </a:lnTo>
                      <a:lnTo>
                        <a:pt x="71" y="30"/>
                      </a:lnTo>
                      <a:lnTo>
                        <a:pt x="73" y="29"/>
                      </a:lnTo>
                      <a:lnTo>
                        <a:pt x="75" y="27"/>
                      </a:lnTo>
                      <a:lnTo>
                        <a:pt x="75" y="25"/>
                      </a:lnTo>
                      <a:lnTo>
                        <a:pt x="75" y="20"/>
                      </a:lnTo>
                      <a:lnTo>
                        <a:pt x="75" y="13"/>
                      </a:lnTo>
                      <a:lnTo>
                        <a:pt x="74" y="7"/>
                      </a:lnTo>
                      <a:lnTo>
                        <a:pt x="74" y="4"/>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40027" name="Freeform 417"/>
                <p:cNvSpPr>
                  <a:spLocks/>
                </p:cNvSpPr>
                <p:nvPr/>
              </p:nvSpPr>
              <p:spPr bwMode="auto">
                <a:xfrm>
                  <a:off x="1954" y="2360"/>
                  <a:ext cx="9" cy="4"/>
                </a:xfrm>
                <a:custGeom>
                  <a:avLst/>
                  <a:gdLst>
                    <a:gd name="T0" fmla="*/ 0 w 75"/>
                    <a:gd name="T1" fmla="*/ 0 h 34"/>
                    <a:gd name="T2" fmla="*/ 0 w 75"/>
                    <a:gd name="T3" fmla="*/ 0 h 34"/>
                    <a:gd name="T4" fmla="*/ 0 w 75"/>
                    <a:gd name="T5" fmla="*/ 0 h 34"/>
                    <a:gd name="T6" fmla="*/ 0 w 75"/>
                    <a:gd name="T7" fmla="*/ 0 h 34"/>
                    <a:gd name="T8" fmla="*/ 0 w 75"/>
                    <a:gd name="T9" fmla="*/ 0 h 34"/>
                    <a:gd name="T10" fmla="*/ 0 w 75"/>
                    <a:gd name="T11" fmla="*/ 0 h 34"/>
                    <a:gd name="T12" fmla="*/ 0 w 75"/>
                    <a:gd name="T13" fmla="*/ 0 h 34"/>
                    <a:gd name="T14" fmla="*/ 0 w 75"/>
                    <a:gd name="T15" fmla="*/ 0 h 34"/>
                    <a:gd name="T16" fmla="*/ 0 w 75"/>
                    <a:gd name="T17" fmla="*/ 0 h 34"/>
                    <a:gd name="T18" fmla="*/ 0 w 75"/>
                    <a:gd name="T19" fmla="*/ 0 h 34"/>
                    <a:gd name="T20" fmla="*/ 0 w 75"/>
                    <a:gd name="T21" fmla="*/ 0 h 34"/>
                    <a:gd name="T22" fmla="*/ 0 w 75"/>
                    <a:gd name="T23" fmla="*/ 0 h 34"/>
                    <a:gd name="T24" fmla="*/ 0 w 75"/>
                    <a:gd name="T25" fmla="*/ 0 h 34"/>
                    <a:gd name="T26" fmla="*/ 0 w 75"/>
                    <a:gd name="T27" fmla="*/ 0 h 34"/>
                    <a:gd name="T28" fmla="*/ 0 w 75"/>
                    <a:gd name="T29" fmla="*/ 0 h 34"/>
                    <a:gd name="T30" fmla="*/ 0 w 75"/>
                    <a:gd name="T31" fmla="*/ 0 h 34"/>
                    <a:gd name="T32" fmla="*/ 0 w 75"/>
                    <a:gd name="T33" fmla="*/ 0 h 34"/>
                    <a:gd name="T34" fmla="*/ 0 w 75"/>
                    <a:gd name="T35" fmla="*/ 0 h 34"/>
                    <a:gd name="T36" fmla="*/ 0 w 75"/>
                    <a:gd name="T37" fmla="*/ 0 h 34"/>
                    <a:gd name="T38" fmla="*/ 0 w 75"/>
                    <a:gd name="T39" fmla="*/ 0 h 34"/>
                    <a:gd name="T40" fmla="*/ 0 w 75"/>
                    <a:gd name="T41" fmla="*/ 0 h 34"/>
                    <a:gd name="T42" fmla="*/ 0 w 75"/>
                    <a:gd name="T43" fmla="*/ 0 h 34"/>
                    <a:gd name="T44" fmla="*/ 0 w 75"/>
                    <a:gd name="T45" fmla="*/ 0 h 34"/>
                    <a:gd name="T46" fmla="*/ 0 w 75"/>
                    <a:gd name="T47" fmla="*/ 0 h 34"/>
                    <a:gd name="T48" fmla="*/ 0 w 75"/>
                    <a:gd name="T49" fmla="*/ 0 h 34"/>
                    <a:gd name="T50" fmla="*/ 0 w 75"/>
                    <a:gd name="T51" fmla="*/ 0 h 34"/>
                    <a:gd name="T52" fmla="*/ 0 w 75"/>
                    <a:gd name="T53" fmla="*/ 0 h 34"/>
                    <a:gd name="T54" fmla="*/ 0 w 75"/>
                    <a:gd name="T55" fmla="*/ 0 h 34"/>
                    <a:gd name="T56" fmla="*/ 0 w 75"/>
                    <a:gd name="T57" fmla="*/ 0 h 34"/>
                    <a:gd name="T58" fmla="*/ 0 w 75"/>
                    <a:gd name="T59" fmla="*/ 0 h 34"/>
                    <a:gd name="T60" fmla="*/ 0 w 75"/>
                    <a:gd name="T61" fmla="*/ 0 h 34"/>
                    <a:gd name="T62" fmla="*/ 0 w 75"/>
                    <a:gd name="T63" fmla="*/ 0 h 34"/>
                    <a:gd name="T64" fmla="*/ 0 w 75"/>
                    <a:gd name="T65" fmla="*/ 0 h 34"/>
                    <a:gd name="T66" fmla="*/ 0 w 75"/>
                    <a:gd name="T67" fmla="*/ 0 h 34"/>
                    <a:gd name="T68" fmla="*/ 0 w 75"/>
                    <a:gd name="T69" fmla="*/ 0 h 34"/>
                    <a:gd name="T70" fmla="*/ 0 w 75"/>
                    <a:gd name="T71" fmla="*/ 0 h 34"/>
                    <a:gd name="T72" fmla="*/ 0 w 75"/>
                    <a:gd name="T73" fmla="*/ 0 h 34"/>
                    <a:gd name="T74" fmla="*/ 0 w 75"/>
                    <a:gd name="T75" fmla="*/ 0 h 34"/>
                    <a:gd name="T76" fmla="*/ 0 w 75"/>
                    <a:gd name="T77" fmla="*/ 0 h 34"/>
                    <a:gd name="T78" fmla="*/ 0 w 75"/>
                    <a:gd name="T79" fmla="*/ 0 h 34"/>
                    <a:gd name="T80" fmla="*/ 0 w 75"/>
                    <a:gd name="T81" fmla="*/ 0 h 3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75" h="34">
                      <a:moveTo>
                        <a:pt x="74" y="4"/>
                      </a:moveTo>
                      <a:lnTo>
                        <a:pt x="73" y="2"/>
                      </a:lnTo>
                      <a:lnTo>
                        <a:pt x="71" y="1"/>
                      </a:lnTo>
                      <a:lnTo>
                        <a:pt x="68" y="1"/>
                      </a:lnTo>
                      <a:lnTo>
                        <a:pt x="64" y="1"/>
                      </a:lnTo>
                      <a:lnTo>
                        <a:pt x="57" y="2"/>
                      </a:lnTo>
                      <a:lnTo>
                        <a:pt x="49" y="3"/>
                      </a:lnTo>
                      <a:lnTo>
                        <a:pt x="40" y="3"/>
                      </a:lnTo>
                      <a:lnTo>
                        <a:pt x="31" y="3"/>
                      </a:lnTo>
                      <a:lnTo>
                        <a:pt x="23" y="2"/>
                      </a:lnTo>
                      <a:lnTo>
                        <a:pt x="16" y="2"/>
                      </a:lnTo>
                      <a:lnTo>
                        <a:pt x="11" y="1"/>
                      </a:lnTo>
                      <a:lnTo>
                        <a:pt x="8" y="1"/>
                      </a:lnTo>
                      <a:lnTo>
                        <a:pt x="6" y="1"/>
                      </a:lnTo>
                      <a:lnTo>
                        <a:pt x="3" y="0"/>
                      </a:lnTo>
                      <a:lnTo>
                        <a:pt x="1" y="1"/>
                      </a:lnTo>
                      <a:lnTo>
                        <a:pt x="0" y="3"/>
                      </a:lnTo>
                      <a:lnTo>
                        <a:pt x="0" y="10"/>
                      </a:lnTo>
                      <a:lnTo>
                        <a:pt x="0" y="16"/>
                      </a:lnTo>
                      <a:lnTo>
                        <a:pt x="0" y="22"/>
                      </a:lnTo>
                      <a:lnTo>
                        <a:pt x="0" y="25"/>
                      </a:lnTo>
                      <a:lnTo>
                        <a:pt x="1" y="28"/>
                      </a:lnTo>
                      <a:lnTo>
                        <a:pt x="2" y="30"/>
                      </a:lnTo>
                      <a:lnTo>
                        <a:pt x="3" y="31"/>
                      </a:lnTo>
                      <a:lnTo>
                        <a:pt x="6" y="32"/>
                      </a:lnTo>
                      <a:lnTo>
                        <a:pt x="10" y="32"/>
                      </a:lnTo>
                      <a:lnTo>
                        <a:pt x="17" y="33"/>
                      </a:lnTo>
                      <a:lnTo>
                        <a:pt x="26" y="33"/>
                      </a:lnTo>
                      <a:lnTo>
                        <a:pt x="36" y="33"/>
                      </a:lnTo>
                      <a:lnTo>
                        <a:pt x="46" y="34"/>
                      </a:lnTo>
                      <a:lnTo>
                        <a:pt x="55" y="33"/>
                      </a:lnTo>
                      <a:lnTo>
                        <a:pt x="63" y="33"/>
                      </a:lnTo>
                      <a:lnTo>
                        <a:pt x="68" y="32"/>
                      </a:lnTo>
                      <a:lnTo>
                        <a:pt x="71" y="30"/>
                      </a:lnTo>
                      <a:lnTo>
                        <a:pt x="73" y="29"/>
                      </a:lnTo>
                      <a:lnTo>
                        <a:pt x="75" y="27"/>
                      </a:lnTo>
                      <a:lnTo>
                        <a:pt x="75" y="25"/>
                      </a:lnTo>
                      <a:lnTo>
                        <a:pt x="75" y="20"/>
                      </a:lnTo>
                      <a:lnTo>
                        <a:pt x="75" y="13"/>
                      </a:lnTo>
                      <a:lnTo>
                        <a:pt x="74" y="7"/>
                      </a:lnTo>
                      <a:lnTo>
                        <a:pt x="74" y="4"/>
                      </a:lnTo>
                      <a:close/>
                    </a:path>
                  </a:pathLst>
                </a:custGeom>
                <a:solidFill>
                  <a:srgbClr val="E5DDD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0028" name="Freeform 418"/>
                <p:cNvSpPr>
                  <a:spLocks/>
                </p:cNvSpPr>
                <p:nvPr/>
              </p:nvSpPr>
              <p:spPr bwMode="auto">
                <a:xfrm>
                  <a:off x="1954" y="2360"/>
                  <a:ext cx="9" cy="4"/>
                </a:xfrm>
                <a:custGeom>
                  <a:avLst/>
                  <a:gdLst>
                    <a:gd name="T0" fmla="*/ 0 w 75"/>
                    <a:gd name="T1" fmla="*/ 0 h 34"/>
                    <a:gd name="T2" fmla="*/ 0 w 75"/>
                    <a:gd name="T3" fmla="*/ 0 h 34"/>
                    <a:gd name="T4" fmla="*/ 0 w 75"/>
                    <a:gd name="T5" fmla="*/ 0 h 34"/>
                    <a:gd name="T6" fmla="*/ 0 w 75"/>
                    <a:gd name="T7" fmla="*/ 0 h 34"/>
                    <a:gd name="T8" fmla="*/ 0 w 75"/>
                    <a:gd name="T9" fmla="*/ 0 h 34"/>
                    <a:gd name="T10" fmla="*/ 0 w 75"/>
                    <a:gd name="T11" fmla="*/ 0 h 34"/>
                    <a:gd name="T12" fmla="*/ 0 w 75"/>
                    <a:gd name="T13" fmla="*/ 0 h 34"/>
                    <a:gd name="T14" fmla="*/ 0 w 75"/>
                    <a:gd name="T15" fmla="*/ 0 h 34"/>
                    <a:gd name="T16" fmla="*/ 0 w 75"/>
                    <a:gd name="T17" fmla="*/ 0 h 34"/>
                    <a:gd name="T18" fmla="*/ 0 w 75"/>
                    <a:gd name="T19" fmla="*/ 0 h 34"/>
                    <a:gd name="T20" fmla="*/ 0 w 75"/>
                    <a:gd name="T21" fmla="*/ 0 h 34"/>
                    <a:gd name="T22" fmla="*/ 0 w 75"/>
                    <a:gd name="T23" fmla="*/ 0 h 34"/>
                    <a:gd name="T24" fmla="*/ 0 w 75"/>
                    <a:gd name="T25" fmla="*/ 0 h 34"/>
                    <a:gd name="T26" fmla="*/ 0 w 75"/>
                    <a:gd name="T27" fmla="*/ 0 h 34"/>
                    <a:gd name="T28" fmla="*/ 0 w 75"/>
                    <a:gd name="T29" fmla="*/ 0 h 34"/>
                    <a:gd name="T30" fmla="*/ 0 w 75"/>
                    <a:gd name="T31" fmla="*/ 0 h 34"/>
                    <a:gd name="T32" fmla="*/ 0 w 75"/>
                    <a:gd name="T33" fmla="*/ 0 h 34"/>
                    <a:gd name="T34" fmla="*/ 0 w 75"/>
                    <a:gd name="T35" fmla="*/ 0 h 34"/>
                    <a:gd name="T36" fmla="*/ 0 w 75"/>
                    <a:gd name="T37" fmla="*/ 0 h 34"/>
                    <a:gd name="T38" fmla="*/ 0 w 75"/>
                    <a:gd name="T39" fmla="*/ 0 h 34"/>
                    <a:gd name="T40" fmla="*/ 0 w 75"/>
                    <a:gd name="T41" fmla="*/ 0 h 34"/>
                    <a:gd name="T42" fmla="*/ 0 w 75"/>
                    <a:gd name="T43" fmla="*/ 0 h 34"/>
                    <a:gd name="T44" fmla="*/ 0 w 75"/>
                    <a:gd name="T45" fmla="*/ 0 h 34"/>
                    <a:gd name="T46" fmla="*/ 0 w 75"/>
                    <a:gd name="T47" fmla="*/ 0 h 34"/>
                    <a:gd name="T48" fmla="*/ 0 w 75"/>
                    <a:gd name="T49" fmla="*/ 0 h 34"/>
                    <a:gd name="T50" fmla="*/ 0 w 75"/>
                    <a:gd name="T51" fmla="*/ 0 h 34"/>
                    <a:gd name="T52" fmla="*/ 0 w 75"/>
                    <a:gd name="T53" fmla="*/ 0 h 34"/>
                    <a:gd name="T54" fmla="*/ 0 w 75"/>
                    <a:gd name="T55" fmla="*/ 0 h 34"/>
                    <a:gd name="T56" fmla="*/ 0 w 75"/>
                    <a:gd name="T57" fmla="*/ 0 h 34"/>
                    <a:gd name="T58" fmla="*/ 0 w 75"/>
                    <a:gd name="T59" fmla="*/ 0 h 34"/>
                    <a:gd name="T60" fmla="*/ 0 w 75"/>
                    <a:gd name="T61" fmla="*/ 0 h 34"/>
                    <a:gd name="T62" fmla="*/ 0 w 75"/>
                    <a:gd name="T63" fmla="*/ 0 h 34"/>
                    <a:gd name="T64" fmla="*/ 0 w 75"/>
                    <a:gd name="T65" fmla="*/ 0 h 34"/>
                    <a:gd name="T66" fmla="*/ 0 w 75"/>
                    <a:gd name="T67" fmla="*/ 0 h 34"/>
                    <a:gd name="T68" fmla="*/ 0 w 75"/>
                    <a:gd name="T69" fmla="*/ 0 h 34"/>
                    <a:gd name="T70" fmla="*/ 0 w 75"/>
                    <a:gd name="T71" fmla="*/ 0 h 34"/>
                    <a:gd name="T72" fmla="*/ 0 w 75"/>
                    <a:gd name="T73" fmla="*/ 0 h 34"/>
                    <a:gd name="T74" fmla="*/ 0 w 75"/>
                    <a:gd name="T75" fmla="*/ 0 h 34"/>
                    <a:gd name="T76" fmla="*/ 0 w 75"/>
                    <a:gd name="T77" fmla="*/ 0 h 34"/>
                    <a:gd name="T78" fmla="*/ 0 w 75"/>
                    <a:gd name="T79" fmla="*/ 0 h 34"/>
                    <a:gd name="T80" fmla="*/ 0 w 75"/>
                    <a:gd name="T81" fmla="*/ 0 h 34"/>
                    <a:gd name="T82" fmla="*/ 0 w 75"/>
                    <a:gd name="T83" fmla="*/ 0 h 34"/>
                    <a:gd name="T84" fmla="*/ 0 w 75"/>
                    <a:gd name="T85" fmla="*/ 0 h 34"/>
                    <a:gd name="T86" fmla="*/ 0 w 75"/>
                    <a:gd name="T87" fmla="*/ 0 h 34"/>
                    <a:gd name="T88" fmla="*/ 0 w 75"/>
                    <a:gd name="T89" fmla="*/ 0 h 34"/>
                    <a:gd name="T90" fmla="*/ 0 w 75"/>
                    <a:gd name="T91" fmla="*/ 0 h 34"/>
                    <a:gd name="T92" fmla="*/ 0 w 75"/>
                    <a:gd name="T93" fmla="*/ 0 h 34"/>
                    <a:gd name="T94" fmla="*/ 0 w 75"/>
                    <a:gd name="T95" fmla="*/ 0 h 34"/>
                    <a:gd name="T96" fmla="*/ 0 w 75"/>
                    <a:gd name="T97" fmla="*/ 0 h 3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75" h="34">
                      <a:moveTo>
                        <a:pt x="74" y="4"/>
                      </a:moveTo>
                      <a:lnTo>
                        <a:pt x="74" y="4"/>
                      </a:lnTo>
                      <a:lnTo>
                        <a:pt x="73" y="2"/>
                      </a:lnTo>
                      <a:lnTo>
                        <a:pt x="71" y="1"/>
                      </a:lnTo>
                      <a:lnTo>
                        <a:pt x="68" y="1"/>
                      </a:lnTo>
                      <a:lnTo>
                        <a:pt x="64" y="1"/>
                      </a:lnTo>
                      <a:lnTo>
                        <a:pt x="57" y="2"/>
                      </a:lnTo>
                      <a:lnTo>
                        <a:pt x="49" y="3"/>
                      </a:lnTo>
                      <a:lnTo>
                        <a:pt x="40" y="3"/>
                      </a:lnTo>
                      <a:lnTo>
                        <a:pt x="31" y="3"/>
                      </a:lnTo>
                      <a:lnTo>
                        <a:pt x="23" y="2"/>
                      </a:lnTo>
                      <a:lnTo>
                        <a:pt x="16" y="2"/>
                      </a:lnTo>
                      <a:lnTo>
                        <a:pt x="11" y="1"/>
                      </a:lnTo>
                      <a:lnTo>
                        <a:pt x="8" y="1"/>
                      </a:lnTo>
                      <a:lnTo>
                        <a:pt x="6" y="1"/>
                      </a:lnTo>
                      <a:lnTo>
                        <a:pt x="3" y="0"/>
                      </a:lnTo>
                      <a:lnTo>
                        <a:pt x="1" y="1"/>
                      </a:lnTo>
                      <a:lnTo>
                        <a:pt x="0" y="3"/>
                      </a:lnTo>
                      <a:lnTo>
                        <a:pt x="0" y="10"/>
                      </a:lnTo>
                      <a:lnTo>
                        <a:pt x="0" y="16"/>
                      </a:lnTo>
                      <a:lnTo>
                        <a:pt x="0" y="22"/>
                      </a:lnTo>
                      <a:lnTo>
                        <a:pt x="0" y="25"/>
                      </a:lnTo>
                      <a:lnTo>
                        <a:pt x="1" y="28"/>
                      </a:lnTo>
                      <a:lnTo>
                        <a:pt x="2" y="30"/>
                      </a:lnTo>
                      <a:lnTo>
                        <a:pt x="3" y="31"/>
                      </a:lnTo>
                      <a:lnTo>
                        <a:pt x="6" y="32"/>
                      </a:lnTo>
                      <a:lnTo>
                        <a:pt x="10" y="32"/>
                      </a:lnTo>
                      <a:lnTo>
                        <a:pt x="17" y="33"/>
                      </a:lnTo>
                      <a:lnTo>
                        <a:pt x="26" y="33"/>
                      </a:lnTo>
                      <a:lnTo>
                        <a:pt x="36" y="33"/>
                      </a:lnTo>
                      <a:lnTo>
                        <a:pt x="46" y="34"/>
                      </a:lnTo>
                      <a:lnTo>
                        <a:pt x="55" y="33"/>
                      </a:lnTo>
                      <a:lnTo>
                        <a:pt x="63" y="33"/>
                      </a:lnTo>
                      <a:lnTo>
                        <a:pt x="68" y="32"/>
                      </a:lnTo>
                      <a:lnTo>
                        <a:pt x="71" y="30"/>
                      </a:lnTo>
                      <a:lnTo>
                        <a:pt x="73" y="29"/>
                      </a:lnTo>
                      <a:lnTo>
                        <a:pt x="75" y="27"/>
                      </a:lnTo>
                      <a:lnTo>
                        <a:pt x="75" y="25"/>
                      </a:lnTo>
                      <a:lnTo>
                        <a:pt x="75" y="20"/>
                      </a:lnTo>
                      <a:lnTo>
                        <a:pt x="75" y="13"/>
                      </a:lnTo>
                      <a:lnTo>
                        <a:pt x="74" y="7"/>
                      </a:lnTo>
                      <a:lnTo>
                        <a:pt x="74" y="4"/>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40029" name="Freeform 419"/>
                <p:cNvSpPr>
                  <a:spLocks/>
                </p:cNvSpPr>
                <p:nvPr/>
              </p:nvSpPr>
              <p:spPr bwMode="auto">
                <a:xfrm>
                  <a:off x="1941" y="2360"/>
                  <a:ext cx="10" cy="4"/>
                </a:xfrm>
                <a:custGeom>
                  <a:avLst/>
                  <a:gdLst>
                    <a:gd name="T0" fmla="*/ 0 w 77"/>
                    <a:gd name="T1" fmla="*/ 0 h 33"/>
                    <a:gd name="T2" fmla="*/ 0 w 77"/>
                    <a:gd name="T3" fmla="*/ 0 h 33"/>
                    <a:gd name="T4" fmla="*/ 0 w 77"/>
                    <a:gd name="T5" fmla="*/ 0 h 33"/>
                    <a:gd name="T6" fmla="*/ 0 w 77"/>
                    <a:gd name="T7" fmla="*/ 0 h 33"/>
                    <a:gd name="T8" fmla="*/ 0 w 77"/>
                    <a:gd name="T9" fmla="*/ 0 h 33"/>
                    <a:gd name="T10" fmla="*/ 0 w 77"/>
                    <a:gd name="T11" fmla="*/ 0 h 33"/>
                    <a:gd name="T12" fmla="*/ 0 w 77"/>
                    <a:gd name="T13" fmla="*/ 0 h 33"/>
                    <a:gd name="T14" fmla="*/ 0 w 77"/>
                    <a:gd name="T15" fmla="*/ 0 h 33"/>
                    <a:gd name="T16" fmla="*/ 0 w 77"/>
                    <a:gd name="T17" fmla="*/ 0 h 33"/>
                    <a:gd name="T18" fmla="*/ 0 w 77"/>
                    <a:gd name="T19" fmla="*/ 0 h 33"/>
                    <a:gd name="T20" fmla="*/ 0 w 77"/>
                    <a:gd name="T21" fmla="*/ 0 h 33"/>
                    <a:gd name="T22" fmla="*/ 0 w 77"/>
                    <a:gd name="T23" fmla="*/ 0 h 33"/>
                    <a:gd name="T24" fmla="*/ 0 w 77"/>
                    <a:gd name="T25" fmla="*/ 0 h 33"/>
                    <a:gd name="T26" fmla="*/ 0 w 77"/>
                    <a:gd name="T27" fmla="*/ 0 h 33"/>
                    <a:gd name="T28" fmla="*/ 0 w 77"/>
                    <a:gd name="T29" fmla="*/ 0 h 33"/>
                    <a:gd name="T30" fmla="*/ 0 w 77"/>
                    <a:gd name="T31" fmla="*/ 0 h 33"/>
                    <a:gd name="T32" fmla="*/ 0 w 77"/>
                    <a:gd name="T33" fmla="*/ 0 h 33"/>
                    <a:gd name="T34" fmla="*/ 0 w 77"/>
                    <a:gd name="T35" fmla="*/ 0 h 33"/>
                    <a:gd name="T36" fmla="*/ 0 w 77"/>
                    <a:gd name="T37" fmla="*/ 0 h 33"/>
                    <a:gd name="T38" fmla="*/ 0 w 77"/>
                    <a:gd name="T39" fmla="*/ 0 h 33"/>
                    <a:gd name="T40" fmla="*/ 0 w 77"/>
                    <a:gd name="T41" fmla="*/ 0 h 33"/>
                    <a:gd name="T42" fmla="*/ 0 w 77"/>
                    <a:gd name="T43" fmla="*/ 0 h 33"/>
                    <a:gd name="T44" fmla="*/ 0 w 77"/>
                    <a:gd name="T45" fmla="*/ 0 h 33"/>
                    <a:gd name="T46" fmla="*/ 0 w 77"/>
                    <a:gd name="T47" fmla="*/ 0 h 33"/>
                    <a:gd name="T48" fmla="*/ 0 w 77"/>
                    <a:gd name="T49" fmla="*/ 0 h 33"/>
                    <a:gd name="T50" fmla="*/ 0 w 77"/>
                    <a:gd name="T51" fmla="*/ 0 h 33"/>
                    <a:gd name="T52" fmla="*/ 0 w 77"/>
                    <a:gd name="T53" fmla="*/ 0 h 33"/>
                    <a:gd name="T54" fmla="*/ 0 w 77"/>
                    <a:gd name="T55" fmla="*/ 0 h 33"/>
                    <a:gd name="T56" fmla="*/ 0 w 77"/>
                    <a:gd name="T57" fmla="*/ 0 h 33"/>
                    <a:gd name="T58" fmla="*/ 0 w 77"/>
                    <a:gd name="T59" fmla="*/ 0 h 33"/>
                    <a:gd name="T60" fmla="*/ 0 w 77"/>
                    <a:gd name="T61" fmla="*/ 0 h 33"/>
                    <a:gd name="T62" fmla="*/ 0 w 77"/>
                    <a:gd name="T63" fmla="*/ 0 h 33"/>
                    <a:gd name="T64" fmla="*/ 0 w 77"/>
                    <a:gd name="T65" fmla="*/ 0 h 33"/>
                    <a:gd name="T66" fmla="*/ 0 w 77"/>
                    <a:gd name="T67" fmla="*/ 0 h 33"/>
                    <a:gd name="T68" fmla="*/ 0 w 77"/>
                    <a:gd name="T69" fmla="*/ 0 h 33"/>
                    <a:gd name="T70" fmla="*/ 0 w 77"/>
                    <a:gd name="T71" fmla="*/ 0 h 33"/>
                    <a:gd name="T72" fmla="*/ 0 w 77"/>
                    <a:gd name="T73" fmla="*/ 0 h 33"/>
                    <a:gd name="T74" fmla="*/ 0 w 77"/>
                    <a:gd name="T75" fmla="*/ 0 h 33"/>
                    <a:gd name="T76" fmla="*/ 0 w 77"/>
                    <a:gd name="T77" fmla="*/ 0 h 33"/>
                    <a:gd name="T78" fmla="*/ 0 w 77"/>
                    <a:gd name="T79" fmla="*/ 0 h 33"/>
                    <a:gd name="T80" fmla="*/ 0 w 77"/>
                    <a:gd name="T81" fmla="*/ 0 h 3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77" h="33">
                      <a:moveTo>
                        <a:pt x="76" y="3"/>
                      </a:moveTo>
                      <a:lnTo>
                        <a:pt x="75" y="1"/>
                      </a:lnTo>
                      <a:lnTo>
                        <a:pt x="73" y="0"/>
                      </a:lnTo>
                      <a:lnTo>
                        <a:pt x="70" y="0"/>
                      </a:lnTo>
                      <a:lnTo>
                        <a:pt x="66" y="1"/>
                      </a:lnTo>
                      <a:lnTo>
                        <a:pt x="59" y="2"/>
                      </a:lnTo>
                      <a:lnTo>
                        <a:pt x="51" y="3"/>
                      </a:lnTo>
                      <a:lnTo>
                        <a:pt x="42" y="3"/>
                      </a:lnTo>
                      <a:lnTo>
                        <a:pt x="33" y="2"/>
                      </a:lnTo>
                      <a:lnTo>
                        <a:pt x="23" y="2"/>
                      </a:lnTo>
                      <a:lnTo>
                        <a:pt x="16" y="2"/>
                      </a:lnTo>
                      <a:lnTo>
                        <a:pt x="11" y="1"/>
                      </a:lnTo>
                      <a:lnTo>
                        <a:pt x="9" y="1"/>
                      </a:lnTo>
                      <a:lnTo>
                        <a:pt x="6" y="1"/>
                      </a:lnTo>
                      <a:lnTo>
                        <a:pt x="4" y="0"/>
                      </a:lnTo>
                      <a:lnTo>
                        <a:pt x="2" y="0"/>
                      </a:lnTo>
                      <a:lnTo>
                        <a:pt x="1" y="2"/>
                      </a:lnTo>
                      <a:lnTo>
                        <a:pt x="0" y="9"/>
                      </a:lnTo>
                      <a:lnTo>
                        <a:pt x="0" y="15"/>
                      </a:lnTo>
                      <a:lnTo>
                        <a:pt x="0" y="21"/>
                      </a:lnTo>
                      <a:lnTo>
                        <a:pt x="1" y="24"/>
                      </a:lnTo>
                      <a:lnTo>
                        <a:pt x="2" y="27"/>
                      </a:lnTo>
                      <a:lnTo>
                        <a:pt x="3" y="29"/>
                      </a:lnTo>
                      <a:lnTo>
                        <a:pt x="4" y="30"/>
                      </a:lnTo>
                      <a:lnTo>
                        <a:pt x="7" y="31"/>
                      </a:lnTo>
                      <a:lnTo>
                        <a:pt x="11" y="31"/>
                      </a:lnTo>
                      <a:lnTo>
                        <a:pt x="17" y="32"/>
                      </a:lnTo>
                      <a:lnTo>
                        <a:pt x="26" y="32"/>
                      </a:lnTo>
                      <a:lnTo>
                        <a:pt x="37" y="32"/>
                      </a:lnTo>
                      <a:lnTo>
                        <a:pt x="47" y="33"/>
                      </a:lnTo>
                      <a:lnTo>
                        <a:pt x="57" y="32"/>
                      </a:lnTo>
                      <a:lnTo>
                        <a:pt x="65" y="32"/>
                      </a:lnTo>
                      <a:lnTo>
                        <a:pt x="70" y="31"/>
                      </a:lnTo>
                      <a:lnTo>
                        <a:pt x="73" y="30"/>
                      </a:lnTo>
                      <a:lnTo>
                        <a:pt x="75" y="28"/>
                      </a:lnTo>
                      <a:lnTo>
                        <a:pt x="77" y="26"/>
                      </a:lnTo>
                      <a:lnTo>
                        <a:pt x="77" y="24"/>
                      </a:lnTo>
                      <a:lnTo>
                        <a:pt x="77" y="19"/>
                      </a:lnTo>
                      <a:lnTo>
                        <a:pt x="77" y="12"/>
                      </a:lnTo>
                      <a:lnTo>
                        <a:pt x="76" y="6"/>
                      </a:lnTo>
                      <a:lnTo>
                        <a:pt x="76" y="3"/>
                      </a:lnTo>
                      <a:close/>
                    </a:path>
                  </a:pathLst>
                </a:custGeom>
                <a:solidFill>
                  <a:srgbClr val="E5DDD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0030" name="Freeform 420"/>
                <p:cNvSpPr>
                  <a:spLocks/>
                </p:cNvSpPr>
                <p:nvPr/>
              </p:nvSpPr>
              <p:spPr bwMode="auto">
                <a:xfrm>
                  <a:off x="1941" y="2360"/>
                  <a:ext cx="10" cy="4"/>
                </a:xfrm>
                <a:custGeom>
                  <a:avLst/>
                  <a:gdLst>
                    <a:gd name="T0" fmla="*/ 0 w 77"/>
                    <a:gd name="T1" fmla="*/ 0 h 33"/>
                    <a:gd name="T2" fmla="*/ 0 w 77"/>
                    <a:gd name="T3" fmla="*/ 0 h 33"/>
                    <a:gd name="T4" fmla="*/ 0 w 77"/>
                    <a:gd name="T5" fmla="*/ 0 h 33"/>
                    <a:gd name="T6" fmla="*/ 0 w 77"/>
                    <a:gd name="T7" fmla="*/ 0 h 33"/>
                    <a:gd name="T8" fmla="*/ 0 w 77"/>
                    <a:gd name="T9" fmla="*/ 0 h 33"/>
                    <a:gd name="T10" fmla="*/ 0 w 77"/>
                    <a:gd name="T11" fmla="*/ 0 h 33"/>
                    <a:gd name="T12" fmla="*/ 0 w 77"/>
                    <a:gd name="T13" fmla="*/ 0 h 33"/>
                    <a:gd name="T14" fmla="*/ 0 w 77"/>
                    <a:gd name="T15" fmla="*/ 0 h 33"/>
                    <a:gd name="T16" fmla="*/ 0 w 77"/>
                    <a:gd name="T17" fmla="*/ 0 h 33"/>
                    <a:gd name="T18" fmla="*/ 0 w 77"/>
                    <a:gd name="T19" fmla="*/ 0 h 33"/>
                    <a:gd name="T20" fmla="*/ 0 w 77"/>
                    <a:gd name="T21" fmla="*/ 0 h 33"/>
                    <a:gd name="T22" fmla="*/ 0 w 77"/>
                    <a:gd name="T23" fmla="*/ 0 h 33"/>
                    <a:gd name="T24" fmla="*/ 0 w 77"/>
                    <a:gd name="T25" fmla="*/ 0 h 33"/>
                    <a:gd name="T26" fmla="*/ 0 w 77"/>
                    <a:gd name="T27" fmla="*/ 0 h 33"/>
                    <a:gd name="T28" fmla="*/ 0 w 77"/>
                    <a:gd name="T29" fmla="*/ 0 h 33"/>
                    <a:gd name="T30" fmla="*/ 0 w 77"/>
                    <a:gd name="T31" fmla="*/ 0 h 33"/>
                    <a:gd name="T32" fmla="*/ 0 w 77"/>
                    <a:gd name="T33" fmla="*/ 0 h 33"/>
                    <a:gd name="T34" fmla="*/ 0 w 77"/>
                    <a:gd name="T35" fmla="*/ 0 h 33"/>
                    <a:gd name="T36" fmla="*/ 0 w 77"/>
                    <a:gd name="T37" fmla="*/ 0 h 33"/>
                    <a:gd name="T38" fmla="*/ 0 w 77"/>
                    <a:gd name="T39" fmla="*/ 0 h 33"/>
                    <a:gd name="T40" fmla="*/ 0 w 77"/>
                    <a:gd name="T41" fmla="*/ 0 h 33"/>
                    <a:gd name="T42" fmla="*/ 0 w 77"/>
                    <a:gd name="T43" fmla="*/ 0 h 33"/>
                    <a:gd name="T44" fmla="*/ 0 w 77"/>
                    <a:gd name="T45" fmla="*/ 0 h 33"/>
                    <a:gd name="T46" fmla="*/ 0 w 77"/>
                    <a:gd name="T47" fmla="*/ 0 h 33"/>
                    <a:gd name="T48" fmla="*/ 0 w 77"/>
                    <a:gd name="T49" fmla="*/ 0 h 33"/>
                    <a:gd name="T50" fmla="*/ 0 w 77"/>
                    <a:gd name="T51" fmla="*/ 0 h 33"/>
                    <a:gd name="T52" fmla="*/ 0 w 77"/>
                    <a:gd name="T53" fmla="*/ 0 h 33"/>
                    <a:gd name="T54" fmla="*/ 0 w 77"/>
                    <a:gd name="T55" fmla="*/ 0 h 33"/>
                    <a:gd name="T56" fmla="*/ 0 w 77"/>
                    <a:gd name="T57" fmla="*/ 0 h 33"/>
                    <a:gd name="T58" fmla="*/ 0 w 77"/>
                    <a:gd name="T59" fmla="*/ 0 h 33"/>
                    <a:gd name="T60" fmla="*/ 0 w 77"/>
                    <a:gd name="T61" fmla="*/ 0 h 33"/>
                    <a:gd name="T62" fmla="*/ 0 w 77"/>
                    <a:gd name="T63" fmla="*/ 0 h 33"/>
                    <a:gd name="T64" fmla="*/ 0 w 77"/>
                    <a:gd name="T65" fmla="*/ 0 h 33"/>
                    <a:gd name="T66" fmla="*/ 0 w 77"/>
                    <a:gd name="T67" fmla="*/ 0 h 33"/>
                    <a:gd name="T68" fmla="*/ 0 w 77"/>
                    <a:gd name="T69" fmla="*/ 0 h 33"/>
                    <a:gd name="T70" fmla="*/ 0 w 77"/>
                    <a:gd name="T71" fmla="*/ 0 h 33"/>
                    <a:gd name="T72" fmla="*/ 0 w 77"/>
                    <a:gd name="T73" fmla="*/ 0 h 33"/>
                    <a:gd name="T74" fmla="*/ 0 w 77"/>
                    <a:gd name="T75" fmla="*/ 0 h 33"/>
                    <a:gd name="T76" fmla="*/ 0 w 77"/>
                    <a:gd name="T77" fmla="*/ 0 h 33"/>
                    <a:gd name="T78" fmla="*/ 0 w 77"/>
                    <a:gd name="T79" fmla="*/ 0 h 33"/>
                    <a:gd name="T80" fmla="*/ 0 w 77"/>
                    <a:gd name="T81" fmla="*/ 0 h 33"/>
                    <a:gd name="T82" fmla="*/ 0 w 77"/>
                    <a:gd name="T83" fmla="*/ 0 h 33"/>
                    <a:gd name="T84" fmla="*/ 0 w 77"/>
                    <a:gd name="T85" fmla="*/ 0 h 33"/>
                    <a:gd name="T86" fmla="*/ 0 w 77"/>
                    <a:gd name="T87" fmla="*/ 0 h 33"/>
                    <a:gd name="T88" fmla="*/ 0 w 77"/>
                    <a:gd name="T89" fmla="*/ 0 h 33"/>
                    <a:gd name="T90" fmla="*/ 0 w 77"/>
                    <a:gd name="T91" fmla="*/ 0 h 33"/>
                    <a:gd name="T92" fmla="*/ 0 w 77"/>
                    <a:gd name="T93" fmla="*/ 0 h 33"/>
                    <a:gd name="T94" fmla="*/ 0 w 77"/>
                    <a:gd name="T95" fmla="*/ 0 h 33"/>
                    <a:gd name="T96" fmla="*/ 0 w 77"/>
                    <a:gd name="T97" fmla="*/ 0 h 3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77" h="33">
                      <a:moveTo>
                        <a:pt x="76" y="3"/>
                      </a:moveTo>
                      <a:lnTo>
                        <a:pt x="76" y="3"/>
                      </a:lnTo>
                      <a:lnTo>
                        <a:pt x="75" y="1"/>
                      </a:lnTo>
                      <a:lnTo>
                        <a:pt x="73" y="0"/>
                      </a:lnTo>
                      <a:lnTo>
                        <a:pt x="70" y="0"/>
                      </a:lnTo>
                      <a:lnTo>
                        <a:pt x="66" y="1"/>
                      </a:lnTo>
                      <a:lnTo>
                        <a:pt x="59" y="2"/>
                      </a:lnTo>
                      <a:lnTo>
                        <a:pt x="51" y="3"/>
                      </a:lnTo>
                      <a:lnTo>
                        <a:pt x="42" y="3"/>
                      </a:lnTo>
                      <a:lnTo>
                        <a:pt x="33" y="2"/>
                      </a:lnTo>
                      <a:lnTo>
                        <a:pt x="23" y="2"/>
                      </a:lnTo>
                      <a:lnTo>
                        <a:pt x="16" y="2"/>
                      </a:lnTo>
                      <a:lnTo>
                        <a:pt x="11" y="1"/>
                      </a:lnTo>
                      <a:lnTo>
                        <a:pt x="9" y="1"/>
                      </a:lnTo>
                      <a:lnTo>
                        <a:pt x="6" y="1"/>
                      </a:lnTo>
                      <a:lnTo>
                        <a:pt x="4" y="0"/>
                      </a:lnTo>
                      <a:lnTo>
                        <a:pt x="2" y="0"/>
                      </a:lnTo>
                      <a:lnTo>
                        <a:pt x="1" y="2"/>
                      </a:lnTo>
                      <a:lnTo>
                        <a:pt x="0" y="9"/>
                      </a:lnTo>
                      <a:lnTo>
                        <a:pt x="0" y="15"/>
                      </a:lnTo>
                      <a:lnTo>
                        <a:pt x="0" y="21"/>
                      </a:lnTo>
                      <a:lnTo>
                        <a:pt x="1" y="24"/>
                      </a:lnTo>
                      <a:lnTo>
                        <a:pt x="2" y="27"/>
                      </a:lnTo>
                      <a:lnTo>
                        <a:pt x="3" y="29"/>
                      </a:lnTo>
                      <a:lnTo>
                        <a:pt x="4" y="30"/>
                      </a:lnTo>
                      <a:lnTo>
                        <a:pt x="7" y="31"/>
                      </a:lnTo>
                      <a:lnTo>
                        <a:pt x="11" y="31"/>
                      </a:lnTo>
                      <a:lnTo>
                        <a:pt x="17" y="32"/>
                      </a:lnTo>
                      <a:lnTo>
                        <a:pt x="26" y="32"/>
                      </a:lnTo>
                      <a:lnTo>
                        <a:pt x="37" y="32"/>
                      </a:lnTo>
                      <a:lnTo>
                        <a:pt x="47" y="33"/>
                      </a:lnTo>
                      <a:lnTo>
                        <a:pt x="57" y="32"/>
                      </a:lnTo>
                      <a:lnTo>
                        <a:pt x="65" y="32"/>
                      </a:lnTo>
                      <a:lnTo>
                        <a:pt x="70" y="31"/>
                      </a:lnTo>
                      <a:lnTo>
                        <a:pt x="73" y="30"/>
                      </a:lnTo>
                      <a:lnTo>
                        <a:pt x="75" y="28"/>
                      </a:lnTo>
                      <a:lnTo>
                        <a:pt x="77" y="26"/>
                      </a:lnTo>
                      <a:lnTo>
                        <a:pt x="77" y="24"/>
                      </a:lnTo>
                      <a:lnTo>
                        <a:pt x="77" y="19"/>
                      </a:lnTo>
                      <a:lnTo>
                        <a:pt x="77" y="12"/>
                      </a:lnTo>
                      <a:lnTo>
                        <a:pt x="76" y="6"/>
                      </a:lnTo>
                      <a:lnTo>
                        <a:pt x="76" y="3"/>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40031" name="Freeform 421"/>
                <p:cNvSpPr>
                  <a:spLocks/>
                </p:cNvSpPr>
                <p:nvPr/>
              </p:nvSpPr>
              <p:spPr bwMode="auto">
                <a:xfrm>
                  <a:off x="1929" y="2359"/>
                  <a:ext cx="9" cy="4"/>
                </a:xfrm>
                <a:custGeom>
                  <a:avLst/>
                  <a:gdLst>
                    <a:gd name="T0" fmla="*/ 0 w 75"/>
                    <a:gd name="T1" fmla="*/ 0 h 34"/>
                    <a:gd name="T2" fmla="*/ 0 w 75"/>
                    <a:gd name="T3" fmla="*/ 0 h 34"/>
                    <a:gd name="T4" fmla="*/ 0 w 75"/>
                    <a:gd name="T5" fmla="*/ 0 h 34"/>
                    <a:gd name="T6" fmla="*/ 0 w 75"/>
                    <a:gd name="T7" fmla="*/ 0 h 34"/>
                    <a:gd name="T8" fmla="*/ 0 w 75"/>
                    <a:gd name="T9" fmla="*/ 0 h 34"/>
                    <a:gd name="T10" fmla="*/ 0 w 75"/>
                    <a:gd name="T11" fmla="*/ 0 h 34"/>
                    <a:gd name="T12" fmla="*/ 0 w 75"/>
                    <a:gd name="T13" fmla="*/ 0 h 34"/>
                    <a:gd name="T14" fmla="*/ 0 w 75"/>
                    <a:gd name="T15" fmla="*/ 0 h 34"/>
                    <a:gd name="T16" fmla="*/ 0 w 75"/>
                    <a:gd name="T17" fmla="*/ 0 h 34"/>
                    <a:gd name="T18" fmla="*/ 0 w 75"/>
                    <a:gd name="T19" fmla="*/ 0 h 34"/>
                    <a:gd name="T20" fmla="*/ 0 w 75"/>
                    <a:gd name="T21" fmla="*/ 0 h 34"/>
                    <a:gd name="T22" fmla="*/ 0 w 75"/>
                    <a:gd name="T23" fmla="*/ 0 h 34"/>
                    <a:gd name="T24" fmla="*/ 0 w 75"/>
                    <a:gd name="T25" fmla="*/ 0 h 34"/>
                    <a:gd name="T26" fmla="*/ 0 w 75"/>
                    <a:gd name="T27" fmla="*/ 0 h 34"/>
                    <a:gd name="T28" fmla="*/ 0 w 75"/>
                    <a:gd name="T29" fmla="*/ 0 h 34"/>
                    <a:gd name="T30" fmla="*/ 0 w 75"/>
                    <a:gd name="T31" fmla="*/ 0 h 34"/>
                    <a:gd name="T32" fmla="*/ 0 w 75"/>
                    <a:gd name="T33" fmla="*/ 0 h 34"/>
                    <a:gd name="T34" fmla="*/ 0 w 75"/>
                    <a:gd name="T35" fmla="*/ 0 h 34"/>
                    <a:gd name="T36" fmla="*/ 0 w 75"/>
                    <a:gd name="T37" fmla="*/ 0 h 34"/>
                    <a:gd name="T38" fmla="*/ 0 w 75"/>
                    <a:gd name="T39" fmla="*/ 0 h 34"/>
                    <a:gd name="T40" fmla="*/ 0 w 75"/>
                    <a:gd name="T41" fmla="*/ 0 h 34"/>
                    <a:gd name="T42" fmla="*/ 0 w 75"/>
                    <a:gd name="T43" fmla="*/ 0 h 34"/>
                    <a:gd name="T44" fmla="*/ 0 w 75"/>
                    <a:gd name="T45" fmla="*/ 0 h 34"/>
                    <a:gd name="T46" fmla="*/ 0 w 75"/>
                    <a:gd name="T47" fmla="*/ 0 h 34"/>
                    <a:gd name="T48" fmla="*/ 0 w 75"/>
                    <a:gd name="T49" fmla="*/ 0 h 34"/>
                    <a:gd name="T50" fmla="*/ 0 w 75"/>
                    <a:gd name="T51" fmla="*/ 0 h 34"/>
                    <a:gd name="T52" fmla="*/ 0 w 75"/>
                    <a:gd name="T53" fmla="*/ 0 h 34"/>
                    <a:gd name="T54" fmla="*/ 0 w 75"/>
                    <a:gd name="T55" fmla="*/ 0 h 34"/>
                    <a:gd name="T56" fmla="*/ 0 w 75"/>
                    <a:gd name="T57" fmla="*/ 0 h 34"/>
                    <a:gd name="T58" fmla="*/ 0 w 75"/>
                    <a:gd name="T59" fmla="*/ 0 h 34"/>
                    <a:gd name="T60" fmla="*/ 0 w 75"/>
                    <a:gd name="T61" fmla="*/ 0 h 34"/>
                    <a:gd name="T62" fmla="*/ 0 w 75"/>
                    <a:gd name="T63" fmla="*/ 0 h 34"/>
                    <a:gd name="T64" fmla="*/ 0 w 75"/>
                    <a:gd name="T65" fmla="*/ 0 h 34"/>
                    <a:gd name="T66" fmla="*/ 0 w 75"/>
                    <a:gd name="T67" fmla="*/ 0 h 34"/>
                    <a:gd name="T68" fmla="*/ 0 w 75"/>
                    <a:gd name="T69" fmla="*/ 0 h 34"/>
                    <a:gd name="T70" fmla="*/ 0 w 75"/>
                    <a:gd name="T71" fmla="*/ 0 h 34"/>
                    <a:gd name="T72" fmla="*/ 0 w 75"/>
                    <a:gd name="T73" fmla="*/ 0 h 34"/>
                    <a:gd name="T74" fmla="*/ 0 w 75"/>
                    <a:gd name="T75" fmla="*/ 0 h 34"/>
                    <a:gd name="T76" fmla="*/ 0 w 75"/>
                    <a:gd name="T77" fmla="*/ 0 h 34"/>
                    <a:gd name="T78" fmla="*/ 0 w 75"/>
                    <a:gd name="T79" fmla="*/ 0 h 34"/>
                    <a:gd name="T80" fmla="*/ 0 w 75"/>
                    <a:gd name="T81" fmla="*/ 0 h 3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75" h="34">
                      <a:moveTo>
                        <a:pt x="74" y="4"/>
                      </a:moveTo>
                      <a:lnTo>
                        <a:pt x="73" y="2"/>
                      </a:lnTo>
                      <a:lnTo>
                        <a:pt x="71" y="1"/>
                      </a:lnTo>
                      <a:lnTo>
                        <a:pt x="68" y="1"/>
                      </a:lnTo>
                      <a:lnTo>
                        <a:pt x="64" y="1"/>
                      </a:lnTo>
                      <a:lnTo>
                        <a:pt x="57" y="2"/>
                      </a:lnTo>
                      <a:lnTo>
                        <a:pt x="49" y="3"/>
                      </a:lnTo>
                      <a:lnTo>
                        <a:pt x="40" y="3"/>
                      </a:lnTo>
                      <a:lnTo>
                        <a:pt x="31" y="3"/>
                      </a:lnTo>
                      <a:lnTo>
                        <a:pt x="23" y="2"/>
                      </a:lnTo>
                      <a:lnTo>
                        <a:pt x="16" y="2"/>
                      </a:lnTo>
                      <a:lnTo>
                        <a:pt x="11" y="1"/>
                      </a:lnTo>
                      <a:lnTo>
                        <a:pt x="8" y="1"/>
                      </a:lnTo>
                      <a:lnTo>
                        <a:pt x="5" y="1"/>
                      </a:lnTo>
                      <a:lnTo>
                        <a:pt x="3" y="0"/>
                      </a:lnTo>
                      <a:lnTo>
                        <a:pt x="1" y="1"/>
                      </a:lnTo>
                      <a:lnTo>
                        <a:pt x="0" y="3"/>
                      </a:lnTo>
                      <a:lnTo>
                        <a:pt x="0" y="10"/>
                      </a:lnTo>
                      <a:lnTo>
                        <a:pt x="0" y="16"/>
                      </a:lnTo>
                      <a:lnTo>
                        <a:pt x="0" y="22"/>
                      </a:lnTo>
                      <a:lnTo>
                        <a:pt x="0" y="25"/>
                      </a:lnTo>
                      <a:lnTo>
                        <a:pt x="1" y="28"/>
                      </a:lnTo>
                      <a:lnTo>
                        <a:pt x="2" y="30"/>
                      </a:lnTo>
                      <a:lnTo>
                        <a:pt x="3" y="31"/>
                      </a:lnTo>
                      <a:lnTo>
                        <a:pt x="6" y="32"/>
                      </a:lnTo>
                      <a:lnTo>
                        <a:pt x="10" y="32"/>
                      </a:lnTo>
                      <a:lnTo>
                        <a:pt x="17" y="33"/>
                      </a:lnTo>
                      <a:lnTo>
                        <a:pt x="26" y="33"/>
                      </a:lnTo>
                      <a:lnTo>
                        <a:pt x="36" y="33"/>
                      </a:lnTo>
                      <a:lnTo>
                        <a:pt x="46" y="34"/>
                      </a:lnTo>
                      <a:lnTo>
                        <a:pt x="55" y="33"/>
                      </a:lnTo>
                      <a:lnTo>
                        <a:pt x="63" y="33"/>
                      </a:lnTo>
                      <a:lnTo>
                        <a:pt x="68" y="32"/>
                      </a:lnTo>
                      <a:lnTo>
                        <a:pt x="71" y="30"/>
                      </a:lnTo>
                      <a:lnTo>
                        <a:pt x="73" y="29"/>
                      </a:lnTo>
                      <a:lnTo>
                        <a:pt x="75" y="27"/>
                      </a:lnTo>
                      <a:lnTo>
                        <a:pt x="75" y="25"/>
                      </a:lnTo>
                      <a:lnTo>
                        <a:pt x="75" y="20"/>
                      </a:lnTo>
                      <a:lnTo>
                        <a:pt x="75" y="13"/>
                      </a:lnTo>
                      <a:lnTo>
                        <a:pt x="74" y="7"/>
                      </a:lnTo>
                      <a:lnTo>
                        <a:pt x="74" y="4"/>
                      </a:lnTo>
                      <a:close/>
                    </a:path>
                  </a:pathLst>
                </a:custGeom>
                <a:solidFill>
                  <a:srgbClr val="E5DDD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0032" name="Freeform 422"/>
                <p:cNvSpPr>
                  <a:spLocks/>
                </p:cNvSpPr>
                <p:nvPr/>
              </p:nvSpPr>
              <p:spPr bwMode="auto">
                <a:xfrm>
                  <a:off x="1929" y="2359"/>
                  <a:ext cx="9" cy="4"/>
                </a:xfrm>
                <a:custGeom>
                  <a:avLst/>
                  <a:gdLst>
                    <a:gd name="T0" fmla="*/ 0 w 75"/>
                    <a:gd name="T1" fmla="*/ 0 h 34"/>
                    <a:gd name="T2" fmla="*/ 0 w 75"/>
                    <a:gd name="T3" fmla="*/ 0 h 34"/>
                    <a:gd name="T4" fmla="*/ 0 w 75"/>
                    <a:gd name="T5" fmla="*/ 0 h 34"/>
                    <a:gd name="T6" fmla="*/ 0 w 75"/>
                    <a:gd name="T7" fmla="*/ 0 h 34"/>
                    <a:gd name="T8" fmla="*/ 0 w 75"/>
                    <a:gd name="T9" fmla="*/ 0 h 34"/>
                    <a:gd name="T10" fmla="*/ 0 w 75"/>
                    <a:gd name="T11" fmla="*/ 0 h 34"/>
                    <a:gd name="T12" fmla="*/ 0 w 75"/>
                    <a:gd name="T13" fmla="*/ 0 h 34"/>
                    <a:gd name="T14" fmla="*/ 0 w 75"/>
                    <a:gd name="T15" fmla="*/ 0 h 34"/>
                    <a:gd name="T16" fmla="*/ 0 w 75"/>
                    <a:gd name="T17" fmla="*/ 0 h 34"/>
                    <a:gd name="T18" fmla="*/ 0 w 75"/>
                    <a:gd name="T19" fmla="*/ 0 h 34"/>
                    <a:gd name="T20" fmla="*/ 0 w 75"/>
                    <a:gd name="T21" fmla="*/ 0 h 34"/>
                    <a:gd name="T22" fmla="*/ 0 w 75"/>
                    <a:gd name="T23" fmla="*/ 0 h 34"/>
                    <a:gd name="T24" fmla="*/ 0 w 75"/>
                    <a:gd name="T25" fmla="*/ 0 h 34"/>
                    <a:gd name="T26" fmla="*/ 0 w 75"/>
                    <a:gd name="T27" fmla="*/ 0 h 34"/>
                    <a:gd name="T28" fmla="*/ 0 w 75"/>
                    <a:gd name="T29" fmla="*/ 0 h 34"/>
                    <a:gd name="T30" fmla="*/ 0 w 75"/>
                    <a:gd name="T31" fmla="*/ 0 h 34"/>
                    <a:gd name="T32" fmla="*/ 0 w 75"/>
                    <a:gd name="T33" fmla="*/ 0 h 34"/>
                    <a:gd name="T34" fmla="*/ 0 w 75"/>
                    <a:gd name="T35" fmla="*/ 0 h 34"/>
                    <a:gd name="T36" fmla="*/ 0 w 75"/>
                    <a:gd name="T37" fmla="*/ 0 h 34"/>
                    <a:gd name="T38" fmla="*/ 0 w 75"/>
                    <a:gd name="T39" fmla="*/ 0 h 34"/>
                    <a:gd name="T40" fmla="*/ 0 w 75"/>
                    <a:gd name="T41" fmla="*/ 0 h 34"/>
                    <a:gd name="T42" fmla="*/ 0 w 75"/>
                    <a:gd name="T43" fmla="*/ 0 h 34"/>
                    <a:gd name="T44" fmla="*/ 0 w 75"/>
                    <a:gd name="T45" fmla="*/ 0 h 34"/>
                    <a:gd name="T46" fmla="*/ 0 w 75"/>
                    <a:gd name="T47" fmla="*/ 0 h 34"/>
                    <a:gd name="T48" fmla="*/ 0 w 75"/>
                    <a:gd name="T49" fmla="*/ 0 h 34"/>
                    <a:gd name="T50" fmla="*/ 0 w 75"/>
                    <a:gd name="T51" fmla="*/ 0 h 34"/>
                    <a:gd name="T52" fmla="*/ 0 w 75"/>
                    <a:gd name="T53" fmla="*/ 0 h 34"/>
                    <a:gd name="T54" fmla="*/ 0 w 75"/>
                    <a:gd name="T55" fmla="*/ 0 h 34"/>
                    <a:gd name="T56" fmla="*/ 0 w 75"/>
                    <a:gd name="T57" fmla="*/ 0 h 34"/>
                    <a:gd name="T58" fmla="*/ 0 w 75"/>
                    <a:gd name="T59" fmla="*/ 0 h 34"/>
                    <a:gd name="T60" fmla="*/ 0 w 75"/>
                    <a:gd name="T61" fmla="*/ 0 h 34"/>
                    <a:gd name="T62" fmla="*/ 0 w 75"/>
                    <a:gd name="T63" fmla="*/ 0 h 34"/>
                    <a:gd name="T64" fmla="*/ 0 w 75"/>
                    <a:gd name="T65" fmla="*/ 0 h 34"/>
                    <a:gd name="T66" fmla="*/ 0 w 75"/>
                    <a:gd name="T67" fmla="*/ 0 h 34"/>
                    <a:gd name="T68" fmla="*/ 0 w 75"/>
                    <a:gd name="T69" fmla="*/ 0 h 34"/>
                    <a:gd name="T70" fmla="*/ 0 w 75"/>
                    <a:gd name="T71" fmla="*/ 0 h 34"/>
                    <a:gd name="T72" fmla="*/ 0 w 75"/>
                    <a:gd name="T73" fmla="*/ 0 h 34"/>
                    <a:gd name="T74" fmla="*/ 0 w 75"/>
                    <a:gd name="T75" fmla="*/ 0 h 34"/>
                    <a:gd name="T76" fmla="*/ 0 w 75"/>
                    <a:gd name="T77" fmla="*/ 0 h 34"/>
                    <a:gd name="T78" fmla="*/ 0 w 75"/>
                    <a:gd name="T79" fmla="*/ 0 h 34"/>
                    <a:gd name="T80" fmla="*/ 0 w 75"/>
                    <a:gd name="T81" fmla="*/ 0 h 34"/>
                    <a:gd name="T82" fmla="*/ 0 w 75"/>
                    <a:gd name="T83" fmla="*/ 0 h 34"/>
                    <a:gd name="T84" fmla="*/ 0 w 75"/>
                    <a:gd name="T85" fmla="*/ 0 h 34"/>
                    <a:gd name="T86" fmla="*/ 0 w 75"/>
                    <a:gd name="T87" fmla="*/ 0 h 34"/>
                    <a:gd name="T88" fmla="*/ 0 w 75"/>
                    <a:gd name="T89" fmla="*/ 0 h 34"/>
                    <a:gd name="T90" fmla="*/ 0 w 75"/>
                    <a:gd name="T91" fmla="*/ 0 h 34"/>
                    <a:gd name="T92" fmla="*/ 0 w 75"/>
                    <a:gd name="T93" fmla="*/ 0 h 34"/>
                    <a:gd name="T94" fmla="*/ 0 w 75"/>
                    <a:gd name="T95" fmla="*/ 0 h 34"/>
                    <a:gd name="T96" fmla="*/ 0 w 75"/>
                    <a:gd name="T97" fmla="*/ 0 h 3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75" h="34">
                      <a:moveTo>
                        <a:pt x="74" y="4"/>
                      </a:moveTo>
                      <a:lnTo>
                        <a:pt x="74" y="4"/>
                      </a:lnTo>
                      <a:lnTo>
                        <a:pt x="73" y="2"/>
                      </a:lnTo>
                      <a:lnTo>
                        <a:pt x="71" y="1"/>
                      </a:lnTo>
                      <a:lnTo>
                        <a:pt x="68" y="1"/>
                      </a:lnTo>
                      <a:lnTo>
                        <a:pt x="64" y="1"/>
                      </a:lnTo>
                      <a:lnTo>
                        <a:pt x="57" y="2"/>
                      </a:lnTo>
                      <a:lnTo>
                        <a:pt x="49" y="3"/>
                      </a:lnTo>
                      <a:lnTo>
                        <a:pt x="40" y="3"/>
                      </a:lnTo>
                      <a:lnTo>
                        <a:pt x="31" y="3"/>
                      </a:lnTo>
                      <a:lnTo>
                        <a:pt x="23" y="2"/>
                      </a:lnTo>
                      <a:lnTo>
                        <a:pt x="16" y="2"/>
                      </a:lnTo>
                      <a:lnTo>
                        <a:pt x="11" y="1"/>
                      </a:lnTo>
                      <a:lnTo>
                        <a:pt x="8" y="1"/>
                      </a:lnTo>
                      <a:lnTo>
                        <a:pt x="5" y="1"/>
                      </a:lnTo>
                      <a:lnTo>
                        <a:pt x="3" y="0"/>
                      </a:lnTo>
                      <a:lnTo>
                        <a:pt x="1" y="1"/>
                      </a:lnTo>
                      <a:lnTo>
                        <a:pt x="0" y="3"/>
                      </a:lnTo>
                      <a:lnTo>
                        <a:pt x="0" y="10"/>
                      </a:lnTo>
                      <a:lnTo>
                        <a:pt x="0" y="16"/>
                      </a:lnTo>
                      <a:lnTo>
                        <a:pt x="0" y="22"/>
                      </a:lnTo>
                      <a:lnTo>
                        <a:pt x="0" y="25"/>
                      </a:lnTo>
                      <a:lnTo>
                        <a:pt x="1" y="28"/>
                      </a:lnTo>
                      <a:lnTo>
                        <a:pt x="2" y="30"/>
                      </a:lnTo>
                      <a:lnTo>
                        <a:pt x="3" y="31"/>
                      </a:lnTo>
                      <a:lnTo>
                        <a:pt x="6" y="32"/>
                      </a:lnTo>
                      <a:lnTo>
                        <a:pt x="10" y="32"/>
                      </a:lnTo>
                      <a:lnTo>
                        <a:pt x="17" y="33"/>
                      </a:lnTo>
                      <a:lnTo>
                        <a:pt x="26" y="33"/>
                      </a:lnTo>
                      <a:lnTo>
                        <a:pt x="36" y="33"/>
                      </a:lnTo>
                      <a:lnTo>
                        <a:pt x="46" y="34"/>
                      </a:lnTo>
                      <a:lnTo>
                        <a:pt x="55" y="33"/>
                      </a:lnTo>
                      <a:lnTo>
                        <a:pt x="63" y="33"/>
                      </a:lnTo>
                      <a:lnTo>
                        <a:pt x="68" y="32"/>
                      </a:lnTo>
                      <a:lnTo>
                        <a:pt x="71" y="30"/>
                      </a:lnTo>
                      <a:lnTo>
                        <a:pt x="73" y="29"/>
                      </a:lnTo>
                      <a:lnTo>
                        <a:pt x="75" y="27"/>
                      </a:lnTo>
                      <a:lnTo>
                        <a:pt x="75" y="25"/>
                      </a:lnTo>
                      <a:lnTo>
                        <a:pt x="75" y="20"/>
                      </a:lnTo>
                      <a:lnTo>
                        <a:pt x="75" y="13"/>
                      </a:lnTo>
                      <a:lnTo>
                        <a:pt x="74" y="7"/>
                      </a:lnTo>
                      <a:lnTo>
                        <a:pt x="74" y="4"/>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40033" name="Freeform 423"/>
                <p:cNvSpPr>
                  <a:spLocks/>
                </p:cNvSpPr>
                <p:nvPr/>
              </p:nvSpPr>
              <p:spPr bwMode="auto">
                <a:xfrm>
                  <a:off x="1916" y="2359"/>
                  <a:ext cx="10" cy="4"/>
                </a:xfrm>
                <a:custGeom>
                  <a:avLst/>
                  <a:gdLst>
                    <a:gd name="T0" fmla="*/ 0 w 76"/>
                    <a:gd name="T1" fmla="*/ 0 h 33"/>
                    <a:gd name="T2" fmla="*/ 0 w 76"/>
                    <a:gd name="T3" fmla="*/ 0 h 33"/>
                    <a:gd name="T4" fmla="*/ 0 w 76"/>
                    <a:gd name="T5" fmla="*/ 0 h 33"/>
                    <a:gd name="T6" fmla="*/ 0 w 76"/>
                    <a:gd name="T7" fmla="*/ 0 h 33"/>
                    <a:gd name="T8" fmla="*/ 0 w 76"/>
                    <a:gd name="T9" fmla="*/ 0 h 33"/>
                    <a:gd name="T10" fmla="*/ 0 w 76"/>
                    <a:gd name="T11" fmla="*/ 0 h 33"/>
                    <a:gd name="T12" fmla="*/ 0 w 76"/>
                    <a:gd name="T13" fmla="*/ 0 h 33"/>
                    <a:gd name="T14" fmla="*/ 0 w 76"/>
                    <a:gd name="T15" fmla="*/ 0 h 33"/>
                    <a:gd name="T16" fmla="*/ 0 w 76"/>
                    <a:gd name="T17" fmla="*/ 0 h 33"/>
                    <a:gd name="T18" fmla="*/ 0 w 76"/>
                    <a:gd name="T19" fmla="*/ 0 h 33"/>
                    <a:gd name="T20" fmla="*/ 0 w 76"/>
                    <a:gd name="T21" fmla="*/ 0 h 33"/>
                    <a:gd name="T22" fmla="*/ 0 w 76"/>
                    <a:gd name="T23" fmla="*/ 0 h 33"/>
                    <a:gd name="T24" fmla="*/ 0 w 76"/>
                    <a:gd name="T25" fmla="*/ 0 h 33"/>
                    <a:gd name="T26" fmla="*/ 0 w 76"/>
                    <a:gd name="T27" fmla="*/ 0 h 33"/>
                    <a:gd name="T28" fmla="*/ 0 w 76"/>
                    <a:gd name="T29" fmla="*/ 0 h 33"/>
                    <a:gd name="T30" fmla="*/ 0 w 76"/>
                    <a:gd name="T31" fmla="*/ 0 h 33"/>
                    <a:gd name="T32" fmla="*/ 0 w 76"/>
                    <a:gd name="T33" fmla="*/ 0 h 33"/>
                    <a:gd name="T34" fmla="*/ 0 w 76"/>
                    <a:gd name="T35" fmla="*/ 0 h 33"/>
                    <a:gd name="T36" fmla="*/ 0 w 76"/>
                    <a:gd name="T37" fmla="*/ 0 h 33"/>
                    <a:gd name="T38" fmla="*/ 0 w 76"/>
                    <a:gd name="T39" fmla="*/ 0 h 33"/>
                    <a:gd name="T40" fmla="*/ 0 w 76"/>
                    <a:gd name="T41" fmla="*/ 0 h 33"/>
                    <a:gd name="T42" fmla="*/ 0 w 76"/>
                    <a:gd name="T43" fmla="*/ 0 h 33"/>
                    <a:gd name="T44" fmla="*/ 0 w 76"/>
                    <a:gd name="T45" fmla="*/ 0 h 33"/>
                    <a:gd name="T46" fmla="*/ 0 w 76"/>
                    <a:gd name="T47" fmla="*/ 0 h 33"/>
                    <a:gd name="T48" fmla="*/ 0 w 76"/>
                    <a:gd name="T49" fmla="*/ 0 h 33"/>
                    <a:gd name="T50" fmla="*/ 0 w 76"/>
                    <a:gd name="T51" fmla="*/ 0 h 33"/>
                    <a:gd name="T52" fmla="*/ 0 w 76"/>
                    <a:gd name="T53" fmla="*/ 0 h 33"/>
                    <a:gd name="T54" fmla="*/ 0 w 76"/>
                    <a:gd name="T55" fmla="*/ 0 h 33"/>
                    <a:gd name="T56" fmla="*/ 0 w 76"/>
                    <a:gd name="T57" fmla="*/ 0 h 33"/>
                    <a:gd name="T58" fmla="*/ 0 w 76"/>
                    <a:gd name="T59" fmla="*/ 0 h 33"/>
                    <a:gd name="T60" fmla="*/ 0 w 76"/>
                    <a:gd name="T61" fmla="*/ 0 h 33"/>
                    <a:gd name="T62" fmla="*/ 0 w 76"/>
                    <a:gd name="T63" fmla="*/ 0 h 33"/>
                    <a:gd name="T64" fmla="*/ 0 w 76"/>
                    <a:gd name="T65" fmla="*/ 0 h 33"/>
                    <a:gd name="T66" fmla="*/ 0 w 76"/>
                    <a:gd name="T67" fmla="*/ 0 h 33"/>
                    <a:gd name="T68" fmla="*/ 0 w 76"/>
                    <a:gd name="T69" fmla="*/ 0 h 33"/>
                    <a:gd name="T70" fmla="*/ 0 w 76"/>
                    <a:gd name="T71" fmla="*/ 0 h 33"/>
                    <a:gd name="T72" fmla="*/ 0 w 76"/>
                    <a:gd name="T73" fmla="*/ 0 h 33"/>
                    <a:gd name="T74" fmla="*/ 0 w 76"/>
                    <a:gd name="T75" fmla="*/ 0 h 33"/>
                    <a:gd name="T76" fmla="*/ 0 w 76"/>
                    <a:gd name="T77" fmla="*/ 0 h 33"/>
                    <a:gd name="T78" fmla="*/ 0 w 76"/>
                    <a:gd name="T79" fmla="*/ 0 h 33"/>
                    <a:gd name="T80" fmla="*/ 0 w 76"/>
                    <a:gd name="T81" fmla="*/ 0 h 3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76" h="33">
                      <a:moveTo>
                        <a:pt x="75" y="4"/>
                      </a:moveTo>
                      <a:lnTo>
                        <a:pt x="74" y="2"/>
                      </a:lnTo>
                      <a:lnTo>
                        <a:pt x="72" y="0"/>
                      </a:lnTo>
                      <a:lnTo>
                        <a:pt x="69" y="0"/>
                      </a:lnTo>
                      <a:lnTo>
                        <a:pt x="65" y="1"/>
                      </a:lnTo>
                      <a:lnTo>
                        <a:pt x="57" y="2"/>
                      </a:lnTo>
                      <a:lnTo>
                        <a:pt x="49" y="3"/>
                      </a:lnTo>
                      <a:lnTo>
                        <a:pt x="40" y="3"/>
                      </a:lnTo>
                      <a:lnTo>
                        <a:pt x="31" y="2"/>
                      </a:lnTo>
                      <a:lnTo>
                        <a:pt x="23" y="2"/>
                      </a:lnTo>
                      <a:lnTo>
                        <a:pt x="16" y="2"/>
                      </a:lnTo>
                      <a:lnTo>
                        <a:pt x="11" y="1"/>
                      </a:lnTo>
                      <a:lnTo>
                        <a:pt x="8" y="1"/>
                      </a:lnTo>
                      <a:lnTo>
                        <a:pt x="5" y="1"/>
                      </a:lnTo>
                      <a:lnTo>
                        <a:pt x="3" y="0"/>
                      </a:lnTo>
                      <a:lnTo>
                        <a:pt x="1" y="0"/>
                      </a:lnTo>
                      <a:lnTo>
                        <a:pt x="0" y="2"/>
                      </a:lnTo>
                      <a:lnTo>
                        <a:pt x="0" y="9"/>
                      </a:lnTo>
                      <a:lnTo>
                        <a:pt x="0" y="15"/>
                      </a:lnTo>
                      <a:lnTo>
                        <a:pt x="0" y="21"/>
                      </a:lnTo>
                      <a:lnTo>
                        <a:pt x="0" y="24"/>
                      </a:lnTo>
                      <a:lnTo>
                        <a:pt x="1" y="27"/>
                      </a:lnTo>
                      <a:lnTo>
                        <a:pt x="2" y="29"/>
                      </a:lnTo>
                      <a:lnTo>
                        <a:pt x="3" y="30"/>
                      </a:lnTo>
                      <a:lnTo>
                        <a:pt x="6" y="31"/>
                      </a:lnTo>
                      <a:lnTo>
                        <a:pt x="10" y="31"/>
                      </a:lnTo>
                      <a:lnTo>
                        <a:pt x="17" y="32"/>
                      </a:lnTo>
                      <a:lnTo>
                        <a:pt x="26" y="32"/>
                      </a:lnTo>
                      <a:lnTo>
                        <a:pt x="36" y="33"/>
                      </a:lnTo>
                      <a:lnTo>
                        <a:pt x="46" y="33"/>
                      </a:lnTo>
                      <a:lnTo>
                        <a:pt x="55" y="33"/>
                      </a:lnTo>
                      <a:lnTo>
                        <a:pt x="64" y="32"/>
                      </a:lnTo>
                      <a:lnTo>
                        <a:pt x="69" y="31"/>
                      </a:lnTo>
                      <a:lnTo>
                        <a:pt x="72" y="30"/>
                      </a:lnTo>
                      <a:lnTo>
                        <a:pt x="74" y="28"/>
                      </a:lnTo>
                      <a:lnTo>
                        <a:pt x="76" y="26"/>
                      </a:lnTo>
                      <a:lnTo>
                        <a:pt x="76" y="24"/>
                      </a:lnTo>
                      <a:lnTo>
                        <a:pt x="76" y="19"/>
                      </a:lnTo>
                      <a:lnTo>
                        <a:pt x="76" y="12"/>
                      </a:lnTo>
                      <a:lnTo>
                        <a:pt x="75" y="7"/>
                      </a:lnTo>
                      <a:lnTo>
                        <a:pt x="75" y="4"/>
                      </a:lnTo>
                      <a:close/>
                    </a:path>
                  </a:pathLst>
                </a:custGeom>
                <a:solidFill>
                  <a:srgbClr val="E5DDD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0034" name="Freeform 424"/>
                <p:cNvSpPr>
                  <a:spLocks/>
                </p:cNvSpPr>
                <p:nvPr/>
              </p:nvSpPr>
              <p:spPr bwMode="auto">
                <a:xfrm>
                  <a:off x="1916" y="2359"/>
                  <a:ext cx="10" cy="4"/>
                </a:xfrm>
                <a:custGeom>
                  <a:avLst/>
                  <a:gdLst>
                    <a:gd name="T0" fmla="*/ 0 w 76"/>
                    <a:gd name="T1" fmla="*/ 0 h 33"/>
                    <a:gd name="T2" fmla="*/ 0 w 76"/>
                    <a:gd name="T3" fmla="*/ 0 h 33"/>
                    <a:gd name="T4" fmla="*/ 0 w 76"/>
                    <a:gd name="T5" fmla="*/ 0 h 33"/>
                    <a:gd name="T6" fmla="*/ 0 w 76"/>
                    <a:gd name="T7" fmla="*/ 0 h 33"/>
                    <a:gd name="T8" fmla="*/ 0 w 76"/>
                    <a:gd name="T9" fmla="*/ 0 h 33"/>
                    <a:gd name="T10" fmla="*/ 0 w 76"/>
                    <a:gd name="T11" fmla="*/ 0 h 33"/>
                    <a:gd name="T12" fmla="*/ 0 w 76"/>
                    <a:gd name="T13" fmla="*/ 0 h 33"/>
                    <a:gd name="T14" fmla="*/ 0 w 76"/>
                    <a:gd name="T15" fmla="*/ 0 h 33"/>
                    <a:gd name="T16" fmla="*/ 0 w 76"/>
                    <a:gd name="T17" fmla="*/ 0 h 33"/>
                    <a:gd name="T18" fmla="*/ 0 w 76"/>
                    <a:gd name="T19" fmla="*/ 0 h 33"/>
                    <a:gd name="T20" fmla="*/ 0 w 76"/>
                    <a:gd name="T21" fmla="*/ 0 h 33"/>
                    <a:gd name="T22" fmla="*/ 0 w 76"/>
                    <a:gd name="T23" fmla="*/ 0 h 33"/>
                    <a:gd name="T24" fmla="*/ 0 w 76"/>
                    <a:gd name="T25" fmla="*/ 0 h 33"/>
                    <a:gd name="T26" fmla="*/ 0 w 76"/>
                    <a:gd name="T27" fmla="*/ 0 h 33"/>
                    <a:gd name="T28" fmla="*/ 0 w 76"/>
                    <a:gd name="T29" fmla="*/ 0 h 33"/>
                    <a:gd name="T30" fmla="*/ 0 w 76"/>
                    <a:gd name="T31" fmla="*/ 0 h 33"/>
                    <a:gd name="T32" fmla="*/ 0 w 76"/>
                    <a:gd name="T33" fmla="*/ 0 h 33"/>
                    <a:gd name="T34" fmla="*/ 0 w 76"/>
                    <a:gd name="T35" fmla="*/ 0 h 33"/>
                    <a:gd name="T36" fmla="*/ 0 w 76"/>
                    <a:gd name="T37" fmla="*/ 0 h 33"/>
                    <a:gd name="T38" fmla="*/ 0 w 76"/>
                    <a:gd name="T39" fmla="*/ 0 h 33"/>
                    <a:gd name="T40" fmla="*/ 0 w 76"/>
                    <a:gd name="T41" fmla="*/ 0 h 33"/>
                    <a:gd name="T42" fmla="*/ 0 w 76"/>
                    <a:gd name="T43" fmla="*/ 0 h 33"/>
                    <a:gd name="T44" fmla="*/ 0 w 76"/>
                    <a:gd name="T45" fmla="*/ 0 h 33"/>
                    <a:gd name="T46" fmla="*/ 0 w 76"/>
                    <a:gd name="T47" fmla="*/ 0 h 33"/>
                    <a:gd name="T48" fmla="*/ 0 w 76"/>
                    <a:gd name="T49" fmla="*/ 0 h 33"/>
                    <a:gd name="T50" fmla="*/ 0 w 76"/>
                    <a:gd name="T51" fmla="*/ 0 h 33"/>
                    <a:gd name="T52" fmla="*/ 0 w 76"/>
                    <a:gd name="T53" fmla="*/ 0 h 33"/>
                    <a:gd name="T54" fmla="*/ 0 w 76"/>
                    <a:gd name="T55" fmla="*/ 0 h 33"/>
                    <a:gd name="T56" fmla="*/ 0 w 76"/>
                    <a:gd name="T57" fmla="*/ 0 h 33"/>
                    <a:gd name="T58" fmla="*/ 0 w 76"/>
                    <a:gd name="T59" fmla="*/ 0 h 33"/>
                    <a:gd name="T60" fmla="*/ 0 w 76"/>
                    <a:gd name="T61" fmla="*/ 0 h 33"/>
                    <a:gd name="T62" fmla="*/ 0 w 76"/>
                    <a:gd name="T63" fmla="*/ 0 h 33"/>
                    <a:gd name="T64" fmla="*/ 0 w 76"/>
                    <a:gd name="T65" fmla="*/ 0 h 33"/>
                    <a:gd name="T66" fmla="*/ 0 w 76"/>
                    <a:gd name="T67" fmla="*/ 0 h 33"/>
                    <a:gd name="T68" fmla="*/ 0 w 76"/>
                    <a:gd name="T69" fmla="*/ 0 h 33"/>
                    <a:gd name="T70" fmla="*/ 0 w 76"/>
                    <a:gd name="T71" fmla="*/ 0 h 33"/>
                    <a:gd name="T72" fmla="*/ 0 w 76"/>
                    <a:gd name="T73" fmla="*/ 0 h 33"/>
                    <a:gd name="T74" fmla="*/ 0 w 76"/>
                    <a:gd name="T75" fmla="*/ 0 h 33"/>
                    <a:gd name="T76" fmla="*/ 0 w 76"/>
                    <a:gd name="T77" fmla="*/ 0 h 33"/>
                    <a:gd name="T78" fmla="*/ 0 w 76"/>
                    <a:gd name="T79" fmla="*/ 0 h 33"/>
                    <a:gd name="T80" fmla="*/ 0 w 76"/>
                    <a:gd name="T81" fmla="*/ 0 h 33"/>
                    <a:gd name="T82" fmla="*/ 0 w 76"/>
                    <a:gd name="T83" fmla="*/ 0 h 33"/>
                    <a:gd name="T84" fmla="*/ 0 w 76"/>
                    <a:gd name="T85" fmla="*/ 0 h 33"/>
                    <a:gd name="T86" fmla="*/ 0 w 76"/>
                    <a:gd name="T87" fmla="*/ 0 h 33"/>
                    <a:gd name="T88" fmla="*/ 0 w 76"/>
                    <a:gd name="T89" fmla="*/ 0 h 33"/>
                    <a:gd name="T90" fmla="*/ 0 w 76"/>
                    <a:gd name="T91" fmla="*/ 0 h 33"/>
                    <a:gd name="T92" fmla="*/ 0 w 76"/>
                    <a:gd name="T93" fmla="*/ 0 h 33"/>
                    <a:gd name="T94" fmla="*/ 0 w 76"/>
                    <a:gd name="T95" fmla="*/ 0 h 33"/>
                    <a:gd name="T96" fmla="*/ 0 w 76"/>
                    <a:gd name="T97" fmla="*/ 0 h 3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76" h="33">
                      <a:moveTo>
                        <a:pt x="75" y="4"/>
                      </a:moveTo>
                      <a:lnTo>
                        <a:pt x="75" y="4"/>
                      </a:lnTo>
                      <a:lnTo>
                        <a:pt x="74" y="2"/>
                      </a:lnTo>
                      <a:lnTo>
                        <a:pt x="72" y="0"/>
                      </a:lnTo>
                      <a:lnTo>
                        <a:pt x="69" y="0"/>
                      </a:lnTo>
                      <a:lnTo>
                        <a:pt x="65" y="1"/>
                      </a:lnTo>
                      <a:lnTo>
                        <a:pt x="57" y="2"/>
                      </a:lnTo>
                      <a:lnTo>
                        <a:pt x="49" y="3"/>
                      </a:lnTo>
                      <a:lnTo>
                        <a:pt x="40" y="3"/>
                      </a:lnTo>
                      <a:lnTo>
                        <a:pt x="31" y="2"/>
                      </a:lnTo>
                      <a:lnTo>
                        <a:pt x="23" y="2"/>
                      </a:lnTo>
                      <a:lnTo>
                        <a:pt x="16" y="2"/>
                      </a:lnTo>
                      <a:lnTo>
                        <a:pt x="11" y="1"/>
                      </a:lnTo>
                      <a:lnTo>
                        <a:pt x="8" y="1"/>
                      </a:lnTo>
                      <a:lnTo>
                        <a:pt x="5" y="1"/>
                      </a:lnTo>
                      <a:lnTo>
                        <a:pt x="3" y="0"/>
                      </a:lnTo>
                      <a:lnTo>
                        <a:pt x="1" y="0"/>
                      </a:lnTo>
                      <a:lnTo>
                        <a:pt x="0" y="2"/>
                      </a:lnTo>
                      <a:lnTo>
                        <a:pt x="0" y="9"/>
                      </a:lnTo>
                      <a:lnTo>
                        <a:pt x="0" y="15"/>
                      </a:lnTo>
                      <a:lnTo>
                        <a:pt x="0" y="21"/>
                      </a:lnTo>
                      <a:lnTo>
                        <a:pt x="0" y="24"/>
                      </a:lnTo>
                      <a:lnTo>
                        <a:pt x="1" y="27"/>
                      </a:lnTo>
                      <a:lnTo>
                        <a:pt x="2" y="29"/>
                      </a:lnTo>
                      <a:lnTo>
                        <a:pt x="3" y="30"/>
                      </a:lnTo>
                      <a:lnTo>
                        <a:pt x="6" y="31"/>
                      </a:lnTo>
                      <a:lnTo>
                        <a:pt x="10" y="31"/>
                      </a:lnTo>
                      <a:lnTo>
                        <a:pt x="17" y="32"/>
                      </a:lnTo>
                      <a:lnTo>
                        <a:pt x="26" y="32"/>
                      </a:lnTo>
                      <a:lnTo>
                        <a:pt x="36" y="33"/>
                      </a:lnTo>
                      <a:lnTo>
                        <a:pt x="46" y="33"/>
                      </a:lnTo>
                      <a:lnTo>
                        <a:pt x="55" y="33"/>
                      </a:lnTo>
                      <a:lnTo>
                        <a:pt x="64" y="32"/>
                      </a:lnTo>
                      <a:lnTo>
                        <a:pt x="69" y="31"/>
                      </a:lnTo>
                      <a:lnTo>
                        <a:pt x="72" y="30"/>
                      </a:lnTo>
                      <a:lnTo>
                        <a:pt x="74" y="28"/>
                      </a:lnTo>
                      <a:lnTo>
                        <a:pt x="76" y="26"/>
                      </a:lnTo>
                      <a:lnTo>
                        <a:pt x="76" y="24"/>
                      </a:lnTo>
                      <a:lnTo>
                        <a:pt x="76" y="19"/>
                      </a:lnTo>
                      <a:lnTo>
                        <a:pt x="76" y="12"/>
                      </a:lnTo>
                      <a:lnTo>
                        <a:pt x="75" y="7"/>
                      </a:lnTo>
                      <a:lnTo>
                        <a:pt x="75" y="4"/>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40035" name="Freeform 425"/>
                <p:cNvSpPr>
                  <a:spLocks/>
                </p:cNvSpPr>
                <p:nvPr/>
              </p:nvSpPr>
              <p:spPr bwMode="auto">
                <a:xfrm>
                  <a:off x="1903" y="2359"/>
                  <a:ext cx="10" cy="4"/>
                </a:xfrm>
                <a:custGeom>
                  <a:avLst/>
                  <a:gdLst>
                    <a:gd name="T0" fmla="*/ 0 w 75"/>
                    <a:gd name="T1" fmla="*/ 0 h 33"/>
                    <a:gd name="T2" fmla="*/ 0 w 75"/>
                    <a:gd name="T3" fmla="*/ 0 h 33"/>
                    <a:gd name="T4" fmla="*/ 0 w 75"/>
                    <a:gd name="T5" fmla="*/ 0 h 33"/>
                    <a:gd name="T6" fmla="*/ 0 w 75"/>
                    <a:gd name="T7" fmla="*/ 0 h 33"/>
                    <a:gd name="T8" fmla="*/ 0 w 75"/>
                    <a:gd name="T9" fmla="*/ 0 h 33"/>
                    <a:gd name="T10" fmla="*/ 0 w 75"/>
                    <a:gd name="T11" fmla="*/ 0 h 33"/>
                    <a:gd name="T12" fmla="*/ 0 w 75"/>
                    <a:gd name="T13" fmla="*/ 0 h 33"/>
                    <a:gd name="T14" fmla="*/ 0 w 75"/>
                    <a:gd name="T15" fmla="*/ 0 h 33"/>
                    <a:gd name="T16" fmla="*/ 0 w 75"/>
                    <a:gd name="T17" fmla="*/ 0 h 33"/>
                    <a:gd name="T18" fmla="*/ 0 w 75"/>
                    <a:gd name="T19" fmla="*/ 0 h 33"/>
                    <a:gd name="T20" fmla="*/ 0 w 75"/>
                    <a:gd name="T21" fmla="*/ 0 h 33"/>
                    <a:gd name="T22" fmla="*/ 0 w 75"/>
                    <a:gd name="T23" fmla="*/ 0 h 33"/>
                    <a:gd name="T24" fmla="*/ 0 w 75"/>
                    <a:gd name="T25" fmla="*/ 0 h 33"/>
                    <a:gd name="T26" fmla="*/ 0 w 75"/>
                    <a:gd name="T27" fmla="*/ 0 h 33"/>
                    <a:gd name="T28" fmla="*/ 0 w 75"/>
                    <a:gd name="T29" fmla="*/ 0 h 33"/>
                    <a:gd name="T30" fmla="*/ 0 w 75"/>
                    <a:gd name="T31" fmla="*/ 0 h 33"/>
                    <a:gd name="T32" fmla="*/ 0 w 75"/>
                    <a:gd name="T33" fmla="*/ 0 h 33"/>
                    <a:gd name="T34" fmla="*/ 0 w 75"/>
                    <a:gd name="T35" fmla="*/ 0 h 33"/>
                    <a:gd name="T36" fmla="*/ 0 w 75"/>
                    <a:gd name="T37" fmla="*/ 0 h 33"/>
                    <a:gd name="T38" fmla="*/ 0 w 75"/>
                    <a:gd name="T39" fmla="*/ 0 h 33"/>
                    <a:gd name="T40" fmla="*/ 0 w 75"/>
                    <a:gd name="T41" fmla="*/ 0 h 33"/>
                    <a:gd name="T42" fmla="*/ 0 w 75"/>
                    <a:gd name="T43" fmla="*/ 0 h 33"/>
                    <a:gd name="T44" fmla="*/ 0 w 75"/>
                    <a:gd name="T45" fmla="*/ 0 h 33"/>
                    <a:gd name="T46" fmla="*/ 0 w 75"/>
                    <a:gd name="T47" fmla="*/ 0 h 33"/>
                    <a:gd name="T48" fmla="*/ 0 w 75"/>
                    <a:gd name="T49" fmla="*/ 0 h 33"/>
                    <a:gd name="T50" fmla="*/ 0 w 75"/>
                    <a:gd name="T51" fmla="*/ 0 h 33"/>
                    <a:gd name="T52" fmla="*/ 0 w 75"/>
                    <a:gd name="T53" fmla="*/ 0 h 33"/>
                    <a:gd name="T54" fmla="*/ 0 w 75"/>
                    <a:gd name="T55" fmla="*/ 0 h 33"/>
                    <a:gd name="T56" fmla="*/ 0 w 75"/>
                    <a:gd name="T57" fmla="*/ 0 h 33"/>
                    <a:gd name="T58" fmla="*/ 0 w 75"/>
                    <a:gd name="T59" fmla="*/ 0 h 33"/>
                    <a:gd name="T60" fmla="*/ 0 w 75"/>
                    <a:gd name="T61" fmla="*/ 0 h 33"/>
                    <a:gd name="T62" fmla="*/ 0 w 75"/>
                    <a:gd name="T63" fmla="*/ 0 h 33"/>
                    <a:gd name="T64" fmla="*/ 0 w 75"/>
                    <a:gd name="T65" fmla="*/ 0 h 33"/>
                    <a:gd name="T66" fmla="*/ 0 w 75"/>
                    <a:gd name="T67" fmla="*/ 0 h 33"/>
                    <a:gd name="T68" fmla="*/ 0 w 75"/>
                    <a:gd name="T69" fmla="*/ 0 h 33"/>
                    <a:gd name="T70" fmla="*/ 0 w 75"/>
                    <a:gd name="T71" fmla="*/ 0 h 33"/>
                    <a:gd name="T72" fmla="*/ 0 w 75"/>
                    <a:gd name="T73" fmla="*/ 0 h 33"/>
                    <a:gd name="T74" fmla="*/ 0 w 75"/>
                    <a:gd name="T75" fmla="*/ 0 h 33"/>
                    <a:gd name="T76" fmla="*/ 0 w 75"/>
                    <a:gd name="T77" fmla="*/ 0 h 33"/>
                    <a:gd name="T78" fmla="*/ 0 w 75"/>
                    <a:gd name="T79" fmla="*/ 0 h 33"/>
                    <a:gd name="T80" fmla="*/ 0 w 75"/>
                    <a:gd name="T81" fmla="*/ 0 h 3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75" h="33">
                      <a:moveTo>
                        <a:pt x="74" y="4"/>
                      </a:moveTo>
                      <a:lnTo>
                        <a:pt x="73" y="2"/>
                      </a:lnTo>
                      <a:lnTo>
                        <a:pt x="71" y="0"/>
                      </a:lnTo>
                      <a:lnTo>
                        <a:pt x="69" y="0"/>
                      </a:lnTo>
                      <a:lnTo>
                        <a:pt x="65" y="1"/>
                      </a:lnTo>
                      <a:lnTo>
                        <a:pt x="58" y="2"/>
                      </a:lnTo>
                      <a:lnTo>
                        <a:pt x="49" y="3"/>
                      </a:lnTo>
                      <a:lnTo>
                        <a:pt x="40" y="3"/>
                      </a:lnTo>
                      <a:lnTo>
                        <a:pt x="31" y="2"/>
                      </a:lnTo>
                      <a:lnTo>
                        <a:pt x="23" y="2"/>
                      </a:lnTo>
                      <a:lnTo>
                        <a:pt x="16" y="2"/>
                      </a:lnTo>
                      <a:lnTo>
                        <a:pt x="11" y="1"/>
                      </a:lnTo>
                      <a:lnTo>
                        <a:pt x="8" y="1"/>
                      </a:lnTo>
                      <a:lnTo>
                        <a:pt x="6" y="1"/>
                      </a:lnTo>
                      <a:lnTo>
                        <a:pt x="3" y="0"/>
                      </a:lnTo>
                      <a:lnTo>
                        <a:pt x="1" y="0"/>
                      </a:lnTo>
                      <a:lnTo>
                        <a:pt x="0" y="2"/>
                      </a:lnTo>
                      <a:lnTo>
                        <a:pt x="0" y="9"/>
                      </a:lnTo>
                      <a:lnTo>
                        <a:pt x="0" y="15"/>
                      </a:lnTo>
                      <a:lnTo>
                        <a:pt x="0" y="21"/>
                      </a:lnTo>
                      <a:lnTo>
                        <a:pt x="0" y="24"/>
                      </a:lnTo>
                      <a:lnTo>
                        <a:pt x="1" y="27"/>
                      </a:lnTo>
                      <a:lnTo>
                        <a:pt x="2" y="29"/>
                      </a:lnTo>
                      <a:lnTo>
                        <a:pt x="3" y="30"/>
                      </a:lnTo>
                      <a:lnTo>
                        <a:pt x="6" y="31"/>
                      </a:lnTo>
                      <a:lnTo>
                        <a:pt x="10" y="31"/>
                      </a:lnTo>
                      <a:lnTo>
                        <a:pt x="17" y="32"/>
                      </a:lnTo>
                      <a:lnTo>
                        <a:pt x="26" y="32"/>
                      </a:lnTo>
                      <a:lnTo>
                        <a:pt x="36" y="33"/>
                      </a:lnTo>
                      <a:lnTo>
                        <a:pt x="46" y="33"/>
                      </a:lnTo>
                      <a:lnTo>
                        <a:pt x="55" y="33"/>
                      </a:lnTo>
                      <a:lnTo>
                        <a:pt x="63" y="32"/>
                      </a:lnTo>
                      <a:lnTo>
                        <a:pt x="68" y="31"/>
                      </a:lnTo>
                      <a:lnTo>
                        <a:pt x="71" y="30"/>
                      </a:lnTo>
                      <a:lnTo>
                        <a:pt x="73" y="28"/>
                      </a:lnTo>
                      <a:lnTo>
                        <a:pt x="75" y="26"/>
                      </a:lnTo>
                      <a:lnTo>
                        <a:pt x="75" y="24"/>
                      </a:lnTo>
                      <a:lnTo>
                        <a:pt x="75" y="19"/>
                      </a:lnTo>
                      <a:lnTo>
                        <a:pt x="75" y="12"/>
                      </a:lnTo>
                      <a:lnTo>
                        <a:pt x="74" y="7"/>
                      </a:lnTo>
                      <a:lnTo>
                        <a:pt x="74" y="4"/>
                      </a:lnTo>
                      <a:close/>
                    </a:path>
                  </a:pathLst>
                </a:custGeom>
                <a:solidFill>
                  <a:srgbClr val="E5DDD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0036" name="Freeform 426"/>
                <p:cNvSpPr>
                  <a:spLocks/>
                </p:cNvSpPr>
                <p:nvPr/>
              </p:nvSpPr>
              <p:spPr bwMode="auto">
                <a:xfrm>
                  <a:off x="1903" y="2359"/>
                  <a:ext cx="10" cy="4"/>
                </a:xfrm>
                <a:custGeom>
                  <a:avLst/>
                  <a:gdLst>
                    <a:gd name="T0" fmla="*/ 0 w 75"/>
                    <a:gd name="T1" fmla="*/ 0 h 33"/>
                    <a:gd name="T2" fmla="*/ 0 w 75"/>
                    <a:gd name="T3" fmla="*/ 0 h 33"/>
                    <a:gd name="T4" fmla="*/ 0 w 75"/>
                    <a:gd name="T5" fmla="*/ 0 h 33"/>
                    <a:gd name="T6" fmla="*/ 0 w 75"/>
                    <a:gd name="T7" fmla="*/ 0 h 33"/>
                    <a:gd name="T8" fmla="*/ 0 w 75"/>
                    <a:gd name="T9" fmla="*/ 0 h 33"/>
                    <a:gd name="T10" fmla="*/ 0 w 75"/>
                    <a:gd name="T11" fmla="*/ 0 h 33"/>
                    <a:gd name="T12" fmla="*/ 0 w 75"/>
                    <a:gd name="T13" fmla="*/ 0 h 33"/>
                    <a:gd name="T14" fmla="*/ 0 w 75"/>
                    <a:gd name="T15" fmla="*/ 0 h 33"/>
                    <a:gd name="T16" fmla="*/ 0 w 75"/>
                    <a:gd name="T17" fmla="*/ 0 h 33"/>
                    <a:gd name="T18" fmla="*/ 0 w 75"/>
                    <a:gd name="T19" fmla="*/ 0 h 33"/>
                    <a:gd name="T20" fmla="*/ 0 w 75"/>
                    <a:gd name="T21" fmla="*/ 0 h 33"/>
                    <a:gd name="T22" fmla="*/ 0 w 75"/>
                    <a:gd name="T23" fmla="*/ 0 h 33"/>
                    <a:gd name="T24" fmla="*/ 0 w 75"/>
                    <a:gd name="T25" fmla="*/ 0 h 33"/>
                    <a:gd name="T26" fmla="*/ 0 w 75"/>
                    <a:gd name="T27" fmla="*/ 0 h 33"/>
                    <a:gd name="T28" fmla="*/ 0 w 75"/>
                    <a:gd name="T29" fmla="*/ 0 h 33"/>
                    <a:gd name="T30" fmla="*/ 0 w 75"/>
                    <a:gd name="T31" fmla="*/ 0 h 33"/>
                    <a:gd name="T32" fmla="*/ 0 w 75"/>
                    <a:gd name="T33" fmla="*/ 0 h 33"/>
                    <a:gd name="T34" fmla="*/ 0 w 75"/>
                    <a:gd name="T35" fmla="*/ 0 h 33"/>
                    <a:gd name="T36" fmla="*/ 0 w 75"/>
                    <a:gd name="T37" fmla="*/ 0 h 33"/>
                    <a:gd name="T38" fmla="*/ 0 w 75"/>
                    <a:gd name="T39" fmla="*/ 0 h 33"/>
                    <a:gd name="T40" fmla="*/ 0 w 75"/>
                    <a:gd name="T41" fmla="*/ 0 h 33"/>
                    <a:gd name="T42" fmla="*/ 0 w 75"/>
                    <a:gd name="T43" fmla="*/ 0 h 33"/>
                    <a:gd name="T44" fmla="*/ 0 w 75"/>
                    <a:gd name="T45" fmla="*/ 0 h 33"/>
                    <a:gd name="T46" fmla="*/ 0 w 75"/>
                    <a:gd name="T47" fmla="*/ 0 h 33"/>
                    <a:gd name="T48" fmla="*/ 0 w 75"/>
                    <a:gd name="T49" fmla="*/ 0 h 33"/>
                    <a:gd name="T50" fmla="*/ 0 w 75"/>
                    <a:gd name="T51" fmla="*/ 0 h 33"/>
                    <a:gd name="T52" fmla="*/ 0 w 75"/>
                    <a:gd name="T53" fmla="*/ 0 h 33"/>
                    <a:gd name="T54" fmla="*/ 0 w 75"/>
                    <a:gd name="T55" fmla="*/ 0 h 33"/>
                    <a:gd name="T56" fmla="*/ 0 w 75"/>
                    <a:gd name="T57" fmla="*/ 0 h 33"/>
                    <a:gd name="T58" fmla="*/ 0 w 75"/>
                    <a:gd name="T59" fmla="*/ 0 h 33"/>
                    <a:gd name="T60" fmla="*/ 0 w 75"/>
                    <a:gd name="T61" fmla="*/ 0 h 33"/>
                    <a:gd name="T62" fmla="*/ 0 w 75"/>
                    <a:gd name="T63" fmla="*/ 0 h 33"/>
                    <a:gd name="T64" fmla="*/ 0 w 75"/>
                    <a:gd name="T65" fmla="*/ 0 h 33"/>
                    <a:gd name="T66" fmla="*/ 0 w 75"/>
                    <a:gd name="T67" fmla="*/ 0 h 33"/>
                    <a:gd name="T68" fmla="*/ 0 w 75"/>
                    <a:gd name="T69" fmla="*/ 0 h 33"/>
                    <a:gd name="T70" fmla="*/ 0 w 75"/>
                    <a:gd name="T71" fmla="*/ 0 h 33"/>
                    <a:gd name="T72" fmla="*/ 0 w 75"/>
                    <a:gd name="T73" fmla="*/ 0 h 33"/>
                    <a:gd name="T74" fmla="*/ 0 w 75"/>
                    <a:gd name="T75" fmla="*/ 0 h 33"/>
                    <a:gd name="T76" fmla="*/ 0 w 75"/>
                    <a:gd name="T77" fmla="*/ 0 h 33"/>
                    <a:gd name="T78" fmla="*/ 0 w 75"/>
                    <a:gd name="T79" fmla="*/ 0 h 33"/>
                    <a:gd name="T80" fmla="*/ 0 w 75"/>
                    <a:gd name="T81" fmla="*/ 0 h 33"/>
                    <a:gd name="T82" fmla="*/ 0 w 75"/>
                    <a:gd name="T83" fmla="*/ 0 h 33"/>
                    <a:gd name="T84" fmla="*/ 0 w 75"/>
                    <a:gd name="T85" fmla="*/ 0 h 33"/>
                    <a:gd name="T86" fmla="*/ 0 w 75"/>
                    <a:gd name="T87" fmla="*/ 0 h 33"/>
                    <a:gd name="T88" fmla="*/ 0 w 75"/>
                    <a:gd name="T89" fmla="*/ 0 h 33"/>
                    <a:gd name="T90" fmla="*/ 0 w 75"/>
                    <a:gd name="T91" fmla="*/ 0 h 33"/>
                    <a:gd name="T92" fmla="*/ 0 w 75"/>
                    <a:gd name="T93" fmla="*/ 0 h 33"/>
                    <a:gd name="T94" fmla="*/ 0 w 75"/>
                    <a:gd name="T95" fmla="*/ 0 h 33"/>
                    <a:gd name="T96" fmla="*/ 0 w 75"/>
                    <a:gd name="T97" fmla="*/ 0 h 3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75" h="33">
                      <a:moveTo>
                        <a:pt x="74" y="4"/>
                      </a:moveTo>
                      <a:lnTo>
                        <a:pt x="74" y="4"/>
                      </a:lnTo>
                      <a:lnTo>
                        <a:pt x="73" y="2"/>
                      </a:lnTo>
                      <a:lnTo>
                        <a:pt x="71" y="0"/>
                      </a:lnTo>
                      <a:lnTo>
                        <a:pt x="69" y="0"/>
                      </a:lnTo>
                      <a:lnTo>
                        <a:pt x="65" y="1"/>
                      </a:lnTo>
                      <a:lnTo>
                        <a:pt x="58" y="2"/>
                      </a:lnTo>
                      <a:lnTo>
                        <a:pt x="49" y="3"/>
                      </a:lnTo>
                      <a:lnTo>
                        <a:pt x="40" y="3"/>
                      </a:lnTo>
                      <a:lnTo>
                        <a:pt x="31" y="2"/>
                      </a:lnTo>
                      <a:lnTo>
                        <a:pt x="23" y="2"/>
                      </a:lnTo>
                      <a:lnTo>
                        <a:pt x="16" y="2"/>
                      </a:lnTo>
                      <a:lnTo>
                        <a:pt x="11" y="1"/>
                      </a:lnTo>
                      <a:lnTo>
                        <a:pt x="8" y="1"/>
                      </a:lnTo>
                      <a:lnTo>
                        <a:pt x="6" y="1"/>
                      </a:lnTo>
                      <a:lnTo>
                        <a:pt x="3" y="0"/>
                      </a:lnTo>
                      <a:lnTo>
                        <a:pt x="1" y="0"/>
                      </a:lnTo>
                      <a:lnTo>
                        <a:pt x="0" y="2"/>
                      </a:lnTo>
                      <a:lnTo>
                        <a:pt x="0" y="9"/>
                      </a:lnTo>
                      <a:lnTo>
                        <a:pt x="0" y="15"/>
                      </a:lnTo>
                      <a:lnTo>
                        <a:pt x="0" y="21"/>
                      </a:lnTo>
                      <a:lnTo>
                        <a:pt x="0" y="24"/>
                      </a:lnTo>
                      <a:lnTo>
                        <a:pt x="1" y="27"/>
                      </a:lnTo>
                      <a:lnTo>
                        <a:pt x="2" y="29"/>
                      </a:lnTo>
                      <a:lnTo>
                        <a:pt x="3" y="30"/>
                      </a:lnTo>
                      <a:lnTo>
                        <a:pt x="6" y="31"/>
                      </a:lnTo>
                      <a:lnTo>
                        <a:pt x="10" y="31"/>
                      </a:lnTo>
                      <a:lnTo>
                        <a:pt x="17" y="32"/>
                      </a:lnTo>
                      <a:lnTo>
                        <a:pt x="26" y="32"/>
                      </a:lnTo>
                      <a:lnTo>
                        <a:pt x="36" y="33"/>
                      </a:lnTo>
                      <a:lnTo>
                        <a:pt x="46" y="33"/>
                      </a:lnTo>
                      <a:lnTo>
                        <a:pt x="55" y="33"/>
                      </a:lnTo>
                      <a:lnTo>
                        <a:pt x="63" y="32"/>
                      </a:lnTo>
                      <a:lnTo>
                        <a:pt x="68" y="31"/>
                      </a:lnTo>
                      <a:lnTo>
                        <a:pt x="71" y="30"/>
                      </a:lnTo>
                      <a:lnTo>
                        <a:pt x="73" y="28"/>
                      </a:lnTo>
                      <a:lnTo>
                        <a:pt x="75" y="26"/>
                      </a:lnTo>
                      <a:lnTo>
                        <a:pt x="75" y="24"/>
                      </a:lnTo>
                      <a:lnTo>
                        <a:pt x="75" y="19"/>
                      </a:lnTo>
                      <a:lnTo>
                        <a:pt x="75" y="12"/>
                      </a:lnTo>
                      <a:lnTo>
                        <a:pt x="74" y="7"/>
                      </a:lnTo>
                      <a:lnTo>
                        <a:pt x="74" y="4"/>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40037" name="Freeform 427"/>
                <p:cNvSpPr>
                  <a:spLocks/>
                </p:cNvSpPr>
                <p:nvPr/>
              </p:nvSpPr>
              <p:spPr bwMode="auto">
                <a:xfrm>
                  <a:off x="1891" y="2359"/>
                  <a:ext cx="9" cy="4"/>
                </a:xfrm>
                <a:custGeom>
                  <a:avLst/>
                  <a:gdLst>
                    <a:gd name="T0" fmla="*/ 0 w 76"/>
                    <a:gd name="T1" fmla="*/ 0 h 34"/>
                    <a:gd name="T2" fmla="*/ 0 w 76"/>
                    <a:gd name="T3" fmla="*/ 0 h 34"/>
                    <a:gd name="T4" fmla="*/ 0 w 76"/>
                    <a:gd name="T5" fmla="*/ 0 h 34"/>
                    <a:gd name="T6" fmla="*/ 0 w 76"/>
                    <a:gd name="T7" fmla="*/ 0 h 34"/>
                    <a:gd name="T8" fmla="*/ 0 w 76"/>
                    <a:gd name="T9" fmla="*/ 0 h 34"/>
                    <a:gd name="T10" fmla="*/ 0 w 76"/>
                    <a:gd name="T11" fmla="*/ 0 h 34"/>
                    <a:gd name="T12" fmla="*/ 0 w 76"/>
                    <a:gd name="T13" fmla="*/ 0 h 34"/>
                    <a:gd name="T14" fmla="*/ 0 w 76"/>
                    <a:gd name="T15" fmla="*/ 0 h 34"/>
                    <a:gd name="T16" fmla="*/ 0 w 76"/>
                    <a:gd name="T17" fmla="*/ 0 h 34"/>
                    <a:gd name="T18" fmla="*/ 0 w 76"/>
                    <a:gd name="T19" fmla="*/ 0 h 34"/>
                    <a:gd name="T20" fmla="*/ 0 w 76"/>
                    <a:gd name="T21" fmla="*/ 0 h 34"/>
                    <a:gd name="T22" fmla="*/ 0 w 76"/>
                    <a:gd name="T23" fmla="*/ 0 h 34"/>
                    <a:gd name="T24" fmla="*/ 0 w 76"/>
                    <a:gd name="T25" fmla="*/ 0 h 34"/>
                    <a:gd name="T26" fmla="*/ 0 w 76"/>
                    <a:gd name="T27" fmla="*/ 0 h 34"/>
                    <a:gd name="T28" fmla="*/ 0 w 76"/>
                    <a:gd name="T29" fmla="*/ 0 h 34"/>
                    <a:gd name="T30" fmla="*/ 0 w 76"/>
                    <a:gd name="T31" fmla="*/ 0 h 34"/>
                    <a:gd name="T32" fmla="*/ 0 w 76"/>
                    <a:gd name="T33" fmla="*/ 0 h 34"/>
                    <a:gd name="T34" fmla="*/ 0 w 76"/>
                    <a:gd name="T35" fmla="*/ 0 h 34"/>
                    <a:gd name="T36" fmla="*/ 0 w 76"/>
                    <a:gd name="T37" fmla="*/ 0 h 34"/>
                    <a:gd name="T38" fmla="*/ 0 w 76"/>
                    <a:gd name="T39" fmla="*/ 0 h 34"/>
                    <a:gd name="T40" fmla="*/ 0 w 76"/>
                    <a:gd name="T41" fmla="*/ 0 h 34"/>
                    <a:gd name="T42" fmla="*/ 0 w 76"/>
                    <a:gd name="T43" fmla="*/ 0 h 34"/>
                    <a:gd name="T44" fmla="*/ 0 w 76"/>
                    <a:gd name="T45" fmla="*/ 0 h 34"/>
                    <a:gd name="T46" fmla="*/ 0 w 76"/>
                    <a:gd name="T47" fmla="*/ 0 h 34"/>
                    <a:gd name="T48" fmla="*/ 0 w 76"/>
                    <a:gd name="T49" fmla="*/ 0 h 34"/>
                    <a:gd name="T50" fmla="*/ 0 w 76"/>
                    <a:gd name="T51" fmla="*/ 0 h 34"/>
                    <a:gd name="T52" fmla="*/ 0 w 76"/>
                    <a:gd name="T53" fmla="*/ 0 h 34"/>
                    <a:gd name="T54" fmla="*/ 0 w 76"/>
                    <a:gd name="T55" fmla="*/ 0 h 34"/>
                    <a:gd name="T56" fmla="*/ 0 w 76"/>
                    <a:gd name="T57" fmla="*/ 0 h 34"/>
                    <a:gd name="T58" fmla="*/ 0 w 76"/>
                    <a:gd name="T59" fmla="*/ 0 h 34"/>
                    <a:gd name="T60" fmla="*/ 0 w 76"/>
                    <a:gd name="T61" fmla="*/ 0 h 34"/>
                    <a:gd name="T62" fmla="*/ 0 w 76"/>
                    <a:gd name="T63" fmla="*/ 0 h 34"/>
                    <a:gd name="T64" fmla="*/ 0 w 76"/>
                    <a:gd name="T65" fmla="*/ 0 h 34"/>
                    <a:gd name="T66" fmla="*/ 0 w 76"/>
                    <a:gd name="T67" fmla="*/ 0 h 34"/>
                    <a:gd name="T68" fmla="*/ 0 w 76"/>
                    <a:gd name="T69" fmla="*/ 0 h 34"/>
                    <a:gd name="T70" fmla="*/ 0 w 76"/>
                    <a:gd name="T71" fmla="*/ 0 h 34"/>
                    <a:gd name="T72" fmla="*/ 0 w 76"/>
                    <a:gd name="T73" fmla="*/ 0 h 34"/>
                    <a:gd name="T74" fmla="*/ 0 w 76"/>
                    <a:gd name="T75" fmla="*/ 0 h 34"/>
                    <a:gd name="T76" fmla="*/ 0 w 76"/>
                    <a:gd name="T77" fmla="*/ 0 h 34"/>
                    <a:gd name="T78" fmla="*/ 0 w 76"/>
                    <a:gd name="T79" fmla="*/ 0 h 34"/>
                    <a:gd name="T80" fmla="*/ 0 w 76"/>
                    <a:gd name="T81" fmla="*/ 0 h 3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76" h="34">
                      <a:moveTo>
                        <a:pt x="74" y="4"/>
                      </a:moveTo>
                      <a:lnTo>
                        <a:pt x="73" y="2"/>
                      </a:lnTo>
                      <a:lnTo>
                        <a:pt x="71" y="1"/>
                      </a:lnTo>
                      <a:lnTo>
                        <a:pt x="69" y="1"/>
                      </a:lnTo>
                      <a:lnTo>
                        <a:pt x="65" y="1"/>
                      </a:lnTo>
                      <a:lnTo>
                        <a:pt x="58" y="2"/>
                      </a:lnTo>
                      <a:lnTo>
                        <a:pt x="50" y="3"/>
                      </a:lnTo>
                      <a:lnTo>
                        <a:pt x="41" y="3"/>
                      </a:lnTo>
                      <a:lnTo>
                        <a:pt x="32" y="3"/>
                      </a:lnTo>
                      <a:lnTo>
                        <a:pt x="23" y="2"/>
                      </a:lnTo>
                      <a:lnTo>
                        <a:pt x="16" y="2"/>
                      </a:lnTo>
                      <a:lnTo>
                        <a:pt x="11" y="1"/>
                      </a:lnTo>
                      <a:lnTo>
                        <a:pt x="8" y="1"/>
                      </a:lnTo>
                      <a:lnTo>
                        <a:pt x="6" y="1"/>
                      </a:lnTo>
                      <a:lnTo>
                        <a:pt x="3" y="0"/>
                      </a:lnTo>
                      <a:lnTo>
                        <a:pt x="1" y="1"/>
                      </a:lnTo>
                      <a:lnTo>
                        <a:pt x="0" y="3"/>
                      </a:lnTo>
                      <a:lnTo>
                        <a:pt x="0" y="10"/>
                      </a:lnTo>
                      <a:lnTo>
                        <a:pt x="0" y="16"/>
                      </a:lnTo>
                      <a:lnTo>
                        <a:pt x="0" y="22"/>
                      </a:lnTo>
                      <a:lnTo>
                        <a:pt x="0" y="25"/>
                      </a:lnTo>
                      <a:lnTo>
                        <a:pt x="1" y="28"/>
                      </a:lnTo>
                      <a:lnTo>
                        <a:pt x="2" y="30"/>
                      </a:lnTo>
                      <a:lnTo>
                        <a:pt x="4" y="31"/>
                      </a:lnTo>
                      <a:lnTo>
                        <a:pt x="7" y="32"/>
                      </a:lnTo>
                      <a:lnTo>
                        <a:pt x="11" y="32"/>
                      </a:lnTo>
                      <a:lnTo>
                        <a:pt x="17" y="33"/>
                      </a:lnTo>
                      <a:lnTo>
                        <a:pt x="26" y="33"/>
                      </a:lnTo>
                      <a:lnTo>
                        <a:pt x="36" y="33"/>
                      </a:lnTo>
                      <a:lnTo>
                        <a:pt x="46" y="34"/>
                      </a:lnTo>
                      <a:lnTo>
                        <a:pt x="56" y="33"/>
                      </a:lnTo>
                      <a:lnTo>
                        <a:pt x="64" y="33"/>
                      </a:lnTo>
                      <a:lnTo>
                        <a:pt x="69" y="32"/>
                      </a:lnTo>
                      <a:lnTo>
                        <a:pt x="72" y="30"/>
                      </a:lnTo>
                      <a:lnTo>
                        <a:pt x="74" y="29"/>
                      </a:lnTo>
                      <a:lnTo>
                        <a:pt x="75" y="27"/>
                      </a:lnTo>
                      <a:lnTo>
                        <a:pt x="76" y="25"/>
                      </a:lnTo>
                      <a:lnTo>
                        <a:pt x="76" y="20"/>
                      </a:lnTo>
                      <a:lnTo>
                        <a:pt x="75" y="13"/>
                      </a:lnTo>
                      <a:lnTo>
                        <a:pt x="74" y="7"/>
                      </a:lnTo>
                      <a:lnTo>
                        <a:pt x="74" y="4"/>
                      </a:lnTo>
                      <a:close/>
                    </a:path>
                  </a:pathLst>
                </a:custGeom>
                <a:solidFill>
                  <a:srgbClr val="E5DDD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0038" name="Freeform 428"/>
                <p:cNvSpPr>
                  <a:spLocks/>
                </p:cNvSpPr>
                <p:nvPr/>
              </p:nvSpPr>
              <p:spPr bwMode="auto">
                <a:xfrm>
                  <a:off x="1891" y="2359"/>
                  <a:ext cx="9" cy="4"/>
                </a:xfrm>
                <a:custGeom>
                  <a:avLst/>
                  <a:gdLst>
                    <a:gd name="T0" fmla="*/ 0 w 76"/>
                    <a:gd name="T1" fmla="*/ 0 h 34"/>
                    <a:gd name="T2" fmla="*/ 0 w 76"/>
                    <a:gd name="T3" fmla="*/ 0 h 34"/>
                    <a:gd name="T4" fmla="*/ 0 w 76"/>
                    <a:gd name="T5" fmla="*/ 0 h 34"/>
                    <a:gd name="T6" fmla="*/ 0 w 76"/>
                    <a:gd name="T7" fmla="*/ 0 h 34"/>
                    <a:gd name="T8" fmla="*/ 0 w 76"/>
                    <a:gd name="T9" fmla="*/ 0 h 34"/>
                    <a:gd name="T10" fmla="*/ 0 w 76"/>
                    <a:gd name="T11" fmla="*/ 0 h 34"/>
                    <a:gd name="T12" fmla="*/ 0 w 76"/>
                    <a:gd name="T13" fmla="*/ 0 h 34"/>
                    <a:gd name="T14" fmla="*/ 0 w 76"/>
                    <a:gd name="T15" fmla="*/ 0 h 34"/>
                    <a:gd name="T16" fmla="*/ 0 w 76"/>
                    <a:gd name="T17" fmla="*/ 0 h 34"/>
                    <a:gd name="T18" fmla="*/ 0 w 76"/>
                    <a:gd name="T19" fmla="*/ 0 h 34"/>
                    <a:gd name="T20" fmla="*/ 0 w 76"/>
                    <a:gd name="T21" fmla="*/ 0 h 34"/>
                    <a:gd name="T22" fmla="*/ 0 w 76"/>
                    <a:gd name="T23" fmla="*/ 0 h 34"/>
                    <a:gd name="T24" fmla="*/ 0 w 76"/>
                    <a:gd name="T25" fmla="*/ 0 h 34"/>
                    <a:gd name="T26" fmla="*/ 0 w 76"/>
                    <a:gd name="T27" fmla="*/ 0 h 34"/>
                    <a:gd name="T28" fmla="*/ 0 w 76"/>
                    <a:gd name="T29" fmla="*/ 0 h 34"/>
                    <a:gd name="T30" fmla="*/ 0 w 76"/>
                    <a:gd name="T31" fmla="*/ 0 h 34"/>
                    <a:gd name="T32" fmla="*/ 0 w 76"/>
                    <a:gd name="T33" fmla="*/ 0 h 34"/>
                    <a:gd name="T34" fmla="*/ 0 w 76"/>
                    <a:gd name="T35" fmla="*/ 0 h 34"/>
                    <a:gd name="T36" fmla="*/ 0 w 76"/>
                    <a:gd name="T37" fmla="*/ 0 h 34"/>
                    <a:gd name="T38" fmla="*/ 0 w 76"/>
                    <a:gd name="T39" fmla="*/ 0 h 34"/>
                    <a:gd name="T40" fmla="*/ 0 w 76"/>
                    <a:gd name="T41" fmla="*/ 0 h 34"/>
                    <a:gd name="T42" fmla="*/ 0 w 76"/>
                    <a:gd name="T43" fmla="*/ 0 h 34"/>
                    <a:gd name="T44" fmla="*/ 0 w 76"/>
                    <a:gd name="T45" fmla="*/ 0 h 34"/>
                    <a:gd name="T46" fmla="*/ 0 w 76"/>
                    <a:gd name="T47" fmla="*/ 0 h 34"/>
                    <a:gd name="T48" fmla="*/ 0 w 76"/>
                    <a:gd name="T49" fmla="*/ 0 h 34"/>
                    <a:gd name="T50" fmla="*/ 0 w 76"/>
                    <a:gd name="T51" fmla="*/ 0 h 34"/>
                    <a:gd name="T52" fmla="*/ 0 w 76"/>
                    <a:gd name="T53" fmla="*/ 0 h 34"/>
                    <a:gd name="T54" fmla="*/ 0 w 76"/>
                    <a:gd name="T55" fmla="*/ 0 h 34"/>
                    <a:gd name="T56" fmla="*/ 0 w 76"/>
                    <a:gd name="T57" fmla="*/ 0 h 34"/>
                    <a:gd name="T58" fmla="*/ 0 w 76"/>
                    <a:gd name="T59" fmla="*/ 0 h 34"/>
                    <a:gd name="T60" fmla="*/ 0 w 76"/>
                    <a:gd name="T61" fmla="*/ 0 h 34"/>
                    <a:gd name="T62" fmla="*/ 0 w 76"/>
                    <a:gd name="T63" fmla="*/ 0 h 34"/>
                    <a:gd name="T64" fmla="*/ 0 w 76"/>
                    <a:gd name="T65" fmla="*/ 0 h 34"/>
                    <a:gd name="T66" fmla="*/ 0 w 76"/>
                    <a:gd name="T67" fmla="*/ 0 h 34"/>
                    <a:gd name="T68" fmla="*/ 0 w 76"/>
                    <a:gd name="T69" fmla="*/ 0 h 34"/>
                    <a:gd name="T70" fmla="*/ 0 w 76"/>
                    <a:gd name="T71" fmla="*/ 0 h 34"/>
                    <a:gd name="T72" fmla="*/ 0 w 76"/>
                    <a:gd name="T73" fmla="*/ 0 h 34"/>
                    <a:gd name="T74" fmla="*/ 0 w 76"/>
                    <a:gd name="T75" fmla="*/ 0 h 34"/>
                    <a:gd name="T76" fmla="*/ 0 w 76"/>
                    <a:gd name="T77" fmla="*/ 0 h 34"/>
                    <a:gd name="T78" fmla="*/ 0 w 76"/>
                    <a:gd name="T79" fmla="*/ 0 h 34"/>
                    <a:gd name="T80" fmla="*/ 0 w 76"/>
                    <a:gd name="T81" fmla="*/ 0 h 34"/>
                    <a:gd name="T82" fmla="*/ 0 w 76"/>
                    <a:gd name="T83" fmla="*/ 0 h 34"/>
                    <a:gd name="T84" fmla="*/ 0 w 76"/>
                    <a:gd name="T85" fmla="*/ 0 h 34"/>
                    <a:gd name="T86" fmla="*/ 0 w 76"/>
                    <a:gd name="T87" fmla="*/ 0 h 34"/>
                    <a:gd name="T88" fmla="*/ 0 w 76"/>
                    <a:gd name="T89" fmla="*/ 0 h 34"/>
                    <a:gd name="T90" fmla="*/ 0 w 76"/>
                    <a:gd name="T91" fmla="*/ 0 h 34"/>
                    <a:gd name="T92" fmla="*/ 0 w 76"/>
                    <a:gd name="T93" fmla="*/ 0 h 34"/>
                    <a:gd name="T94" fmla="*/ 0 w 76"/>
                    <a:gd name="T95" fmla="*/ 0 h 34"/>
                    <a:gd name="T96" fmla="*/ 0 w 76"/>
                    <a:gd name="T97" fmla="*/ 0 h 3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76" h="34">
                      <a:moveTo>
                        <a:pt x="74" y="4"/>
                      </a:moveTo>
                      <a:lnTo>
                        <a:pt x="74" y="4"/>
                      </a:lnTo>
                      <a:lnTo>
                        <a:pt x="73" y="2"/>
                      </a:lnTo>
                      <a:lnTo>
                        <a:pt x="71" y="1"/>
                      </a:lnTo>
                      <a:lnTo>
                        <a:pt x="69" y="1"/>
                      </a:lnTo>
                      <a:lnTo>
                        <a:pt x="65" y="1"/>
                      </a:lnTo>
                      <a:lnTo>
                        <a:pt x="58" y="2"/>
                      </a:lnTo>
                      <a:lnTo>
                        <a:pt x="50" y="3"/>
                      </a:lnTo>
                      <a:lnTo>
                        <a:pt x="41" y="3"/>
                      </a:lnTo>
                      <a:lnTo>
                        <a:pt x="32" y="3"/>
                      </a:lnTo>
                      <a:lnTo>
                        <a:pt x="23" y="2"/>
                      </a:lnTo>
                      <a:lnTo>
                        <a:pt x="16" y="2"/>
                      </a:lnTo>
                      <a:lnTo>
                        <a:pt x="11" y="1"/>
                      </a:lnTo>
                      <a:lnTo>
                        <a:pt x="8" y="1"/>
                      </a:lnTo>
                      <a:lnTo>
                        <a:pt x="6" y="1"/>
                      </a:lnTo>
                      <a:lnTo>
                        <a:pt x="3" y="0"/>
                      </a:lnTo>
                      <a:lnTo>
                        <a:pt x="1" y="1"/>
                      </a:lnTo>
                      <a:lnTo>
                        <a:pt x="0" y="3"/>
                      </a:lnTo>
                      <a:lnTo>
                        <a:pt x="0" y="10"/>
                      </a:lnTo>
                      <a:lnTo>
                        <a:pt x="0" y="16"/>
                      </a:lnTo>
                      <a:lnTo>
                        <a:pt x="0" y="22"/>
                      </a:lnTo>
                      <a:lnTo>
                        <a:pt x="0" y="25"/>
                      </a:lnTo>
                      <a:lnTo>
                        <a:pt x="1" y="28"/>
                      </a:lnTo>
                      <a:lnTo>
                        <a:pt x="2" y="30"/>
                      </a:lnTo>
                      <a:lnTo>
                        <a:pt x="4" y="31"/>
                      </a:lnTo>
                      <a:lnTo>
                        <a:pt x="7" y="32"/>
                      </a:lnTo>
                      <a:lnTo>
                        <a:pt x="11" y="32"/>
                      </a:lnTo>
                      <a:lnTo>
                        <a:pt x="17" y="33"/>
                      </a:lnTo>
                      <a:lnTo>
                        <a:pt x="26" y="33"/>
                      </a:lnTo>
                      <a:lnTo>
                        <a:pt x="36" y="33"/>
                      </a:lnTo>
                      <a:lnTo>
                        <a:pt x="46" y="34"/>
                      </a:lnTo>
                      <a:lnTo>
                        <a:pt x="56" y="33"/>
                      </a:lnTo>
                      <a:lnTo>
                        <a:pt x="64" y="33"/>
                      </a:lnTo>
                      <a:lnTo>
                        <a:pt x="69" y="32"/>
                      </a:lnTo>
                      <a:lnTo>
                        <a:pt x="72" y="30"/>
                      </a:lnTo>
                      <a:lnTo>
                        <a:pt x="74" y="29"/>
                      </a:lnTo>
                      <a:lnTo>
                        <a:pt x="75" y="27"/>
                      </a:lnTo>
                      <a:lnTo>
                        <a:pt x="76" y="25"/>
                      </a:lnTo>
                      <a:lnTo>
                        <a:pt x="76" y="20"/>
                      </a:lnTo>
                      <a:lnTo>
                        <a:pt x="75" y="13"/>
                      </a:lnTo>
                      <a:lnTo>
                        <a:pt x="74" y="7"/>
                      </a:lnTo>
                      <a:lnTo>
                        <a:pt x="74" y="4"/>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40039" name="Freeform 429"/>
                <p:cNvSpPr>
                  <a:spLocks/>
                </p:cNvSpPr>
                <p:nvPr/>
              </p:nvSpPr>
              <p:spPr bwMode="auto">
                <a:xfrm>
                  <a:off x="1878" y="2359"/>
                  <a:ext cx="10" cy="4"/>
                </a:xfrm>
                <a:custGeom>
                  <a:avLst/>
                  <a:gdLst>
                    <a:gd name="T0" fmla="*/ 0 w 77"/>
                    <a:gd name="T1" fmla="*/ 0 h 33"/>
                    <a:gd name="T2" fmla="*/ 0 w 77"/>
                    <a:gd name="T3" fmla="*/ 0 h 33"/>
                    <a:gd name="T4" fmla="*/ 0 w 77"/>
                    <a:gd name="T5" fmla="*/ 0 h 33"/>
                    <a:gd name="T6" fmla="*/ 0 w 77"/>
                    <a:gd name="T7" fmla="*/ 0 h 33"/>
                    <a:gd name="T8" fmla="*/ 0 w 77"/>
                    <a:gd name="T9" fmla="*/ 0 h 33"/>
                    <a:gd name="T10" fmla="*/ 0 w 77"/>
                    <a:gd name="T11" fmla="*/ 0 h 33"/>
                    <a:gd name="T12" fmla="*/ 0 w 77"/>
                    <a:gd name="T13" fmla="*/ 0 h 33"/>
                    <a:gd name="T14" fmla="*/ 0 w 77"/>
                    <a:gd name="T15" fmla="*/ 0 h 33"/>
                    <a:gd name="T16" fmla="*/ 0 w 77"/>
                    <a:gd name="T17" fmla="*/ 0 h 33"/>
                    <a:gd name="T18" fmla="*/ 0 w 77"/>
                    <a:gd name="T19" fmla="*/ 0 h 33"/>
                    <a:gd name="T20" fmla="*/ 0 w 77"/>
                    <a:gd name="T21" fmla="*/ 0 h 33"/>
                    <a:gd name="T22" fmla="*/ 0 w 77"/>
                    <a:gd name="T23" fmla="*/ 0 h 33"/>
                    <a:gd name="T24" fmla="*/ 0 w 77"/>
                    <a:gd name="T25" fmla="*/ 0 h 33"/>
                    <a:gd name="T26" fmla="*/ 0 w 77"/>
                    <a:gd name="T27" fmla="*/ 0 h 33"/>
                    <a:gd name="T28" fmla="*/ 0 w 77"/>
                    <a:gd name="T29" fmla="*/ 0 h 33"/>
                    <a:gd name="T30" fmla="*/ 0 w 77"/>
                    <a:gd name="T31" fmla="*/ 0 h 33"/>
                    <a:gd name="T32" fmla="*/ 0 w 77"/>
                    <a:gd name="T33" fmla="*/ 0 h 33"/>
                    <a:gd name="T34" fmla="*/ 0 w 77"/>
                    <a:gd name="T35" fmla="*/ 0 h 33"/>
                    <a:gd name="T36" fmla="*/ 0 w 77"/>
                    <a:gd name="T37" fmla="*/ 0 h 33"/>
                    <a:gd name="T38" fmla="*/ 0 w 77"/>
                    <a:gd name="T39" fmla="*/ 0 h 33"/>
                    <a:gd name="T40" fmla="*/ 0 w 77"/>
                    <a:gd name="T41" fmla="*/ 0 h 33"/>
                    <a:gd name="T42" fmla="*/ 0 w 77"/>
                    <a:gd name="T43" fmla="*/ 0 h 33"/>
                    <a:gd name="T44" fmla="*/ 0 w 77"/>
                    <a:gd name="T45" fmla="*/ 0 h 33"/>
                    <a:gd name="T46" fmla="*/ 0 w 77"/>
                    <a:gd name="T47" fmla="*/ 0 h 33"/>
                    <a:gd name="T48" fmla="*/ 0 w 77"/>
                    <a:gd name="T49" fmla="*/ 0 h 33"/>
                    <a:gd name="T50" fmla="*/ 0 w 77"/>
                    <a:gd name="T51" fmla="*/ 0 h 33"/>
                    <a:gd name="T52" fmla="*/ 0 w 77"/>
                    <a:gd name="T53" fmla="*/ 0 h 33"/>
                    <a:gd name="T54" fmla="*/ 0 w 77"/>
                    <a:gd name="T55" fmla="*/ 0 h 33"/>
                    <a:gd name="T56" fmla="*/ 0 w 77"/>
                    <a:gd name="T57" fmla="*/ 0 h 33"/>
                    <a:gd name="T58" fmla="*/ 0 w 77"/>
                    <a:gd name="T59" fmla="*/ 0 h 33"/>
                    <a:gd name="T60" fmla="*/ 0 w 77"/>
                    <a:gd name="T61" fmla="*/ 0 h 33"/>
                    <a:gd name="T62" fmla="*/ 0 w 77"/>
                    <a:gd name="T63" fmla="*/ 0 h 33"/>
                    <a:gd name="T64" fmla="*/ 0 w 77"/>
                    <a:gd name="T65" fmla="*/ 0 h 33"/>
                    <a:gd name="T66" fmla="*/ 0 w 77"/>
                    <a:gd name="T67" fmla="*/ 0 h 33"/>
                    <a:gd name="T68" fmla="*/ 0 w 77"/>
                    <a:gd name="T69" fmla="*/ 0 h 33"/>
                    <a:gd name="T70" fmla="*/ 0 w 77"/>
                    <a:gd name="T71" fmla="*/ 0 h 33"/>
                    <a:gd name="T72" fmla="*/ 0 w 77"/>
                    <a:gd name="T73" fmla="*/ 0 h 33"/>
                    <a:gd name="T74" fmla="*/ 0 w 77"/>
                    <a:gd name="T75" fmla="*/ 0 h 33"/>
                    <a:gd name="T76" fmla="*/ 0 w 77"/>
                    <a:gd name="T77" fmla="*/ 0 h 33"/>
                    <a:gd name="T78" fmla="*/ 0 w 77"/>
                    <a:gd name="T79" fmla="*/ 0 h 33"/>
                    <a:gd name="T80" fmla="*/ 0 w 77"/>
                    <a:gd name="T81" fmla="*/ 0 h 3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77" h="33">
                      <a:moveTo>
                        <a:pt x="75" y="4"/>
                      </a:moveTo>
                      <a:lnTo>
                        <a:pt x="74" y="2"/>
                      </a:lnTo>
                      <a:lnTo>
                        <a:pt x="72" y="0"/>
                      </a:lnTo>
                      <a:lnTo>
                        <a:pt x="70" y="0"/>
                      </a:lnTo>
                      <a:lnTo>
                        <a:pt x="66" y="1"/>
                      </a:lnTo>
                      <a:lnTo>
                        <a:pt x="59" y="2"/>
                      </a:lnTo>
                      <a:lnTo>
                        <a:pt x="51" y="3"/>
                      </a:lnTo>
                      <a:lnTo>
                        <a:pt x="42" y="3"/>
                      </a:lnTo>
                      <a:lnTo>
                        <a:pt x="33" y="2"/>
                      </a:lnTo>
                      <a:lnTo>
                        <a:pt x="24" y="2"/>
                      </a:lnTo>
                      <a:lnTo>
                        <a:pt x="16" y="2"/>
                      </a:lnTo>
                      <a:lnTo>
                        <a:pt x="11" y="1"/>
                      </a:lnTo>
                      <a:lnTo>
                        <a:pt x="8" y="1"/>
                      </a:lnTo>
                      <a:lnTo>
                        <a:pt x="6" y="1"/>
                      </a:lnTo>
                      <a:lnTo>
                        <a:pt x="3" y="0"/>
                      </a:lnTo>
                      <a:lnTo>
                        <a:pt x="2" y="0"/>
                      </a:lnTo>
                      <a:lnTo>
                        <a:pt x="1" y="2"/>
                      </a:lnTo>
                      <a:lnTo>
                        <a:pt x="0" y="9"/>
                      </a:lnTo>
                      <a:lnTo>
                        <a:pt x="0" y="15"/>
                      </a:lnTo>
                      <a:lnTo>
                        <a:pt x="0" y="21"/>
                      </a:lnTo>
                      <a:lnTo>
                        <a:pt x="1" y="24"/>
                      </a:lnTo>
                      <a:lnTo>
                        <a:pt x="1" y="27"/>
                      </a:lnTo>
                      <a:lnTo>
                        <a:pt x="2" y="29"/>
                      </a:lnTo>
                      <a:lnTo>
                        <a:pt x="4" y="30"/>
                      </a:lnTo>
                      <a:lnTo>
                        <a:pt x="7" y="31"/>
                      </a:lnTo>
                      <a:lnTo>
                        <a:pt x="11" y="31"/>
                      </a:lnTo>
                      <a:lnTo>
                        <a:pt x="17" y="32"/>
                      </a:lnTo>
                      <a:lnTo>
                        <a:pt x="27" y="32"/>
                      </a:lnTo>
                      <a:lnTo>
                        <a:pt x="37" y="33"/>
                      </a:lnTo>
                      <a:lnTo>
                        <a:pt x="47" y="33"/>
                      </a:lnTo>
                      <a:lnTo>
                        <a:pt x="57" y="33"/>
                      </a:lnTo>
                      <a:lnTo>
                        <a:pt x="65" y="32"/>
                      </a:lnTo>
                      <a:lnTo>
                        <a:pt x="70" y="31"/>
                      </a:lnTo>
                      <a:lnTo>
                        <a:pt x="73" y="30"/>
                      </a:lnTo>
                      <a:lnTo>
                        <a:pt x="75" y="28"/>
                      </a:lnTo>
                      <a:lnTo>
                        <a:pt x="76" y="26"/>
                      </a:lnTo>
                      <a:lnTo>
                        <a:pt x="77" y="24"/>
                      </a:lnTo>
                      <a:lnTo>
                        <a:pt x="77" y="19"/>
                      </a:lnTo>
                      <a:lnTo>
                        <a:pt x="76" y="12"/>
                      </a:lnTo>
                      <a:lnTo>
                        <a:pt x="75" y="7"/>
                      </a:lnTo>
                      <a:lnTo>
                        <a:pt x="75" y="4"/>
                      </a:lnTo>
                      <a:close/>
                    </a:path>
                  </a:pathLst>
                </a:custGeom>
                <a:solidFill>
                  <a:srgbClr val="E5DDD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0040" name="Freeform 430"/>
                <p:cNvSpPr>
                  <a:spLocks/>
                </p:cNvSpPr>
                <p:nvPr/>
              </p:nvSpPr>
              <p:spPr bwMode="auto">
                <a:xfrm>
                  <a:off x="1878" y="2359"/>
                  <a:ext cx="10" cy="4"/>
                </a:xfrm>
                <a:custGeom>
                  <a:avLst/>
                  <a:gdLst>
                    <a:gd name="T0" fmla="*/ 0 w 77"/>
                    <a:gd name="T1" fmla="*/ 0 h 33"/>
                    <a:gd name="T2" fmla="*/ 0 w 77"/>
                    <a:gd name="T3" fmla="*/ 0 h 33"/>
                    <a:gd name="T4" fmla="*/ 0 w 77"/>
                    <a:gd name="T5" fmla="*/ 0 h 33"/>
                    <a:gd name="T6" fmla="*/ 0 w 77"/>
                    <a:gd name="T7" fmla="*/ 0 h 33"/>
                    <a:gd name="T8" fmla="*/ 0 w 77"/>
                    <a:gd name="T9" fmla="*/ 0 h 33"/>
                    <a:gd name="T10" fmla="*/ 0 w 77"/>
                    <a:gd name="T11" fmla="*/ 0 h 33"/>
                    <a:gd name="T12" fmla="*/ 0 w 77"/>
                    <a:gd name="T13" fmla="*/ 0 h 33"/>
                    <a:gd name="T14" fmla="*/ 0 w 77"/>
                    <a:gd name="T15" fmla="*/ 0 h 33"/>
                    <a:gd name="T16" fmla="*/ 0 w 77"/>
                    <a:gd name="T17" fmla="*/ 0 h 33"/>
                    <a:gd name="T18" fmla="*/ 0 w 77"/>
                    <a:gd name="T19" fmla="*/ 0 h 33"/>
                    <a:gd name="T20" fmla="*/ 0 w 77"/>
                    <a:gd name="T21" fmla="*/ 0 h 33"/>
                    <a:gd name="T22" fmla="*/ 0 w 77"/>
                    <a:gd name="T23" fmla="*/ 0 h 33"/>
                    <a:gd name="T24" fmla="*/ 0 w 77"/>
                    <a:gd name="T25" fmla="*/ 0 h 33"/>
                    <a:gd name="T26" fmla="*/ 0 w 77"/>
                    <a:gd name="T27" fmla="*/ 0 h 33"/>
                    <a:gd name="T28" fmla="*/ 0 w 77"/>
                    <a:gd name="T29" fmla="*/ 0 h 33"/>
                    <a:gd name="T30" fmla="*/ 0 w 77"/>
                    <a:gd name="T31" fmla="*/ 0 h 33"/>
                    <a:gd name="T32" fmla="*/ 0 w 77"/>
                    <a:gd name="T33" fmla="*/ 0 h 33"/>
                    <a:gd name="T34" fmla="*/ 0 w 77"/>
                    <a:gd name="T35" fmla="*/ 0 h 33"/>
                    <a:gd name="T36" fmla="*/ 0 w 77"/>
                    <a:gd name="T37" fmla="*/ 0 h 33"/>
                    <a:gd name="T38" fmla="*/ 0 w 77"/>
                    <a:gd name="T39" fmla="*/ 0 h 33"/>
                    <a:gd name="T40" fmla="*/ 0 w 77"/>
                    <a:gd name="T41" fmla="*/ 0 h 33"/>
                    <a:gd name="T42" fmla="*/ 0 w 77"/>
                    <a:gd name="T43" fmla="*/ 0 h 33"/>
                    <a:gd name="T44" fmla="*/ 0 w 77"/>
                    <a:gd name="T45" fmla="*/ 0 h 33"/>
                    <a:gd name="T46" fmla="*/ 0 w 77"/>
                    <a:gd name="T47" fmla="*/ 0 h 33"/>
                    <a:gd name="T48" fmla="*/ 0 w 77"/>
                    <a:gd name="T49" fmla="*/ 0 h 33"/>
                    <a:gd name="T50" fmla="*/ 0 w 77"/>
                    <a:gd name="T51" fmla="*/ 0 h 33"/>
                    <a:gd name="T52" fmla="*/ 0 w 77"/>
                    <a:gd name="T53" fmla="*/ 0 h 33"/>
                    <a:gd name="T54" fmla="*/ 0 w 77"/>
                    <a:gd name="T55" fmla="*/ 0 h 33"/>
                    <a:gd name="T56" fmla="*/ 0 w 77"/>
                    <a:gd name="T57" fmla="*/ 0 h 33"/>
                    <a:gd name="T58" fmla="*/ 0 w 77"/>
                    <a:gd name="T59" fmla="*/ 0 h 33"/>
                    <a:gd name="T60" fmla="*/ 0 w 77"/>
                    <a:gd name="T61" fmla="*/ 0 h 33"/>
                    <a:gd name="T62" fmla="*/ 0 w 77"/>
                    <a:gd name="T63" fmla="*/ 0 h 33"/>
                    <a:gd name="T64" fmla="*/ 0 w 77"/>
                    <a:gd name="T65" fmla="*/ 0 h 33"/>
                    <a:gd name="T66" fmla="*/ 0 w 77"/>
                    <a:gd name="T67" fmla="*/ 0 h 33"/>
                    <a:gd name="T68" fmla="*/ 0 w 77"/>
                    <a:gd name="T69" fmla="*/ 0 h 33"/>
                    <a:gd name="T70" fmla="*/ 0 w 77"/>
                    <a:gd name="T71" fmla="*/ 0 h 33"/>
                    <a:gd name="T72" fmla="*/ 0 w 77"/>
                    <a:gd name="T73" fmla="*/ 0 h 33"/>
                    <a:gd name="T74" fmla="*/ 0 w 77"/>
                    <a:gd name="T75" fmla="*/ 0 h 33"/>
                    <a:gd name="T76" fmla="*/ 0 w 77"/>
                    <a:gd name="T77" fmla="*/ 0 h 33"/>
                    <a:gd name="T78" fmla="*/ 0 w 77"/>
                    <a:gd name="T79" fmla="*/ 0 h 33"/>
                    <a:gd name="T80" fmla="*/ 0 w 77"/>
                    <a:gd name="T81" fmla="*/ 0 h 33"/>
                    <a:gd name="T82" fmla="*/ 0 w 77"/>
                    <a:gd name="T83" fmla="*/ 0 h 33"/>
                    <a:gd name="T84" fmla="*/ 0 w 77"/>
                    <a:gd name="T85" fmla="*/ 0 h 33"/>
                    <a:gd name="T86" fmla="*/ 0 w 77"/>
                    <a:gd name="T87" fmla="*/ 0 h 33"/>
                    <a:gd name="T88" fmla="*/ 0 w 77"/>
                    <a:gd name="T89" fmla="*/ 0 h 33"/>
                    <a:gd name="T90" fmla="*/ 0 w 77"/>
                    <a:gd name="T91" fmla="*/ 0 h 33"/>
                    <a:gd name="T92" fmla="*/ 0 w 77"/>
                    <a:gd name="T93" fmla="*/ 0 h 33"/>
                    <a:gd name="T94" fmla="*/ 0 w 77"/>
                    <a:gd name="T95" fmla="*/ 0 h 33"/>
                    <a:gd name="T96" fmla="*/ 0 w 77"/>
                    <a:gd name="T97" fmla="*/ 0 h 3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77" h="33">
                      <a:moveTo>
                        <a:pt x="75" y="4"/>
                      </a:moveTo>
                      <a:lnTo>
                        <a:pt x="75" y="4"/>
                      </a:lnTo>
                      <a:lnTo>
                        <a:pt x="74" y="2"/>
                      </a:lnTo>
                      <a:lnTo>
                        <a:pt x="72" y="0"/>
                      </a:lnTo>
                      <a:lnTo>
                        <a:pt x="70" y="0"/>
                      </a:lnTo>
                      <a:lnTo>
                        <a:pt x="66" y="1"/>
                      </a:lnTo>
                      <a:lnTo>
                        <a:pt x="59" y="2"/>
                      </a:lnTo>
                      <a:lnTo>
                        <a:pt x="51" y="3"/>
                      </a:lnTo>
                      <a:lnTo>
                        <a:pt x="42" y="3"/>
                      </a:lnTo>
                      <a:lnTo>
                        <a:pt x="33" y="2"/>
                      </a:lnTo>
                      <a:lnTo>
                        <a:pt x="24" y="2"/>
                      </a:lnTo>
                      <a:lnTo>
                        <a:pt x="16" y="2"/>
                      </a:lnTo>
                      <a:lnTo>
                        <a:pt x="11" y="1"/>
                      </a:lnTo>
                      <a:lnTo>
                        <a:pt x="8" y="1"/>
                      </a:lnTo>
                      <a:lnTo>
                        <a:pt x="6" y="1"/>
                      </a:lnTo>
                      <a:lnTo>
                        <a:pt x="3" y="0"/>
                      </a:lnTo>
                      <a:lnTo>
                        <a:pt x="2" y="0"/>
                      </a:lnTo>
                      <a:lnTo>
                        <a:pt x="1" y="2"/>
                      </a:lnTo>
                      <a:lnTo>
                        <a:pt x="0" y="9"/>
                      </a:lnTo>
                      <a:lnTo>
                        <a:pt x="0" y="15"/>
                      </a:lnTo>
                      <a:lnTo>
                        <a:pt x="0" y="21"/>
                      </a:lnTo>
                      <a:lnTo>
                        <a:pt x="1" y="24"/>
                      </a:lnTo>
                      <a:lnTo>
                        <a:pt x="1" y="27"/>
                      </a:lnTo>
                      <a:lnTo>
                        <a:pt x="2" y="29"/>
                      </a:lnTo>
                      <a:lnTo>
                        <a:pt x="4" y="30"/>
                      </a:lnTo>
                      <a:lnTo>
                        <a:pt x="7" y="31"/>
                      </a:lnTo>
                      <a:lnTo>
                        <a:pt x="11" y="31"/>
                      </a:lnTo>
                      <a:lnTo>
                        <a:pt x="17" y="32"/>
                      </a:lnTo>
                      <a:lnTo>
                        <a:pt x="27" y="32"/>
                      </a:lnTo>
                      <a:lnTo>
                        <a:pt x="37" y="33"/>
                      </a:lnTo>
                      <a:lnTo>
                        <a:pt x="47" y="33"/>
                      </a:lnTo>
                      <a:lnTo>
                        <a:pt x="57" y="33"/>
                      </a:lnTo>
                      <a:lnTo>
                        <a:pt x="65" y="32"/>
                      </a:lnTo>
                      <a:lnTo>
                        <a:pt x="70" y="31"/>
                      </a:lnTo>
                      <a:lnTo>
                        <a:pt x="73" y="30"/>
                      </a:lnTo>
                      <a:lnTo>
                        <a:pt x="75" y="28"/>
                      </a:lnTo>
                      <a:lnTo>
                        <a:pt x="76" y="26"/>
                      </a:lnTo>
                      <a:lnTo>
                        <a:pt x="77" y="24"/>
                      </a:lnTo>
                      <a:lnTo>
                        <a:pt x="77" y="19"/>
                      </a:lnTo>
                      <a:lnTo>
                        <a:pt x="76" y="12"/>
                      </a:lnTo>
                      <a:lnTo>
                        <a:pt x="75" y="7"/>
                      </a:lnTo>
                      <a:lnTo>
                        <a:pt x="75" y="4"/>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40041" name="Freeform 431"/>
                <p:cNvSpPr>
                  <a:spLocks/>
                </p:cNvSpPr>
                <p:nvPr/>
              </p:nvSpPr>
              <p:spPr bwMode="auto">
                <a:xfrm>
                  <a:off x="1866" y="2358"/>
                  <a:ext cx="9" cy="4"/>
                </a:xfrm>
                <a:custGeom>
                  <a:avLst/>
                  <a:gdLst>
                    <a:gd name="T0" fmla="*/ 0 w 76"/>
                    <a:gd name="T1" fmla="*/ 0 h 33"/>
                    <a:gd name="T2" fmla="*/ 0 w 76"/>
                    <a:gd name="T3" fmla="*/ 0 h 33"/>
                    <a:gd name="T4" fmla="*/ 0 w 76"/>
                    <a:gd name="T5" fmla="*/ 0 h 33"/>
                    <a:gd name="T6" fmla="*/ 0 w 76"/>
                    <a:gd name="T7" fmla="*/ 0 h 33"/>
                    <a:gd name="T8" fmla="*/ 0 w 76"/>
                    <a:gd name="T9" fmla="*/ 0 h 33"/>
                    <a:gd name="T10" fmla="*/ 0 w 76"/>
                    <a:gd name="T11" fmla="*/ 0 h 33"/>
                    <a:gd name="T12" fmla="*/ 0 w 76"/>
                    <a:gd name="T13" fmla="*/ 0 h 33"/>
                    <a:gd name="T14" fmla="*/ 0 w 76"/>
                    <a:gd name="T15" fmla="*/ 0 h 33"/>
                    <a:gd name="T16" fmla="*/ 0 w 76"/>
                    <a:gd name="T17" fmla="*/ 0 h 33"/>
                    <a:gd name="T18" fmla="*/ 0 w 76"/>
                    <a:gd name="T19" fmla="*/ 0 h 33"/>
                    <a:gd name="T20" fmla="*/ 0 w 76"/>
                    <a:gd name="T21" fmla="*/ 0 h 33"/>
                    <a:gd name="T22" fmla="*/ 0 w 76"/>
                    <a:gd name="T23" fmla="*/ 0 h 33"/>
                    <a:gd name="T24" fmla="*/ 0 w 76"/>
                    <a:gd name="T25" fmla="*/ 0 h 33"/>
                    <a:gd name="T26" fmla="*/ 0 w 76"/>
                    <a:gd name="T27" fmla="*/ 0 h 33"/>
                    <a:gd name="T28" fmla="*/ 0 w 76"/>
                    <a:gd name="T29" fmla="*/ 0 h 33"/>
                    <a:gd name="T30" fmla="*/ 0 w 76"/>
                    <a:gd name="T31" fmla="*/ 0 h 33"/>
                    <a:gd name="T32" fmla="*/ 0 w 76"/>
                    <a:gd name="T33" fmla="*/ 0 h 33"/>
                    <a:gd name="T34" fmla="*/ 0 w 76"/>
                    <a:gd name="T35" fmla="*/ 0 h 33"/>
                    <a:gd name="T36" fmla="*/ 0 w 76"/>
                    <a:gd name="T37" fmla="*/ 0 h 33"/>
                    <a:gd name="T38" fmla="*/ 0 w 76"/>
                    <a:gd name="T39" fmla="*/ 0 h 33"/>
                    <a:gd name="T40" fmla="*/ 0 w 76"/>
                    <a:gd name="T41" fmla="*/ 0 h 33"/>
                    <a:gd name="T42" fmla="*/ 0 w 76"/>
                    <a:gd name="T43" fmla="*/ 0 h 33"/>
                    <a:gd name="T44" fmla="*/ 0 w 76"/>
                    <a:gd name="T45" fmla="*/ 0 h 33"/>
                    <a:gd name="T46" fmla="*/ 0 w 76"/>
                    <a:gd name="T47" fmla="*/ 0 h 33"/>
                    <a:gd name="T48" fmla="*/ 0 w 76"/>
                    <a:gd name="T49" fmla="*/ 0 h 33"/>
                    <a:gd name="T50" fmla="*/ 0 w 76"/>
                    <a:gd name="T51" fmla="*/ 0 h 33"/>
                    <a:gd name="T52" fmla="*/ 0 w 76"/>
                    <a:gd name="T53" fmla="*/ 0 h 33"/>
                    <a:gd name="T54" fmla="*/ 0 w 76"/>
                    <a:gd name="T55" fmla="*/ 0 h 33"/>
                    <a:gd name="T56" fmla="*/ 0 w 76"/>
                    <a:gd name="T57" fmla="*/ 0 h 33"/>
                    <a:gd name="T58" fmla="*/ 0 w 76"/>
                    <a:gd name="T59" fmla="*/ 0 h 33"/>
                    <a:gd name="T60" fmla="*/ 0 w 76"/>
                    <a:gd name="T61" fmla="*/ 0 h 33"/>
                    <a:gd name="T62" fmla="*/ 0 w 76"/>
                    <a:gd name="T63" fmla="*/ 0 h 33"/>
                    <a:gd name="T64" fmla="*/ 0 w 76"/>
                    <a:gd name="T65" fmla="*/ 0 h 33"/>
                    <a:gd name="T66" fmla="*/ 0 w 76"/>
                    <a:gd name="T67" fmla="*/ 0 h 33"/>
                    <a:gd name="T68" fmla="*/ 0 w 76"/>
                    <a:gd name="T69" fmla="*/ 0 h 33"/>
                    <a:gd name="T70" fmla="*/ 0 w 76"/>
                    <a:gd name="T71" fmla="*/ 0 h 33"/>
                    <a:gd name="T72" fmla="*/ 0 w 76"/>
                    <a:gd name="T73" fmla="*/ 0 h 33"/>
                    <a:gd name="T74" fmla="*/ 0 w 76"/>
                    <a:gd name="T75" fmla="*/ 0 h 33"/>
                    <a:gd name="T76" fmla="*/ 0 w 76"/>
                    <a:gd name="T77" fmla="*/ 0 h 33"/>
                    <a:gd name="T78" fmla="*/ 0 w 76"/>
                    <a:gd name="T79" fmla="*/ 0 h 33"/>
                    <a:gd name="T80" fmla="*/ 0 w 76"/>
                    <a:gd name="T81" fmla="*/ 0 h 3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76" h="33">
                      <a:moveTo>
                        <a:pt x="74" y="4"/>
                      </a:moveTo>
                      <a:lnTo>
                        <a:pt x="73" y="2"/>
                      </a:lnTo>
                      <a:lnTo>
                        <a:pt x="71" y="0"/>
                      </a:lnTo>
                      <a:lnTo>
                        <a:pt x="69" y="0"/>
                      </a:lnTo>
                      <a:lnTo>
                        <a:pt x="65" y="1"/>
                      </a:lnTo>
                      <a:lnTo>
                        <a:pt x="58" y="2"/>
                      </a:lnTo>
                      <a:lnTo>
                        <a:pt x="50" y="3"/>
                      </a:lnTo>
                      <a:lnTo>
                        <a:pt x="41" y="3"/>
                      </a:lnTo>
                      <a:lnTo>
                        <a:pt x="32" y="2"/>
                      </a:lnTo>
                      <a:lnTo>
                        <a:pt x="23" y="2"/>
                      </a:lnTo>
                      <a:lnTo>
                        <a:pt x="16" y="2"/>
                      </a:lnTo>
                      <a:lnTo>
                        <a:pt x="11" y="1"/>
                      </a:lnTo>
                      <a:lnTo>
                        <a:pt x="8" y="1"/>
                      </a:lnTo>
                      <a:lnTo>
                        <a:pt x="6" y="1"/>
                      </a:lnTo>
                      <a:lnTo>
                        <a:pt x="3" y="0"/>
                      </a:lnTo>
                      <a:lnTo>
                        <a:pt x="2" y="1"/>
                      </a:lnTo>
                      <a:lnTo>
                        <a:pt x="1" y="3"/>
                      </a:lnTo>
                      <a:lnTo>
                        <a:pt x="0" y="9"/>
                      </a:lnTo>
                      <a:lnTo>
                        <a:pt x="0" y="15"/>
                      </a:lnTo>
                      <a:lnTo>
                        <a:pt x="0" y="21"/>
                      </a:lnTo>
                      <a:lnTo>
                        <a:pt x="1" y="25"/>
                      </a:lnTo>
                      <a:lnTo>
                        <a:pt x="1" y="27"/>
                      </a:lnTo>
                      <a:lnTo>
                        <a:pt x="2" y="29"/>
                      </a:lnTo>
                      <a:lnTo>
                        <a:pt x="4" y="30"/>
                      </a:lnTo>
                      <a:lnTo>
                        <a:pt x="7" y="31"/>
                      </a:lnTo>
                      <a:lnTo>
                        <a:pt x="11" y="31"/>
                      </a:lnTo>
                      <a:lnTo>
                        <a:pt x="17" y="32"/>
                      </a:lnTo>
                      <a:lnTo>
                        <a:pt x="26" y="32"/>
                      </a:lnTo>
                      <a:lnTo>
                        <a:pt x="36" y="33"/>
                      </a:lnTo>
                      <a:lnTo>
                        <a:pt x="46" y="33"/>
                      </a:lnTo>
                      <a:lnTo>
                        <a:pt x="56" y="33"/>
                      </a:lnTo>
                      <a:lnTo>
                        <a:pt x="64" y="32"/>
                      </a:lnTo>
                      <a:lnTo>
                        <a:pt x="69" y="31"/>
                      </a:lnTo>
                      <a:lnTo>
                        <a:pt x="72" y="30"/>
                      </a:lnTo>
                      <a:lnTo>
                        <a:pt x="74" y="29"/>
                      </a:lnTo>
                      <a:lnTo>
                        <a:pt x="75" y="27"/>
                      </a:lnTo>
                      <a:lnTo>
                        <a:pt x="76" y="24"/>
                      </a:lnTo>
                      <a:lnTo>
                        <a:pt x="76" y="20"/>
                      </a:lnTo>
                      <a:lnTo>
                        <a:pt x="75" y="13"/>
                      </a:lnTo>
                      <a:lnTo>
                        <a:pt x="74" y="7"/>
                      </a:lnTo>
                      <a:lnTo>
                        <a:pt x="74" y="4"/>
                      </a:lnTo>
                      <a:close/>
                    </a:path>
                  </a:pathLst>
                </a:custGeom>
                <a:solidFill>
                  <a:srgbClr val="E5DDD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0042" name="Freeform 432"/>
                <p:cNvSpPr>
                  <a:spLocks/>
                </p:cNvSpPr>
                <p:nvPr/>
              </p:nvSpPr>
              <p:spPr bwMode="auto">
                <a:xfrm>
                  <a:off x="1866" y="2358"/>
                  <a:ext cx="9" cy="4"/>
                </a:xfrm>
                <a:custGeom>
                  <a:avLst/>
                  <a:gdLst>
                    <a:gd name="T0" fmla="*/ 0 w 76"/>
                    <a:gd name="T1" fmla="*/ 0 h 33"/>
                    <a:gd name="T2" fmla="*/ 0 w 76"/>
                    <a:gd name="T3" fmla="*/ 0 h 33"/>
                    <a:gd name="T4" fmla="*/ 0 w 76"/>
                    <a:gd name="T5" fmla="*/ 0 h 33"/>
                    <a:gd name="T6" fmla="*/ 0 w 76"/>
                    <a:gd name="T7" fmla="*/ 0 h 33"/>
                    <a:gd name="T8" fmla="*/ 0 w 76"/>
                    <a:gd name="T9" fmla="*/ 0 h 33"/>
                    <a:gd name="T10" fmla="*/ 0 w 76"/>
                    <a:gd name="T11" fmla="*/ 0 h 33"/>
                    <a:gd name="T12" fmla="*/ 0 w 76"/>
                    <a:gd name="T13" fmla="*/ 0 h 33"/>
                    <a:gd name="T14" fmla="*/ 0 w 76"/>
                    <a:gd name="T15" fmla="*/ 0 h 33"/>
                    <a:gd name="T16" fmla="*/ 0 w 76"/>
                    <a:gd name="T17" fmla="*/ 0 h 33"/>
                    <a:gd name="T18" fmla="*/ 0 w 76"/>
                    <a:gd name="T19" fmla="*/ 0 h 33"/>
                    <a:gd name="T20" fmla="*/ 0 w 76"/>
                    <a:gd name="T21" fmla="*/ 0 h 33"/>
                    <a:gd name="T22" fmla="*/ 0 w 76"/>
                    <a:gd name="T23" fmla="*/ 0 h 33"/>
                    <a:gd name="T24" fmla="*/ 0 w 76"/>
                    <a:gd name="T25" fmla="*/ 0 h 33"/>
                    <a:gd name="T26" fmla="*/ 0 w 76"/>
                    <a:gd name="T27" fmla="*/ 0 h 33"/>
                    <a:gd name="T28" fmla="*/ 0 w 76"/>
                    <a:gd name="T29" fmla="*/ 0 h 33"/>
                    <a:gd name="T30" fmla="*/ 0 w 76"/>
                    <a:gd name="T31" fmla="*/ 0 h 33"/>
                    <a:gd name="T32" fmla="*/ 0 w 76"/>
                    <a:gd name="T33" fmla="*/ 0 h 33"/>
                    <a:gd name="T34" fmla="*/ 0 w 76"/>
                    <a:gd name="T35" fmla="*/ 0 h 33"/>
                    <a:gd name="T36" fmla="*/ 0 w 76"/>
                    <a:gd name="T37" fmla="*/ 0 h 33"/>
                    <a:gd name="T38" fmla="*/ 0 w 76"/>
                    <a:gd name="T39" fmla="*/ 0 h 33"/>
                    <a:gd name="T40" fmla="*/ 0 w 76"/>
                    <a:gd name="T41" fmla="*/ 0 h 33"/>
                    <a:gd name="T42" fmla="*/ 0 w 76"/>
                    <a:gd name="T43" fmla="*/ 0 h 33"/>
                    <a:gd name="T44" fmla="*/ 0 w 76"/>
                    <a:gd name="T45" fmla="*/ 0 h 33"/>
                    <a:gd name="T46" fmla="*/ 0 w 76"/>
                    <a:gd name="T47" fmla="*/ 0 h 33"/>
                    <a:gd name="T48" fmla="*/ 0 w 76"/>
                    <a:gd name="T49" fmla="*/ 0 h 33"/>
                    <a:gd name="T50" fmla="*/ 0 w 76"/>
                    <a:gd name="T51" fmla="*/ 0 h 33"/>
                    <a:gd name="T52" fmla="*/ 0 w 76"/>
                    <a:gd name="T53" fmla="*/ 0 h 33"/>
                    <a:gd name="T54" fmla="*/ 0 w 76"/>
                    <a:gd name="T55" fmla="*/ 0 h 33"/>
                    <a:gd name="T56" fmla="*/ 0 w 76"/>
                    <a:gd name="T57" fmla="*/ 0 h 33"/>
                    <a:gd name="T58" fmla="*/ 0 w 76"/>
                    <a:gd name="T59" fmla="*/ 0 h 33"/>
                    <a:gd name="T60" fmla="*/ 0 w 76"/>
                    <a:gd name="T61" fmla="*/ 0 h 33"/>
                    <a:gd name="T62" fmla="*/ 0 w 76"/>
                    <a:gd name="T63" fmla="*/ 0 h 33"/>
                    <a:gd name="T64" fmla="*/ 0 w 76"/>
                    <a:gd name="T65" fmla="*/ 0 h 33"/>
                    <a:gd name="T66" fmla="*/ 0 w 76"/>
                    <a:gd name="T67" fmla="*/ 0 h 33"/>
                    <a:gd name="T68" fmla="*/ 0 w 76"/>
                    <a:gd name="T69" fmla="*/ 0 h 33"/>
                    <a:gd name="T70" fmla="*/ 0 w 76"/>
                    <a:gd name="T71" fmla="*/ 0 h 33"/>
                    <a:gd name="T72" fmla="*/ 0 w 76"/>
                    <a:gd name="T73" fmla="*/ 0 h 33"/>
                    <a:gd name="T74" fmla="*/ 0 w 76"/>
                    <a:gd name="T75" fmla="*/ 0 h 33"/>
                    <a:gd name="T76" fmla="*/ 0 w 76"/>
                    <a:gd name="T77" fmla="*/ 0 h 33"/>
                    <a:gd name="T78" fmla="*/ 0 w 76"/>
                    <a:gd name="T79" fmla="*/ 0 h 33"/>
                    <a:gd name="T80" fmla="*/ 0 w 76"/>
                    <a:gd name="T81" fmla="*/ 0 h 33"/>
                    <a:gd name="T82" fmla="*/ 0 w 76"/>
                    <a:gd name="T83" fmla="*/ 0 h 33"/>
                    <a:gd name="T84" fmla="*/ 0 w 76"/>
                    <a:gd name="T85" fmla="*/ 0 h 33"/>
                    <a:gd name="T86" fmla="*/ 0 w 76"/>
                    <a:gd name="T87" fmla="*/ 0 h 33"/>
                    <a:gd name="T88" fmla="*/ 0 w 76"/>
                    <a:gd name="T89" fmla="*/ 0 h 33"/>
                    <a:gd name="T90" fmla="*/ 0 w 76"/>
                    <a:gd name="T91" fmla="*/ 0 h 33"/>
                    <a:gd name="T92" fmla="*/ 0 w 76"/>
                    <a:gd name="T93" fmla="*/ 0 h 33"/>
                    <a:gd name="T94" fmla="*/ 0 w 76"/>
                    <a:gd name="T95" fmla="*/ 0 h 33"/>
                    <a:gd name="T96" fmla="*/ 0 w 76"/>
                    <a:gd name="T97" fmla="*/ 0 h 3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76" h="33">
                      <a:moveTo>
                        <a:pt x="74" y="4"/>
                      </a:moveTo>
                      <a:lnTo>
                        <a:pt x="74" y="4"/>
                      </a:lnTo>
                      <a:lnTo>
                        <a:pt x="73" y="2"/>
                      </a:lnTo>
                      <a:lnTo>
                        <a:pt x="71" y="0"/>
                      </a:lnTo>
                      <a:lnTo>
                        <a:pt x="69" y="0"/>
                      </a:lnTo>
                      <a:lnTo>
                        <a:pt x="65" y="1"/>
                      </a:lnTo>
                      <a:lnTo>
                        <a:pt x="58" y="2"/>
                      </a:lnTo>
                      <a:lnTo>
                        <a:pt x="50" y="3"/>
                      </a:lnTo>
                      <a:lnTo>
                        <a:pt x="41" y="3"/>
                      </a:lnTo>
                      <a:lnTo>
                        <a:pt x="32" y="2"/>
                      </a:lnTo>
                      <a:lnTo>
                        <a:pt x="23" y="2"/>
                      </a:lnTo>
                      <a:lnTo>
                        <a:pt x="16" y="2"/>
                      </a:lnTo>
                      <a:lnTo>
                        <a:pt x="11" y="1"/>
                      </a:lnTo>
                      <a:lnTo>
                        <a:pt x="8" y="1"/>
                      </a:lnTo>
                      <a:lnTo>
                        <a:pt x="6" y="1"/>
                      </a:lnTo>
                      <a:lnTo>
                        <a:pt x="3" y="0"/>
                      </a:lnTo>
                      <a:lnTo>
                        <a:pt x="2" y="1"/>
                      </a:lnTo>
                      <a:lnTo>
                        <a:pt x="1" y="3"/>
                      </a:lnTo>
                      <a:lnTo>
                        <a:pt x="0" y="9"/>
                      </a:lnTo>
                      <a:lnTo>
                        <a:pt x="0" y="15"/>
                      </a:lnTo>
                      <a:lnTo>
                        <a:pt x="0" y="21"/>
                      </a:lnTo>
                      <a:lnTo>
                        <a:pt x="1" y="25"/>
                      </a:lnTo>
                      <a:lnTo>
                        <a:pt x="1" y="27"/>
                      </a:lnTo>
                      <a:lnTo>
                        <a:pt x="2" y="29"/>
                      </a:lnTo>
                      <a:lnTo>
                        <a:pt x="4" y="30"/>
                      </a:lnTo>
                      <a:lnTo>
                        <a:pt x="7" y="31"/>
                      </a:lnTo>
                      <a:lnTo>
                        <a:pt x="11" y="31"/>
                      </a:lnTo>
                      <a:lnTo>
                        <a:pt x="17" y="32"/>
                      </a:lnTo>
                      <a:lnTo>
                        <a:pt x="26" y="32"/>
                      </a:lnTo>
                      <a:lnTo>
                        <a:pt x="36" y="33"/>
                      </a:lnTo>
                      <a:lnTo>
                        <a:pt x="46" y="33"/>
                      </a:lnTo>
                      <a:lnTo>
                        <a:pt x="56" y="33"/>
                      </a:lnTo>
                      <a:lnTo>
                        <a:pt x="64" y="32"/>
                      </a:lnTo>
                      <a:lnTo>
                        <a:pt x="69" y="31"/>
                      </a:lnTo>
                      <a:lnTo>
                        <a:pt x="72" y="30"/>
                      </a:lnTo>
                      <a:lnTo>
                        <a:pt x="74" y="29"/>
                      </a:lnTo>
                      <a:lnTo>
                        <a:pt x="75" y="27"/>
                      </a:lnTo>
                      <a:lnTo>
                        <a:pt x="76" y="24"/>
                      </a:lnTo>
                      <a:lnTo>
                        <a:pt x="76" y="20"/>
                      </a:lnTo>
                      <a:lnTo>
                        <a:pt x="75" y="13"/>
                      </a:lnTo>
                      <a:lnTo>
                        <a:pt x="74" y="7"/>
                      </a:lnTo>
                      <a:lnTo>
                        <a:pt x="74" y="4"/>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40043" name="Freeform 433"/>
                <p:cNvSpPr>
                  <a:spLocks/>
                </p:cNvSpPr>
                <p:nvPr/>
              </p:nvSpPr>
              <p:spPr bwMode="auto">
                <a:xfrm>
                  <a:off x="1853" y="2358"/>
                  <a:ext cx="9" cy="4"/>
                </a:xfrm>
                <a:custGeom>
                  <a:avLst/>
                  <a:gdLst>
                    <a:gd name="T0" fmla="*/ 0 w 76"/>
                    <a:gd name="T1" fmla="*/ 0 h 33"/>
                    <a:gd name="T2" fmla="*/ 0 w 76"/>
                    <a:gd name="T3" fmla="*/ 0 h 33"/>
                    <a:gd name="T4" fmla="*/ 0 w 76"/>
                    <a:gd name="T5" fmla="*/ 0 h 33"/>
                    <a:gd name="T6" fmla="*/ 0 w 76"/>
                    <a:gd name="T7" fmla="*/ 0 h 33"/>
                    <a:gd name="T8" fmla="*/ 0 w 76"/>
                    <a:gd name="T9" fmla="*/ 0 h 33"/>
                    <a:gd name="T10" fmla="*/ 0 w 76"/>
                    <a:gd name="T11" fmla="*/ 0 h 33"/>
                    <a:gd name="T12" fmla="*/ 0 w 76"/>
                    <a:gd name="T13" fmla="*/ 0 h 33"/>
                    <a:gd name="T14" fmla="*/ 0 w 76"/>
                    <a:gd name="T15" fmla="*/ 0 h 33"/>
                    <a:gd name="T16" fmla="*/ 0 w 76"/>
                    <a:gd name="T17" fmla="*/ 0 h 33"/>
                    <a:gd name="T18" fmla="*/ 0 w 76"/>
                    <a:gd name="T19" fmla="*/ 0 h 33"/>
                    <a:gd name="T20" fmla="*/ 0 w 76"/>
                    <a:gd name="T21" fmla="*/ 0 h 33"/>
                    <a:gd name="T22" fmla="*/ 0 w 76"/>
                    <a:gd name="T23" fmla="*/ 0 h 33"/>
                    <a:gd name="T24" fmla="*/ 0 w 76"/>
                    <a:gd name="T25" fmla="*/ 0 h 33"/>
                    <a:gd name="T26" fmla="*/ 0 w 76"/>
                    <a:gd name="T27" fmla="*/ 0 h 33"/>
                    <a:gd name="T28" fmla="*/ 0 w 76"/>
                    <a:gd name="T29" fmla="*/ 0 h 33"/>
                    <a:gd name="T30" fmla="*/ 0 w 76"/>
                    <a:gd name="T31" fmla="*/ 0 h 33"/>
                    <a:gd name="T32" fmla="*/ 0 w 76"/>
                    <a:gd name="T33" fmla="*/ 0 h 33"/>
                    <a:gd name="T34" fmla="*/ 0 w 76"/>
                    <a:gd name="T35" fmla="*/ 0 h 33"/>
                    <a:gd name="T36" fmla="*/ 0 w 76"/>
                    <a:gd name="T37" fmla="*/ 0 h 33"/>
                    <a:gd name="T38" fmla="*/ 0 w 76"/>
                    <a:gd name="T39" fmla="*/ 0 h 33"/>
                    <a:gd name="T40" fmla="*/ 0 w 76"/>
                    <a:gd name="T41" fmla="*/ 0 h 33"/>
                    <a:gd name="T42" fmla="*/ 0 w 76"/>
                    <a:gd name="T43" fmla="*/ 0 h 33"/>
                    <a:gd name="T44" fmla="*/ 0 w 76"/>
                    <a:gd name="T45" fmla="*/ 0 h 33"/>
                    <a:gd name="T46" fmla="*/ 0 w 76"/>
                    <a:gd name="T47" fmla="*/ 0 h 33"/>
                    <a:gd name="T48" fmla="*/ 0 w 76"/>
                    <a:gd name="T49" fmla="*/ 0 h 33"/>
                    <a:gd name="T50" fmla="*/ 0 w 76"/>
                    <a:gd name="T51" fmla="*/ 0 h 33"/>
                    <a:gd name="T52" fmla="*/ 0 w 76"/>
                    <a:gd name="T53" fmla="*/ 0 h 33"/>
                    <a:gd name="T54" fmla="*/ 0 w 76"/>
                    <a:gd name="T55" fmla="*/ 0 h 33"/>
                    <a:gd name="T56" fmla="*/ 0 w 76"/>
                    <a:gd name="T57" fmla="*/ 0 h 33"/>
                    <a:gd name="T58" fmla="*/ 0 w 76"/>
                    <a:gd name="T59" fmla="*/ 0 h 33"/>
                    <a:gd name="T60" fmla="*/ 0 w 76"/>
                    <a:gd name="T61" fmla="*/ 0 h 33"/>
                    <a:gd name="T62" fmla="*/ 0 w 76"/>
                    <a:gd name="T63" fmla="*/ 0 h 33"/>
                    <a:gd name="T64" fmla="*/ 0 w 76"/>
                    <a:gd name="T65" fmla="*/ 0 h 33"/>
                    <a:gd name="T66" fmla="*/ 0 w 76"/>
                    <a:gd name="T67" fmla="*/ 0 h 33"/>
                    <a:gd name="T68" fmla="*/ 0 w 76"/>
                    <a:gd name="T69" fmla="*/ 0 h 33"/>
                    <a:gd name="T70" fmla="*/ 0 w 76"/>
                    <a:gd name="T71" fmla="*/ 0 h 33"/>
                    <a:gd name="T72" fmla="*/ 0 w 76"/>
                    <a:gd name="T73" fmla="*/ 0 h 33"/>
                    <a:gd name="T74" fmla="*/ 0 w 76"/>
                    <a:gd name="T75" fmla="*/ 0 h 33"/>
                    <a:gd name="T76" fmla="*/ 0 w 76"/>
                    <a:gd name="T77" fmla="*/ 0 h 33"/>
                    <a:gd name="T78" fmla="*/ 0 w 76"/>
                    <a:gd name="T79" fmla="*/ 0 h 33"/>
                    <a:gd name="T80" fmla="*/ 0 w 76"/>
                    <a:gd name="T81" fmla="*/ 0 h 3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76" h="33">
                      <a:moveTo>
                        <a:pt x="75" y="3"/>
                      </a:moveTo>
                      <a:lnTo>
                        <a:pt x="74" y="1"/>
                      </a:lnTo>
                      <a:lnTo>
                        <a:pt x="72" y="0"/>
                      </a:lnTo>
                      <a:lnTo>
                        <a:pt x="69" y="0"/>
                      </a:lnTo>
                      <a:lnTo>
                        <a:pt x="65" y="1"/>
                      </a:lnTo>
                      <a:lnTo>
                        <a:pt x="58" y="2"/>
                      </a:lnTo>
                      <a:lnTo>
                        <a:pt x="49" y="3"/>
                      </a:lnTo>
                      <a:lnTo>
                        <a:pt x="40" y="3"/>
                      </a:lnTo>
                      <a:lnTo>
                        <a:pt x="31" y="2"/>
                      </a:lnTo>
                      <a:lnTo>
                        <a:pt x="22" y="2"/>
                      </a:lnTo>
                      <a:lnTo>
                        <a:pt x="15" y="2"/>
                      </a:lnTo>
                      <a:lnTo>
                        <a:pt x="10" y="1"/>
                      </a:lnTo>
                      <a:lnTo>
                        <a:pt x="8" y="1"/>
                      </a:lnTo>
                      <a:lnTo>
                        <a:pt x="5" y="1"/>
                      </a:lnTo>
                      <a:lnTo>
                        <a:pt x="3" y="0"/>
                      </a:lnTo>
                      <a:lnTo>
                        <a:pt x="1" y="0"/>
                      </a:lnTo>
                      <a:lnTo>
                        <a:pt x="0" y="2"/>
                      </a:lnTo>
                      <a:lnTo>
                        <a:pt x="0" y="9"/>
                      </a:lnTo>
                      <a:lnTo>
                        <a:pt x="0" y="15"/>
                      </a:lnTo>
                      <a:lnTo>
                        <a:pt x="0" y="21"/>
                      </a:lnTo>
                      <a:lnTo>
                        <a:pt x="0" y="24"/>
                      </a:lnTo>
                      <a:lnTo>
                        <a:pt x="1" y="27"/>
                      </a:lnTo>
                      <a:lnTo>
                        <a:pt x="2" y="29"/>
                      </a:lnTo>
                      <a:lnTo>
                        <a:pt x="3" y="30"/>
                      </a:lnTo>
                      <a:lnTo>
                        <a:pt x="6" y="31"/>
                      </a:lnTo>
                      <a:lnTo>
                        <a:pt x="10" y="31"/>
                      </a:lnTo>
                      <a:lnTo>
                        <a:pt x="17" y="32"/>
                      </a:lnTo>
                      <a:lnTo>
                        <a:pt x="26" y="32"/>
                      </a:lnTo>
                      <a:lnTo>
                        <a:pt x="36" y="32"/>
                      </a:lnTo>
                      <a:lnTo>
                        <a:pt x="46" y="33"/>
                      </a:lnTo>
                      <a:lnTo>
                        <a:pt x="56" y="32"/>
                      </a:lnTo>
                      <a:lnTo>
                        <a:pt x="64" y="32"/>
                      </a:lnTo>
                      <a:lnTo>
                        <a:pt x="69" y="31"/>
                      </a:lnTo>
                      <a:lnTo>
                        <a:pt x="72" y="30"/>
                      </a:lnTo>
                      <a:lnTo>
                        <a:pt x="74" y="28"/>
                      </a:lnTo>
                      <a:lnTo>
                        <a:pt x="76" y="26"/>
                      </a:lnTo>
                      <a:lnTo>
                        <a:pt x="76" y="24"/>
                      </a:lnTo>
                      <a:lnTo>
                        <a:pt x="76" y="19"/>
                      </a:lnTo>
                      <a:lnTo>
                        <a:pt x="76" y="12"/>
                      </a:lnTo>
                      <a:lnTo>
                        <a:pt x="75" y="6"/>
                      </a:lnTo>
                      <a:lnTo>
                        <a:pt x="75" y="3"/>
                      </a:lnTo>
                      <a:close/>
                    </a:path>
                  </a:pathLst>
                </a:custGeom>
                <a:solidFill>
                  <a:srgbClr val="E5DDD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0044" name="Freeform 434"/>
                <p:cNvSpPr>
                  <a:spLocks/>
                </p:cNvSpPr>
                <p:nvPr/>
              </p:nvSpPr>
              <p:spPr bwMode="auto">
                <a:xfrm>
                  <a:off x="1853" y="2358"/>
                  <a:ext cx="9" cy="4"/>
                </a:xfrm>
                <a:custGeom>
                  <a:avLst/>
                  <a:gdLst>
                    <a:gd name="T0" fmla="*/ 0 w 76"/>
                    <a:gd name="T1" fmla="*/ 0 h 33"/>
                    <a:gd name="T2" fmla="*/ 0 w 76"/>
                    <a:gd name="T3" fmla="*/ 0 h 33"/>
                    <a:gd name="T4" fmla="*/ 0 w 76"/>
                    <a:gd name="T5" fmla="*/ 0 h 33"/>
                    <a:gd name="T6" fmla="*/ 0 w 76"/>
                    <a:gd name="T7" fmla="*/ 0 h 33"/>
                    <a:gd name="T8" fmla="*/ 0 w 76"/>
                    <a:gd name="T9" fmla="*/ 0 h 33"/>
                    <a:gd name="T10" fmla="*/ 0 w 76"/>
                    <a:gd name="T11" fmla="*/ 0 h 33"/>
                    <a:gd name="T12" fmla="*/ 0 w 76"/>
                    <a:gd name="T13" fmla="*/ 0 h 33"/>
                    <a:gd name="T14" fmla="*/ 0 w 76"/>
                    <a:gd name="T15" fmla="*/ 0 h 33"/>
                    <a:gd name="T16" fmla="*/ 0 w 76"/>
                    <a:gd name="T17" fmla="*/ 0 h 33"/>
                    <a:gd name="T18" fmla="*/ 0 w 76"/>
                    <a:gd name="T19" fmla="*/ 0 h 33"/>
                    <a:gd name="T20" fmla="*/ 0 w 76"/>
                    <a:gd name="T21" fmla="*/ 0 h 33"/>
                    <a:gd name="T22" fmla="*/ 0 w 76"/>
                    <a:gd name="T23" fmla="*/ 0 h 33"/>
                    <a:gd name="T24" fmla="*/ 0 w 76"/>
                    <a:gd name="T25" fmla="*/ 0 h 33"/>
                    <a:gd name="T26" fmla="*/ 0 w 76"/>
                    <a:gd name="T27" fmla="*/ 0 h 33"/>
                    <a:gd name="T28" fmla="*/ 0 w 76"/>
                    <a:gd name="T29" fmla="*/ 0 h 33"/>
                    <a:gd name="T30" fmla="*/ 0 w 76"/>
                    <a:gd name="T31" fmla="*/ 0 h 33"/>
                    <a:gd name="T32" fmla="*/ 0 w 76"/>
                    <a:gd name="T33" fmla="*/ 0 h 33"/>
                    <a:gd name="T34" fmla="*/ 0 w 76"/>
                    <a:gd name="T35" fmla="*/ 0 h 33"/>
                    <a:gd name="T36" fmla="*/ 0 w 76"/>
                    <a:gd name="T37" fmla="*/ 0 h 33"/>
                    <a:gd name="T38" fmla="*/ 0 w 76"/>
                    <a:gd name="T39" fmla="*/ 0 h 33"/>
                    <a:gd name="T40" fmla="*/ 0 w 76"/>
                    <a:gd name="T41" fmla="*/ 0 h 33"/>
                    <a:gd name="T42" fmla="*/ 0 w 76"/>
                    <a:gd name="T43" fmla="*/ 0 h 33"/>
                    <a:gd name="T44" fmla="*/ 0 w 76"/>
                    <a:gd name="T45" fmla="*/ 0 h 33"/>
                    <a:gd name="T46" fmla="*/ 0 w 76"/>
                    <a:gd name="T47" fmla="*/ 0 h 33"/>
                    <a:gd name="T48" fmla="*/ 0 w 76"/>
                    <a:gd name="T49" fmla="*/ 0 h 33"/>
                    <a:gd name="T50" fmla="*/ 0 w 76"/>
                    <a:gd name="T51" fmla="*/ 0 h 33"/>
                    <a:gd name="T52" fmla="*/ 0 w 76"/>
                    <a:gd name="T53" fmla="*/ 0 h 33"/>
                    <a:gd name="T54" fmla="*/ 0 w 76"/>
                    <a:gd name="T55" fmla="*/ 0 h 33"/>
                    <a:gd name="T56" fmla="*/ 0 w 76"/>
                    <a:gd name="T57" fmla="*/ 0 h 33"/>
                    <a:gd name="T58" fmla="*/ 0 w 76"/>
                    <a:gd name="T59" fmla="*/ 0 h 33"/>
                    <a:gd name="T60" fmla="*/ 0 w 76"/>
                    <a:gd name="T61" fmla="*/ 0 h 33"/>
                    <a:gd name="T62" fmla="*/ 0 w 76"/>
                    <a:gd name="T63" fmla="*/ 0 h 33"/>
                    <a:gd name="T64" fmla="*/ 0 w 76"/>
                    <a:gd name="T65" fmla="*/ 0 h 33"/>
                    <a:gd name="T66" fmla="*/ 0 w 76"/>
                    <a:gd name="T67" fmla="*/ 0 h 33"/>
                    <a:gd name="T68" fmla="*/ 0 w 76"/>
                    <a:gd name="T69" fmla="*/ 0 h 33"/>
                    <a:gd name="T70" fmla="*/ 0 w 76"/>
                    <a:gd name="T71" fmla="*/ 0 h 33"/>
                    <a:gd name="T72" fmla="*/ 0 w 76"/>
                    <a:gd name="T73" fmla="*/ 0 h 33"/>
                    <a:gd name="T74" fmla="*/ 0 w 76"/>
                    <a:gd name="T75" fmla="*/ 0 h 33"/>
                    <a:gd name="T76" fmla="*/ 0 w 76"/>
                    <a:gd name="T77" fmla="*/ 0 h 33"/>
                    <a:gd name="T78" fmla="*/ 0 w 76"/>
                    <a:gd name="T79" fmla="*/ 0 h 33"/>
                    <a:gd name="T80" fmla="*/ 0 w 76"/>
                    <a:gd name="T81" fmla="*/ 0 h 33"/>
                    <a:gd name="T82" fmla="*/ 0 w 76"/>
                    <a:gd name="T83" fmla="*/ 0 h 33"/>
                    <a:gd name="T84" fmla="*/ 0 w 76"/>
                    <a:gd name="T85" fmla="*/ 0 h 33"/>
                    <a:gd name="T86" fmla="*/ 0 w 76"/>
                    <a:gd name="T87" fmla="*/ 0 h 33"/>
                    <a:gd name="T88" fmla="*/ 0 w 76"/>
                    <a:gd name="T89" fmla="*/ 0 h 33"/>
                    <a:gd name="T90" fmla="*/ 0 w 76"/>
                    <a:gd name="T91" fmla="*/ 0 h 33"/>
                    <a:gd name="T92" fmla="*/ 0 w 76"/>
                    <a:gd name="T93" fmla="*/ 0 h 33"/>
                    <a:gd name="T94" fmla="*/ 0 w 76"/>
                    <a:gd name="T95" fmla="*/ 0 h 33"/>
                    <a:gd name="T96" fmla="*/ 0 w 76"/>
                    <a:gd name="T97" fmla="*/ 0 h 3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76" h="33">
                      <a:moveTo>
                        <a:pt x="75" y="3"/>
                      </a:moveTo>
                      <a:lnTo>
                        <a:pt x="75" y="3"/>
                      </a:lnTo>
                      <a:lnTo>
                        <a:pt x="74" y="1"/>
                      </a:lnTo>
                      <a:lnTo>
                        <a:pt x="72" y="0"/>
                      </a:lnTo>
                      <a:lnTo>
                        <a:pt x="69" y="0"/>
                      </a:lnTo>
                      <a:lnTo>
                        <a:pt x="65" y="1"/>
                      </a:lnTo>
                      <a:lnTo>
                        <a:pt x="58" y="2"/>
                      </a:lnTo>
                      <a:lnTo>
                        <a:pt x="49" y="3"/>
                      </a:lnTo>
                      <a:lnTo>
                        <a:pt x="40" y="3"/>
                      </a:lnTo>
                      <a:lnTo>
                        <a:pt x="31" y="2"/>
                      </a:lnTo>
                      <a:lnTo>
                        <a:pt x="22" y="2"/>
                      </a:lnTo>
                      <a:lnTo>
                        <a:pt x="15" y="2"/>
                      </a:lnTo>
                      <a:lnTo>
                        <a:pt x="10" y="1"/>
                      </a:lnTo>
                      <a:lnTo>
                        <a:pt x="8" y="1"/>
                      </a:lnTo>
                      <a:lnTo>
                        <a:pt x="5" y="1"/>
                      </a:lnTo>
                      <a:lnTo>
                        <a:pt x="3" y="0"/>
                      </a:lnTo>
                      <a:lnTo>
                        <a:pt x="1" y="0"/>
                      </a:lnTo>
                      <a:lnTo>
                        <a:pt x="0" y="2"/>
                      </a:lnTo>
                      <a:lnTo>
                        <a:pt x="0" y="9"/>
                      </a:lnTo>
                      <a:lnTo>
                        <a:pt x="0" y="15"/>
                      </a:lnTo>
                      <a:lnTo>
                        <a:pt x="0" y="21"/>
                      </a:lnTo>
                      <a:lnTo>
                        <a:pt x="0" y="24"/>
                      </a:lnTo>
                      <a:lnTo>
                        <a:pt x="1" y="27"/>
                      </a:lnTo>
                      <a:lnTo>
                        <a:pt x="2" y="29"/>
                      </a:lnTo>
                      <a:lnTo>
                        <a:pt x="3" y="30"/>
                      </a:lnTo>
                      <a:lnTo>
                        <a:pt x="6" y="31"/>
                      </a:lnTo>
                      <a:lnTo>
                        <a:pt x="10" y="31"/>
                      </a:lnTo>
                      <a:lnTo>
                        <a:pt x="17" y="32"/>
                      </a:lnTo>
                      <a:lnTo>
                        <a:pt x="26" y="32"/>
                      </a:lnTo>
                      <a:lnTo>
                        <a:pt x="36" y="32"/>
                      </a:lnTo>
                      <a:lnTo>
                        <a:pt x="46" y="33"/>
                      </a:lnTo>
                      <a:lnTo>
                        <a:pt x="56" y="32"/>
                      </a:lnTo>
                      <a:lnTo>
                        <a:pt x="64" y="32"/>
                      </a:lnTo>
                      <a:lnTo>
                        <a:pt x="69" y="31"/>
                      </a:lnTo>
                      <a:lnTo>
                        <a:pt x="72" y="30"/>
                      </a:lnTo>
                      <a:lnTo>
                        <a:pt x="74" y="28"/>
                      </a:lnTo>
                      <a:lnTo>
                        <a:pt x="76" y="26"/>
                      </a:lnTo>
                      <a:lnTo>
                        <a:pt x="76" y="24"/>
                      </a:lnTo>
                      <a:lnTo>
                        <a:pt x="76" y="19"/>
                      </a:lnTo>
                      <a:lnTo>
                        <a:pt x="76" y="12"/>
                      </a:lnTo>
                      <a:lnTo>
                        <a:pt x="75" y="6"/>
                      </a:lnTo>
                      <a:lnTo>
                        <a:pt x="75" y="3"/>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40045" name="Freeform 435"/>
                <p:cNvSpPr>
                  <a:spLocks/>
                </p:cNvSpPr>
                <p:nvPr/>
              </p:nvSpPr>
              <p:spPr bwMode="auto">
                <a:xfrm>
                  <a:off x="1980" y="2360"/>
                  <a:ext cx="9" cy="4"/>
                </a:xfrm>
                <a:custGeom>
                  <a:avLst/>
                  <a:gdLst>
                    <a:gd name="T0" fmla="*/ 0 w 75"/>
                    <a:gd name="T1" fmla="*/ 0 h 33"/>
                    <a:gd name="T2" fmla="*/ 0 w 75"/>
                    <a:gd name="T3" fmla="*/ 0 h 33"/>
                    <a:gd name="T4" fmla="*/ 0 w 75"/>
                    <a:gd name="T5" fmla="*/ 0 h 33"/>
                    <a:gd name="T6" fmla="*/ 0 w 75"/>
                    <a:gd name="T7" fmla="*/ 0 h 33"/>
                    <a:gd name="T8" fmla="*/ 0 w 75"/>
                    <a:gd name="T9" fmla="*/ 0 h 33"/>
                    <a:gd name="T10" fmla="*/ 0 w 75"/>
                    <a:gd name="T11" fmla="*/ 0 h 33"/>
                    <a:gd name="T12" fmla="*/ 0 w 75"/>
                    <a:gd name="T13" fmla="*/ 0 h 33"/>
                    <a:gd name="T14" fmla="*/ 0 w 75"/>
                    <a:gd name="T15" fmla="*/ 0 h 33"/>
                    <a:gd name="T16" fmla="*/ 0 w 75"/>
                    <a:gd name="T17" fmla="*/ 0 h 33"/>
                    <a:gd name="T18" fmla="*/ 0 w 75"/>
                    <a:gd name="T19" fmla="*/ 0 h 33"/>
                    <a:gd name="T20" fmla="*/ 0 w 75"/>
                    <a:gd name="T21" fmla="*/ 0 h 33"/>
                    <a:gd name="T22" fmla="*/ 0 w 75"/>
                    <a:gd name="T23" fmla="*/ 0 h 33"/>
                    <a:gd name="T24" fmla="*/ 0 w 75"/>
                    <a:gd name="T25" fmla="*/ 0 h 33"/>
                    <a:gd name="T26" fmla="*/ 0 w 75"/>
                    <a:gd name="T27" fmla="*/ 0 h 33"/>
                    <a:gd name="T28" fmla="*/ 0 w 75"/>
                    <a:gd name="T29" fmla="*/ 0 h 33"/>
                    <a:gd name="T30" fmla="*/ 0 w 75"/>
                    <a:gd name="T31" fmla="*/ 0 h 33"/>
                    <a:gd name="T32" fmla="*/ 0 w 75"/>
                    <a:gd name="T33" fmla="*/ 0 h 33"/>
                    <a:gd name="T34" fmla="*/ 0 w 75"/>
                    <a:gd name="T35" fmla="*/ 0 h 33"/>
                    <a:gd name="T36" fmla="*/ 0 w 75"/>
                    <a:gd name="T37" fmla="*/ 0 h 33"/>
                    <a:gd name="T38" fmla="*/ 0 w 75"/>
                    <a:gd name="T39" fmla="*/ 0 h 33"/>
                    <a:gd name="T40" fmla="*/ 0 w 75"/>
                    <a:gd name="T41" fmla="*/ 0 h 33"/>
                    <a:gd name="T42" fmla="*/ 0 w 75"/>
                    <a:gd name="T43" fmla="*/ 0 h 33"/>
                    <a:gd name="T44" fmla="*/ 0 w 75"/>
                    <a:gd name="T45" fmla="*/ 0 h 33"/>
                    <a:gd name="T46" fmla="*/ 0 w 75"/>
                    <a:gd name="T47" fmla="*/ 0 h 33"/>
                    <a:gd name="T48" fmla="*/ 0 w 75"/>
                    <a:gd name="T49" fmla="*/ 0 h 33"/>
                    <a:gd name="T50" fmla="*/ 0 w 75"/>
                    <a:gd name="T51" fmla="*/ 0 h 33"/>
                    <a:gd name="T52" fmla="*/ 0 w 75"/>
                    <a:gd name="T53" fmla="*/ 0 h 33"/>
                    <a:gd name="T54" fmla="*/ 0 w 75"/>
                    <a:gd name="T55" fmla="*/ 0 h 33"/>
                    <a:gd name="T56" fmla="*/ 0 w 75"/>
                    <a:gd name="T57" fmla="*/ 0 h 33"/>
                    <a:gd name="T58" fmla="*/ 0 w 75"/>
                    <a:gd name="T59" fmla="*/ 0 h 33"/>
                    <a:gd name="T60" fmla="*/ 0 w 75"/>
                    <a:gd name="T61" fmla="*/ 0 h 33"/>
                    <a:gd name="T62" fmla="*/ 0 w 75"/>
                    <a:gd name="T63" fmla="*/ 0 h 33"/>
                    <a:gd name="T64" fmla="*/ 0 w 75"/>
                    <a:gd name="T65" fmla="*/ 0 h 33"/>
                    <a:gd name="T66" fmla="*/ 0 w 75"/>
                    <a:gd name="T67" fmla="*/ 0 h 33"/>
                    <a:gd name="T68" fmla="*/ 0 w 75"/>
                    <a:gd name="T69" fmla="*/ 0 h 33"/>
                    <a:gd name="T70" fmla="*/ 0 w 75"/>
                    <a:gd name="T71" fmla="*/ 0 h 33"/>
                    <a:gd name="T72" fmla="*/ 0 w 75"/>
                    <a:gd name="T73" fmla="*/ 0 h 33"/>
                    <a:gd name="T74" fmla="*/ 0 w 75"/>
                    <a:gd name="T75" fmla="*/ 0 h 33"/>
                    <a:gd name="T76" fmla="*/ 0 w 75"/>
                    <a:gd name="T77" fmla="*/ 0 h 33"/>
                    <a:gd name="T78" fmla="*/ 0 w 75"/>
                    <a:gd name="T79" fmla="*/ 0 h 33"/>
                    <a:gd name="T80" fmla="*/ 0 w 75"/>
                    <a:gd name="T81" fmla="*/ 0 h 3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75" h="33">
                      <a:moveTo>
                        <a:pt x="74" y="4"/>
                      </a:moveTo>
                      <a:lnTo>
                        <a:pt x="73" y="2"/>
                      </a:lnTo>
                      <a:lnTo>
                        <a:pt x="71" y="0"/>
                      </a:lnTo>
                      <a:lnTo>
                        <a:pt x="69" y="0"/>
                      </a:lnTo>
                      <a:lnTo>
                        <a:pt x="64" y="1"/>
                      </a:lnTo>
                      <a:lnTo>
                        <a:pt x="57" y="2"/>
                      </a:lnTo>
                      <a:lnTo>
                        <a:pt x="48" y="3"/>
                      </a:lnTo>
                      <a:lnTo>
                        <a:pt x="39" y="3"/>
                      </a:lnTo>
                      <a:lnTo>
                        <a:pt x="30" y="2"/>
                      </a:lnTo>
                      <a:lnTo>
                        <a:pt x="22" y="2"/>
                      </a:lnTo>
                      <a:lnTo>
                        <a:pt x="15" y="2"/>
                      </a:lnTo>
                      <a:lnTo>
                        <a:pt x="10" y="1"/>
                      </a:lnTo>
                      <a:lnTo>
                        <a:pt x="7" y="1"/>
                      </a:lnTo>
                      <a:lnTo>
                        <a:pt x="5" y="1"/>
                      </a:lnTo>
                      <a:lnTo>
                        <a:pt x="3" y="0"/>
                      </a:lnTo>
                      <a:lnTo>
                        <a:pt x="1" y="0"/>
                      </a:lnTo>
                      <a:lnTo>
                        <a:pt x="0" y="2"/>
                      </a:lnTo>
                      <a:lnTo>
                        <a:pt x="0" y="9"/>
                      </a:lnTo>
                      <a:lnTo>
                        <a:pt x="0" y="15"/>
                      </a:lnTo>
                      <a:lnTo>
                        <a:pt x="0" y="21"/>
                      </a:lnTo>
                      <a:lnTo>
                        <a:pt x="0" y="25"/>
                      </a:lnTo>
                      <a:lnTo>
                        <a:pt x="1" y="27"/>
                      </a:lnTo>
                      <a:lnTo>
                        <a:pt x="2" y="29"/>
                      </a:lnTo>
                      <a:lnTo>
                        <a:pt x="3" y="30"/>
                      </a:lnTo>
                      <a:lnTo>
                        <a:pt x="6" y="31"/>
                      </a:lnTo>
                      <a:lnTo>
                        <a:pt x="10" y="31"/>
                      </a:lnTo>
                      <a:lnTo>
                        <a:pt x="16" y="32"/>
                      </a:lnTo>
                      <a:lnTo>
                        <a:pt x="25" y="32"/>
                      </a:lnTo>
                      <a:lnTo>
                        <a:pt x="35" y="33"/>
                      </a:lnTo>
                      <a:lnTo>
                        <a:pt x="45" y="33"/>
                      </a:lnTo>
                      <a:lnTo>
                        <a:pt x="54" y="33"/>
                      </a:lnTo>
                      <a:lnTo>
                        <a:pt x="62" y="32"/>
                      </a:lnTo>
                      <a:lnTo>
                        <a:pt x="67" y="31"/>
                      </a:lnTo>
                      <a:lnTo>
                        <a:pt x="71" y="30"/>
                      </a:lnTo>
                      <a:lnTo>
                        <a:pt x="73" y="29"/>
                      </a:lnTo>
                      <a:lnTo>
                        <a:pt x="75" y="27"/>
                      </a:lnTo>
                      <a:lnTo>
                        <a:pt x="75" y="24"/>
                      </a:lnTo>
                      <a:lnTo>
                        <a:pt x="75" y="20"/>
                      </a:lnTo>
                      <a:lnTo>
                        <a:pt x="75" y="13"/>
                      </a:lnTo>
                      <a:lnTo>
                        <a:pt x="74" y="7"/>
                      </a:lnTo>
                      <a:lnTo>
                        <a:pt x="74" y="4"/>
                      </a:lnTo>
                      <a:close/>
                    </a:path>
                  </a:pathLst>
                </a:custGeom>
                <a:solidFill>
                  <a:srgbClr val="E5DDD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0046" name="Freeform 436"/>
                <p:cNvSpPr>
                  <a:spLocks/>
                </p:cNvSpPr>
                <p:nvPr/>
              </p:nvSpPr>
              <p:spPr bwMode="auto">
                <a:xfrm>
                  <a:off x="1980" y="2360"/>
                  <a:ext cx="9" cy="4"/>
                </a:xfrm>
                <a:custGeom>
                  <a:avLst/>
                  <a:gdLst>
                    <a:gd name="T0" fmla="*/ 0 w 75"/>
                    <a:gd name="T1" fmla="*/ 0 h 33"/>
                    <a:gd name="T2" fmla="*/ 0 w 75"/>
                    <a:gd name="T3" fmla="*/ 0 h 33"/>
                    <a:gd name="T4" fmla="*/ 0 w 75"/>
                    <a:gd name="T5" fmla="*/ 0 h 33"/>
                    <a:gd name="T6" fmla="*/ 0 w 75"/>
                    <a:gd name="T7" fmla="*/ 0 h 33"/>
                    <a:gd name="T8" fmla="*/ 0 w 75"/>
                    <a:gd name="T9" fmla="*/ 0 h 33"/>
                    <a:gd name="T10" fmla="*/ 0 w 75"/>
                    <a:gd name="T11" fmla="*/ 0 h 33"/>
                    <a:gd name="T12" fmla="*/ 0 w 75"/>
                    <a:gd name="T13" fmla="*/ 0 h 33"/>
                    <a:gd name="T14" fmla="*/ 0 w 75"/>
                    <a:gd name="T15" fmla="*/ 0 h 33"/>
                    <a:gd name="T16" fmla="*/ 0 w 75"/>
                    <a:gd name="T17" fmla="*/ 0 h 33"/>
                    <a:gd name="T18" fmla="*/ 0 w 75"/>
                    <a:gd name="T19" fmla="*/ 0 h 33"/>
                    <a:gd name="T20" fmla="*/ 0 w 75"/>
                    <a:gd name="T21" fmla="*/ 0 h 33"/>
                    <a:gd name="T22" fmla="*/ 0 w 75"/>
                    <a:gd name="T23" fmla="*/ 0 h 33"/>
                    <a:gd name="T24" fmla="*/ 0 w 75"/>
                    <a:gd name="T25" fmla="*/ 0 h 33"/>
                    <a:gd name="T26" fmla="*/ 0 w 75"/>
                    <a:gd name="T27" fmla="*/ 0 h 33"/>
                    <a:gd name="T28" fmla="*/ 0 w 75"/>
                    <a:gd name="T29" fmla="*/ 0 h 33"/>
                    <a:gd name="T30" fmla="*/ 0 w 75"/>
                    <a:gd name="T31" fmla="*/ 0 h 33"/>
                    <a:gd name="T32" fmla="*/ 0 w 75"/>
                    <a:gd name="T33" fmla="*/ 0 h 33"/>
                    <a:gd name="T34" fmla="*/ 0 w 75"/>
                    <a:gd name="T35" fmla="*/ 0 h 33"/>
                    <a:gd name="T36" fmla="*/ 0 w 75"/>
                    <a:gd name="T37" fmla="*/ 0 h 33"/>
                    <a:gd name="T38" fmla="*/ 0 w 75"/>
                    <a:gd name="T39" fmla="*/ 0 h 33"/>
                    <a:gd name="T40" fmla="*/ 0 w 75"/>
                    <a:gd name="T41" fmla="*/ 0 h 33"/>
                    <a:gd name="T42" fmla="*/ 0 w 75"/>
                    <a:gd name="T43" fmla="*/ 0 h 33"/>
                    <a:gd name="T44" fmla="*/ 0 w 75"/>
                    <a:gd name="T45" fmla="*/ 0 h 33"/>
                    <a:gd name="T46" fmla="*/ 0 w 75"/>
                    <a:gd name="T47" fmla="*/ 0 h 33"/>
                    <a:gd name="T48" fmla="*/ 0 w 75"/>
                    <a:gd name="T49" fmla="*/ 0 h 33"/>
                    <a:gd name="T50" fmla="*/ 0 w 75"/>
                    <a:gd name="T51" fmla="*/ 0 h 33"/>
                    <a:gd name="T52" fmla="*/ 0 w 75"/>
                    <a:gd name="T53" fmla="*/ 0 h 33"/>
                    <a:gd name="T54" fmla="*/ 0 w 75"/>
                    <a:gd name="T55" fmla="*/ 0 h 33"/>
                    <a:gd name="T56" fmla="*/ 0 w 75"/>
                    <a:gd name="T57" fmla="*/ 0 h 33"/>
                    <a:gd name="T58" fmla="*/ 0 w 75"/>
                    <a:gd name="T59" fmla="*/ 0 h 33"/>
                    <a:gd name="T60" fmla="*/ 0 w 75"/>
                    <a:gd name="T61" fmla="*/ 0 h 33"/>
                    <a:gd name="T62" fmla="*/ 0 w 75"/>
                    <a:gd name="T63" fmla="*/ 0 h 33"/>
                    <a:gd name="T64" fmla="*/ 0 w 75"/>
                    <a:gd name="T65" fmla="*/ 0 h 33"/>
                    <a:gd name="T66" fmla="*/ 0 w 75"/>
                    <a:gd name="T67" fmla="*/ 0 h 33"/>
                    <a:gd name="T68" fmla="*/ 0 w 75"/>
                    <a:gd name="T69" fmla="*/ 0 h 33"/>
                    <a:gd name="T70" fmla="*/ 0 w 75"/>
                    <a:gd name="T71" fmla="*/ 0 h 33"/>
                    <a:gd name="T72" fmla="*/ 0 w 75"/>
                    <a:gd name="T73" fmla="*/ 0 h 33"/>
                    <a:gd name="T74" fmla="*/ 0 w 75"/>
                    <a:gd name="T75" fmla="*/ 0 h 33"/>
                    <a:gd name="T76" fmla="*/ 0 w 75"/>
                    <a:gd name="T77" fmla="*/ 0 h 33"/>
                    <a:gd name="T78" fmla="*/ 0 w 75"/>
                    <a:gd name="T79" fmla="*/ 0 h 33"/>
                    <a:gd name="T80" fmla="*/ 0 w 75"/>
                    <a:gd name="T81" fmla="*/ 0 h 33"/>
                    <a:gd name="T82" fmla="*/ 0 w 75"/>
                    <a:gd name="T83" fmla="*/ 0 h 33"/>
                    <a:gd name="T84" fmla="*/ 0 w 75"/>
                    <a:gd name="T85" fmla="*/ 0 h 33"/>
                    <a:gd name="T86" fmla="*/ 0 w 75"/>
                    <a:gd name="T87" fmla="*/ 0 h 33"/>
                    <a:gd name="T88" fmla="*/ 0 w 75"/>
                    <a:gd name="T89" fmla="*/ 0 h 33"/>
                    <a:gd name="T90" fmla="*/ 0 w 75"/>
                    <a:gd name="T91" fmla="*/ 0 h 33"/>
                    <a:gd name="T92" fmla="*/ 0 w 75"/>
                    <a:gd name="T93" fmla="*/ 0 h 33"/>
                    <a:gd name="T94" fmla="*/ 0 w 75"/>
                    <a:gd name="T95" fmla="*/ 0 h 33"/>
                    <a:gd name="T96" fmla="*/ 0 w 75"/>
                    <a:gd name="T97" fmla="*/ 0 h 3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75" h="33">
                      <a:moveTo>
                        <a:pt x="74" y="4"/>
                      </a:moveTo>
                      <a:lnTo>
                        <a:pt x="74" y="4"/>
                      </a:lnTo>
                      <a:lnTo>
                        <a:pt x="73" y="2"/>
                      </a:lnTo>
                      <a:lnTo>
                        <a:pt x="71" y="0"/>
                      </a:lnTo>
                      <a:lnTo>
                        <a:pt x="69" y="0"/>
                      </a:lnTo>
                      <a:lnTo>
                        <a:pt x="64" y="1"/>
                      </a:lnTo>
                      <a:lnTo>
                        <a:pt x="57" y="2"/>
                      </a:lnTo>
                      <a:lnTo>
                        <a:pt x="48" y="3"/>
                      </a:lnTo>
                      <a:lnTo>
                        <a:pt x="39" y="3"/>
                      </a:lnTo>
                      <a:lnTo>
                        <a:pt x="30" y="2"/>
                      </a:lnTo>
                      <a:lnTo>
                        <a:pt x="22" y="2"/>
                      </a:lnTo>
                      <a:lnTo>
                        <a:pt x="15" y="2"/>
                      </a:lnTo>
                      <a:lnTo>
                        <a:pt x="10" y="1"/>
                      </a:lnTo>
                      <a:lnTo>
                        <a:pt x="7" y="1"/>
                      </a:lnTo>
                      <a:lnTo>
                        <a:pt x="5" y="1"/>
                      </a:lnTo>
                      <a:lnTo>
                        <a:pt x="3" y="0"/>
                      </a:lnTo>
                      <a:lnTo>
                        <a:pt x="1" y="0"/>
                      </a:lnTo>
                      <a:lnTo>
                        <a:pt x="0" y="2"/>
                      </a:lnTo>
                      <a:lnTo>
                        <a:pt x="0" y="9"/>
                      </a:lnTo>
                      <a:lnTo>
                        <a:pt x="0" y="15"/>
                      </a:lnTo>
                      <a:lnTo>
                        <a:pt x="0" y="21"/>
                      </a:lnTo>
                      <a:lnTo>
                        <a:pt x="0" y="25"/>
                      </a:lnTo>
                      <a:lnTo>
                        <a:pt x="1" y="27"/>
                      </a:lnTo>
                      <a:lnTo>
                        <a:pt x="2" y="29"/>
                      </a:lnTo>
                      <a:lnTo>
                        <a:pt x="3" y="30"/>
                      </a:lnTo>
                      <a:lnTo>
                        <a:pt x="6" y="31"/>
                      </a:lnTo>
                      <a:lnTo>
                        <a:pt x="10" y="31"/>
                      </a:lnTo>
                      <a:lnTo>
                        <a:pt x="16" y="32"/>
                      </a:lnTo>
                      <a:lnTo>
                        <a:pt x="25" y="32"/>
                      </a:lnTo>
                      <a:lnTo>
                        <a:pt x="35" y="33"/>
                      </a:lnTo>
                      <a:lnTo>
                        <a:pt x="45" y="33"/>
                      </a:lnTo>
                      <a:lnTo>
                        <a:pt x="54" y="33"/>
                      </a:lnTo>
                      <a:lnTo>
                        <a:pt x="62" y="32"/>
                      </a:lnTo>
                      <a:lnTo>
                        <a:pt x="67" y="31"/>
                      </a:lnTo>
                      <a:lnTo>
                        <a:pt x="71" y="30"/>
                      </a:lnTo>
                      <a:lnTo>
                        <a:pt x="73" y="29"/>
                      </a:lnTo>
                      <a:lnTo>
                        <a:pt x="75" y="27"/>
                      </a:lnTo>
                      <a:lnTo>
                        <a:pt x="75" y="24"/>
                      </a:lnTo>
                      <a:lnTo>
                        <a:pt x="75" y="20"/>
                      </a:lnTo>
                      <a:lnTo>
                        <a:pt x="75" y="13"/>
                      </a:lnTo>
                      <a:lnTo>
                        <a:pt x="74" y="7"/>
                      </a:lnTo>
                      <a:lnTo>
                        <a:pt x="74" y="4"/>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40047" name="Freeform 437"/>
                <p:cNvSpPr>
                  <a:spLocks/>
                </p:cNvSpPr>
                <p:nvPr/>
              </p:nvSpPr>
              <p:spPr bwMode="auto">
                <a:xfrm>
                  <a:off x="1992" y="2360"/>
                  <a:ext cx="10" cy="4"/>
                </a:xfrm>
                <a:custGeom>
                  <a:avLst/>
                  <a:gdLst>
                    <a:gd name="T0" fmla="*/ 0 w 75"/>
                    <a:gd name="T1" fmla="*/ 0 h 33"/>
                    <a:gd name="T2" fmla="*/ 0 w 75"/>
                    <a:gd name="T3" fmla="*/ 0 h 33"/>
                    <a:gd name="T4" fmla="*/ 0 w 75"/>
                    <a:gd name="T5" fmla="*/ 0 h 33"/>
                    <a:gd name="T6" fmla="*/ 0 w 75"/>
                    <a:gd name="T7" fmla="*/ 0 h 33"/>
                    <a:gd name="T8" fmla="*/ 0 w 75"/>
                    <a:gd name="T9" fmla="*/ 0 h 33"/>
                    <a:gd name="T10" fmla="*/ 0 w 75"/>
                    <a:gd name="T11" fmla="*/ 0 h 33"/>
                    <a:gd name="T12" fmla="*/ 0 w 75"/>
                    <a:gd name="T13" fmla="*/ 0 h 33"/>
                    <a:gd name="T14" fmla="*/ 0 w 75"/>
                    <a:gd name="T15" fmla="*/ 0 h 33"/>
                    <a:gd name="T16" fmla="*/ 0 w 75"/>
                    <a:gd name="T17" fmla="*/ 0 h 33"/>
                    <a:gd name="T18" fmla="*/ 0 w 75"/>
                    <a:gd name="T19" fmla="*/ 0 h 33"/>
                    <a:gd name="T20" fmla="*/ 0 w 75"/>
                    <a:gd name="T21" fmla="*/ 0 h 33"/>
                    <a:gd name="T22" fmla="*/ 0 w 75"/>
                    <a:gd name="T23" fmla="*/ 0 h 33"/>
                    <a:gd name="T24" fmla="*/ 0 w 75"/>
                    <a:gd name="T25" fmla="*/ 0 h 33"/>
                    <a:gd name="T26" fmla="*/ 0 w 75"/>
                    <a:gd name="T27" fmla="*/ 0 h 33"/>
                    <a:gd name="T28" fmla="*/ 0 w 75"/>
                    <a:gd name="T29" fmla="*/ 0 h 33"/>
                    <a:gd name="T30" fmla="*/ 0 w 75"/>
                    <a:gd name="T31" fmla="*/ 0 h 33"/>
                    <a:gd name="T32" fmla="*/ 0 w 75"/>
                    <a:gd name="T33" fmla="*/ 0 h 33"/>
                    <a:gd name="T34" fmla="*/ 0 w 75"/>
                    <a:gd name="T35" fmla="*/ 0 h 33"/>
                    <a:gd name="T36" fmla="*/ 0 w 75"/>
                    <a:gd name="T37" fmla="*/ 0 h 33"/>
                    <a:gd name="T38" fmla="*/ 0 w 75"/>
                    <a:gd name="T39" fmla="*/ 0 h 33"/>
                    <a:gd name="T40" fmla="*/ 0 w 75"/>
                    <a:gd name="T41" fmla="*/ 0 h 33"/>
                    <a:gd name="T42" fmla="*/ 0 w 75"/>
                    <a:gd name="T43" fmla="*/ 0 h 33"/>
                    <a:gd name="T44" fmla="*/ 0 w 75"/>
                    <a:gd name="T45" fmla="*/ 0 h 33"/>
                    <a:gd name="T46" fmla="*/ 0 w 75"/>
                    <a:gd name="T47" fmla="*/ 0 h 33"/>
                    <a:gd name="T48" fmla="*/ 0 w 75"/>
                    <a:gd name="T49" fmla="*/ 0 h 33"/>
                    <a:gd name="T50" fmla="*/ 0 w 75"/>
                    <a:gd name="T51" fmla="*/ 0 h 33"/>
                    <a:gd name="T52" fmla="*/ 0 w 75"/>
                    <a:gd name="T53" fmla="*/ 0 h 33"/>
                    <a:gd name="T54" fmla="*/ 0 w 75"/>
                    <a:gd name="T55" fmla="*/ 0 h 33"/>
                    <a:gd name="T56" fmla="*/ 0 w 75"/>
                    <a:gd name="T57" fmla="*/ 0 h 33"/>
                    <a:gd name="T58" fmla="*/ 0 w 75"/>
                    <a:gd name="T59" fmla="*/ 0 h 33"/>
                    <a:gd name="T60" fmla="*/ 0 w 75"/>
                    <a:gd name="T61" fmla="*/ 0 h 33"/>
                    <a:gd name="T62" fmla="*/ 0 w 75"/>
                    <a:gd name="T63" fmla="*/ 0 h 33"/>
                    <a:gd name="T64" fmla="*/ 0 w 75"/>
                    <a:gd name="T65" fmla="*/ 0 h 33"/>
                    <a:gd name="T66" fmla="*/ 0 w 75"/>
                    <a:gd name="T67" fmla="*/ 0 h 33"/>
                    <a:gd name="T68" fmla="*/ 0 w 75"/>
                    <a:gd name="T69" fmla="*/ 0 h 33"/>
                    <a:gd name="T70" fmla="*/ 0 w 75"/>
                    <a:gd name="T71" fmla="*/ 0 h 33"/>
                    <a:gd name="T72" fmla="*/ 0 w 75"/>
                    <a:gd name="T73" fmla="*/ 0 h 33"/>
                    <a:gd name="T74" fmla="*/ 0 w 75"/>
                    <a:gd name="T75" fmla="*/ 0 h 33"/>
                    <a:gd name="T76" fmla="*/ 0 w 75"/>
                    <a:gd name="T77" fmla="*/ 0 h 33"/>
                    <a:gd name="T78" fmla="*/ 0 w 75"/>
                    <a:gd name="T79" fmla="*/ 0 h 33"/>
                    <a:gd name="T80" fmla="*/ 0 w 75"/>
                    <a:gd name="T81" fmla="*/ 0 h 3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75" h="33">
                      <a:moveTo>
                        <a:pt x="74" y="4"/>
                      </a:moveTo>
                      <a:lnTo>
                        <a:pt x="73" y="2"/>
                      </a:lnTo>
                      <a:lnTo>
                        <a:pt x="71" y="0"/>
                      </a:lnTo>
                      <a:lnTo>
                        <a:pt x="69" y="0"/>
                      </a:lnTo>
                      <a:lnTo>
                        <a:pt x="65" y="1"/>
                      </a:lnTo>
                      <a:lnTo>
                        <a:pt x="58" y="2"/>
                      </a:lnTo>
                      <a:lnTo>
                        <a:pt x="49" y="3"/>
                      </a:lnTo>
                      <a:lnTo>
                        <a:pt x="40" y="3"/>
                      </a:lnTo>
                      <a:lnTo>
                        <a:pt x="31" y="2"/>
                      </a:lnTo>
                      <a:lnTo>
                        <a:pt x="23" y="2"/>
                      </a:lnTo>
                      <a:lnTo>
                        <a:pt x="16" y="2"/>
                      </a:lnTo>
                      <a:lnTo>
                        <a:pt x="11" y="1"/>
                      </a:lnTo>
                      <a:lnTo>
                        <a:pt x="8" y="1"/>
                      </a:lnTo>
                      <a:lnTo>
                        <a:pt x="6" y="1"/>
                      </a:lnTo>
                      <a:lnTo>
                        <a:pt x="3" y="0"/>
                      </a:lnTo>
                      <a:lnTo>
                        <a:pt x="1" y="1"/>
                      </a:lnTo>
                      <a:lnTo>
                        <a:pt x="0" y="3"/>
                      </a:lnTo>
                      <a:lnTo>
                        <a:pt x="0" y="9"/>
                      </a:lnTo>
                      <a:lnTo>
                        <a:pt x="0" y="15"/>
                      </a:lnTo>
                      <a:lnTo>
                        <a:pt x="0" y="21"/>
                      </a:lnTo>
                      <a:lnTo>
                        <a:pt x="0" y="25"/>
                      </a:lnTo>
                      <a:lnTo>
                        <a:pt x="1" y="27"/>
                      </a:lnTo>
                      <a:lnTo>
                        <a:pt x="2" y="29"/>
                      </a:lnTo>
                      <a:lnTo>
                        <a:pt x="3" y="30"/>
                      </a:lnTo>
                      <a:lnTo>
                        <a:pt x="6" y="31"/>
                      </a:lnTo>
                      <a:lnTo>
                        <a:pt x="10" y="31"/>
                      </a:lnTo>
                      <a:lnTo>
                        <a:pt x="17" y="32"/>
                      </a:lnTo>
                      <a:lnTo>
                        <a:pt x="26" y="32"/>
                      </a:lnTo>
                      <a:lnTo>
                        <a:pt x="36" y="33"/>
                      </a:lnTo>
                      <a:lnTo>
                        <a:pt x="46" y="33"/>
                      </a:lnTo>
                      <a:lnTo>
                        <a:pt x="55" y="33"/>
                      </a:lnTo>
                      <a:lnTo>
                        <a:pt x="63" y="32"/>
                      </a:lnTo>
                      <a:lnTo>
                        <a:pt x="68" y="31"/>
                      </a:lnTo>
                      <a:lnTo>
                        <a:pt x="71" y="30"/>
                      </a:lnTo>
                      <a:lnTo>
                        <a:pt x="73" y="29"/>
                      </a:lnTo>
                      <a:lnTo>
                        <a:pt x="75" y="27"/>
                      </a:lnTo>
                      <a:lnTo>
                        <a:pt x="75" y="24"/>
                      </a:lnTo>
                      <a:lnTo>
                        <a:pt x="75" y="20"/>
                      </a:lnTo>
                      <a:lnTo>
                        <a:pt x="75" y="13"/>
                      </a:lnTo>
                      <a:lnTo>
                        <a:pt x="74" y="7"/>
                      </a:lnTo>
                      <a:lnTo>
                        <a:pt x="74" y="4"/>
                      </a:lnTo>
                      <a:close/>
                    </a:path>
                  </a:pathLst>
                </a:custGeom>
                <a:solidFill>
                  <a:srgbClr val="E5DDD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0048" name="Freeform 438"/>
                <p:cNvSpPr>
                  <a:spLocks/>
                </p:cNvSpPr>
                <p:nvPr/>
              </p:nvSpPr>
              <p:spPr bwMode="auto">
                <a:xfrm>
                  <a:off x="1992" y="2360"/>
                  <a:ext cx="10" cy="4"/>
                </a:xfrm>
                <a:custGeom>
                  <a:avLst/>
                  <a:gdLst>
                    <a:gd name="T0" fmla="*/ 0 w 75"/>
                    <a:gd name="T1" fmla="*/ 0 h 33"/>
                    <a:gd name="T2" fmla="*/ 0 w 75"/>
                    <a:gd name="T3" fmla="*/ 0 h 33"/>
                    <a:gd name="T4" fmla="*/ 0 w 75"/>
                    <a:gd name="T5" fmla="*/ 0 h 33"/>
                    <a:gd name="T6" fmla="*/ 0 w 75"/>
                    <a:gd name="T7" fmla="*/ 0 h 33"/>
                    <a:gd name="T8" fmla="*/ 0 w 75"/>
                    <a:gd name="T9" fmla="*/ 0 h 33"/>
                    <a:gd name="T10" fmla="*/ 0 w 75"/>
                    <a:gd name="T11" fmla="*/ 0 h 33"/>
                    <a:gd name="T12" fmla="*/ 0 w 75"/>
                    <a:gd name="T13" fmla="*/ 0 h 33"/>
                    <a:gd name="T14" fmla="*/ 0 w 75"/>
                    <a:gd name="T15" fmla="*/ 0 h 33"/>
                    <a:gd name="T16" fmla="*/ 0 w 75"/>
                    <a:gd name="T17" fmla="*/ 0 h 33"/>
                    <a:gd name="T18" fmla="*/ 0 w 75"/>
                    <a:gd name="T19" fmla="*/ 0 h 33"/>
                    <a:gd name="T20" fmla="*/ 0 w 75"/>
                    <a:gd name="T21" fmla="*/ 0 h 33"/>
                    <a:gd name="T22" fmla="*/ 0 w 75"/>
                    <a:gd name="T23" fmla="*/ 0 h 33"/>
                    <a:gd name="T24" fmla="*/ 0 w 75"/>
                    <a:gd name="T25" fmla="*/ 0 h 33"/>
                    <a:gd name="T26" fmla="*/ 0 w 75"/>
                    <a:gd name="T27" fmla="*/ 0 h 33"/>
                    <a:gd name="T28" fmla="*/ 0 w 75"/>
                    <a:gd name="T29" fmla="*/ 0 h 33"/>
                    <a:gd name="T30" fmla="*/ 0 w 75"/>
                    <a:gd name="T31" fmla="*/ 0 h 33"/>
                    <a:gd name="T32" fmla="*/ 0 w 75"/>
                    <a:gd name="T33" fmla="*/ 0 h 33"/>
                    <a:gd name="T34" fmla="*/ 0 w 75"/>
                    <a:gd name="T35" fmla="*/ 0 h 33"/>
                    <a:gd name="T36" fmla="*/ 0 w 75"/>
                    <a:gd name="T37" fmla="*/ 0 h 33"/>
                    <a:gd name="T38" fmla="*/ 0 w 75"/>
                    <a:gd name="T39" fmla="*/ 0 h 33"/>
                    <a:gd name="T40" fmla="*/ 0 w 75"/>
                    <a:gd name="T41" fmla="*/ 0 h 33"/>
                    <a:gd name="T42" fmla="*/ 0 w 75"/>
                    <a:gd name="T43" fmla="*/ 0 h 33"/>
                    <a:gd name="T44" fmla="*/ 0 w 75"/>
                    <a:gd name="T45" fmla="*/ 0 h 33"/>
                    <a:gd name="T46" fmla="*/ 0 w 75"/>
                    <a:gd name="T47" fmla="*/ 0 h 33"/>
                    <a:gd name="T48" fmla="*/ 0 w 75"/>
                    <a:gd name="T49" fmla="*/ 0 h 33"/>
                    <a:gd name="T50" fmla="*/ 0 w 75"/>
                    <a:gd name="T51" fmla="*/ 0 h 33"/>
                    <a:gd name="T52" fmla="*/ 0 w 75"/>
                    <a:gd name="T53" fmla="*/ 0 h 33"/>
                    <a:gd name="T54" fmla="*/ 0 w 75"/>
                    <a:gd name="T55" fmla="*/ 0 h 33"/>
                    <a:gd name="T56" fmla="*/ 0 w 75"/>
                    <a:gd name="T57" fmla="*/ 0 h 33"/>
                    <a:gd name="T58" fmla="*/ 0 w 75"/>
                    <a:gd name="T59" fmla="*/ 0 h 33"/>
                    <a:gd name="T60" fmla="*/ 0 w 75"/>
                    <a:gd name="T61" fmla="*/ 0 h 33"/>
                    <a:gd name="T62" fmla="*/ 0 w 75"/>
                    <a:gd name="T63" fmla="*/ 0 h 33"/>
                    <a:gd name="T64" fmla="*/ 0 w 75"/>
                    <a:gd name="T65" fmla="*/ 0 h 33"/>
                    <a:gd name="T66" fmla="*/ 0 w 75"/>
                    <a:gd name="T67" fmla="*/ 0 h 33"/>
                    <a:gd name="T68" fmla="*/ 0 w 75"/>
                    <a:gd name="T69" fmla="*/ 0 h 33"/>
                    <a:gd name="T70" fmla="*/ 0 w 75"/>
                    <a:gd name="T71" fmla="*/ 0 h 33"/>
                    <a:gd name="T72" fmla="*/ 0 w 75"/>
                    <a:gd name="T73" fmla="*/ 0 h 33"/>
                    <a:gd name="T74" fmla="*/ 0 w 75"/>
                    <a:gd name="T75" fmla="*/ 0 h 33"/>
                    <a:gd name="T76" fmla="*/ 0 w 75"/>
                    <a:gd name="T77" fmla="*/ 0 h 33"/>
                    <a:gd name="T78" fmla="*/ 0 w 75"/>
                    <a:gd name="T79" fmla="*/ 0 h 33"/>
                    <a:gd name="T80" fmla="*/ 0 w 75"/>
                    <a:gd name="T81" fmla="*/ 0 h 33"/>
                    <a:gd name="T82" fmla="*/ 0 w 75"/>
                    <a:gd name="T83" fmla="*/ 0 h 33"/>
                    <a:gd name="T84" fmla="*/ 0 w 75"/>
                    <a:gd name="T85" fmla="*/ 0 h 33"/>
                    <a:gd name="T86" fmla="*/ 0 w 75"/>
                    <a:gd name="T87" fmla="*/ 0 h 33"/>
                    <a:gd name="T88" fmla="*/ 0 w 75"/>
                    <a:gd name="T89" fmla="*/ 0 h 33"/>
                    <a:gd name="T90" fmla="*/ 0 w 75"/>
                    <a:gd name="T91" fmla="*/ 0 h 33"/>
                    <a:gd name="T92" fmla="*/ 0 w 75"/>
                    <a:gd name="T93" fmla="*/ 0 h 33"/>
                    <a:gd name="T94" fmla="*/ 0 w 75"/>
                    <a:gd name="T95" fmla="*/ 0 h 33"/>
                    <a:gd name="T96" fmla="*/ 0 w 75"/>
                    <a:gd name="T97" fmla="*/ 0 h 3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75" h="33">
                      <a:moveTo>
                        <a:pt x="74" y="4"/>
                      </a:moveTo>
                      <a:lnTo>
                        <a:pt x="74" y="4"/>
                      </a:lnTo>
                      <a:lnTo>
                        <a:pt x="73" y="2"/>
                      </a:lnTo>
                      <a:lnTo>
                        <a:pt x="71" y="0"/>
                      </a:lnTo>
                      <a:lnTo>
                        <a:pt x="69" y="0"/>
                      </a:lnTo>
                      <a:lnTo>
                        <a:pt x="65" y="1"/>
                      </a:lnTo>
                      <a:lnTo>
                        <a:pt x="58" y="2"/>
                      </a:lnTo>
                      <a:lnTo>
                        <a:pt x="49" y="3"/>
                      </a:lnTo>
                      <a:lnTo>
                        <a:pt x="40" y="3"/>
                      </a:lnTo>
                      <a:lnTo>
                        <a:pt x="31" y="2"/>
                      </a:lnTo>
                      <a:lnTo>
                        <a:pt x="23" y="2"/>
                      </a:lnTo>
                      <a:lnTo>
                        <a:pt x="16" y="2"/>
                      </a:lnTo>
                      <a:lnTo>
                        <a:pt x="11" y="1"/>
                      </a:lnTo>
                      <a:lnTo>
                        <a:pt x="8" y="1"/>
                      </a:lnTo>
                      <a:lnTo>
                        <a:pt x="6" y="1"/>
                      </a:lnTo>
                      <a:lnTo>
                        <a:pt x="3" y="0"/>
                      </a:lnTo>
                      <a:lnTo>
                        <a:pt x="1" y="1"/>
                      </a:lnTo>
                      <a:lnTo>
                        <a:pt x="0" y="3"/>
                      </a:lnTo>
                      <a:lnTo>
                        <a:pt x="0" y="9"/>
                      </a:lnTo>
                      <a:lnTo>
                        <a:pt x="0" y="15"/>
                      </a:lnTo>
                      <a:lnTo>
                        <a:pt x="0" y="21"/>
                      </a:lnTo>
                      <a:lnTo>
                        <a:pt x="0" y="25"/>
                      </a:lnTo>
                      <a:lnTo>
                        <a:pt x="1" y="27"/>
                      </a:lnTo>
                      <a:lnTo>
                        <a:pt x="2" y="29"/>
                      </a:lnTo>
                      <a:lnTo>
                        <a:pt x="3" y="30"/>
                      </a:lnTo>
                      <a:lnTo>
                        <a:pt x="6" y="31"/>
                      </a:lnTo>
                      <a:lnTo>
                        <a:pt x="10" y="31"/>
                      </a:lnTo>
                      <a:lnTo>
                        <a:pt x="17" y="32"/>
                      </a:lnTo>
                      <a:lnTo>
                        <a:pt x="26" y="32"/>
                      </a:lnTo>
                      <a:lnTo>
                        <a:pt x="36" y="33"/>
                      </a:lnTo>
                      <a:lnTo>
                        <a:pt x="46" y="33"/>
                      </a:lnTo>
                      <a:lnTo>
                        <a:pt x="55" y="33"/>
                      </a:lnTo>
                      <a:lnTo>
                        <a:pt x="63" y="32"/>
                      </a:lnTo>
                      <a:lnTo>
                        <a:pt x="68" y="31"/>
                      </a:lnTo>
                      <a:lnTo>
                        <a:pt x="71" y="30"/>
                      </a:lnTo>
                      <a:lnTo>
                        <a:pt x="73" y="29"/>
                      </a:lnTo>
                      <a:lnTo>
                        <a:pt x="75" y="27"/>
                      </a:lnTo>
                      <a:lnTo>
                        <a:pt x="75" y="24"/>
                      </a:lnTo>
                      <a:lnTo>
                        <a:pt x="75" y="20"/>
                      </a:lnTo>
                      <a:lnTo>
                        <a:pt x="75" y="13"/>
                      </a:lnTo>
                      <a:lnTo>
                        <a:pt x="74" y="7"/>
                      </a:lnTo>
                      <a:lnTo>
                        <a:pt x="74" y="4"/>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40049" name="Freeform 439"/>
                <p:cNvSpPr>
                  <a:spLocks/>
                </p:cNvSpPr>
                <p:nvPr/>
              </p:nvSpPr>
              <p:spPr bwMode="auto">
                <a:xfrm>
                  <a:off x="2004" y="2360"/>
                  <a:ext cx="18" cy="4"/>
                </a:xfrm>
                <a:custGeom>
                  <a:avLst/>
                  <a:gdLst>
                    <a:gd name="T0" fmla="*/ 0 w 141"/>
                    <a:gd name="T1" fmla="*/ 0 h 34"/>
                    <a:gd name="T2" fmla="*/ 0 w 141"/>
                    <a:gd name="T3" fmla="*/ 0 h 34"/>
                    <a:gd name="T4" fmla="*/ 0 w 141"/>
                    <a:gd name="T5" fmla="*/ 0 h 34"/>
                    <a:gd name="T6" fmla="*/ 0 w 141"/>
                    <a:gd name="T7" fmla="*/ 0 h 34"/>
                    <a:gd name="T8" fmla="*/ 0 w 141"/>
                    <a:gd name="T9" fmla="*/ 0 h 34"/>
                    <a:gd name="T10" fmla="*/ 0 w 141"/>
                    <a:gd name="T11" fmla="*/ 0 h 34"/>
                    <a:gd name="T12" fmla="*/ 0 w 141"/>
                    <a:gd name="T13" fmla="*/ 0 h 34"/>
                    <a:gd name="T14" fmla="*/ 0 w 141"/>
                    <a:gd name="T15" fmla="*/ 0 h 34"/>
                    <a:gd name="T16" fmla="*/ 0 w 141"/>
                    <a:gd name="T17" fmla="*/ 0 h 34"/>
                    <a:gd name="T18" fmla="*/ 0 w 141"/>
                    <a:gd name="T19" fmla="*/ 0 h 34"/>
                    <a:gd name="T20" fmla="*/ 0 w 141"/>
                    <a:gd name="T21" fmla="*/ 0 h 34"/>
                    <a:gd name="T22" fmla="*/ 0 w 141"/>
                    <a:gd name="T23" fmla="*/ 0 h 34"/>
                    <a:gd name="T24" fmla="*/ 0 w 141"/>
                    <a:gd name="T25" fmla="*/ 0 h 34"/>
                    <a:gd name="T26" fmla="*/ 0 w 141"/>
                    <a:gd name="T27" fmla="*/ 0 h 34"/>
                    <a:gd name="T28" fmla="*/ 0 w 141"/>
                    <a:gd name="T29" fmla="*/ 0 h 34"/>
                    <a:gd name="T30" fmla="*/ 0 w 141"/>
                    <a:gd name="T31" fmla="*/ 0 h 34"/>
                    <a:gd name="T32" fmla="*/ 0 w 141"/>
                    <a:gd name="T33" fmla="*/ 0 h 34"/>
                    <a:gd name="T34" fmla="*/ 0 w 141"/>
                    <a:gd name="T35" fmla="*/ 0 h 34"/>
                    <a:gd name="T36" fmla="*/ 0 w 141"/>
                    <a:gd name="T37" fmla="*/ 0 h 34"/>
                    <a:gd name="T38" fmla="*/ 0 w 141"/>
                    <a:gd name="T39" fmla="*/ 0 h 34"/>
                    <a:gd name="T40" fmla="*/ 0 w 141"/>
                    <a:gd name="T41" fmla="*/ 0 h 34"/>
                    <a:gd name="T42" fmla="*/ 0 w 141"/>
                    <a:gd name="T43" fmla="*/ 0 h 34"/>
                    <a:gd name="T44" fmla="*/ 0 w 141"/>
                    <a:gd name="T45" fmla="*/ 0 h 34"/>
                    <a:gd name="T46" fmla="*/ 0 w 141"/>
                    <a:gd name="T47" fmla="*/ 0 h 34"/>
                    <a:gd name="T48" fmla="*/ 0 w 141"/>
                    <a:gd name="T49" fmla="*/ 0 h 34"/>
                    <a:gd name="T50" fmla="*/ 0 w 141"/>
                    <a:gd name="T51" fmla="*/ 0 h 34"/>
                    <a:gd name="T52" fmla="*/ 0 w 141"/>
                    <a:gd name="T53" fmla="*/ 0 h 34"/>
                    <a:gd name="T54" fmla="*/ 0 w 141"/>
                    <a:gd name="T55" fmla="*/ 0 h 34"/>
                    <a:gd name="T56" fmla="*/ 0 w 141"/>
                    <a:gd name="T57" fmla="*/ 0 h 34"/>
                    <a:gd name="T58" fmla="*/ 0 w 141"/>
                    <a:gd name="T59" fmla="*/ 0 h 34"/>
                    <a:gd name="T60" fmla="*/ 0 w 141"/>
                    <a:gd name="T61" fmla="*/ 0 h 34"/>
                    <a:gd name="T62" fmla="*/ 0 w 141"/>
                    <a:gd name="T63" fmla="*/ 0 h 34"/>
                    <a:gd name="T64" fmla="*/ 0 w 141"/>
                    <a:gd name="T65" fmla="*/ 0 h 34"/>
                    <a:gd name="T66" fmla="*/ 0 w 141"/>
                    <a:gd name="T67" fmla="*/ 0 h 34"/>
                    <a:gd name="T68" fmla="*/ 0 w 141"/>
                    <a:gd name="T69" fmla="*/ 0 h 34"/>
                    <a:gd name="T70" fmla="*/ 0 w 141"/>
                    <a:gd name="T71" fmla="*/ 0 h 34"/>
                    <a:gd name="T72" fmla="*/ 0 w 141"/>
                    <a:gd name="T73" fmla="*/ 0 h 34"/>
                    <a:gd name="T74" fmla="*/ 0 w 141"/>
                    <a:gd name="T75" fmla="*/ 0 h 34"/>
                    <a:gd name="T76" fmla="*/ 0 w 141"/>
                    <a:gd name="T77" fmla="*/ 0 h 34"/>
                    <a:gd name="T78" fmla="*/ 0 w 141"/>
                    <a:gd name="T79" fmla="*/ 0 h 34"/>
                    <a:gd name="T80" fmla="*/ 0 w 141"/>
                    <a:gd name="T81" fmla="*/ 0 h 3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141" h="34">
                      <a:moveTo>
                        <a:pt x="138" y="5"/>
                      </a:moveTo>
                      <a:lnTo>
                        <a:pt x="136" y="3"/>
                      </a:lnTo>
                      <a:lnTo>
                        <a:pt x="133" y="2"/>
                      </a:lnTo>
                      <a:lnTo>
                        <a:pt x="128" y="2"/>
                      </a:lnTo>
                      <a:lnTo>
                        <a:pt x="121" y="2"/>
                      </a:lnTo>
                      <a:lnTo>
                        <a:pt x="108" y="3"/>
                      </a:lnTo>
                      <a:lnTo>
                        <a:pt x="93" y="4"/>
                      </a:lnTo>
                      <a:lnTo>
                        <a:pt x="76" y="3"/>
                      </a:lnTo>
                      <a:lnTo>
                        <a:pt x="59" y="3"/>
                      </a:lnTo>
                      <a:lnTo>
                        <a:pt x="43" y="2"/>
                      </a:lnTo>
                      <a:lnTo>
                        <a:pt x="29" y="2"/>
                      </a:lnTo>
                      <a:lnTo>
                        <a:pt x="20" y="1"/>
                      </a:lnTo>
                      <a:lnTo>
                        <a:pt x="15" y="1"/>
                      </a:lnTo>
                      <a:lnTo>
                        <a:pt x="11" y="0"/>
                      </a:lnTo>
                      <a:lnTo>
                        <a:pt x="6" y="0"/>
                      </a:lnTo>
                      <a:lnTo>
                        <a:pt x="2" y="0"/>
                      </a:lnTo>
                      <a:lnTo>
                        <a:pt x="1" y="2"/>
                      </a:lnTo>
                      <a:lnTo>
                        <a:pt x="0" y="9"/>
                      </a:lnTo>
                      <a:lnTo>
                        <a:pt x="0" y="15"/>
                      </a:lnTo>
                      <a:lnTo>
                        <a:pt x="1" y="20"/>
                      </a:lnTo>
                      <a:lnTo>
                        <a:pt x="2" y="24"/>
                      </a:lnTo>
                      <a:lnTo>
                        <a:pt x="3" y="27"/>
                      </a:lnTo>
                      <a:lnTo>
                        <a:pt x="4" y="29"/>
                      </a:lnTo>
                      <a:lnTo>
                        <a:pt x="7" y="30"/>
                      </a:lnTo>
                      <a:lnTo>
                        <a:pt x="13" y="31"/>
                      </a:lnTo>
                      <a:lnTo>
                        <a:pt x="20" y="31"/>
                      </a:lnTo>
                      <a:lnTo>
                        <a:pt x="33" y="32"/>
                      </a:lnTo>
                      <a:lnTo>
                        <a:pt x="50" y="33"/>
                      </a:lnTo>
                      <a:lnTo>
                        <a:pt x="69" y="33"/>
                      </a:lnTo>
                      <a:lnTo>
                        <a:pt x="87" y="34"/>
                      </a:lnTo>
                      <a:lnTo>
                        <a:pt x="105" y="34"/>
                      </a:lnTo>
                      <a:lnTo>
                        <a:pt x="119" y="34"/>
                      </a:lnTo>
                      <a:lnTo>
                        <a:pt x="129" y="33"/>
                      </a:lnTo>
                      <a:lnTo>
                        <a:pt x="134" y="31"/>
                      </a:lnTo>
                      <a:lnTo>
                        <a:pt x="138" y="30"/>
                      </a:lnTo>
                      <a:lnTo>
                        <a:pt x="140" y="28"/>
                      </a:lnTo>
                      <a:lnTo>
                        <a:pt x="141" y="26"/>
                      </a:lnTo>
                      <a:lnTo>
                        <a:pt x="141" y="21"/>
                      </a:lnTo>
                      <a:lnTo>
                        <a:pt x="140" y="14"/>
                      </a:lnTo>
                      <a:lnTo>
                        <a:pt x="138" y="8"/>
                      </a:lnTo>
                      <a:lnTo>
                        <a:pt x="138" y="5"/>
                      </a:lnTo>
                      <a:close/>
                    </a:path>
                  </a:pathLst>
                </a:custGeom>
                <a:solidFill>
                  <a:srgbClr val="E5DDD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0050" name="Freeform 440"/>
                <p:cNvSpPr>
                  <a:spLocks/>
                </p:cNvSpPr>
                <p:nvPr/>
              </p:nvSpPr>
              <p:spPr bwMode="auto">
                <a:xfrm>
                  <a:off x="2004" y="2360"/>
                  <a:ext cx="18" cy="4"/>
                </a:xfrm>
                <a:custGeom>
                  <a:avLst/>
                  <a:gdLst>
                    <a:gd name="T0" fmla="*/ 0 w 141"/>
                    <a:gd name="T1" fmla="*/ 0 h 34"/>
                    <a:gd name="T2" fmla="*/ 0 w 141"/>
                    <a:gd name="T3" fmla="*/ 0 h 34"/>
                    <a:gd name="T4" fmla="*/ 0 w 141"/>
                    <a:gd name="T5" fmla="*/ 0 h 34"/>
                    <a:gd name="T6" fmla="*/ 0 w 141"/>
                    <a:gd name="T7" fmla="*/ 0 h 34"/>
                    <a:gd name="T8" fmla="*/ 0 w 141"/>
                    <a:gd name="T9" fmla="*/ 0 h 34"/>
                    <a:gd name="T10" fmla="*/ 0 w 141"/>
                    <a:gd name="T11" fmla="*/ 0 h 34"/>
                    <a:gd name="T12" fmla="*/ 0 w 141"/>
                    <a:gd name="T13" fmla="*/ 0 h 34"/>
                    <a:gd name="T14" fmla="*/ 0 w 141"/>
                    <a:gd name="T15" fmla="*/ 0 h 34"/>
                    <a:gd name="T16" fmla="*/ 0 w 141"/>
                    <a:gd name="T17" fmla="*/ 0 h 34"/>
                    <a:gd name="T18" fmla="*/ 0 w 141"/>
                    <a:gd name="T19" fmla="*/ 0 h 34"/>
                    <a:gd name="T20" fmla="*/ 0 w 141"/>
                    <a:gd name="T21" fmla="*/ 0 h 34"/>
                    <a:gd name="T22" fmla="*/ 0 w 141"/>
                    <a:gd name="T23" fmla="*/ 0 h 34"/>
                    <a:gd name="T24" fmla="*/ 0 w 141"/>
                    <a:gd name="T25" fmla="*/ 0 h 34"/>
                    <a:gd name="T26" fmla="*/ 0 w 141"/>
                    <a:gd name="T27" fmla="*/ 0 h 34"/>
                    <a:gd name="T28" fmla="*/ 0 w 141"/>
                    <a:gd name="T29" fmla="*/ 0 h 34"/>
                    <a:gd name="T30" fmla="*/ 0 w 141"/>
                    <a:gd name="T31" fmla="*/ 0 h 34"/>
                    <a:gd name="T32" fmla="*/ 0 w 141"/>
                    <a:gd name="T33" fmla="*/ 0 h 34"/>
                    <a:gd name="T34" fmla="*/ 0 w 141"/>
                    <a:gd name="T35" fmla="*/ 0 h 34"/>
                    <a:gd name="T36" fmla="*/ 0 w 141"/>
                    <a:gd name="T37" fmla="*/ 0 h 34"/>
                    <a:gd name="T38" fmla="*/ 0 w 141"/>
                    <a:gd name="T39" fmla="*/ 0 h 34"/>
                    <a:gd name="T40" fmla="*/ 0 w 141"/>
                    <a:gd name="T41" fmla="*/ 0 h 34"/>
                    <a:gd name="T42" fmla="*/ 0 w 141"/>
                    <a:gd name="T43" fmla="*/ 0 h 34"/>
                    <a:gd name="T44" fmla="*/ 0 w 141"/>
                    <a:gd name="T45" fmla="*/ 0 h 34"/>
                    <a:gd name="T46" fmla="*/ 0 w 141"/>
                    <a:gd name="T47" fmla="*/ 0 h 34"/>
                    <a:gd name="T48" fmla="*/ 0 w 141"/>
                    <a:gd name="T49" fmla="*/ 0 h 34"/>
                    <a:gd name="T50" fmla="*/ 0 w 141"/>
                    <a:gd name="T51" fmla="*/ 0 h 34"/>
                    <a:gd name="T52" fmla="*/ 0 w 141"/>
                    <a:gd name="T53" fmla="*/ 0 h 34"/>
                    <a:gd name="T54" fmla="*/ 0 w 141"/>
                    <a:gd name="T55" fmla="*/ 0 h 34"/>
                    <a:gd name="T56" fmla="*/ 0 w 141"/>
                    <a:gd name="T57" fmla="*/ 0 h 34"/>
                    <a:gd name="T58" fmla="*/ 0 w 141"/>
                    <a:gd name="T59" fmla="*/ 0 h 34"/>
                    <a:gd name="T60" fmla="*/ 0 w 141"/>
                    <a:gd name="T61" fmla="*/ 0 h 34"/>
                    <a:gd name="T62" fmla="*/ 0 w 141"/>
                    <a:gd name="T63" fmla="*/ 0 h 34"/>
                    <a:gd name="T64" fmla="*/ 0 w 141"/>
                    <a:gd name="T65" fmla="*/ 0 h 34"/>
                    <a:gd name="T66" fmla="*/ 0 w 141"/>
                    <a:gd name="T67" fmla="*/ 0 h 34"/>
                    <a:gd name="T68" fmla="*/ 0 w 141"/>
                    <a:gd name="T69" fmla="*/ 0 h 34"/>
                    <a:gd name="T70" fmla="*/ 0 w 141"/>
                    <a:gd name="T71" fmla="*/ 0 h 34"/>
                    <a:gd name="T72" fmla="*/ 0 w 141"/>
                    <a:gd name="T73" fmla="*/ 0 h 34"/>
                    <a:gd name="T74" fmla="*/ 0 w 141"/>
                    <a:gd name="T75" fmla="*/ 0 h 34"/>
                    <a:gd name="T76" fmla="*/ 0 w 141"/>
                    <a:gd name="T77" fmla="*/ 0 h 34"/>
                    <a:gd name="T78" fmla="*/ 0 w 141"/>
                    <a:gd name="T79" fmla="*/ 0 h 34"/>
                    <a:gd name="T80" fmla="*/ 0 w 141"/>
                    <a:gd name="T81" fmla="*/ 0 h 34"/>
                    <a:gd name="T82" fmla="*/ 0 w 141"/>
                    <a:gd name="T83" fmla="*/ 0 h 34"/>
                    <a:gd name="T84" fmla="*/ 0 w 141"/>
                    <a:gd name="T85" fmla="*/ 0 h 34"/>
                    <a:gd name="T86" fmla="*/ 0 w 141"/>
                    <a:gd name="T87" fmla="*/ 0 h 34"/>
                    <a:gd name="T88" fmla="*/ 0 w 141"/>
                    <a:gd name="T89" fmla="*/ 0 h 34"/>
                    <a:gd name="T90" fmla="*/ 0 w 141"/>
                    <a:gd name="T91" fmla="*/ 0 h 34"/>
                    <a:gd name="T92" fmla="*/ 0 w 141"/>
                    <a:gd name="T93" fmla="*/ 0 h 34"/>
                    <a:gd name="T94" fmla="*/ 0 w 141"/>
                    <a:gd name="T95" fmla="*/ 0 h 34"/>
                    <a:gd name="T96" fmla="*/ 0 w 141"/>
                    <a:gd name="T97" fmla="*/ 0 h 3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141" h="34">
                      <a:moveTo>
                        <a:pt x="138" y="5"/>
                      </a:moveTo>
                      <a:lnTo>
                        <a:pt x="138" y="5"/>
                      </a:lnTo>
                      <a:lnTo>
                        <a:pt x="136" y="3"/>
                      </a:lnTo>
                      <a:lnTo>
                        <a:pt x="133" y="2"/>
                      </a:lnTo>
                      <a:lnTo>
                        <a:pt x="128" y="2"/>
                      </a:lnTo>
                      <a:lnTo>
                        <a:pt x="121" y="2"/>
                      </a:lnTo>
                      <a:lnTo>
                        <a:pt x="108" y="3"/>
                      </a:lnTo>
                      <a:lnTo>
                        <a:pt x="93" y="4"/>
                      </a:lnTo>
                      <a:lnTo>
                        <a:pt x="76" y="3"/>
                      </a:lnTo>
                      <a:lnTo>
                        <a:pt x="59" y="3"/>
                      </a:lnTo>
                      <a:lnTo>
                        <a:pt x="43" y="2"/>
                      </a:lnTo>
                      <a:lnTo>
                        <a:pt x="29" y="2"/>
                      </a:lnTo>
                      <a:lnTo>
                        <a:pt x="20" y="1"/>
                      </a:lnTo>
                      <a:lnTo>
                        <a:pt x="15" y="1"/>
                      </a:lnTo>
                      <a:lnTo>
                        <a:pt x="11" y="0"/>
                      </a:lnTo>
                      <a:lnTo>
                        <a:pt x="6" y="0"/>
                      </a:lnTo>
                      <a:lnTo>
                        <a:pt x="2" y="0"/>
                      </a:lnTo>
                      <a:lnTo>
                        <a:pt x="1" y="2"/>
                      </a:lnTo>
                      <a:lnTo>
                        <a:pt x="0" y="9"/>
                      </a:lnTo>
                      <a:lnTo>
                        <a:pt x="0" y="15"/>
                      </a:lnTo>
                      <a:lnTo>
                        <a:pt x="1" y="20"/>
                      </a:lnTo>
                      <a:lnTo>
                        <a:pt x="2" y="24"/>
                      </a:lnTo>
                      <a:lnTo>
                        <a:pt x="3" y="27"/>
                      </a:lnTo>
                      <a:lnTo>
                        <a:pt x="4" y="29"/>
                      </a:lnTo>
                      <a:lnTo>
                        <a:pt x="7" y="30"/>
                      </a:lnTo>
                      <a:lnTo>
                        <a:pt x="13" y="31"/>
                      </a:lnTo>
                      <a:lnTo>
                        <a:pt x="20" y="31"/>
                      </a:lnTo>
                      <a:lnTo>
                        <a:pt x="33" y="32"/>
                      </a:lnTo>
                      <a:lnTo>
                        <a:pt x="50" y="33"/>
                      </a:lnTo>
                      <a:lnTo>
                        <a:pt x="69" y="33"/>
                      </a:lnTo>
                      <a:lnTo>
                        <a:pt x="87" y="34"/>
                      </a:lnTo>
                      <a:lnTo>
                        <a:pt x="105" y="34"/>
                      </a:lnTo>
                      <a:lnTo>
                        <a:pt x="119" y="34"/>
                      </a:lnTo>
                      <a:lnTo>
                        <a:pt x="129" y="33"/>
                      </a:lnTo>
                      <a:lnTo>
                        <a:pt x="134" y="31"/>
                      </a:lnTo>
                      <a:lnTo>
                        <a:pt x="138" y="30"/>
                      </a:lnTo>
                      <a:lnTo>
                        <a:pt x="140" y="28"/>
                      </a:lnTo>
                      <a:lnTo>
                        <a:pt x="141" y="26"/>
                      </a:lnTo>
                      <a:lnTo>
                        <a:pt x="141" y="21"/>
                      </a:lnTo>
                      <a:lnTo>
                        <a:pt x="140" y="14"/>
                      </a:lnTo>
                      <a:lnTo>
                        <a:pt x="138" y="8"/>
                      </a:lnTo>
                      <a:lnTo>
                        <a:pt x="138" y="5"/>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40051" name="Freeform 441"/>
                <p:cNvSpPr>
                  <a:spLocks/>
                </p:cNvSpPr>
                <p:nvPr/>
              </p:nvSpPr>
              <p:spPr bwMode="auto">
                <a:xfrm>
                  <a:off x="1967" y="2360"/>
                  <a:ext cx="9" cy="4"/>
                </a:xfrm>
                <a:custGeom>
                  <a:avLst/>
                  <a:gdLst>
                    <a:gd name="T0" fmla="*/ 0 w 76"/>
                    <a:gd name="T1" fmla="*/ 0 h 33"/>
                    <a:gd name="T2" fmla="*/ 0 w 76"/>
                    <a:gd name="T3" fmla="*/ 0 h 33"/>
                    <a:gd name="T4" fmla="*/ 0 w 76"/>
                    <a:gd name="T5" fmla="*/ 0 h 33"/>
                    <a:gd name="T6" fmla="*/ 0 w 76"/>
                    <a:gd name="T7" fmla="*/ 0 h 33"/>
                    <a:gd name="T8" fmla="*/ 0 w 76"/>
                    <a:gd name="T9" fmla="*/ 0 h 33"/>
                    <a:gd name="T10" fmla="*/ 0 w 76"/>
                    <a:gd name="T11" fmla="*/ 0 h 33"/>
                    <a:gd name="T12" fmla="*/ 0 w 76"/>
                    <a:gd name="T13" fmla="*/ 0 h 33"/>
                    <a:gd name="T14" fmla="*/ 0 w 76"/>
                    <a:gd name="T15" fmla="*/ 0 h 33"/>
                    <a:gd name="T16" fmla="*/ 0 w 76"/>
                    <a:gd name="T17" fmla="*/ 0 h 33"/>
                    <a:gd name="T18" fmla="*/ 0 w 76"/>
                    <a:gd name="T19" fmla="*/ 0 h 33"/>
                    <a:gd name="T20" fmla="*/ 0 w 76"/>
                    <a:gd name="T21" fmla="*/ 0 h 33"/>
                    <a:gd name="T22" fmla="*/ 0 w 76"/>
                    <a:gd name="T23" fmla="*/ 0 h 33"/>
                    <a:gd name="T24" fmla="*/ 0 w 76"/>
                    <a:gd name="T25" fmla="*/ 0 h 33"/>
                    <a:gd name="T26" fmla="*/ 0 w 76"/>
                    <a:gd name="T27" fmla="*/ 0 h 33"/>
                    <a:gd name="T28" fmla="*/ 0 w 76"/>
                    <a:gd name="T29" fmla="*/ 0 h 33"/>
                    <a:gd name="T30" fmla="*/ 0 w 76"/>
                    <a:gd name="T31" fmla="*/ 0 h 33"/>
                    <a:gd name="T32" fmla="*/ 0 w 76"/>
                    <a:gd name="T33" fmla="*/ 0 h 33"/>
                    <a:gd name="T34" fmla="*/ 0 w 76"/>
                    <a:gd name="T35" fmla="*/ 0 h 33"/>
                    <a:gd name="T36" fmla="*/ 0 w 76"/>
                    <a:gd name="T37" fmla="*/ 0 h 33"/>
                    <a:gd name="T38" fmla="*/ 0 w 76"/>
                    <a:gd name="T39" fmla="*/ 0 h 33"/>
                    <a:gd name="T40" fmla="*/ 0 w 76"/>
                    <a:gd name="T41" fmla="*/ 0 h 33"/>
                    <a:gd name="T42" fmla="*/ 0 w 76"/>
                    <a:gd name="T43" fmla="*/ 0 h 33"/>
                    <a:gd name="T44" fmla="*/ 0 w 76"/>
                    <a:gd name="T45" fmla="*/ 0 h 33"/>
                    <a:gd name="T46" fmla="*/ 0 w 76"/>
                    <a:gd name="T47" fmla="*/ 0 h 33"/>
                    <a:gd name="T48" fmla="*/ 0 w 76"/>
                    <a:gd name="T49" fmla="*/ 0 h 33"/>
                    <a:gd name="T50" fmla="*/ 0 w 76"/>
                    <a:gd name="T51" fmla="*/ 0 h 33"/>
                    <a:gd name="T52" fmla="*/ 0 w 76"/>
                    <a:gd name="T53" fmla="*/ 0 h 33"/>
                    <a:gd name="T54" fmla="*/ 0 w 76"/>
                    <a:gd name="T55" fmla="*/ 0 h 33"/>
                    <a:gd name="T56" fmla="*/ 0 w 76"/>
                    <a:gd name="T57" fmla="*/ 0 h 33"/>
                    <a:gd name="T58" fmla="*/ 0 w 76"/>
                    <a:gd name="T59" fmla="*/ 0 h 33"/>
                    <a:gd name="T60" fmla="*/ 0 w 76"/>
                    <a:gd name="T61" fmla="*/ 0 h 33"/>
                    <a:gd name="T62" fmla="*/ 0 w 76"/>
                    <a:gd name="T63" fmla="*/ 0 h 33"/>
                    <a:gd name="T64" fmla="*/ 0 w 76"/>
                    <a:gd name="T65" fmla="*/ 0 h 33"/>
                    <a:gd name="T66" fmla="*/ 0 w 76"/>
                    <a:gd name="T67" fmla="*/ 0 h 33"/>
                    <a:gd name="T68" fmla="*/ 0 w 76"/>
                    <a:gd name="T69" fmla="*/ 0 h 33"/>
                    <a:gd name="T70" fmla="*/ 0 w 76"/>
                    <a:gd name="T71" fmla="*/ 0 h 33"/>
                    <a:gd name="T72" fmla="*/ 0 w 76"/>
                    <a:gd name="T73" fmla="*/ 0 h 33"/>
                    <a:gd name="T74" fmla="*/ 0 w 76"/>
                    <a:gd name="T75" fmla="*/ 0 h 33"/>
                    <a:gd name="T76" fmla="*/ 0 w 76"/>
                    <a:gd name="T77" fmla="*/ 0 h 33"/>
                    <a:gd name="T78" fmla="*/ 0 w 76"/>
                    <a:gd name="T79" fmla="*/ 0 h 33"/>
                    <a:gd name="T80" fmla="*/ 0 w 76"/>
                    <a:gd name="T81" fmla="*/ 0 h 3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76" h="33">
                      <a:moveTo>
                        <a:pt x="74" y="4"/>
                      </a:moveTo>
                      <a:lnTo>
                        <a:pt x="73" y="2"/>
                      </a:lnTo>
                      <a:lnTo>
                        <a:pt x="71" y="0"/>
                      </a:lnTo>
                      <a:lnTo>
                        <a:pt x="69" y="0"/>
                      </a:lnTo>
                      <a:lnTo>
                        <a:pt x="65" y="1"/>
                      </a:lnTo>
                      <a:lnTo>
                        <a:pt x="58" y="2"/>
                      </a:lnTo>
                      <a:lnTo>
                        <a:pt x="50" y="3"/>
                      </a:lnTo>
                      <a:lnTo>
                        <a:pt x="41" y="3"/>
                      </a:lnTo>
                      <a:lnTo>
                        <a:pt x="32" y="2"/>
                      </a:lnTo>
                      <a:lnTo>
                        <a:pt x="23" y="2"/>
                      </a:lnTo>
                      <a:lnTo>
                        <a:pt x="16" y="2"/>
                      </a:lnTo>
                      <a:lnTo>
                        <a:pt x="11" y="1"/>
                      </a:lnTo>
                      <a:lnTo>
                        <a:pt x="8" y="1"/>
                      </a:lnTo>
                      <a:lnTo>
                        <a:pt x="6" y="1"/>
                      </a:lnTo>
                      <a:lnTo>
                        <a:pt x="3" y="0"/>
                      </a:lnTo>
                      <a:lnTo>
                        <a:pt x="2" y="1"/>
                      </a:lnTo>
                      <a:lnTo>
                        <a:pt x="1" y="3"/>
                      </a:lnTo>
                      <a:lnTo>
                        <a:pt x="0" y="9"/>
                      </a:lnTo>
                      <a:lnTo>
                        <a:pt x="0" y="15"/>
                      </a:lnTo>
                      <a:lnTo>
                        <a:pt x="0" y="21"/>
                      </a:lnTo>
                      <a:lnTo>
                        <a:pt x="1" y="25"/>
                      </a:lnTo>
                      <a:lnTo>
                        <a:pt x="1" y="27"/>
                      </a:lnTo>
                      <a:lnTo>
                        <a:pt x="2" y="29"/>
                      </a:lnTo>
                      <a:lnTo>
                        <a:pt x="4" y="30"/>
                      </a:lnTo>
                      <a:lnTo>
                        <a:pt x="7" y="31"/>
                      </a:lnTo>
                      <a:lnTo>
                        <a:pt x="11" y="31"/>
                      </a:lnTo>
                      <a:lnTo>
                        <a:pt x="17" y="32"/>
                      </a:lnTo>
                      <a:lnTo>
                        <a:pt x="26" y="32"/>
                      </a:lnTo>
                      <a:lnTo>
                        <a:pt x="36" y="33"/>
                      </a:lnTo>
                      <a:lnTo>
                        <a:pt x="46" y="33"/>
                      </a:lnTo>
                      <a:lnTo>
                        <a:pt x="56" y="33"/>
                      </a:lnTo>
                      <a:lnTo>
                        <a:pt x="64" y="32"/>
                      </a:lnTo>
                      <a:lnTo>
                        <a:pt x="69" y="31"/>
                      </a:lnTo>
                      <a:lnTo>
                        <a:pt x="72" y="30"/>
                      </a:lnTo>
                      <a:lnTo>
                        <a:pt x="74" y="29"/>
                      </a:lnTo>
                      <a:lnTo>
                        <a:pt x="75" y="27"/>
                      </a:lnTo>
                      <a:lnTo>
                        <a:pt x="76" y="24"/>
                      </a:lnTo>
                      <a:lnTo>
                        <a:pt x="76" y="20"/>
                      </a:lnTo>
                      <a:lnTo>
                        <a:pt x="75" y="13"/>
                      </a:lnTo>
                      <a:lnTo>
                        <a:pt x="74" y="7"/>
                      </a:lnTo>
                      <a:lnTo>
                        <a:pt x="74" y="4"/>
                      </a:lnTo>
                      <a:close/>
                    </a:path>
                  </a:pathLst>
                </a:custGeom>
                <a:solidFill>
                  <a:srgbClr val="E5DDD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0052" name="Freeform 442"/>
                <p:cNvSpPr>
                  <a:spLocks/>
                </p:cNvSpPr>
                <p:nvPr/>
              </p:nvSpPr>
              <p:spPr bwMode="auto">
                <a:xfrm>
                  <a:off x="1967" y="2360"/>
                  <a:ext cx="9" cy="4"/>
                </a:xfrm>
                <a:custGeom>
                  <a:avLst/>
                  <a:gdLst>
                    <a:gd name="T0" fmla="*/ 0 w 76"/>
                    <a:gd name="T1" fmla="*/ 0 h 33"/>
                    <a:gd name="T2" fmla="*/ 0 w 76"/>
                    <a:gd name="T3" fmla="*/ 0 h 33"/>
                    <a:gd name="T4" fmla="*/ 0 w 76"/>
                    <a:gd name="T5" fmla="*/ 0 h 33"/>
                    <a:gd name="T6" fmla="*/ 0 w 76"/>
                    <a:gd name="T7" fmla="*/ 0 h 33"/>
                    <a:gd name="T8" fmla="*/ 0 w 76"/>
                    <a:gd name="T9" fmla="*/ 0 h 33"/>
                    <a:gd name="T10" fmla="*/ 0 w 76"/>
                    <a:gd name="T11" fmla="*/ 0 h 33"/>
                    <a:gd name="T12" fmla="*/ 0 w 76"/>
                    <a:gd name="T13" fmla="*/ 0 h 33"/>
                    <a:gd name="T14" fmla="*/ 0 w 76"/>
                    <a:gd name="T15" fmla="*/ 0 h 33"/>
                    <a:gd name="T16" fmla="*/ 0 w 76"/>
                    <a:gd name="T17" fmla="*/ 0 h 33"/>
                    <a:gd name="T18" fmla="*/ 0 w 76"/>
                    <a:gd name="T19" fmla="*/ 0 h 33"/>
                    <a:gd name="T20" fmla="*/ 0 w 76"/>
                    <a:gd name="T21" fmla="*/ 0 h 33"/>
                    <a:gd name="T22" fmla="*/ 0 w 76"/>
                    <a:gd name="T23" fmla="*/ 0 h 33"/>
                    <a:gd name="T24" fmla="*/ 0 w 76"/>
                    <a:gd name="T25" fmla="*/ 0 h 33"/>
                    <a:gd name="T26" fmla="*/ 0 w 76"/>
                    <a:gd name="T27" fmla="*/ 0 h 33"/>
                    <a:gd name="T28" fmla="*/ 0 w 76"/>
                    <a:gd name="T29" fmla="*/ 0 h 33"/>
                    <a:gd name="T30" fmla="*/ 0 w 76"/>
                    <a:gd name="T31" fmla="*/ 0 h 33"/>
                    <a:gd name="T32" fmla="*/ 0 w 76"/>
                    <a:gd name="T33" fmla="*/ 0 h 33"/>
                    <a:gd name="T34" fmla="*/ 0 w 76"/>
                    <a:gd name="T35" fmla="*/ 0 h 33"/>
                    <a:gd name="T36" fmla="*/ 0 w 76"/>
                    <a:gd name="T37" fmla="*/ 0 h 33"/>
                    <a:gd name="T38" fmla="*/ 0 w 76"/>
                    <a:gd name="T39" fmla="*/ 0 h 33"/>
                    <a:gd name="T40" fmla="*/ 0 w 76"/>
                    <a:gd name="T41" fmla="*/ 0 h 33"/>
                    <a:gd name="T42" fmla="*/ 0 w 76"/>
                    <a:gd name="T43" fmla="*/ 0 h 33"/>
                    <a:gd name="T44" fmla="*/ 0 w 76"/>
                    <a:gd name="T45" fmla="*/ 0 h 33"/>
                    <a:gd name="T46" fmla="*/ 0 w 76"/>
                    <a:gd name="T47" fmla="*/ 0 h 33"/>
                    <a:gd name="T48" fmla="*/ 0 w 76"/>
                    <a:gd name="T49" fmla="*/ 0 h 33"/>
                    <a:gd name="T50" fmla="*/ 0 w 76"/>
                    <a:gd name="T51" fmla="*/ 0 h 33"/>
                    <a:gd name="T52" fmla="*/ 0 w 76"/>
                    <a:gd name="T53" fmla="*/ 0 h 33"/>
                    <a:gd name="T54" fmla="*/ 0 w 76"/>
                    <a:gd name="T55" fmla="*/ 0 h 33"/>
                    <a:gd name="T56" fmla="*/ 0 w 76"/>
                    <a:gd name="T57" fmla="*/ 0 h 33"/>
                    <a:gd name="T58" fmla="*/ 0 w 76"/>
                    <a:gd name="T59" fmla="*/ 0 h 33"/>
                    <a:gd name="T60" fmla="*/ 0 w 76"/>
                    <a:gd name="T61" fmla="*/ 0 h 33"/>
                    <a:gd name="T62" fmla="*/ 0 w 76"/>
                    <a:gd name="T63" fmla="*/ 0 h 33"/>
                    <a:gd name="T64" fmla="*/ 0 w 76"/>
                    <a:gd name="T65" fmla="*/ 0 h 33"/>
                    <a:gd name="T66" fmla="*/ 0 w 76"/>
                    <a:gd name="T67" fmla="*/ 0 h 33"/>
                    <a:gd name="T68" fmla="*/ 0 w 76"/>
                    <a:gd name="T69" fmla="*/ 0 h 33"/>
                    <a:gd name="T70" fmla="*/ 0 w 76"/>
                    <a:gd name="T71" fmla="*/ 0 h 33"/>
                    <a:gd name="T72" fmla="*/ 0 w 76"/>
                    <a:gd name="T73" fmla="*/ 0 h 33"/>
                    <a:gd name="T74" fmla="*/ 0 w 76"/>
                    <a:gd name="T75" fmla="*/ 0 h 33"/>
                    <a:gd name="T76" fmla="*/ 0 w 76"/>
                    <a:gd name="T77" fmla="*/ 0 h 33"/>
                    <a:gd name="T78" fmla="*/ 0 w 76"/>
                    <a:gd name="T79" fmla="*/ 0 h 33"/>
                    <a:gd name="T80" fmla="*/ 0 w 76"/>
                    <a:gd name="T81" fmla="*/ 0 h 33"/>
                    <a:gd name="T82" fmla="*/ 0 w 76"/>
                    <a:gd name="T83" fmla="*/ 0 h 33"/>
                    <a:gd name="T84" fmla="*/ 0 w 76"/>
                    <a:gd name="T85" fmla="*/ 0 h 33"/>
                    <a:gd name="T86" fmla="*/ 0 w 76"/>
                    <a:gd name="T87" fmla="*/ 0 h 33"/>
                    <a:gd name="T88" fmla="*/ 0 w 76"/>
                    <a:gd name="T89" fmla="*/ 0 h 33"/>
                    <a:gd name="T90" fmla="*/ 0 w 76"/>
                    <a:gd name="T91" fmla="*/ 0 h 33"/>
                    <a:gd name="T92" fmla="*/ 0 w 76"/>
                    <a:gd name="T93" fmla="*/ 0 h 33"/>
                    <a:gd name="T94" fmla="*/ 0 w 76"/>
                    <a:gd name="T95" fmla="*/ 0 h 33"/>
                    <a:gd name="T96" fmla="*/ 0 w 76"/>
                    <a:gd name="T97" fmla="*/ 0 h 3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76" h="33">
                      <a:moveTo>
                        <a:pt x="74" y="4"/>
                      </a:moveTo>
                      <a:lnTo>
                        <a:pt x="74" y="4"/>
                      </a:lnTo>
                      <a:lnTo>
                        <a:pt x="73" y="2"/>
                      </a:lnTo>
                      <a:lnTo>
                        <a:pt x="71" y="0"/>
                      </a:lnTo>
                      <a:lnTo>
                        <a:pt x="69" y="0"/>
                      </a:lnTo>
                      <a:lnTo>
                        <a:pt x="65" y="1"/>
                      </a:lnTo>
                      <a:lnTo>
                        <a:pt x="58" y="2"/>
                      </a:lnTo>
                      <a:lnTo>
                        <a:pt x="50" y="3"/>
                      </a:lnTo>
                      <a:lnTo>
                        <a:pt x="41" y="3"/>
                      </a:lnTo>
                      <a:lnTo>
                        <a:pt x="32" y="2"/>
                      </a:lnTo>
                      <a:lnTo>
                        <a:pt x="23" y="2"/>
                      </a:lnTo>
                      <a:lnTo>
                        <a:pt x="16" y="2"/>
                      </a:lnTo>
                      <a:lnTo>
                        <a:pt x="11" y="1"/>
                      </a:lnTo>
                      <a:lnTo>
                        <a:pt x="8" y="1"/>
                      </a:lnTo>
                      <a:lnTo>
                        <a:pt x="6" y="1"/>
                      </a:lnTo>
                      <a:lnTo>
                        <a:pt x="3" y="0"/>
                      </a:lnTo>
                      <a:lnTo>
                        <a:pt x="2" y="1"/>
                      </a:lnTo>
                      <a:lnTo>
                        <a:pt x="1" y="3"/>
                      </a:lnTo>
                      <a:lnTo>
                        <a:pt x="0" y="9"/>
                      </a:lnTo>
                      <a:lnTo>
                        <a:pt x="0" y="15"/>
                      </a:lnTo>
                      <a:lnTo>
                        <a:pt x="0" y="21"/>
                      </a:lnTo>
                      <a:lnTo>
                        <a:pt x="1" y="25"/>
                      </a:lnTo>
                      <a:lnTo>
                        <a:pt x="1" y="27"/>
                      </a:lnTo>
                      <a:lnTo>
                        <a:pt x="2" y="29"/>
                      </a:lnTo>
                      <a:lnTo>
                        <a:pt x="4" y="30"/>
                      </a:lnTo>
                      <a:lnTo>
                        <a:pt x="7" y="31"/>
                      </a:lnTo>
                      <a:lnTo>
                        <a:pt x="11" y="31"/>
                      </a:lnTo>
                      <a:lnTo>
                        <a:pt x="17" y="32"/>
                      </a:lnTo>
                      <a:lnTo>
                        <a:pt x="26" y="32"/>
                      </a:lnTo>
                      <a:lnTo>
                        <a:pt x="36" y="33"/>
                      </a:lnTo>
                      <a:lnTo>
                        <a:pt x="46" y="33"/>
                      </a:lnTo>
                      <a:lnTo>
                        <a:pt x="56" y="33"/>
                      </a:lnTo>
                      <a:lnTo>
                        <a:pt x="64" y="32"/>
                      </a:lnTo>
                      <a:lnTo>
                        <a:pt x="69" y="31"/>
                      </a:lnTo>
                      <a:lnTo>
                        <a:pt x="72" y="30"/>
                      </a:lnTo>
                      <a:lnTo>
                        <a:pt x="74" y="29"/>
                      </a:lnTo>
                      <a:lnTo>
                        <a:pt x="75" y="27"/>
                      </a:lnTo>
                      <a:lnTo>
                        <a:pt x="76" y="24"/>
                      </a:lnTo>
                      <a:lnTo>
                        <a:pt x="76" y="20"/>
                      </a:lnTo>
                      <a:lnTo>
                        <a:pt x="75" y="13"/>
                      </a:lnTo>
                      <a:lnTo>
                        <a:pt x="74" y="7"/>
                      </a:lnTo>
                      <a:lnTo>
                        <a:pt x="74" y="4"/>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40053" name="Freeform 443"/>
                <p:cNvSpPr>
                  <a:spLocks/>
                </p:cNvSpPr>
                <p:nvPr/>
              </p:nvSpPr>
              <p:spPr bwMode="auto">
                <a:xfrm>
                  <a:off x="1946" y="2366"/>
                  <a:ext cx="10" cy="4"/>
                </a:xfrm>
                <a:custGeom>
                  <a:avLst/>
                  <a:gdLst>
                    <a:gd name="T0" fmla="*/ 0 w 76"/>
                    <a:gd name="T1" fmla="*/ 0 h 34"/>
                    <a:gd name="T2" fmla="*/ 0 w 76"/>
                    <a:gd name="T3" fmla="*/ 0 h 34"/>
                    <a:gd name="T4" fmla="*/ 0 w 76"/>
                    <a:gd name="T5" fmla="*/ 0 h 34"/>
                    <a:gd name="T6" fmla="*/ 0 w 76"/>
                    <a:gd name="T7" fmla="*/ 0 h 34"/>
                    <a:gd name="T8" fmla="*/ 0 w 76"/>
                    <a:gd name="T9" fmla="*/ 0 h 34"/>
                    <a:gd name="T10" fmla="*/ 0 w 76"/>
                    <a:gd name="T11" fmla="*/ 0 h 34"/>
                    <a:gd name="T12" fmla="*/ 0 w 76"/>
                    <a:gd name="T13" fmla="*/ 0 h 34"/>
                    <a:gd name="T14" fmla="*/ 0 w 76"/>
                    <a:gd name="T15" fmla="*/ 0 h 34"/>
                    <a:gd name="T16" fmla="*/ 0 w 76"/>
                    <a:gd name="T17" fmla="*/ 0 h 34"/>
                    <a:gd name="T18" fmla="*/ 0 w 76"/>
                    <a:gd name="T19" fmla="*/ 0 h 34"/>
                    <a:gd name="T20" fmla="*/ 0 w 76"/>
                    <a:gd name="T21" fmla="*/ 0 h 34"/>
                    <a:gd name="T22" fmla="*/ 0 w 76"/>
                    <a:gd name="T23" fmla="*/ 0 h 34"/>
                    <a:gd name="T24" fmla="*/ 0 w 76"/>
                    <a:gd name="T25" fmla="*/ 0 h 34"/>
                    <a:gd name="T26" fmla="*/ 0 w 76"/>
                    <a:gd name="T27" fmla="*/ 0 h 34"/>
                    <a:gd name="T28" fmla="*/ 0 w 76"/>
                    <a:gd name="T29" fmla="*/ 0 h 34"/>
                    <a:gd name="T30" fmla="*/ 0 w 76"/>
                    <a:gd name="T31" fmla="*/ 0 h 34"/>
                    <a:gd name="T32" fmla="*/ 0 w 76"/>
                    <a:gd name="T33" fmla="*/ 0 h 34"/>
                    <a:gd name="T34" fmla="*/ 0 w 76"/>
                    <a:gd name="T35" fmla="*/ 0 h 34"/>
                    <a:gd name="T36" fmla="*/ 0 w 76"/>
                    <a:gd name="T37" fmla="*/ 0 h 34"/>
                    <a:gd name="T38" fmla="*/ 0 w 76"/>
                    <a:gd name="T39" fmla="*/ 0 h 34"/>
                    <a:gd name="T40" fmla="*/ 0 w 76"/>
                    <a:gd name="T41" fmla="*/ 0 h 34"/>
                    <a:gd name="T42" fmla="*/ 0 w 76"/>
                    <a:gd name="T43" fmla="*/ 0 h 34"/>
                    <a:gd name="T44" fmla="*/ 0 w 76"/>
                    <a:gd name="T45" fmla="*/ 0 h 34"/>
                    <a:gd name="T46" fmla="*/ 0 w 76"/>
                    <a:gd name="T47" fmla="*/ 0 h 34"/>
                    <a:gd name="T48" fmla="*/ 0 w 76"/>
                    <a:gd name="T49" fmla="*/ 0 h 34"/>
                    <a:gd name="T50" fmla="*/ 0 w 76"/>
                    <a:gd name="T51" fmla="*/ 0 h 34"/>
                    <a:gd name="T52" fmla="*/ 0 w 76"/>
                    <a:gd name="T53" fmla="*/ 0 h 34"/>
                    <a:gd name="T54" fmla="*/ 0 w 76"/>
                    <a:gd name="T55" fmla="*/ 0 h 34"/>
                    <a:gd name="T56" fmla="*/ 0 w 76"/>
                    <a:gd name="T57" fmla="*/ 0 h 34"/>
                    <a:gd name="T58" fmla="*/ 0 w 76"/>
                    <a:gd name="T59" fmla="*/ 0 h 34"/>
                    <a:gd name="T60" fmla="*/ 0 w 76"/>
                    <a:gd name="T61" fmla="*/ 0 h 34"/>
                    <a:gd name="T62" fmla="*/ 0 w 76"/>
                    <a:gd name="T63" fmla="*/ 0 h 34"/>
                    <a:gd name="T64" fmla="*/ 0 w 76"/>
                    <a:gd name="T65" fmla="*/ 0 h 34"/>
                    <a:gd name="T66" fmla="*/ 0 w 76"/>
                    <a:gd name="T67" fmla="*/ 0 h 34"/>
                    <a:gd name="T68" fmla="*/ 0 w 76"/>
                    <a:gd name="T69" fmla="*/ 0 h 34"/>
                    <a:gd name="T70" fmla="*/ 0 w 76"/>
                    <a:gd name="T71" fmla="*/ 0 h 34"/>
                    <a:gd name="T72" fmla="*/ 0 w 76"/>
                    <a:gd name="T73" fmla="*/ 0 h 34"/>
                    <a:gd name="T74" fmla="*/ 0 w 76"/>
                    <a:gd name="T75" fmla="*/ 0 h 34"/>
                    <a:gd name="T76" fmla="*/ 0 w 76"/>
                    <a:gd name="T77" fmla="*/ 0 h 34"/>
                    <a:gd name="T78" fmla="*/ 0 w 76"/>
                    <a:gd name="T79" fmla="*/ 0 h 34"/>
                    <a:gd name="T80" fmla="*/ 0 w 76"/>
                    <a:gd name="T81" fmla="*/ 0 h 3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76" h="34">
                      <a:moveTo>
                        <a:pt x="74" y="4"/>
                      </a:moveTo>
                      <a:lnTo>
                        <a:pt x="73" y="2"/>
                      </a:lnTo>
                      <a:lnTo>
                        <a:pt x="72" y="0"/>
                      </a:lnTo>
                      <a:lnTo>
                        <a:pt x="69" y="0"/>
                      </a:lnTo>
                      <a:lnTo>
                        <a:pt x="65" y="1"/>
                      </a:lnTo>
                      <a:lnTo>
                        <a:pt x="58" y="2"/>
                      </a:lnTo>
                      <a:lnTo>
                        <a:pt x="50" y="3"/>
                      </a:lnTo>
                      <a:lnTo>
                        <a:pt x="41" y="3"/>
                      </a:lnTo>
                      <a:lnTo>
                        <a:pt x="32" y="2"/>
                      </a:lnTo>
                      <a:lnTo>
                        <a:pt x="23" y="2"/>
                      </a:lnTo>
                      <a:lnTo>
                        <a:pt x="16" y="2"/>
                      </a:lnTo>
                      <a:lnTo>
                        <a:pt x="11" y="1"/>
                      </a:lnTo>
                      <a:lnTo>
                        <a:pt x="8" y="1"/>
                      </a:lnTo>
                      <a:lnTo>
                        <a:pt x="6" y="1"/>
                      </a:lnTo>
                      <a:lnTo>
                        <a:pt x="4" y="0"/>
                      </a:lnTo>
                      <a:lnTo>
                        <a:pt x="2" y="1"/>
                      </a:lnTo>
                      <a:lnTo>
                        <a:pt x="1" y="3"/>
                      </a:lnTo>
                      <a:lnTo>
                        <a:pt x="0" y="9"/>
                      </a:lnTo>
                      <a:lnTo>
                        <a:pt x="0" y="15"/>
                      </a:lnTo>
                      <a:lnTo>
                        <a:pt x="0" y="21"/>
                      </a:lnTo>
                      <a:lnTo>
                        <a:pt x="1" y="26"/>
                      </a:lnTo>
                      <a:lnTo>
                        <a:pt x="2" y="28"/>
                      </a:lnTo>
                      <a:lnTo>
                        <a:pt x="3" y="30"/>
                      </a:lnTo>
                      <a:lnTo>
                        <a:pt x="4" y="31"/>
                      </a:lnTo>
                      <a:lnTo>
                        <a:pt x="7" y="32"/>
                      </a:lnTo>
                      <a:lnTo>
                        <a:pt x="11" y="32"/>
                      </a:lnTo>
                      <a:lnTo>
                        <a:pt x="17" y="33"/>
                      </a:lnTo>
                      <a:lnTo>
                        <a:pt x="26" y="33"/>
                      </a:lnTo>
                      <a:lnTo>
                        <a:pt x="36" y="34"/>
                      </a:lnTo>
                      <a:lnTo>
                        <a:pt x="46" y="34"/>
                      </a:lnTo>
                      <a:lnTo>
                        <a:pt x="56" y="34"/>
                      </a:lnTo>
                      <a:lnTo>
                        <a:pt x="64" y="33"/>
                      </a:lnTo>
                      <a:lnTo>
                        <a:pt x="69" y="32"/>
                      </a:lnTo>
                      <a:lnTo>
                        <a:pt x="72" y="31"/>
                      </a:lnTo>
                      <a:lnTo>
                        <a:pt x="74" y="30"/>
                      </a:lnTo>
                      <a:lnTo>
                        <a:pt x="75" y="28"/>
                      </a:lnTo>
                      <a:lnTo>
                        <a:pt x="76" y="25"/>
                      </a:lnTo>
                      <a:lnTo>
                        <a:pt x="76" y="20"/>
                      </a:lnTo>
                      <a:lnTo>
                        <a:pt x="75" y="13"/>
                      </a:lnTo>
                      <a:lnTo>
                        <a:pt x="74" y="7"/>
                      </a:lnTo>
                      <a:lnTo>
                        <a:pt x="74" y="4"/>
                      </a:lnTo>
                      <a:close/>
                    </a:path>
                  </a:pathLst>
                </a:custGeom>
                <a:solidFill>
                  <a:srgbClr val="E5DDD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0054" name="Freeform 444"/>
                <p:cNvSpPr>
                  <a:spLocks/>
                </p:cNvSpPr>
                <p:nvPr/>
              </p:nvSpPr>
              <p:spPr bwMode="auto">
                <a:xfrm>
                  <a:off x="1946" y="2366"/>
                  <a:ext cx="10" cy="4"/>
                </a:xfrm>
                <a:custGeom>
                  <a:avLst/>
                  <a:gdLst>
                    <a:gd name="T0" fmla="*/ 0 w 76"/>
                    <a:gd name="T1" fmla="*/ 0 h 34"/>
                    <a:gd name="T2" fmla="*/ 0 w 76"/>
                    <a:gd name="T3" fmla="*/ 0 h 34"/>
                    <a:gd name="T4" fmla="*/ 0 w 76"/>
                    <a:gd name="T5" fmla="*/ 0 h 34"/>
                    <a:gd name="T6" fmla="*/ 0 w 76"/>
                    <a:gd name="T7" fmla="*/ 0 h 34"/>
                    <a:gd name="T8" fmla="*/ 0 w 76"/>
                    <a:gd name="T9" fmla="*/ 0 h 34"/>
                    <a:gd name="T10" fmla="*/ 0 w 76"/>
                    <a:gd name="T11" fmla="*/ 0 h 34"/>
                    <a:gd name="T12" fmla="*/ 0 w 76"/>
                    <a:gd name="T13" fmla="*/ 0 h 34"/>
                    <a:gd name="T14" fmla="*/ 0 w 76"/>
                    <a:gd name="T15" fmla="*/ 0 h 34"/>
                    <a:gd name="T16" fmla="*/ 0 w 76"/>
                    <a:gd name="T17" fmla="*/ 0 h 34"/>
                    <a:gd name="T18" fmla="*/ 0 w 76"/>
                    <a:gd name="T19" fmla="*/ 0 h 34"/>
                    <a:gd name="T20" fmla="*/ 0 w 76"/>
                    <a:gd name="T21" fmla="*/ 0 h 34"/>
                    <a:gd name="T22" fmla="*/ 0 w 76"/>
                    <a:gd name="T23" fmla="*/ 0 h 34"/>
                    <a:gd name="T24" fmla="*/ 0 w 76"/>
                    <a:gd name="T25" fmla="*/ 0 h 34"/>
                    <a:gd name="T26" fmla="*/ 0 w 76"/>
                    <a:gd name="T27" fmla="*/ 0 h 34"/>
                    <a:gd name="T28" fmla="*/ 0 w 76"/>
                    <a:gd name="T29" fmla="*/ 0 h 34"/>
                    <a:gd name="T30" fmla="*/ 0 w 76"/>
                    <a:gd name="T31" fmla="*/ 0 h 34"/>
                    <a:gd name="T32" fmla="*/ 0 w 76"/>
                    <a:gd name="T33" fmla="*/ 0 h 34"/>
                    <a:gd name="T34" fmla="*/ 0 w 76"/>
                    <a:gd name="T35" fmla="*/ 0 h 34"/>
                    <a:gd name="T36" fmla="*/ 0 w 76"/>
                    <a:gd name="T37" fmla="*/ 0 h 34"/>
                    <a:gd name="T38" fmla="*/ 0 w 76"/>
                    <a:gd name="T39" fmla="*/ 0 h 34"/>
                    <a:gd name="T40" fmla="*/ 0 w 76"/>
                    <a:gd name="T41" fmla="*/ 0 h 34"/>
                    <a:gd name="T42" fmla="*/ 0 w 76"/>
                    <a:gd name="T43" fmla="*/ 0 h 34"/>
                    <a:gd name="T44" fmla="*/ 0 w 76"/>
                    <a:gd name="T45" fmla="*/ 0 h 34"/>
                    <a:gd name="T46" fmla="*/ 0 w 76"/>
                    <a:gd name="T47" fmla="*/ 0 h 34"/>
                    <a:gd name="T48" fmla="*/ 0 w 76"/>
                    <a:gd name="T49" fmla="*/ 0 h 34"/>
                    <a:gd name="T50" fmla="*/ 0 w 76"/>
                    <a:gd name="T51" fmla="*/ 0 h 34"/>
                    <a:gd name="T52" fmla="*/ 0 w 76"/>
                    <a:gd name="T53" fmla="*/ 0 h 34"/>
                    <a:gd name="T54" fmla="*/ 0 w 76"/>
                    <a:gd name="T55" fmla="*/ 0 h 34"/>
                    <a:gd name="T56" fmla="*/ 0 w 76"/>
                    <a:gd name="T57" fmla="*/ 0 h 34"/>
                    <a:gd name="T58" fmla="*/ 0 w 76"/>
                    <a:gd name="T59" fmla="*/ 0 h 34"/>
                    <a:gd name="T60" fmla="*/ 0 w 76"/>
                    <a:gd name="T61" fmla="*/ 0 h 34"/>
                    <a:gd name="T62" fmla="*/ 0 w 76"/>
                    <a:gd name="T63" fmla="*/ 0 h 34"/>
                    <a:gd name="T64" fmla="*/ 0 w 76"/>
                    <a:gd name="T65" fmla="*/ 0 h 34"/>
                    <a:gd name="T66" fmla="*/ 0 w 76"/>
                    <a:gd name="T67" fmla="*/ 0 h 34"/>
                    <a:gd name="T68" fmla="*/ 0 w 76"/>
                    <a:gd name="T69" fmla="*/ 0 h 34"/>
                    <a:gd name="T70" fmla="*/ 0 w 76"/>
                    <a:gd name="T71" fmla="*/ 0 h 34"/>
                    <a:gd name="T72" fmla="*/ 0 w 76"/>
                    <a:gd name="T73" fmla="*/ 0 h 34"/>
                    <a:gd name="T74" fmla="*/ 0 w 76"/>
                    <a:gd name="T75" fmla="*/ 0 h 34"/>
                    <a:gd name="T76" fmla="*/ 0 w 76"/>
                    <a:gd name="T77" fmla="*/ 0 h 34"/>
                    <a:gd name="T78" fmla="*/ 0 w 76"/>
                    <a:gd name="T79" fmla="*/ 0 h 34"/>
                    <a:gd name="T80" fmla="*/ 0 w 76"/>
                    <a:gd name="T81" fmla="*/ 0 h 34"/>
                    <a:gd name="T82" fmla="*/ 0 w 76"/>
                    <a:gd name="T83" fmla="*/ 0 h 34"/>
                    <a:gd name="T84" fmla="*/ 0 w 76"/>
                    <a:gd name="T85" fmla="*/ 0 h 34"/>
                    <a:gd name="T86" fmla="*/ 0 w 76"/>
                    <a:gd name="T87" fmla="*/ 0 h 34"/>
                    <a:gd name="T88" fmla="*/ 0 w 76"/>
                    <a:gd name="T89" fmla="*/ 0 h 34"/>
                    <a:gd name="T90" fmla="*/ 0 w 76"/>
                    <a:gd name="T91" fmla="*/ 0 h 34"/>
                    <a:gd name="T92" fmla="*/ 0 w 76"/>
                    <a:gd name="T93" fmla="*/ 0 h 34"/>
                    <a:gd name="T94" fmla="*/ 0 w 76"/>
                    <a:gd name="T95" fmla="*/ 0 h 34"/>
                    <a:gd name="T96" fmla="*/ 0 w 76"/>
                    <a:gd name="T97" fmla="*/ 0 h 3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76" h="34">
                      <a:moveTo>
                        <a:pt x="74" y="4"/>
                      </a:moveTo>
                      <a:lnTo>
                        <a:pt x="74" y="4"/>
                      </a:lnTo>
                      <a:lnTo>
                        <a:pt x="73" y="2"/>
                      </a:lnTo>
                      <a:lnTo>
                        <a:pt x="72" y="0"/>
                      </a:lnTo>
                      <a:lnTo>
                        <a:pt x="69" y="0"/>
                      </a:lnTo>
                      <a:lnTo>
                        <a:pt x="65" y="1"/>
                      </a:lnTo>
                      <a:lnTo>
                        <a:pt x="58" y="2"/>
                      </a:lnTo>
                      <a:lnTo>
                        <a:pt x="50" y="3"/>
                      </a:lnTo>
                      <a:lnTo>
                        <a:pt x="41" y="3"/>
                      </a:lnTo>
                      <a:lnTo>
                        <a:pt x="32" y="2"/>
                      </a:lnTo>
                      <a:lnTo>
                        <a:pt x="23" y="2"/>
                      </a:lnTo>
                      <a:lnTo>
                        <a:pt x="16" y="2"/>
                      </a:lnTo>
                      <a:lnTo>
                        <a:pt x="11" y="1"/>
                      </a:lnTo>
                      <a:lnTo>
                        <a:pt x="8" y="1"/>
                      </a:lnTo>
                      <a:lnTo>
                        <a:pt x="6" y="1"/>
                      </a:lnTo>
                      <a:lnTo>
                        <a:pt x="4" y="0"/>
                      </a:lnTo>
                      <a:lnTo>
                        <a:pt x="2" y="1"/>
                      </a:lnTo>
                      <a:lnTo>
                        <a:pt x="1" y="3"/>
                      </a:lnTo>
                      <a:lnTo>
                        <a:pt x="0" y="9"/>
                      </a:lnTo>
                      <a:lnTo>
                        <a:pt x="0" y="15"/>
                      </a:lnTo>
                      <a:lnTo>
                        <a:pt x="0" y="21"/>
                      </a:lnTo>
                      <a:lnTo>
                        <a:pt x="1" y="26"/>
                      </a:lnTo>
                      <a:lnTo>
                        <a:pt x="2" y="28"/>
                      </a:lnTo>
                      <a:lnTo>
                        <a:pt x="3" y="30"/>
                      </a:lnTo>
                      <a:lnTo>
                        <a:pt x="4" y="31"/>
                      </a:lnTo>
                      <a:lnTo>
                        <a:pt x="7" y="32"/>
                      </a:lnTo>
                      <a:lnTo>
                        <a:pt x="11" y="32"/>
                      </a:lnTo>
                      <a:lnTo>
                        <a:pt x="17" y="33"/>
                      </a:lnTo>
                      <a:lnTo>
                        <a:pt x="26" y="33"/>
                      </a:lnTo>
                      <a:lnTo>
                        <a:pt x="36" y="34"/>
                      </a:lnTo>
                      <a:lnTo>
                        <a:pt x="46" y="34"/>
                      </a:lnTo>
                      <a:lnTo>
                        <a:pt x="56" y="34"/>
                      </a:lnTo>
                      <a:lnTo>
                        <a:pt x="64" y="33"/>
                      </a:lnTo>
                      <a:lnTo>
                        <a:pt x="69" y="32"/>
                      </a:lnTo>
                      <a:lnTo>
                        <a:pt x="72" y="31"/>
                      </a:lnTo>
                      <a:lnTo>
                        <a:pt x="74" y="30"/>
                      </a:lnTo>
                      <a:lnTo>
                        <a:pt x="75" y="28"/>
                      </a:lnTo>
                      <a:lnTo>
                        <a:pt x="76" y="25"/>
                      </a:lnTo>
                      <a:lnTo>
                        <a:pt x="76" y="20"/>
                      </a:lnTo>
                      <a:lnTo>
                        <a:pt x="75" y="13"/>
                      </a:lnTo>
                      <a:lnTo>
                        <a:pt x="74" y="7"/>
                      </a:lnTo>
                      <a:lnTo>
                        <a:pt x="74" y="4"/>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40055" name="Freeform 445"/>
                <p:cNvSpPr>
                  <a:spLocks/>
                </p:cNvSpPr>
                <p:nvPr/>
              </p:nvSpPr>
              <p:spPr bwMode="auto">
                <a:xfrm>
                  <a:off x="1934" y="2366"/>
                  <a:ext cx="9" cy="4"/>
                </a:xfrm>
                <a:custGeom>
                  <a:avLst/>
                  <a:gdLst>
                    <a:gd name="T0" fmla="*/ 0 w 75"/>
                    <a:gd name="T1" fmla="*/ 0 h 34"/>
                    <a:gd name="T2" fmla="*/ 0 w 75"/>
                    <a:gd name="T3" fmla="*/ 0 h 34"/>
                    <a:gd name="T4" fmla="*/ 0 w 75"/>
                    <a:gd name="T5" fmla="*/ 0 h 34"/>
                    <a:gd name="T6" fmla="*/ 0 w 75"/>
                    <a:gd name="T7" fmla="*/ 0 h 34"/>
                    <a:gd name="T8" fmla="*/ 0 w 75"/>
                    <a:gd name="T9" fmla="*/ 0 h 34"/>
                    <a:gd name="T10" fmla="*/ 0 w 75"/>
                    <a:gd name="T11" fmla="*/ 0 h 34"/>
                    <a:gd name="T12" fmla="*/ 0 w 75"/>
                    <a:gd name="T13" fmla="*/ 0 h 34"/>
                    <a:gd name="T14" fmla="*/ 0 w 75"/>
                    <a:gd name="T15" fmla="*/ 0 h 34"/>
                    <a:gd name="T16" fmla="*/ 0 w 75"/>
                    <a:gd name="T17" fmla="*/ 0 h 34"/>
                    <a:gd name="T18" fmla="*/ 0 w 75"/>
                    <a:gd name="T19" fmla="*/ 0 h 34"/>
                    <a:gd name="T20" fmla="*/ 0 w 75"/>
                    <a:gd name="T21" fmla="*/ 0 h 34"/>
                    <a:gd name="T22" fmla="*/ 0 w 75"/>
                    <a:gd name="T23" fmla="*/ 0 h 34"/>
                    <a:gd name="T24" fmla="*/ 0 w 75"/>
                    <a:gd name="T25" fmla="*/ 0 h 34"/>
                    <a:gd name="T26" fmla="*/ 0 w 75"/>
                    <a:gd name="T27" fmla="*/ 0 h 34"/>
                    <a:gd name="T28" fmla="*/ 0 w 75"/>
                    <a:gd name="T29" fmla="*/ 0 h 34"/>
                    <a:gd name="T30" fmla="*/ 0 w 75"/>
                    <a:gd name="T31" fmla="*/ 0 h 34"/>
                    <a:gd name="T32" fmla="*/ 0 w 75"/>
                    <a:gd name="T33" fmla="*/ 0 h 34"/>
                    <a:gd name="T34" fmla="*/ 0 w 75"/>
                    <a:gd name="T35" fmla="*/ 0 h 34"/>
                    <a:gd name="T36" fmla="*/ 0 w 75"/>
                    <a:gd name="T37" fmla="*/ 0 h 34"/>
                    <a:gd name="T38" fmla="*/ 0 w 75"/>
                    <a:gd name="T39" fmla="*/ 0 h 34"/>
                    <a:gd name="T40" fmla="*/ 0 w 75"/>
                    <a:gd name="T41" fmla="*/ 0 h 34"/>
                    <a:gd name="T42" fmla="*/ 0 w 75"/>
                    <a:gd name="T43" fmla="*/ 0 h 34"/>
                    <a:gd name="T44" fmla="*/ 0 w 75"/>
                    <a:gd name="T45" fmla="*/ 0 h 34"/>
                    <a:gd name="T46" fmla="*/ 0 w 75"/>
                    <a:gd name="T47" fmla="*/ 0 h 34"/>
                    <a:gd name="T48" fmla="*/ 0 w 75"/>
                    <a:gd name="T49" fmla="*/ 0 h 34"/>
                    <a:gd name="T50" fmla="*/ 0 w 75"/>
                    <a:gd name="T51" fmla="*/ 0 h 34"/>
                    <a:gd name="T52" fmla="*/ 0 w 75"/>
                    <a:gd name="T53" fmla="*/ 0 h 34"/>
                    <a:gd name="T54" fmla="*/ 0 w 75"/>
                    <a:gd name="T55" fmla="*/ 0 h 34"/>
                    <a:gd name="T56" fmla="*/ 0 w 75"/>
                    <a:gd name="T57" fmla="*/ 0 h 34"/>
                    <a:gd name="T58" fmla="*/ 0 w 75"/>
                    <a:gd name="T59" fmla="*/ 0 h 34"/>
                    <a:gd name="T60" fmla="*/ 0 w 75"/>
                    <a:gd name="T61" fmla="*/ 0 h 34"/>
                    <a:gd name="T62" fmla="*/ 0 w 75"/>
                    <a:gd name="T63" fmla="*/ 0 h 34"/>
                    <a:gd name="T64" fmla="*/ 0 w 75"/>
                    <a:gd name="T65" fmla="*/ 0 h 34"/>
                    <a:gd name="T66" fmla="*/ 0 w 75"/>
                    <a:gd name="T67" fmla="*/ 0 h 34"/>
                    <a:gd name="T68" fmla="*/ 0 w 75"/>
                    <a:gd name="T69" fmla="*/ 0 h 34"/>
                    <a:gd name="T70" fmla="*/ 0 w 75"/>
                    <a:gd name="T71" fmla="*/ 0 h 34"/>
                    <a:gd name="T72" fmla="*/ 0 w 75"/>
                    <a:gd name="T73" fmla="*/ 0 h 34"/>
                    <a:gd name="T74" fmla="*/ 0 w 75"/>
                    <a:gd name="T75" fmla="*/ 0 h 34"/>
                    <a:gd name="T76" fmla="*/ 0 w 75"/>
                    <a:gd name="T77" fmla="*/ 0 h 34"/>
                    <a:gd name="T78" fmla="*/ 0 w 75"/>
                    <a:gd name="T79" fmla="*/ 0 h 34"/>
                    <a:gd name="T80" fmla="*/ 0 w 75"/>
                    <a:gd name="T81" fmla="*/ 0 h 3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75" h="34">
                      <a:moveTo>
                        <a:pt x="74" y="4"/>
                      </a:moveTo>
                      <a:lnTo>
                        <a:pt x="73" y="2"/>
                      </a:lnTo>
                      <a:lnTo>
                        <a:pt x="71" y="0"/>
                      </a:lnTo>
                      <a:lnTo>
                        <a:pt x="69" y="0"/>
                      </a:lnTo>
                      <a:lnTo>
                        <a:pt x="65" y="1"/>
                      </a:lnTo>
                      <a:lnTo>
                        <a:pt x="58" y="2"/>
                      </a:lnTo>
                      <a:lnTo>
                        <a:pt x="50" y="3"/>
                      </a:lnTo>
                      <a:lnTo>
                        <a:pt x="41" y="3"/>
                      </a:lnTo>
                      <a:lnTo>
                        <a:pt x="32" y="2"/>
                      </a:lnTo>
                      <a:lnTo>
                        <a:pt x="23" y="2"/>
                      </a:lnTo>
                      <a:lnTo>
                        <a:pt x="16" y="2"/>
                      </a:lnTo>
                      <a:lnTo>
                        <a:pt x="11" y="1"/>
                      </a:lnTo>
                      <a:lnTo>
                        <a:pt x="8" y="1"/>
                      </a:lnTo>
                      <a:lnTo>
                        <a:pt x="6" y="1"/>
                      </a:lnTo>
                      <a:lnTo>
                        <a:pt x="3" y="0"/>
                      </a:lnTo>
                      <a:lnTo>
                        <a:pt x="1" y="1"/>
                      </a:lnTo>
                      <a:lnTo>
                        <a:pt x="0" y="3"/>
                      </a:lnTo>
                      <a:lnTo>
                        <a:pt x="0" y="9"/>
                      </a:lnTo>
                      <a:lnTo>
                        <a:pt x="0" y="15"/>
                      </a:lnTo>
                      <a:lnTo>
                        <a:pt x="0" y="21"/>
                      </a:lnTo>
                      <a:lnTo>
                        <a:pt x="0" y="26"/>
                      </a:lnTo>
                      <a:lnTo>
                        <a:pt x="1" y="28"/>
                      </a:lnTo>
                      <a:lnTo>
                        <a:pt x="2" y="30"/>
                      </a:lnTo>
                      <a:lnTo>
                        <a:pt x="4" y="31"/>
                      </a:lnTo>
                      <a:lnTo>
                        <a:pt x="7" y="32"/>
                      </a:lnTo>
                      <a:lnTo>
                        <a:pt x="11" y="32"/>
                      </a:lnTo>
                      <a:lnTo>
                        <a:pt x="17" y="33"/>
                      </a:lnTo>
                      <a:lnTo>
                        <a:pt x="26" y="33"/>
                      </a:lnTo>
                      <a:lnTo>
                        <a:pt x="36" y="34"/>
                      </a:lnTo>
                      <a:lnTo>
                        <a:pt x="46" y="34"/>
                      </a:lnTo>
                      <a:lnTo>
                        <a:pt x="56" y="34"/>
                      </a:lnTo>
                      <a:lnTo>
                        <a:pt x="64" y="33"/>
                      </a:lnTo>
                      <a:lnTo>
                        <a:pt x="69" y="32"/>
                      </a:lnTo>
                      <a:lnTo>
                        <a:pt x="72" y="31"/>
                      </a:lnTo>
                      <a:lnTo>
                        <a:pt x="74" y="30"/>
                      </a:lnTo>
                      <a:lnTo>
                        <a:pt x="75" y="28"/>
                      </a:lnTo>
                      <a:lnTo>
                        <a:pt x="75" y="24"/>
                      </a:lnTo>
                      <a:lnTo>
                        <a:pt x="75" y="20"/>
                      </a:lnTo>
                      <a:lnTo>
                        <a:pt x="75" y="13"/>
                      </a:lnTo>
                      <a:lnTo>
                        <a:pt x="74" y="7"/>
                      </a:lnTo>
                      <a:lnTo>
                        <a:pt x="74" y="4"/>
                      </a:lnTo>
                      <a:close/>
                    </a:path>
                  </a:pathLst>
                </a:custGeom>
                <a:solidFill>
                  <a:srgbClr val="E5DDD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0056" name="Freeform 446"/>
                <p:cNvSpPr>
                  <a:spLocks/>
                </p:cNvSpPr>
                <p:nvPr/>
              </p:nvSpPr>
              <p:spPr bwMode="auto">
                <a:xfrm>
                  <a:off x="1934" y="2366"/>
                  <a:ext cx="9" cy="4"/>
                </a:xfrm>
                <a:custGeom>
                  <a:avLst/>
                  <a:gdLst>
                    <a:gd name="T0" fmla="*/ 0 w 75"/>
                    <a:gd name="T1" fmla="*/ 0 h 34"/>
                    <a:gd name="T2" fmla="*/ 0 w 75"/>
                    <a:gd name="T3" fmla="*/ 0 h 34"/>
                    <a:gd name="T4" fmla="*/ 0 w 75"/>
                    <a:gd name="T5" fmla="*/ 0 h 34"/>
                    <a:gd name="T6" fmla="*/ 0 w 75"/>
                    <a:gd name="T7" fmla="*/ 0 h 34"/>
                    <a:gd name="T8" fmla="*/ 0 w 75"/>
                    <a:gd name="T9" fmla="*/ 0 h 34"/>
                    <a:gd name="T10" fmla="*/ 0 w 75"/>
                    <a:gd name="T11" fmla="*/ 0 h 34"/>
                    <a:gd name="T12" fmla="*/ 0 w 75"/>
                    <a:gd name="T13" fmla="*/ 0 h 34"/>
                    <a:gd name="T14" fmla="*/ 0 w 75"/>
                    <a:gd name="T15" fmla="*/ 0 h 34"/>
                    <a:gd name="T16" fmla="*/ 0 w 75"/>
                    <a:gd name="T17" fmla="*/ 0 h 34"/>
                    <a:gd name="T18" fmla="*/ 0 w 75"/>
                    <a:gd name="T19" fmla="*/ 0 h 34"/>
                    <a:gd name="T20" fmla="*/ 0 w 75"/>
                    <a:gd name="T21" fmla="*/ 0 h 34"/>
                    <a:gd name="T22" fmla="*/ 0 w 75"/>
                    <a:gd name="T23" fmla="*/ 0 h 34"/>
                    <a:gd name="T24" fmla="*/ 0 w 75"/>
                    <a:gd name="T25" fmla="*/ 0 h 34"/>
                    <a:gd name="T26" fmla="*/ 0 w 75"/>
                    <a:gd name="T27" fmla="*/ 0 h 34"/>
                    <a:gd name="T28" fmla="*/ 0 w 75"/>
                    <a:gd name="T29" fmla="*/ 0 h 34"/>
                    <a:gd name="T30" fmla="*/ 0 w 75"/>
                    <a:gd name="T31" fmla="*/ 0 h 34"/>
                    <a:gd name="T32" fmla="*/ 0 w 75"/>
                    <a:gd name="T33" fmla="*/ 0 h 34"/>
                    <a:gd name="T34" fmla="*/ 0 w 75"/>
                    <a:gd name="T35" fmla="*/ 0 h 34"/>
                    <a:gd name="T36" fmla="*/ 0 w 75"/>
                    <a:gd name="T37" fmla="*/ 0 h 34"/>
                    <a:gd name="T38" fmla="*/ 0 w 75"/>
                    <a:gd name="T39" fmla="*/ 0 h 34"/>
                    <a:gd name="T40" fmla="*/ 0 w 75"/>
                    <a:gd name="T41" fmla="*/ 0 h 34"/>
                    <a:gd name="T42" fmla="*/ 0 w 75"/>
                    <a:gd name="T43" fmla="*/ 0 h 34"/>
                    <a:gd name="T44" fmla="*/ 0 w 75"/>
                    <a:gd name="T45" fmla="*/ 0 h 34"/>
                    <a:gd name="T46" fmla="*/ 0 w 75"/>
                    <a:gd name="T47" fmla="*/ 0 h 34"/>
                    <a:gd name="T48" fmla="*/ 0 w 75"/>
                    <a:gd name="T49" fmla="*/ 0 h 34"/>
                    <a:gd name="T50" fmla="*/ 0 w 75"/>
                    <a:gd name="T51" fmla="*/ 0 h 34"/>
                    <a:gd name="T52" fmla="*/ 0 w 75"/>
                    <a:gd name="T53" fmla="*/ 0 h 34"/>
                    <a:gd name="T54" fmla="*/ 0 w 75"/>
                    <a:gd name="T55" fmla="*/ 0 h 34"/>
                    <a:gd name="T56" fmla="*/ 0 w 75"/>
                    <a:gd name="T57" fmla="*/ 0 h 34"/>
                    <a:gd name="T58" fmla="*/ 0 w 75"/>
                    <a:gd name="T59" fmla="*/ 0 h 34"/>
                    <a:gd name="T60" fmla="*/ 0 w 75"/>
                    <a:gd name="T61" fmla="*/ 0 h 34"/>
                    <a:gd name="T62" fmla="*/ 0 w 75"/>
                    <a:gd name="T63" fmla="*/ 0 h 34"/>
                    <a:gd name="T64" fmla="*/ 0 w 75"/>
                    <a:gd name="T65" fmla="*/ 0 h 34"/>
                    <a:gd name="T66" fmla="*/ 0 w 75"/>
                    <a:gd name="T67" fmla="*/ 0 h 34"/>
                    <a:gd name="T68" fmla="*/ 0 w 75"/>
                    <a:gd name="T69" fmla="*/ 0 h 34"/>
                    <a:gd name="T70" fmla="*/ 0 w 75"/>
                    <a:gd name="T71" fmla="*/ 0 h 34"/>
                    <a:gd name="T72" fmla="*/ 0 w 75"/>
                    <a:gd name="T73" fmla="*/ 0 h 34"/>
                    <a:gd name="T74" fmla="*/ 0 w 75"/>
                    <a:gd name="T75" fmla="*/ 0 h 34"/>
                    <a:gd name="T76" fmla="*/ 0 w 75"/>
                    <a:gd name="T77" fmla="*/ 0 h 34"/>
                    <a:gd name="T78" fmla="*/ 0 w 75"/>
                    <a:gd name="T79" fmla="*/ 0 h 34"/>
                    <a:gd name="T80" fmla="*/ 0 w 75"/>
                    <a:gd name="T81" fmla="*/ 0 h 34"/>
                    <a:gd name="T82" fmla="*/ 0 w 75"/>
                    <a:gd name="T83" fmla="*/ 0 h 34"/>
                    <a:gd name="T84" fmla="*/ 0 w 75"/>
                    <a:gd name="T85" fmla="*/ 0 h 34"/>
                    <a:gd name="T86" fmla="*/ 0 w 75"/>
                    <a:gd name="T87" fmla="*/ 0 h 34"/>
                    <a:gd name="T88" fmla="*/ 0 w 75"/>
                    <a:gd name="T89" fmla="*/ 0 h 34"/>
                    <a:gd name="T90" fmla="*/ 0 w 75"/>
                    <a:gd name="T91" fmla="*/ 0 h 34"/>
                    <a:gd name="T92" fmla="*/ 0 w 75"/>
                    <a:gd name="T93" fmla="*/ 0 h 34"/>
                    <a:gd name="T94" fmla="*/ 0 w 75"/>
                    <a:gd name="T95" fmla="*/ 0 h 34"/>
                    <a:gd name="T96" fmla="*/ 0 w 75"/>
                    <a:gd name="T97" fmla="*/ 0 h 3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75" h="34">
                      <a:moveTo>
                        <a:pt x="74" y="4"/>
                      </a:moveTo>
                      <a:lnTo>
                        <a:pt x="74" y="4"/>
                      </a:lnTo>
                      <a:lnTo>
                        <a:pt x="73" y="2"/>
                      </a:lnTo>
                      <a:lnTo>
                        <a:pt x="71" y="0"/>
                      </a:lnTo>
                      <a:lnTo>
                        <a:pt x="69" y="0"/>
                      </a:lnTo>
                      <a:lnTo>
                        <a:pt x="65" y="1"/>
                      </a:lnTo>
                      <a:lnTo>
                        <a:pt x="58" y="2"/>
                      </a:lnTo>
                      <a:lnTo>
                        <a:pt x="50" y="3"/>
                      </a:lnTo>
                      <a:lnTo>
                        <a:pt x="41" y="3"/>
                      </a:lnTo>
                      <a:lnTo>
                        <a:pt x="32" y="2"/>
                      </a:lnTo>
                      <a:lnTo>
                        <a:pt x="23" y="2"/>
                      </a:lnTo>
                      <a:lnTo>
                        <a:pt x="16" y="2"/>
                      </a:lnTo>
                      <a:lnTo>
                        <a:pt x="11" y="1"/>
                      </a:lnTo>
                      <a:lnTo>
                        <a:pt x="8" y="1"/>
                      </a:lnTo>
                      <a:lnTo>
                        <a:pt x="6" y="1"/>
                      </a:lnTo>
                      <a:lnTo>
                        <a:pt x="3" y="0"/>
                      </a:lnTo>
                      <a:lnTo>
                        <a:pt x="1" y="1"/>
                      </a:lnTo>
                      <a:lnTo>
                        <a:pt x="0" y="3"/>
                      </a:lnTo>
                      <a:lnTo>
                        <a:pt x="0" y="9"/>
                      </a:lnTo>
                      <a:lnTo>
                        <a:pt x="0" y="15"/>
                      </a:lnTo>
                      <a:lnTo>
                        <a:pt x="0" y="21"/>
                      </a:lnTo>
                      <a:lnTo>
                        <a:pt x="0" y="26"/>
                      </a:lnTo>
                      <a:lnTo>
                        <a:pt x="1" y="28"/>
                      </a:lnTo>
                      <a:lnTo>
                        <a:pt x="2" y="30"/>
                      </a:lnTo>
                      <a:lnTo>
                        <a:pt x="4" y="31"/>
                      </a:lnTo>
                      <a:lnTo>
                        <a:pt x="7" y="32"/>
                      </a:lnTo>
                      <a:lnTo>
                        <a:pt x="11" y="32"/>
                      </a:lnTo>
                      <a:lnTo>
                        <a:pt x="17" y="33"/>
                      </a:lnTo>
                      <a:lnTo>
                        <a:pt x="26" y="33"/>
                      </a:lnTo>
                      <a:lnTo>
                        <a:pt x="36" y="34"/>
                      </a:lnTo>
                      <a:lnTo>
                        <a:pt x="46" y="34"/>
                      </a:lnTo>
                      <a:lnTo>
                        <a:pt x="56" y="34"/>
                      </a:lnTo>
                      <a:lnTo>
                        <a:pt x="64" y="33"/>
                      </a:lnTo>
                      <a:lnTo>
                        <a:pt x="69" y="32"/>
                      </a:lnTo>
                      <a:lnTo>
                        <a:pt x="72" y="31"/>
                      </a:lnTo>
                      <a:lnTo>
                        <a:pt x="74" y="30"/>
                      </a:lnTo>
                      <a:lnTo>
                        <a:pt x="75" y="28"/>
                      </a:lnTo>
                      <a:lnTo>
                        <a:pt x="75" y="24"/>
                      </a:lnTo>
                      <a:lnTo>
                        <a:pt x="75" y="20"/>
                      </a:lnTo>
                      <a:lnTo>
                        <a:pt x="75" y="13"/>
                      </a:lnTo>
                      <a:lnTo>
                        <a:pt x="74" y="7"/>
                      </a:lnTo>
                      <a:lnTo>
                        <a:pt x="74" y="4"/>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40057" name="Freeform 447"/>
                <p:cNvSpPr>
                  <a:spLocks/>
                </p:cNvSpPr>
                <p:nvPr/>
              </p:nvSpPr>
              <p:spPr bwMode="auto">
                <a:xfrm>
                  <a:off x="1921" y="2366"/>
                  <a:ext cx="10" cy="4"/>
                </a:xfrm>
                <a:custGeom>
                  <a:avLst/>
                  <a:gdLst>
                    <a:gd name="T0" fmla="*/ 0 w 77"/>
                    <a:gd name="T1" fmla="*/ 0 h 34"/>
                    <a:gd name="T2" fmla="*/ 0 w 77"/>
                    <a:gd name="T3" fmla="*/ 0 h 34"/>
                    <a:gd name="T4" fmla="*/ 0 w 77"/>
                    <a:gd name="T5" fmla="*/ 0 h 34"/>
                    <a:gd name="T6" fmla="*/ 0 w 77"/>
                    <a:gd name="T7" fmla="*/ 0 h 34"/>
                    <a:gd name="T8" fmla="*/ 0 w 77"/>
                    <a:gd name="T9" fmla="*/ 0 h 34"/>
                    <a:gd name="T10" fmla="*/ 0 w 77"/>
                    <a:gd name="T11" fmla="*/ 0 h 34"/>
                    <a:gd name="T12" fmla="*/ 0 w 77"/>
                    <a:gd name="T13" fmla="*/ 0 h 34"/>
                    <a:gd name="T14" fmla="*/ 0 w 77"/>
                    <a:gd name="T15" fmla="*/ 0 h 34"/>
                    <a:gd name="T16" fmla="*/ 0 w 77"/>
                    <a:gd name="T17" fmla="*/ 0 h 34"/>
                    <a:gd name="T18" fmla="*/ 0 w 77"/>
                    <a:gd name="T19" fmla="*/ 0 h 34"/>
                    <a:gd name="T20" fmla="*/ 0 w 77"/>
                    <a:gd name="T21" fmla="*/ 0 h 34"/>
                    <a:gd name="T22" fmla="*/ 0 w 77"/>
                    <a:gd name="T23" fmla="*/ 0 h 34"/>
                    <a:gd name="T24" fmla="*/ 0 w 77"/>
                    <a:gd name="T25" fmla="*/ 0 h 34"/>
                    <a:gd name="T26" fmla="*/ 0 w 77"/>
                    <a:gd name="T27" fmla="*/ 0 h 34"/>
                    <a:gd name="T28" fmla="*/ 0 w 77"/>
                    <a:gd name="T29" fmla="*/ 0 h 34"/>
                    <a:gd name="T30" fmla="*/ 0 w 77"/>
                    <a:gd name="T31" fmla="*/ 0 h 34"/>
                    <a:gd name="T32" fmla="*/ 0 w 77"/>
                    <a:gd name="T33" fmla="*/ 0 h 34"/>
                    <a:gd name="T34" fmla="*/ 0 w 77"/>
                    <a:gd name="T35" fmla="*/ 0 h 34"/>
                    <a:gd name="T36" fmla="*/ 0 w 77"/>
                    <a:gd name="T37" fmla="*/ 0 h 34"/>
                    <a:gd name="T38" fmla="*/ 0 w 77"/>
                    <a:gd name="T39" fmla="*/ 0 h 34"/>
                    <a:gd name="T40" fmla="*/ 0 w 77"/>
                    <a:gd name="T41" fmla="*/ 0 h 34"/>
                    <a:gd name="T42" fmla="*/ 0 w 77"/>
                    <a:gd name="T43" fmla="*/ 0 h 34"/>
                    <a:gd name="T44" fmla="*/ 0 w 77"/>
                    <a:gd name="T45" fmla="*/ 0 h 34"/>
                    <a:gd name="T46" fmla="*/ 0 w 77"/>
                    <a:gd name="T47" fmla="*/ 0 h 34"/>
                    <a:gd name="T48" fmla="*/ 0 w 77"/>
                    <a:gd name="T49" fmla="*/ 0 h 34"/>
                    <a:gd name="T50" fmla="*/ 0 w 77"/>
                    <a:gd name="T51" fmla="*/ 0 h 34"/>
                    <a:gd name="T52" fmla="*/ 0 w 77"/>
                    <a:gd name="T53" fmla="*/ 0 h 34"/>
                    <a:gd name="T54" fmla="*/ 0 w 77"/>
                    <a:gd name="T55" fmla="*/ 0 h 34"/>
                    <a:gd name="T56" fmla="*/ 0 w 77"/>
                    <a:gd name="T57" fmla="*/ 0 h 34"/>
                    <a:gd name="T58" fmla="*/ 0 w 77"/>
                    <a:gd name="T59" fmla="*/ 0 h 34"/>
                    <a:gd name="T60" fmla="*/ 0 w 77"/>
                    <a:gd name="T61" fmla="*/ 0 h 34"/>
                    <a:gd name="T62" fmla="*/ 0 w 77"/>
                    <a:gd name="T63" fmla="*/ 0 h 34"/>
                    <a:gd name="T64" fmla="*/ 0 w 77"/>
                    <a:gd name="T65" fmla="*/ 0 h 34"/>
                    <a:gd name="T66" fmla="*/ 0 w 77"/>
                    <a:gd name="T67" fmla="*/ 0 h 34"/>
                    <a:gd name="T68" fmla="*/ 0 w 77"/>
                    <a:gd name="T69" fmla="*/ 0 h 34"/>
                    <a:gd name="T70" fmla="*/ 0 w 77"/>
                    <a:gd name="T71" fmla="*/ 0 h 34"/>
                    <a:gd name="T72" fmla="*/ 0 w 77"/>
                    <a:gd name="T73" fmla="*/ 0 h 34"/>
                    <a:gd name="T74" fmla="*/ 0 w 77"/>
                    <a:gd name="T75" fmla="*/ 0 h 34"/>
                    <a:gd name="T76" fmla="*/ 0 w 77"/>
                    <a:gd name="T77" fmla="*/ 0 h 34"/>
                    <a:gd name="T78" fmla="*/ 0 w 77"/>
                    <a:gd name="T79" fmla="*/ 0 h 34"/>
                    <a:gd name="T80" fmla="*/ 0 w 77"/>
                    <a:gd name="T81" fmla="*/ 0 h 3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77" h="34">
                      <a:moveTo>
                        <a:pt x="75" y="4"/>
                      </a:moveTo>
                      <a:lnTo>
                        <a:pt x="74" y="2"/>
                      </a:lnTo>
                      <a:lnTo>
                        <a:pt x="72" y="0"/>
                      </a:lnTo>
                      <a:lnTo>
                        <a:pt x="70" y="0"/>
                      </a:lnTo>
                      <a:lnTo>
                        <a:pt x="66" y="1"/>
                      </a:lnTo>
                      <a:lnTo>
                        <a:pt x="59" y="2"/>
                      </a:lnTo>
                      <a:lnTo>
                        <a:pt x="51" y="3"/>
                      </a:lnTo>
                      <a:lnTo>
                        <a:pt x="42" y="3"/>
                      </a:lnTo>
                      <a:lnTo>
                        <a:pt x="33" y="2"/>
                      </a:lnTo>
                      <a:lnTo>
                        <a:pt x="24" y="2"/>
                      </a:lnTo>
                      <a:lnTo>
                        <a:pt x="16" y="2"/>
                      </a:lnTo>
                      <a:lnTo>
                        <a:pt x="11" y="1"/>
                      </a:lnTo>
                      <a:lnTo>
                        <a:pt x="8" y="1"/>
                      </a:lnTo>
                      <a:lnTo>
                        <a:pt x="6" y="1"/>
                      </a:lnTo>
                      <a:lnTo>
                        <a:pt x="3" y="0"/>
                      </a:lnTo>
                      <a:lnTo>
                        <a:pt x="2" y="0"/>
                      </a:lnTo>
                      <a:lnTo>
                        <a:pt x="1" y="2"/>
                      </a:lnTo>
                      <a:lnTo>
                        <a:pt x="0" y="9"/>
                      </a:lnTo>
                      <a:lnTo>
                        <a:pt x="0" y="15"/>
                      </a:lnTo>
                      <a:lnTo>
                        <a:pt x="0" y="21"/>
                      </a:lnTo>
                      <a:lnTo>
                        <a:pt x="1" y="25"/>
                      </a:lnTo>
                      <a:lnTo>
                        <a:pt x="1" y="28"/>
                      </a:lnTo>
                      <a:lnTo>
                        <a:pt x="2" y="30"/>
                      </a:lnTo>
                      <a:lnTo>
                        <a:pt x="4" y="31"/>
                      </a:lnTo>
                      <a:lnTo>
                        <a:pt x="7" y="32"/>
                      </a:lnTo>
                      <a:lnTo>
                        <a:pt x="11" y="32"/>
                      </a:lnTo>
                      <a:lnTo>
                        <a:pt x="17" y="33"/>
                      </a:lnTo>
                      <a:lnTo>
                        <a:pt x="27" y="33"/>
                      </a:lnTo>
                      <a:lnTo>
                        <a:pt x="37" y="34"/>
                      </a:lnTo>
                      <a:lnTo>
                        <a:pt x="47" y="34"/>
                      </a:lnTo>
                      <a:lnTo>
                        <a:pt x="57" y="34"/>
                      </a:lnTo>
                      <a:lnTo>
                        <a:pt x="65" y="33"/>
                      </a:lnTo>
                      <a:lnTo>
                        <a:pt x="70" y="32"/>
                      </a:lnTo>
                      <a:lnTo>
                        <a:pt x="73" y="31"/>
                      </a:lnTo>
                      <a:lnTo>
                        <a:pt x="75" y="30"/>
                      </a:lnTo>
                      <a:lnTo>
                        <a:pt x="76" y="28"/>
                      </a:lnTo>
                      <a:lnTo>
                        <a:pt x="77" y="24"/>
                      </a:lnTo>
                      <a:lnTo>
                        <a:pt x="77" y="20"/>
                      </a:lnTo>
                      <a:lnTo>
                        <a:pt x="76" y="13"/>
                      </a:lnTo>
                      <a:lnTo>
                        <a:pt x="75" y="7"/>
                      </a:lnTo>
                      <a:lnTo>
                        <a:pt x="75" y="4"/>
                      </a:lnTo>
                      <a:close/>
                    </a:path>
                  </a:pathLst>
                </a:custGeom>
                <a:solidFill>
                  <a:srgbClr val="E5DDD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0058" name="Freeform 448"/>
                <p:cNvSpPr>
                  <a:spLocks/>
                </p:cNvSpPr>
                <p:nvPr/>
              </p:nvSpPr>
              <p:spPr bwMode="auto">
                <a:xfrm>
                  <a:off x="1921" y="2366"/>
                  <a:ext cx="10" cy="4"/>
                </a:xfrm>
                <a:custGeom>
                  <a:avLst/>
                  <a:gdLst>
                    <a:gd name="T0" fmla="*/ 0 w 77"/>
                    <a:gd name="T1" fmla="*/ 0 h 34"/>
                    <a:gd name="T2" fmla="*/ 0 w 77"/>
                    <a:gd name="T3" fmla="*/ 0 h 34"/>
                    <a:gd name="T4" fmla="*/ 0 w 77"/>
                    <a:gd name="T5" fmla="*/ 0 h 34"/>
                    <a:gd name="T6" fmla="*/ 0 w 77"/>
                    <a:gd name="T7" fmla="*/ 0 h 34"/>
                    <a:gd name="T8" fmla="*/ 0 w 77"/>
                    <a:gd name="T9" fmla="*/ 0 h 34"/>
                    <a:gd name="T10" fmla="*/ 0 w 77"/>
                    <a:gd name="T11" fmla="*/ 0 h 34"/>
                    <a:gd name="T12" fmla="*/ 0 w 77"/>
                    <a:gd name="T13" fmla="*/ 0 h 34"/>
                    <a:gd name="T14" fmla="*/ 0 w 77"/>
                    <a:gd name="T15" fmla="*/ 0 h 34"/>
                    <a:gd name="T16" fmla="*/ 0 w 77"/>
                    <a:gd name="T17" fmla="*/ 0 h 34"/>
                    <a:gd name="T18" fmla="*/ 0 w 77"/>
                    <a:gd name="T19" fmla="*/ 0 h 34"/>
                    <a:gd name="T20" fmla="*/ 0 w 77"/>
                    <a:gd name="T21" fmla="*/ 0 h 34"/>
                    <a:gd name="T22" fmla="*/ 0 w 77"/>
                    <a:gd name="T23" fmla="*/ 0 h 34"/>
                    <a:gd name="T24" fmla="*/ 0 w 77"/>
                    <a:gd name="T25" fmla="*/ 0 h 34"/>
                    <a:gd name="T26" fmla="*/ 0 w 77"/>
                    <a:gd name="T27" fmla="*/ 0 h 34"/>
                    <a:gd name="T28" fmla="*/ 0 w 77"/>
                    <a:gd name="T29" fmla="*/ 0 h 34"/>
                    <a:gd name="T30" fmla="*/ 0 w 77"/>
                    <a:gd name="T31" fmla="*/ 0 h 34"/>
                    <a:gd name="T32" fmla="*/ 0 w 77"/>
                    <a:gd name="T33" fmla="*/ 0 h 34"/>
                    <a:gd name="T34" fmla="*/ 0 w 77"/>
                    <a:gd name="T35" fmla="*/ 0 h 34"/>
                    <a:gd name="T36" fmla="*/ 0 w 77"/>
                    <a:gd name="T37" fmla="*/ 0 h 34"/>
                    <a:gd name="T38" fmla="*/ 0 w 77"/>
                    <a:gd name="T39" fmla="*/ 0 h 34"/>
                    <a:gd name="T40" fmla="*/ 0 w 77"/>
                    <a:gd name="T41" fmla="*/ 0 h 34"/>
                    <a:gd name="T42" fmla="*/ 0 w 77"/>
                    <a:gd name="T43" fmla="*/ 0 h 34"/>
                    <a:gd name="T44" fmla="*/ 0 w 77"/>
                    <a:gd name="T45" fmla="*/ 0 h 34"/>
                    <a:gd name="T46" fmla="*/ 0 w 77"/>
                    <a:gd name="T47" fmla="*/ 0 h 34"/>
                    <a:gd name="T48" fmla="*/ 0 w 77"/>
                    <a:gd name="T49" fmla="*/ 0 h 34"/>
                    <a:gd name="T50" fmla="*/ 0 w 77"/>
                    <a:gd name="T51" fmla="*/ 0 h 34"/>
                    <a:gd name="T52" fmla="*/ 0 w 77"/>
                    <a:gd name="T53" fmla="*/ 0 h 34"/>
                    <a:gd name="T54" fmla="*/ 0 w 77"/>
                    <a:gd name="T55" fmla="*/ 0 h 34"/>
                    <a:gd name="T56" fmla="*/ 0 w 77"/>
                    <a:gd name="T57" fmla="*/ 0 h 34"/>
                    <a:gd name="T58" fmla="*/ 0 w 77"/>
                    <a:gd name="T59" fmla="*/ 0 h 34"/>
                    <a:gd name="T60" fmla="*/ 0 w 77"/>
                    <a:gd name="T61" fmla="*/ 0 h 34"/>
                    <a:gd name="T62" fmla="*/ 0 w 77"/>
                    <a:gd name="T63" fmla="*/ 0 h 34"/>
                    <a:gd name="T64" fmla="*/ 0 w 77"/>
                    <a:gd name="T65" fmla="*/ 0 h 34"/>
                    <a:gd name="T66" fmla="*/ 0 w 77"/>
                    <a:gd name="T67" fmla="*/ 0 h 34"/>
                    <a:gd name="T68" fmla="*/ 0 w 77"/>
                    <a:gd name="T69" fmla="*/ 0 h 34"/>
                    <a:gd name="T70" fmla="*/ 0 w 77"/>
                    <a:gd name="T71" fmla="*/ 0 h 34"/>
                    <a:gd name="T72" fmla="*/ 0 w 77"/>
                    <a:gd name="T73" fmla="*/ 0 h 34"/>
                    <a:gd name="T74" fmla="*/ 0 w 77"/>
                    <a:gd name="T75" fmla="*/ 0 h 34"/>
                    <a:gd name="T76" fmla="*/ 0 w 77"/>
                    <a:gd name="T77" fmla="*/ 0 h 34"/>
                    <a:gd name="T78" fmla="*/ 0 w 77"/>
                    <a:gd name="T79" fmla="*/ 0 h 34"/>
                    <a:gd name="T80" fmla="*/ 0 w 77"/>
                    <a:gd name="T81" fmla="*/ 0 h 34"/>
                    <a:gd name="T82" fmla="*/ 0 w 77"/>
                    <a:gd name="T83" fmla="*/ 0 h 34"/>
                    <a:gd name="T84" fmla="*/ 0 w 77"/>
                    <a:gd name="T85" fmla="*/ 0 h 34"/>
                    <a:gd name="T86" fmla="*/ 0 w 77"/>
                    <a:gd name="T87" fmla="*/ 0 h 34"/>
                    <a:gd name="T88" fmla="*/ 0 w 77"/>
                    <a:gd name="T89" fmla="*/ 0 h 34"/>
                    <a:gd name="T90" fmla="*/ 0 w 77"/>
                    <a:gd name="T91" fmla="*/ 0 h 34"/>
                    <a:gd name="T92" fmla="*/ 0 w 77"/>
                    <a:gd name="T93" fmla="*/ 0 h 34"/>
                    <a:gd name="T94" fmla="*/ 0 w 77"/>
                    <a:gd name="T95" fmla="*/ 0 h 34"/>
                    <a:gd name="T96" fmla="*/ 0 w 77"/>
                    <a:gd name="T97" fmla="*/ 0 h 3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77" h="34">
                      <a:moveTo>
                        <a:pt x="75" y="4"/>
                      </a:moveTo>
                      <a:lnTo>
                        <a:pt x="75" y="4"/>
                      </a:lnTo>
                      <a:lnTo>
                        <a:pt x="74" y="2"/>
                      </a:lnTo>
                      <a:lnTo>
                        <a:pt x="72" y="0"/>
                      </a:lnTo>
                      <a:lnTo>
                        <a:pt x="70" y="0"/>
                      </a:lnTo>
                      <a:lnTo>
                        <a:pt x="66" y="1"/>
                      </a:lnTo>
                      <a:lnTo>
                        <a:pt x="59" y="2"/>
                      </a:lnTo>
                      <a:lnTo>
                        <a:pt x="51" y="3"/>
                      </a:lnTo>
                      <a:lnTo>
                        <a:pt x="42" y="3"/>
                      </a:lnTo>
                      <a:lnTo>
                        <a:pt x="33" y="2"/>
                      </a:lnTo>
                      <a:lnTo>
                        <a:pt x="24" y="2"/>
                      </a:lnTo>
                      <a:lnTo>
                        <a:pt x="16" y="2"/>
                      </a:lnTo>
                      <a:lnTo>
                        <a:pt x="11" y="1"/>
                      </a:lnTo>
                      <a:lnTo>
                        <a:pt x="8" y="1"/>
                      </a:lnTo>
                      <a:lnTo>
                        <a:pt x="6" y="1"/>
                      </a:lnTo>
                      <a:lnTo>
                        <a:pt x="3" y="0"/>
                      </a:lnTo>
                      <a:lnTo>
                        <a:pt x="2" y="0"/>
                      </a:lnTo>
                      <a:lnTo>
                        <a:pt x="1" y="2"/>
                      </a:lnTo>
                      <a:lnTo>
                        <a:pt x="0" y="9"/>
                      </a:lnTo>
                      <a:lnTo>
                        <a:pt x="0" y="15"/>
                      </a:lnTo>
                      <a:lnTo>
                        <a:pt x="0" y="21"/>
                      </a:lnTo>
                      <a:lnTo>
                        <a:pt x="1" y="25"/>
                      </a:lnTo>
                      <a:lnTo>
                        <a:pt x="1" y="28"/>
                      </a:lnTo>
                      <a:lnTo>
                        <a:pt x="2" y="30"/>
                      </a:lnTo>
                      <a:lnTo>
                        <a:pt x="4" y="31"/>
                      </a:lnTo>
                      <a:lnTo>
                        <a:pt x="7" y="32"/>
                      </a:lnTo>
                      <a:lnTo>
                        <a:pt x="11" y="32"/>
                      </a:lnTo>
                      <a:lnTo>
                        <a:pt x="17" y="33"/>
                      </a:lnTo>
                      <a:lnTo>
                        <a:pt x="27" y="33"/>
                      </a:lnTo>
                      <a:lnTo>
                        <a:pt x="37" y="34"/>
                      </a:lnTo>
                      <a:lnTo>
                        <a:pt x="47" y="34"/>
                      </a:lnTo>
                      <a:lnTo>
                        <a:pt x="57" y="34"/>
                      </a:lnTo>
                      <a:lnTo>
                        <a:pt x="65" y="33"/>
                      </a:lnTo>
                      <a:lnTo>
                        <a:pt x="70" y="32"/>
                      </a:lnTo>
                      <a:lnTo>
                        <a:pt x="73" y="31"/>
                      </a:lnTo>
                      <a:lnTo>
                        <a:pt x="75" y="30"/>
                      </a:lnTo>
                      <a:lnTo>
                        <a:pt x="76" y="28"/>
                      </a:lnTo>
                      <a:lnTo>
                        <a:pt x="77" y="24"/>
                      </a:lnTo>
                      <a:lnTo>
                        <a:pt x="77" y="20"/>
                      </a:lnTo>
                      <a:lnTo>
                        <a:pt x="76" y="13"/>
                      </a:lnTo>
                      <a:lnTo>
                        <a:pt x="75" y="7"/>
                      </a:lnTo>
                      <a:lnTo>
                        <a:pt x="75" y="4"/>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40059" name="Freeform 449"/>
                <p:cNvSpPr>
                  <a:spLocks/>
                </p:cNvSpPr>
                <p:nvPr/>
              </p:nvSpPr>
              <p:spPr bwMode="auto">
                <a:xfrm>
                  <a:off x="1909" y="2366"/>
                  <a:ext cx="9" cy="4"/>
                </a:xfrm>
                <a:custGeom>
                  <a:avLst/>
                  <a:gdLst>
                    <a:gd name="T0" fmla="*/ 0 w 76"/>
                    <a:gd name="T1" fmla="*/ 0 h 34"/>
                    <a:gd name="T2" fmla="*/ 0 w 76"/>
                    <a:gd name="T3" fmla="*/ 0 h 34"/>
                    <a:gd name="T4" fmla="*/ 0 w 76"/>
                    <a:gd name="T5" fmla="*/ 0 h 34"/>
                    <a:gd name="T6" fmla="*/ 0 w 76"/>
                    <a:gd name="T7" fmla="*/ 0 h 34"/>
                    <a:gd name="T8" fmla="*/ 0 w 76"/>
                    <a:gd name="T9" fmla="*/ 0 h 34"/>
                    <a:gd name="T10" fmla="*/ 0 w 76"/>
                    <a:gd name="T11" fmla="*/ 0 h 34"/>
                    <a:gd name="T12" fmla="*/ 0 w 76"/>
                    <a:gd name="T13" fmla="*/ 0 h 34"/>
                    <a:gd name="T14" fmla="*/ 0 w 76"/>
                    <a:gd name="T15" fmla="*/ 0 h 34"/>
                    <a:gd name="T16" fmla="*/ 0 w 76"/>
                    <a:gd name="T17" fmla="*/ 0 h 34"/>
                    <a:gd name="T18" fmla="*/ 0 w 76"/>
                    <a:gd name="T19" fmla="*/ 0 h 34"/>
                    <a:gd name="T20" fmla="*/ 0 w 76"/>
                    <a:gd name="T21" fmla="*/ 0 h 34"/>
                    <a:gd name="T22" fmla="*/ 0 w 76"/>
                    <a:gd name="T23" fmla="*/ 0 h 34"/>
                    <a:gd name="T24" fmla="*/ 0 w 76"/>
                    <a:gd name="T25" fmla="*/ 0 h 34"/>
                    <a:gd name="T26" fmla="*/ 0 w 76"/>
                    <a:gd name="T27" fmla="*/ 0 h 34"/>
                    <a:gd name="T28" fmla="*/ 0 w 76"/>
                    <a:gd name="T29" fmla="*/ 0 h 34"/>
                    <a:gd name="T30" fmla="*/ 0 w 76"/>
                    <a:gd name="T31" fmla="*/ 0 h 34"/>
                    <a:gd name="T32" fmla="*/ 0 w 76"/>
                    <a:gd name="T33" fmla="*/ 0 h 34"/>
                    <a:gd name="T34" fmla="*/ 0 w 76"/>
                    <a:gd name="T35" fmla="*/ 0 h 34"/>
                    <a:gd name="T36" fmla="*/ 0 w 76"/>
                    <a:gd name="T37" fmla="*/ 0 h 34"/>
                    <a:gd name="T38" fmla="*/ 0 w 76"/>
                    <a:gd name="T39" fmla="*/ 0 h 34"/>
                    <a:gd name="T40" fmla="*/ 0 w 76"/>
                    <a:gd name="T41" fmla="*/ 0 h 34"/>
                    <a:gd name="T42" fmla="*/ 0 w 76"/>
                    <a:gd name="T43" fmla="*/ 0 h 34"/>
                    <a:gd name="T44" fmla="*/ 0 w 76"/>
                    <a:gd name="T45" fmla="*/ 0 h 34"/>
                    <a:gd name="T46" fmla="*/ 0 w 76"/>
                    <a:gd name="T47" fmla="*/ 0 h 34"/>
                    <a:gd name="T48" fmla="*/ 0 w 76"/>
                    <a:gd name="T49" fmla="*/ 0 h 34"/>
                    <a:gd name="T50" fmla="*/ 0 w 76"/>
                    <a:gd name="T51" fmla="*/ 0 h 34"/>
                    <a:gd name="T52" fmla="*/ 0 w 76"/>
                    <a:gd name="T53" fmla="*/ 0 h 34"/>
                    <a:gd name="T54" fmla="*/ 0 w 76"/>
                    <a:gd name="T55" fmla="*/ 0 h 34"/>
                    <a:gd name="T56" fmla="*/ 0 w 76"/>
                    <a:gd name="T57" fmla="*/ 0 h 34"/>
                    <a:gd name="T58" fmla="*/ 0 w 76"/>
                    <a:gd name="T59" fmla="*/ 0 h 34"/>
                    <a:gd name="T60" fmla="*/ 0 w 76"/>
                    <a:gd name="T61" fmla="*/ 0 h 34"/>
                    <a:gd name="T62" fmla="*/ 0 w 76"/>
                    <a:gd name="T63" fmla="*/ 0 h 34"/>
                    <a:gd name="T64" fmla="*/ 0 w 76"/>
                    <a:gd name="T65" fmla="*/ 0 h 34"/>
                    <a:gd name="T66" fmla="*/ 0 w 76"/>
                    <a:gd name="T67" fmla="*/ 0 h 34"/>
                    <a:gd name="T68" fmla="*/ 0 w 76"/>
                    <a:gd name="T69" fmla="*/ 0 h 34"/>
                    <a:gd name="T70" fmla="*/ 0 w 76"/>
                    <a:gd name="T71" fmla="*/ 0 h 34"/>
                    <a:gd name="T72" fmla="*/ 0 w 76"/>
                    <a:gd name="T73" fmla="*/ 0 h 34"/>
                    <a:gd name="T74" fmla="*/ 0 w 76"/>
                    <a:gd name="T75" fmla="*/ 0 h 34"/>
                    <a:gd name="T76" fmla="*/ 0 w 76"/>
                    <a:gd name="T77" fmla="*/ 0 h 34"/>
                    <a:gd name="T78" fmla="*/ 0 w 76"/>
                    <a:gd name="T79" fmla="*/ 0 h 34"/>
                    <a:gd name="T80" fmla="*/ 0 w 76"/>
                    <a:gd name="T81" fmla="*/ 0 h 3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76" h="34">
                      <a:moveTo>
                        <a:pt x="74" y="4"/>
                      </a:moveTo>
                      <a:lnTo>
                        <a:pt x="73" y="2"/>
                      </a:lnTo>
                      <a:lnTo>
                        <a:pt x="72" y="0"/>
                      </a:lnTo>
                      <a:lnTo>
                        <a:pt x="69" y="0"/>
                      </a:lnTo>
                      <a:lnTo>
                        <a:pt x="65" y="1"/>
                      </a:lnTo>
                      <a:lnTo>
                        <a:pt x="58" y="2"/>
                      </a:lnTo>
                      <a:lnTo>
                        <a:pt x="50" y="3"/>
                      </a:lnTo>
                      <a:lnTo>
                        <a:pt x="41" y="3"/>
                      </a:lnTo>
                      <a:lnTo>
                        <a:pt x="32" y="2"/>
                      </a:lnTo>
                      <a:lnTo>
                        <a:pt x="23" y="2"/>
                      </a:lnTo>
                      <a:lnTo>
                        <a:pt x="16" y="2"/>
                      </a:lnTo>
                      <a:lnTo>
                        <a:pt x="11" y="1"/>
                      </a:lnTo>
                      <a:lnTo>
                        <a:pt x="8" y="1"/>
                      </a:lnTo>
                      <a:lnTo>
                        <a:pt x="6" y="1"/>
                      </a:lnTo>
                      <a:lnTo>
                        <a:pt x="3" y="0"/>
                      </a:lnTo>
                      <a:lnTo>
                        <a:pt x="2" y="1"/>
                      </a:lnTo>
                      <a:lnTo>
                        <a:pt x="1" y="3"/>
                      </a:lnTo>
                      <a:lnTo>
                        <a:pt x="0" y="9"/>
                      </a:lnTo>
                      <a:lnTo>
                        <a:pt x="0" y="15"/>
                      </a:lnTo>
                      <a:lnTo>
                        <a:pt x="0" y="21"/>
                      </a:lnTo>
                      <a:lnTo>
                        <a:pt x="1" y="25"/>
                      </a:lnTo>
                      <a:lnTo>
                        <a:pt x="1" y="27"/>
                      </a:lnTo>
                      <a:lnTo>
                        <a:pt x="2" y="30"/>
                      </a:lnTo>
                      <a:lnTo>
                        <a:pt x="4" y="31"/>
                      </a:lnTo>
                      <a:lnTo>
                        <a:pt x="7" y="32"/>
                      </a:lnTo>
                      <a:lnTo>
                        <a:pt x="11" y="32"/>
                      </a:lnTo>
                      <a:lnTo>
                        <a:pt x="17" y="33"/>
                      </a:lnTo>
                      <a:lnTo>
                        <a:pt x="26" y="33"/>
                      </a:lnTo>
                      <a:lnTo>
                        <a:pt x="36" y="34"/>
                      </a:lnTo>
                      <a:lnTo>
                        <a:pt x="46" y="34"/>
                      </a:lnTo>
                      <a:lnTo>
                        <a:pt x="56" y="34"/>
                      </a:lnTo>
                      <a:lnTo>
                        <a:pt x="64" y="33"/>
                      </a:lnTo>
                      <a:lnTo>
                        <a:pt x="69" y="32"/>
                      </a:lnTo>
                      <a:lnTo>
                        <a:pt x="72" y="31"/>
                      </a:lnTo>
                      <a:lnTo>
                        <a:pt x="74" y="30"/>
                      </a:lnTo>
                      <a:lnTo>
                        <a:pt x="75" y="27"/>
                      </a:lnTo>
                      <a:lnTo>
                        <a:pt x="76" y="24"/>
                      </a:lnTo>
                      <a:lnTo>
                        <a:pt x="76" y="20"/>
                      </a:lnTo>
                      <a:lnTo>
                        <a:pt x="75" y="13"/>
                      </a:lnTo>
                      <a:lnTo>
                        <a:pt x="74" y="7"/>
                      </a:lnTo>
                      <a:lnTo>
                        <a:pt x="74" y="4"/>
                      </a:lnTo>
                      <a:close/>
                    </a:path>
                  </a:pathLst>
                </a:custGeom>
                <a:solidFill>
                  <a:srgbClr val="E5DDD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0060" name="Freeform 450"/>
                <p:cNvSpPr>
                  <a:spLocks/>
                </p:cNvSpPr>
                <p:nvPr/>
              </p:nvSpPr>
              <p:spPr bwMode="auto">
                <a:xfrm>
                  <a:off x="1909" y="2366"/>
                  <a:ext cx="9" cy="4"/>
                </a:xfrm>
                <a:custGeom>
                  <a:avLst/>
                  <a:gdLst>
                    <a:gd name="T0" fmla="*/ 0 w 76"/>
                    <a:gd name="T1" fmla="*/ 0 h 34"/>
                    <a:gd name="T2" fmla="*/ 0 w 76"/>
                    <a:gd name="T3" fmla="*/ 0 h 34"/>
                    <a:gd name="T4" fmla="*/ 0 w 76"/>
                    <a:gd name="T5" fmla="*/ 0 h 34"/>
                    <a:gd name="T6" fmla="*/ 0 w 76"/>
                    <a:gd name="T7" fmla="*/ 0 h 34"/>
                    <a:gd name="T8" fmla="*/ 0 w 76"/>
                    <a:gd name="T9" fmla="*/ 0 h 34"/>
                    <a:gd name="T10" fmla="*/ 0 w 76"/>
                    <a:gd name="T11" fmla="*/ 0 h 34"/>
                    <a:gd name="T12" fmla="*/ 0 w 76"/>
                    <a:gd name="T13" fmla="*/ 0 h 34"/>
                    <a:gd name="T14" fmla="*/ 0 w 76"/>
                    <a:gd name="T15" fmla="*/ 0 h 34"/>
                    <a:gd name="T16" fmla="*/ 0 w 76"/>
                    <a:gd name="T17" fmla="*/ 0 h 34"/>
                    <a:gd name="T18" fmla="*/ 0 w 76"/>
                    <a:gd name="T19" fmla="*/ 0 h 34"/>
                    <a:gd name="T20" fmla="*/ 0 w 76"/>
                    <a:gd name="T21" fmla="*/ 0 h 34"/>
                    <a:gd name="T22" fmla="*/ 0 w 76"/>
                    <a:gd name="T23" fmla="*/ 0 h 34"/>
                    <a:gd name="T24" fmla="*/ 0 w 76"/>
                    <a:gd name="T25" fmla="*/ 0 h 34"/>
                    <a:gd name="T26" fmla="*/ 0 w 76"/>
                    <a:gd name="T27" fmla="*/ 0 h 34"/>
                    <a:gd name="T28" fmla="*/ 0 w 76"/>
                    <a:gd name="T29" fmla="*/ 0 h 34"/>
                    <a:gd name="T30" fmla="*/ 0 w 76"/>
                    <a:gd name="T31" fmla="*/ 0 h 34"/>
                    <a:gd name="T32" fmla="*/ 0 w 76"/>
                    <a:gd name="T33" fmla="*/ 0 h 34"/>
                    <a:gd name="T34" fmla="*/ 0 w 76"/>
                    <a:gd name="T35" fmla="*/ 0 h 34"/>
                    <a:gd name="T36" fmla="*/ 0 w 76"/>
                    <a:gd name="T37" fmla="*/ 0 h 34"/>
                    <a:gd name="T38" fmla="*/ 0 w 76"/>
                    <a:gd name="T39" fmla="*/ 0 h 34"/>
                    <a:gd name="T40" fmla="*/ 0 w 76"/>
                    <a:gd name="T41" fmla="*/ 0 h 34"/>
                    <a:gd name="T42" fmla="*/ 0 w 76"/>
                    <a:gd name="T43" fmla="*/ 0 h 34"/>
                    <a:gd name="T44" fmla="*/ 0 w 76"/>
                    <a:gd name="T45" fmla="*/ 0 h 34"/>
                    <a:gd name="T46" fmla="*/ 0 w 76"/>
                    <a:gd name="T47" fmla="*/ 0 h 34"/>
                    <a:gd name="T48" fmla="*/ 0 w 76"/>
                    <a:gd name="T49" fmla="*/ 0 h 34"/>
                    <a:gd name="T50" fmla="*/ 0 w 76"/>
                    <a:gd name="T51" fmla="*/ 0 h 34"/>
                    <a:gd name="T52" fmla="*/ 0 w 76"/>
                    <a:gd name="T53" fmla="*/ 0 h 34"/>
                    <a:gd name="T54" fmla="*/ 0 w 76"/>
                    <a:gd name="T55" fmla="*/ 0 h 34"/>
                    <a:gd name="T56" fmla="*/ 0 w 76"/>
                    <a:gd name="T57" fmla="*/ 0 h 34"/>
                    <a:gd name="T58" fmla="*/ 0 w 76"/>
                    <a:gd name="T59" fmla="*/ 0 h 34"/>
                    <a:gd name="T60" fmla="*/ 0 w 76"/>
                    <a:gd name="T61" fmla="*/ 0 h 34"/>
                    <a:gd name="T62" fmla="*/ 0 w 76"/>
                    <a:gd name="T63" fmla="*/ 0 h 34"/>
                    <a:gd name="T64" fmla="*/ 0 w 76"/>
                    <a:gd name="T65" fmla="*/ 0 h 34"/>
                    <a:gd name="T66" fmla="*/ 0 w 76"/>
                    <a:gd name="T67" fmla="*/ 0 h 34"/>
                    <a:gd name="T68" fmla="*/ 0 w 76"/>
                    <a:gd name="T69" fmla="*/ 0 h 34"/>
                    <a:gd name="T70" fmla="*/ 0 w 76"/>
                    <a:gd name="T71" fmla="*/ 0 h 34"/>
                    <a:gd name="T72" fmla="*/ 0 w 76"/>
                    <a:gd name="T73" fmla="*/ 0 h 34"/>
                    <a:gd name="T74" fmla="*/ 0 w 76"/>
                    <a:gd name="T75" fmla="*/ 0 h 34"/>
                    <a:gd name="T76" fmla="*/ 0 w 76"/>
                    <a:gd name="T77" fmla="*/ 0 h 34"/>
                    <a:gd name="T78" fmla="*/ 0 w 76"/>
                    <a:gd name="T79" fmla="*/ 0 h 34"/>
                    <a:gd name="T80" fmla="*/ 0 w 76"/>
                    <a:gd name="T81" fmla="*/ 0 h 34"/>
                    <a:gd name="T82" fmla="*/ 0 w 76"/>
                    <a:gd name="T83" fmla="*/ 0 h 34"/>
                    <a:gd name="T84" fmla="*/ 0 w 76"/>
                    <a:gd name="T85" fmla="*/ 0 h 34"/>
                    <a:gd name="T86" fmla="*/ 0 w 76"/>
                    <a:gd name="T87" fmla="*/ 0 h 34"/>
                    <a:gd name="T88" fmla="*/ 0 w 76"/>
                    <a:gd name="T89" fmla="*/ 0 h 34"/>
                    <a:gd name="T90" fmla="*/ 0 w 76"/>
                    <a:gd name="T91" fmla="*/ 0 h 34"/>
                    <a:gd name="T92" fmla="*/ 0 w 76"/>
                    <a:gd name="T93" fmla="*/ 0 h 34"/>
                    <a:gd name="T94" fmla="*/ 0 w 76"/>
                    <a:gd name="T95" fmla="*/ 0 h 34"/>
                    <a:gd name="T96" fmla="*/ 0 w 76"/>
                    <a:gd name="T97" fmla="*/ 0 h 3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76" h="34">
                      <a:moveTo>
                        <a:pt x="74" y="4"/>
                      </a:moveTo>
                      <a:lnTo>
                        <a:pt x="74" y="4"/>
                      </a:lnTo>
                      <a:lnTo>
                        <a:pt x="73" y="2"/>
                      </a:lnTo>
                      <a:lnTo>
                        <a:pt x="72" y="0"/>
                      </a:lnTo>
                      <a:lnTo>
                        <a:pt x="69" y="0"/>
                      </a:lnTo>
                      <a:lnTo>
                        <a:pt x="65" y="1"/>
                      </a:lnTo>
                      <a:lnTo>
                        <a:pt x="58" y="2"/>
                      </a:lnTo>
                      <a:lnTo>
                        <a:pt x="50" y="3"/>
                      </a:lnTo>
                      <a:lnTo>
                        <a:pt x="41" y="3"/>
                      </a:lnTo>
                      <a:lnTo>
                        <a:pt x="32" y="2"/>
                      </a:lnTo>
                      <a:lnTo>
                        <a:pt x="23" y="2"/>
                      </a:lnTo>
                      <a:lnTo>
                        <a:pt x="16" y="2"/>
                      </a:lnTo>
                      <a:lnTo>
                        <a:pt x="11" y="1"/>
                      </a:lnTo>
                      <a:lnTo>
                        <a:pt x="8" y="1"/>
                      </a:lnTo>
                      <a:lnTo>
                        <a:pt x="6" y="1"/>
                      </a:lnTo>
                      <a:lnTo>
                        <a:pt x="3" y="0"/>
                      </a:lnTo>
                      <a:lnTo>
                        <a:pt x="2" y="1"/>
                      </a:lnTo>
                      <a:lnTo>
                        <a:pt x="1" y="3"/>
                      </a:lnTo>
                      <a:lnTo>
                        <a:pt x="0" y="9"/>
                      </a:lnTo>
                      <a:lnTo>
                        <a:pt x="0" y="15"/>
                      </a:lnTo>
                      <a:lnTo>
                        <a:pt x="0" y="21"/>
                      </a:lnTo>
                      <a:lnTo>
                        <a:pt x="1" y="25"/>
                      </a:lnTo>
                      <a:lnTo>
                        <a:pt x="1" y="27"/>
                      </a:lnTo>
                      <a:lnTo>
                        <a:pt x="2" y="30"/>
                      </a:lnTo>
                      <a:lnTo>
                        <a:pt x="4" y="31"/>
                      </a:lnTo>
                      <a:lnTo>
                        <a:pt x="7" y="32"/>
                      </a:lnTo>
                      <a:lnTo>
                        <a:pt x="11" y="32"/>
                      </a:lnTo>
                      <a:lnTo>
                        <a:pt x="17" y="33"/>
                      </a:lnTo>
                      <a:lnTo>
                        <a:pt x="26" y="33"/>
                      </a:lnTo>
                      <a:lnTo>
                        <a:pt x="36" y="34"/>
                      </a:lnTo>
                      <a:lnTo>
                        <a:pt x="46" y="34"/>
                      </a:lnTo>
                      <a:lnTo>
                        <a:pt x="56" y="34"/>
                      </a:lnTo>
                      <a:lnTo>
                        <a:pt x="64" y="33"/>
                      </a:lnTo>
                      <a:lnTo>
                        <a:pt x="69" y="32"/>
                      </a:lnTo>
                      <a:lnTo>
                        <a:pt x="72" y="31"/>
                      </a:lnTo>
                      <a:lnTo>
                        <a:pt x="74" y="30"/>
                      </a:lnTo>
                      <a:lnTo>
                        <a:pt x="75" y="27"/>
                      </a:lnTo>
                      <a:lnTo>
                        <a:pt x="76" y="24"/>
                      </a:lnTo>
                      <a:lnTo>
                        <a:pt x="76" y="20"/>
                      </a:lnTo>
                      <a:lnTo>
                        <a:pt x="75" y="13"/>
                      </a:lnTo>
                      <a:lnTo>
                        <a:pt x="74" y="7"/>
                      </a:lnTo>
                      <a:lnTo>
                        <a:pt x="74" y="4"/>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40061" name="Freeform 451"/>
                <p:cNvSpPr>
                  <a:spLocks/>
                </p:cNvSpPr>
                <p:nvPr/>
              </p:nvSpPr>
              <p:spPr bwMode="auto">
                <a:xfrm>
                  <a:off x="1896" y="2365"/>
                  <a:ext cx="9" cy="5"/>
                </a:xfrm>
                <a:custGeom>
                  <a:avLst/>
                  <a:gdLst>
                    <a:gd name="T0" fmla="*/ 0 w 77"/>
                    <a:gd name="T1" fmla="*/ 0 h 34"/>
                    <a:gd name="T2" fmla="*/ 0 w 77"/>
                    <a:gd name="T3" fmla="*/ 0 h 34"/>
                    <a:gd name="T4" fmla="*/ 0 w 77"/>
                    <a:gd name="T5" fmla="*/ 0 h 34"/>
                    <a:gd name="T6" fmla="*/ 0 w 77"/>
                    <a:gd name="T7" fmla="*/ 0 h 34"/>
                    <a:gd name="T8" fmla="*/ 0 w 77"/>
                    <a:gd name="T9" fmla="*/ 0 h 34"/>
                    <a:gd name="T10" fmla="*/ 0 w 77"/>
                    <a:gd name="T11" fmla="*/ 0 h 34"/>
                    <a:gd name="T12" fmla="*/ 0 w 77"/>
                    <a:gd name="T13" fmla="*/ 0 h 34"/>
                    <a:gd name="T14" fmla="*/ 0 w 77"/>
                    <a:gd name="T15" fmla="*/ 0 h 34"/>
                    <a:gd name="T16" fmla="*/ 0 w 77"/>
                    <a:gd name="T17" fmla="*/ 0 h 34"/>
                    <a:gd name="T18" fmla="*/ 0 w 77"/>
                    <a:gd name="T19" fmla="*/ 0 h 34"/>
                    <a:gd name="T20" fmla="*/ 0 w 77"/>
                    <a:gd name="T21" fmla="*/ 0 h 34"/>
                    <a:gd name="T22" fmla="*/ 0 w 77"/>
                    <a:gd name="T23" fmla="*/ 0 h 34"/>
                    <a:gd name="T24" fmla="*/ 0 w 77"/>
                    <a:gd name="T25" fmla="*/ 0 h 34"/>
                    <a:gd name="T26" fmla="*/ 0 w 77"/>
                    <a:gd name="T27" fmla="*/ 0 h 34"/>
                    <a:gd name="T28" fmla="*/ 0 w 77"/>
                    <a:gd name="T29" fmla="*/ 0 h 34"/>
                    <a:gd name="T30" fmla="*/ 0 w 77"/>
                    <a:gd name="T31" fmla="*/ 0 h 34"/>
                    <a:gd name="T32" fmla="*/ 0 w 77"/>
                    <a:gd name="T33" fmla="*/ 0 h 34"/>
                    <a:gd name="T34" fmla="*/ 0 w 77"/>
                    <a:gd name="T35" fmla="*/ 0 h 34"/>
                    <a:gd name="T36" fmla="*/ 0 w 77"/>
                    <a:gd name="T37" fmla="*/ 0 h 34"/>
                    <a:gd name="T38" fmla="*/ 0 w 77"/>
                    <a:gd name="T39" fmla="*/ 0 h 34"/>
                    <a:gd name="T40" fmla="*/ 0 w 77"/>
                    <a:gd name="T41" fmla="*/ 0 h 34"/>
                    <a:gd name="T42" fmla="*/ 0 w 77"/>
                    <a:gd name="T43" fmla="*/ 0 h 34"/>
                    <a:gd name="T44" fmla="*/ 0 w 77"/>
                    <a:gd name="T45" fmla="*/ 0 h 34"/>
                    <a:gd name="T46" fmla="*/ 0 w 77"/>
                    <a:gd name="T47" fmla="*/ 0 h 34"/>
                    <a:gd name="T48" fmla="*/ 0 w 77"/>
                    <a:gd name="T49" fmla="*/ 0 h 34"/>
                    <a:gd name="T50" fmla="*/ 0 w 77"/>
                    <a:gd name="T51" fmla="*/ 0 h 34"/>
                    <a:gd name="T52" fmla="*/ 0 w 77"/>
                    <a:gd name="T53" fmla="*/ 0 h 34"/>
                    <a:gd name="T54" fmla="*/ 0 w 77"/>
                    <a:gd name="T55" fmla="*/ 0 h 34"/>
                    <a:gd name="T56" fmla="*/ 0 w 77"/>
                    <a:gd name="T57" fmla="*/ 0 h 34"/>
                    <a:gd name="T58" fmla="*/ 0 w 77"/>
                    <a:gd name="T59" fmla="*/ 0 h 34"/>
                    <a:gd name="T60" fmla="*/ 0 w 77"/>
                    <a:gd name="T61" fmla="*/ 0 h 34"/>
                    <a:gd name="T62" fmla="*/ 0 w 77"/>
                    <a:gd name="T63" fmla="*/ 0 h 34"/>
                    <a:gd name="T64" fmla="*/ 0 w 77"/>
                    <a:gd name="T65" fmla="*/ 0 h 34"/>
                    <a:gd name="T66" fmla="*/ 0 w 77"/>
                    <a:gd name="T67" fmla="*/ 0 h 34"/>
                    <a:gd name="T68" fmla="*/ 0 w 77"/>
                    <a:gd name="T69" fmla="*/ 0 h 34"/>
                    <a:gd name="T70" fmla="*/ 0 w 77"/>
                    <a:gd name="T71" fmla="*/ 0 h 34"/>
                    <a:gd name="T72" fmla="*/ 0 w 77"/>
                    <a:gd name="T73" fmla="*/ 0 h 34"/>
                    <a:gd name="T74" fmla="*/ 0 w 77"/>
                    <a:gd name="T75" fmla="*/ 0 h 34"/>
                    <a:gd name="T76" fmla="*/ 0 w 77"/>
                    <a:gd name="T77" fmla="*/ 0 h 34"/>
                    <a:gd name="T78" fmla="*/ 0 w 77"/>
                    <a:gd name="T79" fmla="*/ 0 h 34"/>
                    <a:gd name="T80" fmla="*/ 0 w 77"/>
                    <a:gd name="T81" fmla="*/ 0 h 3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77" h="34">
                      <a:moveTo>
                        <a:pt x="75" y="4"/>
                      </a:moveTo>
                      <a:lnTo>
                        <a:pt x="75" y="2"/>
                      </a:lnTo>
                      <a:lnTo>
                        <a:pt x="73" y="0"/>
                      </a:lnTo>
                      <a:lnTo>
                        <a:pt x="70" y="0"/>
                      </a:lnTo>
                      <a:lnTo>
                        <a:pt x="66" y="1"/>
                      </a:lnTo>
                      <a:lnTo>
                        <a:pt x="59" y="2"/>
                      </a:lnTo>
                      <a:lnTo>
                        <a:pt x="50" y="3"/>
                      </a:lnTo>
                      <a:lnTo>
                        <a:pt x="41" y="3"/>
                      </a:lnTo>
                      <a:lnTo>
                        <a:pt x="32" y="2"/>
                      </a:lnTo>
                      <a:lnTo>
                        <a:pt x="23" y="2"/>
                      </a:lnTo>
                      <a:lnTo>
                        <a:pt x="16" y="2"/>
                      </a:lnTo>
                      <a:lnTo>
                        <a:pt x="11" y="1"/>
                      </a:lnTo>
                      <a:lnTo>
                        <a:pt x="8" y="1"/>
                      </a:lnTo>
                      <a:lnTo>
                        <a:pt x="6" y="1"/>
                      </a:lnTo>
                      <a:lnTo>
                        <a:pt x="4" y="0"/>
                      </a:lnTo>
                      <a:lnTo>
                        <a:pt x="2" y="1"/>
                      </a:lnTo>
                      <a:lnTo>
                        <a:pt x="1" y="3"/>
                      </a:lnTo>
                      <a:lnTo>
                        <a:pt x="0" y="9"/>
                      </a:lnTo>
                      <a:lnTo>
                        <a:pt x="0" y="15"/>
                      </a:lnTo>
                      <a:lnTo>
                        <a:pt x="0" y="21"/>
                      </a:lnTo>
                      <a:lnTo>
                        <a:pt x="1" y="25"/>
                      </a:lnTo>
                      <a:lnTo>
                        <a:pt x="2" y="27"/>
                      </a:lnTo>
                      <a:lnTo>
                        <a:pt x="3" y="29"/>
                      </a:lnTo>
                      <a:lnTo>
                        <a:pt x="4" y="31"/>
                      </a:lnTo>
                      <a:lnTo>
                        <a:pt x="7" y="32"/>
                      </a:lnTo>
                      <a:lnTo>
                        <a:pt x="11" y="32"/>
                      </a:lnTo>
                      <a:lnTo>
                        <a:pt x="17" y="33"/>
                      </a:lnTo>
                      <a:lnTo>
                        <a:pt x="26" y="33"/>
                      </a:lnTo>
                      <a:lnTo>
                        <a:pt x="36" y="34"/>
                      </a:lnTo>
                      <a:lnTo>
                        <a:pt x="46" y="34"/>
                      </a:lnTo>
                      <a:lnTo>
                        <a:pt x="57" y="34"/>
                      </a:lnTo>
                      <a:lnTo>
                        <a:pt x="65" y="33"/>
                      </a:lnTo>
                      <a:lnTo>
                        <a:pt x="70" y="32"/>
                      </a:lnTo>
                      <a:lnTo>
                        <a:pt x="73" y="31"/>
                      </a:lnTo>
                      <a:lnTo>
                        <a:pt x="75" y="29"/>
                      </a:lnTo>
                      <a:lnTo>
                        <a:pt x="76" y="27"/>
                      </a:lnTo>
                      <a:lnTo>
                        <a:pt x="77" y="24"/>
                      </a:lnTo>
                      <a:lnTo>
                        <a:pt x="77" y="20"/>
                      </a:lnTo>
                      <a:lnTo>
                        <a:pt x="76" y="13"/>
                      </a:lnTo>
                      <a:lnTo>
                        <a:pt x="75" y="7"/>
                      </a:lnTo>
                      <a:lnTo>
                        <a:pt x="75" y="4"/>
                      </a:lnTo>
                      <a:close/>
                    </a:path>
                  </a:pathLst>
                </a:custGeom>
                <a:solidFill>
                  <a:srgbClr val="E5DDD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0062" name="Freeform 452"/>
                <p:cNvSpPr>
                  <a:spLocks/>
                </p:cNvSpPr>
                <p:nvPr/>
              </p:nvSpPr>
              <p:spPr bwMode="auto">
                <a:xfrm>
                  <a:off x="1896" y="2365"/>
                  <a:ext cx="9" cy="5"/>
                </a:xfrm>
                <a:custGeom>
                  <a:avLst/>
                  <a:gdLst>
                    <a:gd name="T0" fmla="*/ 0 w 77"/>
                    <a:gd name="T1" fmla="*/ 0 h 34"/>
                    <a:gd name="T2" fmla="*/ 0 w 77"/>
                    <a:gd name="T3" fmla="*/ 0 h 34"/>
                    <a:gd name="T4" fmla="*/ 0 w 77"/>
                    <a:gd name="T5" fmla="*/ 0 h 34"/>
                    <a:gd name="T6" fmla="*/ 0 w 77"/>
                    <a:gd name="T7" fmla="*/ 0 h 34"/>
                    <a:gd name="T8" fmla="*/ 0 w 77"/>
                    <a:gd name="T9" fmla="*/ 0 h 34"/>
                    <a:gd name="T10" fmla="*/ 0 w 77"/>
                    <a:gd name="T11" fmla="*/ 0 h 34"/>
                    <a:gd name="T12" fmla="*/ 0 w 77"/>
                    <a:gd name="T13" fmla="*/ 0 h 34"/>
                    <a:gd name="T14" fmla="*/ 0 w 77"/>
                    <a:gd name="T15" fmla="*/ 0 h 34"/>
                    <a:gd name="T16" fmla="*/ 0 w 77"/>
                    <a:gd name="T17" fmla="*/ 0 h 34"/>
                    <a:gd name="T18" fmla="*/ 0 w 77"/>
                    <a:gd name="T19" fmla="*/ 0 h 34"/>
                    <a:gd name="T20" fmla="*/ 0 w 77"/>
                    <a:gd name="T21" fmla="*/ 0 h 34"/>
                    <a:gd name="T22" fmla="*/ 0 w 77"/>
                    <a:gd name="T23" fmla="*/ 0 h 34"/>
                    <a:gd name="T24" fmla="*/ 0 w 77"/>
                    <a:gd name="T25" fmla="*/ 0 h 34"/>
                    <a:gd name="T26" fmla="*/ 0 w 77"/>
                    <a:gd name="T27" fmla="*/ 0 h 34"/>
                    <a:gd name="T28" fmla="*/ 0 w 77"/>
                    <a:gd name="T29" fmla="*/ 0 h 34"/>
                    <a:gd name="T30" fmla="*/ 0 w 77"/>
                    <a:gd name="T31" fmla="*/ 0 h 34"/>
                    <a:gd name="T32" fmla="*/ 0 w 77"/>
                    <a:gd name="T33" fmla="*/ 0 h 34"/>
                    <a:gd name="T34" fmla="*/ 0 w 77"/>
                    <a:gd name="T35" fmla="*/ 0 h 34"/>
                    <a:gd name="T36" fmla="*/ 0 w 77"/>
                    <a:gd name="T37" fmla="*/ 0 h 34"/>
                    <a:gd name="T38" fmla="*/ 0 w 77"/>
                    <a:gd name="T39" fmla="*/ 0 h 34"/>
                    <a:gd name="T40" fmla="*/ 0 w 77"/>
                    <a:gd name="T41" fmla="*/ 0 h 34"/>
                    <a:gd name="T42" fmla="*/ 0 w 77"/>
                    <a:gd name="T43" fmla="*/ 0 h 34"/>
                    <a:gd name="T44" fmla="*/ 0 w 77"/>
                    <a:gd name="T45" fmla="*/ 0 h 34"/>
                    <a:gd name="T46" fmla="*/ 0 w 77"/>
                    <a:gd name="T47" fmla="*/ 0 h 34"/>
                    <a:gd name="T48" fmla="*/ 0 w 77"/>
                    <a:gd name="T49" fmla="*/ 0 h 34"/>
                    <a:gd name="T50" fmla="*/ 0 w 77"/>
                    <a:gd name="T51" fmla="*/ 0 h 34"/>
                    <a:gd name="T52" fmla="*/ 0 w 77"/>
                    <a:gd name="T53" fmla="*/ 0 h 34"/>
                    <a:gd name="T54" fmla="*/ 0 w 77"/>
                    <a:gd name="T55" fmla="*/ 0 h 34"/>
                    <a:gd name="T56" fmla="*/ 0 w 77"/>
                    <a:gd name="T57" fmla="*/ 0 h 34"/>
                    <a:gd name="T58" fmla="*/ 0 w 77"/>
                    <a:gd name="T59" fmla="*/ 0 h 34"/>
                    <a:gd name="T60" fmla="*/ 0 w 77"/>
                    <a:gd name="T61" fmla="*/ 0 h 34"/>
                    <a:gd name="T62" fmla="*/ 0 w 77"/>
                    <a:gd name="T63" fmla="*/ 0 h 34"/>
                    <a:gd name="T64" fmla="*/ 0 w 77"/>
                    <a:gd name="T65" fmla="*/ 0 h 34"/>
                    <a:gd name="T66" fmla="*/ 0 w 77"/>
                    <a:gd name="T67" fmla="*/ 0 h 34"/>
                    <a:gd name="T68" fmla="*/ 0 w 77"/>
                    <a:gd name="T69" fmla="*/ 0 h 34"/>
                    <a:gd name="T70" fmla="*/ 0 w 77"/>
                    <a:gd name="T71" fmla="*/ 0 h 34"/>
                    <a:gd name="T72" fmla="*/ 0 w 77"/>
                    <a:gd name="T73" fmla="*/ 0 h 34"/>
                    <a:gd name="T74" fmla="*/ 0 w 77"/>
                    <a:gd name="T75" fmla="*/ 0 h 34"/>
                    <a:gd name="T76" fmla="*/ 0 w 77"/>
                    <a:gd name="T77" fmla="*/ 0 h 34"/>
                    <a:gd name="T78" fmla="*/ 0 w 77"/>
                    <a:gd name="T79" fmla="*/ 0 h 34"/>
                    <a:gd name="T80" fmla="*/ 0 w 77"/>
                    <a:gd name="T81" fmla="*/ 0 h 34"/>
                    <a:gd name="T82" fmla="*/ 0 w 77"/>
                    <a:gd name="T83" fmla="*/ 0 h 34"/>
                    <a:gd name="T84" fmla="*/ 0 w 77"/>
                    <a:gd name="T85" fmla="*/ 0 h 34"/>
                    <a:gd name="T86" fmla="*/ 0 w 77"/>
                    <a:gd name="T87" fmla="*/ 0 h 34"/>
                    <a:gd name="T88" fmla="*/ 0 w 77"/>
                    <a:gd name="T89" fmla="*/ 0 h 34"/>
                    <a:gd name="T90" fmla="*/ 0 w 77"/>
                    <a:gd name="T91" fmla="*/ 0 h 34"/>
                    <a:gd name="T92" fmla="*/ 0 w 77"/>
                    <a:gd name="T93" fmla="*/ 0 h 34"/>
                    <a:gd name="T94" fmla="*/ 0 w 77"/>
                    <a:gd name="T95" fmla="*/ 0 h 34"/>
                    <a:gd name="T96" fmla="*/ 0 w 77"/>
                    <a:gd name="T97" fmla="*/ 0 h 3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77" h="34">
                      <a:moveTo>
                        <a:pt x="75" y="4"/>
                      </a:moveTo>
                      <a:lnTo>
                        <a:pt x="75" y="4"/>
                      </a:lnTo>
                      <a:lnTo>
                        <a:pt x="75" y="2"/>
                      </a:lnTo>
                      <a:lnTo>
                        <a:pt x="73" y="0"/>
                      </a:lnTo>
                      <a:lnTo>
                        <a:pt x="70" y="0"/>
                      </a:lnTo>
                      <a:lnTo>
                        <a:pt x="66" y="1"/>
                      </a:lnTo>
                      <a:lnTo>
                        <a:pt x="59" y="2"/>
                      </a:lnTo>
                      <a:lnTo>
                        <a:pt x="50" y="3"/>
                      </a:lnTo>
                      <a:lnTo>
                        <a:pt x="41" y="3"/>
                      </a:lnTo>
                      <a:lnTo>
                        <a:pt x="32" y="2"/>
                      </a:lnTo>
                      <a:lnTo>
                        <a:pt x="23" y="2"/>
                      </a:lnTo>
                      <a:lnTo>
                        <a:pt x="16" y="2"/>
                      </a:lnTo>
                      <a:lnTo>
                        <a:pt x="11" y="1"/>
                      </a:lnTo>
                      <a:lnTo>
                        <a:pt x="8" y="1"/>
                      </a:lnTo>
                      <a:lnTo>
                        <a:pt x="6" y="1"/>
                      </a:lnTo>
                      <a:lnTo>
                        <a:pt x="4" y="0"/>
                      </a:lnTo>
                      <a:lnTo>
                        <a:pt x="2" y="1"/>
                      </a:lnTo>
                      <a:lnTo>
                        <a:pt x="1" y="3"/>
                      </a:lnTo>
                      <a:lnTo>
                        <a:pt x="0" y="9"/>
                      </a:lnTo>
                      <a:lnTo>
                        <a:pt x="0" y="15"/>
                      </a:lnTo>
                      <a:lnTo>
                        <a:pt x="0" y="21"/>
                      </a:lnTo>
                      <a:lnTo>
                        <a:pt x="1" y="25"/>
                      </a:lnTo>
                      <a:lnTo>
                        <a:pt x="2" y="27"/>
                      </a:lnTo>
                      <a:lnTo>
                        <a:pt x="3" y="29"/>
                      </a:lnTo>
                      <a:lnTo>
                        <a:pt x="4" y="31"/>
                      </a:lnTo>
                      <a:lnTo>
                        <a:pt x="7" y="32"/>
                      </a:lnTo>
                      <a:lnTo>
                        <a:pt x="11" y="32"/>
                      </a:lnTo>
                      <a:lnTo>
                        <a:pt x="17" y="33"/>
                      </a:lnTo>
                      <a:lnTo>
                        <a:pt x="26" y="33"/>
                      </a:lnTo>
                      <a:lnTo>
                        <a:pt x="36" y="34"/>
                      </a:lnTo>
                      <a:lnTo>
                        <a:pt x="46" y="34"/>
                      </a:lnTo>
                      <a:lnTo>
                        <a:pt x="57" y="34"/>
                      </a:lnTo>
                      <a:lnTo>
                        <a:pt x="65" y="33"/>
                      </a:lnTo>
                      <a:lnTo>
                        <a:pt x="70" y="32"/>
                      </a:lnTo>
                      <a:lnTo>
                        <a:pt x="73" y="31"/>
                      </a:lnTo>
                      <a:lnTo>
                        <a:pt x="75" y="29"/>
                      </a:lnTo>
                      <a:lnTo>
                        <a:pt x="76" y="27"/>
                      </a:lnTo>
                      <a:lnTo>
                        <a:pt x="77" y="24"/>
                      </a:lnTo>
                      <a:lnTo>
                        <a:pt x="77" y="20"/>
                      </a:lnTo>
                      <a:lnTo>
                        <a:pt x="76" y="13"/>
                      </a:lnTo>
                      <a:lnTo>
                        <a:pt x="75" y="7"/>
                      </a:lnTo>
                      <a:lnTo>
                        <a:pt x="75" y="4"/>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40063" name="Freeform 453"/>
                <p:cNvSpPr>
                  <a:spLocks/>
                </p:cNvSpPr>
                <p:nvPr/>
              </p:nvSpPr>
              <p:spPr bwMode="auto">
                <a:xfrm>
                  <a:off x="1883" y="2365"/>
                  <a:ext cx="10" cy="4"/>
                </a:xfrm>
                <a:custGeom>
                  <a:avLst/>
                  <a:gdLst>
                    <a:gd name="T0" fmla="*/ 0 w 76"/>
                    <a:gd name="T1" fmla="*/ 0 h 34"/>
                    <a:gd name="T2" fmla="*/ 0 w 76"/>
                    <a:gd name="T3" fmla="*/ 0 h 34"/>
                    <a:gd name="T4" fmla="*/ 0 w 76"/>
                    <a:gd name="T5" fmla="*/ 0 h 34"/>
                    <a:gd name="T6" fmla="*/ 0 w 76"/>
                    <a:gd name="T7" fmla="*/ 0 h 34"/>
                    <a:gd name="T8" fmla="*/ 0 w 76"/>
                    <a:gd name="T9" fmla="*/ 0 h 34"/>
                    <a:gd name="T10" fmla="*/ 0 w 76"/>
                    <a:gd name="T11" fmla="*/ 0 h 34"/>
                    <a:gd name="T12" fmla="*/ 0 w 76"/>
                    <a:gd name="T13" fmla="*/ 0 h 34"/>
                    <a:gd name="T14" fmla="*/ 0 w 76"/>
                    <a:gd name="T15" fmla="*/ 0 h 34"/>
                    <a:gd name="T16" fmla="*/ 0 w 76"/>
                    <a:gd name="T17" fmla="*/ 0 h 34"/>
                    <a:gd name="T18" fmla="*/ 0 w 76"/>
                    <a:gd name="T19" fmla="*/ 0 h 34"/>
                    <a:gd name="T20" fmla="*/ 0 w 76"/>
                    <a:gd name="T21" fmla="*/ 0 h 34"/>
                    <a:gd name="T22" fmla="*/ 0 w 76"/>
                    <a:gd name="T23" fmla="*/ 0 h 34"/>
                    <a:gd name="T24" fmla="*/ 0 w 76"/>
                    <a:gd name="T25" fmla="*/ 0 h 34"/>
                    <a:gd name="T26" fmla="*/ 0 w 76"/>
                    <a:gd name="T27" fmla="*/ 0 h 34"/>
                    <a:gd name="T28" fmla="*/ 0 w 76"/>
                    <a:gd name="T29" fmla="*/ 0 h 34"/>
                    <a:gd name="T30" fmla="*/ 0 w 76"/>
                    <a:gd name="T31" fmla="*/ 0 h 34"/>
                    <a:gd name="T32" fmla="*/ 0 w 76"/>
                    <a:gd name="T33" fmla="*/ 0 h 34"/>
                    <a:gd name="T34" fmla="*/ 0 w 76"/>
                    <a:gd name="T35" fmla="*/ 0 h 34"/>
                    <a:gd name="T36" fmla="*/ 0 w 76"/>
                    <a:gd name="T37" fmla="*/ 0 h 34"/>
                    <a:gd name="T38" fmla="*/ 0 w 76"/>
                    <a:gd name="T39" fmla="*/ 0 h 34"/>
                    <a:gd name="T40" fmla="*/ 0 w 76"/>
                    <a:gd name="T41" fmla="*/ 0 h 34"/>
                    <a:gd name="T42" fmla="*/ 0 w 76"/>
                    <a:gd name="T43" fmla="*/ 0 h 34"/>
                    <a:gd name="T44" fmla="*/ 0 w 76"/>
                    <a:gd name="T45" fmla="*/ 0 h 34"/>
                    <a:gd name="T46" fmla="*/ 0 w 76"/>
                    <a:gd name="T47" fmla="*/ 0 h 34"/>
                    <a:gd name="T48" fmla="*/ 0 w 76"/>
                    <a:gd name="T49" fmla="*/ 0 h 34"/>
                    <a:gd name="T50" fmla="*/ 0 w 76"/>
                    <a:gd name="T51" fmla="*/ 0 h 34"/>
                    <a:gd name="T52" fmla="*/ 0 w 76"/>
                    <a:gd name="T53" fmla="*/ 0 h 34"/>
                    <a:gd name="T54" fmla="*/ 0 w 76"/>
                    <a:gd name="T55" fmla="*/ 0 h 34"/>
                    <a:gd name="T56" fmla="*/ 0 w 76"/>
                    <a:gd name="T57" fmla="*/ 0 h 34"/>
                    <a:gd name="T58" fmla="*/ 0 w 76"/>
                    <a:gd name="T59" fmla="*/ 0 h 34"/>
                    <a:gd name="T60" fmla="*/ 0 w 76"/>
                    <a:gd name="T61" fmla="*/ 0 h 34"/>
                    <a:gd name="T62" fmla="*/ 0 w 76"/>
                    <a:gd name="T63" fmla="*/ 0 h 34"/>
                    <a:gd name="T64" fmla="*/ 0 w 76"/>
                    <a:gd name="T65" fmla="*/ 0 h 34"/>
                    <a:gd name="T66" fmla="*/ 0 w 76"/>
                    <a:gd name="T67" fmla="*/ 0 h 34"/>
                    <a:gd name="T68" fmla="*/ 0 w 76"/>
                    <a:gd name="T69" fmla="*/ 0 h 34"/>
                    <a:gd name="T70" fmla="*/ 0 w 76"/>
                    <a:gd name="T71" fmla="*/ 0 h 34"/>
                    <a:gd name="T72" fmla="*/ 0 w 76"/>
                    <a:gd name="T73" fmla="*/ 0 h 34"/>
                    <a:gd name="T74" fmla="*/ 0 w 76"/>
                    <a:gd name="T75" fmla="*/ 0 h 34"/>
                    <a:gd name="T76" fmla="*/ 0 w 76"/>
                    <a:gd name="T77" fmla="*/ 0 h 34"/>
                    <a:gd name="T78" fmla="*/ 0 w 76"/>
                    <a:gd name="T79" fmla="*/ 0 h 34"/>
                    <a:gd name="T80" fmla="*/ 0 w 76"/>
                    <a:gd name="T81" fmla="*/ 0 h 3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76" h="34">
                      <a:moveTo>
                        <a:pt x="75" y="4"/>
                      </a:moveTo>
                      <a:lnTo>
                        <a:pt x="74" y="2"/>
                      </a:lnTo>
                      <a:lnTo>
                        <a:pt x="72" y="0"/>
                      </a:lnTo>
                      <a:lnTo>
                        <a:pt x="69" y="0"/>
                      </a:lnTo>
                      <a:lnTo>
                        <a:pt x="65" y="1"/>
                      </a:lnTo>
                      <a:lnTo>
                        <a:pt x="58" y="2"/>
                      </a:lnTo>
                      <a:lnTo>
                        <a:pt x="50" y="3"/>
                      </a:lnTo>
                      <a:lnTo>
                        <a:pt x="41" y="3"/>
                      </a:lnTo>
                      <a:lnTo>
                        <a:pt x="32" y="2"/>
                      </a:lnTo>
                      <a:lnTo>
                        <a:pt x="23" y="2"/>
                      </a:lnTo>
                      <a:lnTo>
                        <a:pt x="16" y="2"/>
                      </a:lnTo>
                      <a:lnTo>
                        <a:pt x="11" y="1"/>
                      </a:lnTo>
                      <a:lnTo>
                        <a:pt x="9" y="1"/>
                      </a:lnTo>
                      <a:lnTo>
                        <a:pt x="6" y="1"/>
                      </a:lnTo>
                      <a:lnTo>
                        <a:pt x="4" y="0"/>
                      </a:lnTo>
                      <a:lnTo>
                        <a:pt x="2" y="0"/>
                      </a:lnTo>
                      <a:lnTo>
                        <a:pt x="1" y="2"/>
                      </a:lnTo>
                      <a:lnTo>
                        <a:pt x="0" y="9"/>
                      </a:lnTo>
                      <a:lnTo>
                        <a:pt x="0" y="15"/>
                      </a:lnTo>
                      <a:lnTo>
                        <a:pt x="0" y="21"/>
                      </a:lnTo>
                      <a:lnTo>
                        <a:pt x="1" y="25"/>
                      </a:lnTo>
                      <a:lnTo>
                        <a:pt x="2" y="27"/>
                      </a:lnTo>
                      <a:lnTo>
                        <a:pt x="3" y="29"/>
                      </a:lnTo>
                      <a:lnTo>
                        <a:pt x="4" y="30"/>
                      </a:lnTo>
                      <a:lnTo>
                        <a:pt x="7" y="32"/>
                      </a:lnTo>
                      <a:lnTo>
                        <a:pt x="11" y="32"/>
                      </a:lnTo>
                      <a:lnTo>
                        <a:pt x="18" y="33"/>
                      </a:lnTo>
                      <a:lnTo>
                        <a:pt x="27" y="33"/>
                      </a:lnTo>
                      <a:lnTo>
                        <a:pt x="37" y="34"/>
                      </a:lnTo>
                      <a:lnTo>
                        <a:pt x="47" y="34"/>
                      </a:lnTo>
                      <a:lnTo>
                        <a:pt x="56" y="34"/>
                      </a:lnTo>
                      <a:lnTo>
                        <a:pt x="64" y="33"/>
                      </a:lnTo>
                      <a:lnTo>
                        <a:pt x="69" y="32"/>
                      </a:lnTo>
                      <a:lnTo>
                        <a:pt x="72" y="30"/>
                      </a:lnTo>
                      <a:lnTo>
                        <a:pt x="74" y="29"/>
                      </a:lnTo>
                      <a:lnTo>
                        <a:pt x="76" y="27"/>
                      </a:lnTo>
                      <a:lnTo>
                        <a:pt x="76" y="24"/>
                      </a:lnTo>
                      <a:lnTo>
                        <a:pt x="76" y="20"/>
                      </a:lnTo>
                      <a:lnTo>
                        <a:pt x="76" y="13"/>
                      </a:lnTo>
                      <a:lnTo>
                        <a:pt x="75" y="7"/>
                      </a:lnTo>
                      <a:lnTo>
                        <a:pt x="75" y="4"/>
                      </a:lnTo>
                      <a:close/>
                    </a:path>
                  </a:pathLst>
                </a:custGeom>
                <a:solidFill>
                  <a:srgbClr val="E5DDD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0064" name="Freeform 454"/>
                <p:cNvSpPr>
                  <a:spLocks/>
                </p:cNvSpPr>
                <p:nvPr/>
              </p:nvSpPr>
              <p:spPr bwMode="auto">
                <a:xfrm>
                  <a:off x="1883" y="2365"/>
                  <a:ext cx="10" cy="4"/>
                </a:xfrm>
                <a:custGeom>
                  <a:avLst/>
                  <a:gdLst>
                    <a:gd name="T0" fmla="*/ 0 w 76"/>
                    <a:gd name="T1" fmla="*/ 0 h 34"/>
                    <a:gd name="T2" fmla="*/ 0 w 76"/>
                    <a:gd name="T3" fmla="*/ 0 h 34"/>
                    <a:gd name="T4" fmla="*/ 0 w 76"/>
                    <a:gd name="T5" fmla="*/ 0 h 34"/>
                    <a:gd name="T6" fmla="*/ 0 w 76"/>
                    <a:gd name="T7" fmla="*/ 0 h 34"/>
                    <a:gd name="T8" fmla="*/ 0 w 76"/>
                    <a:gd name="T9" fmla="*/ 0 h 34"/>
                    <a:gd name="T10" fmla="*/ 0 w 76"/>
                    <a:gd name="T11" fmla="*/ 0 h 34"/>
                    <a:gd name="T12" fmla="*/ 0 w 76"/>
                    <a:gd name="T13" fmla="*/ 0 h 34"/>
                    <a:gd name="T14" fmla="*/ 0 w 76"/>
                    <a:gd name="T15" fmla="*/ 0 h 34"/>
                    <a:gd name="T16" fmla="*/ 0 w 76"/>
                    <a:gd name="T17" fmla="*/ 0 h 34"/>
                    <a:gd name="T18" fmla="*/ 0 w 76"/>
                    <a:gd name="T19" fmla="*/ 0 h 34"/>
                    <a:gd name="T20" fmla="*/ 0 w 76"/>
                    <a:gd name="T21" fmla="*/ 0 h 34"/>
                    <a:gd name="T22" fmla="*/ 0 w 76"/>
                    <a:gd name="T23" fmla="*/ 0 h 34"/>
                    <a:gd name="T24" fmla="*/ 0 w 76"/>
                    <a:gd name="T25" fmla="*/ 0 h 34"/>
                    <a:gd name="T26" fmla="*/ 0 w 76"/>
                    <a:gd name="T27" fmla="*/ 0 h 34"/>
                    <a:gd name="T28" fmla="*/ 0 w 76"/>
                    <a:gd name="T29" fmla="*/ 0 h 34"/>
                    <a:gd name="T30" fmla="*/ 0 w 76"/>
                    <a:gd name="T31" fmla="*/ 0 h 34"/>
                    <a:gd name="T32" fmla="*/ 0 w 76"/>
                    <a:gd name="T33" fmla="*/ 0 h 34"/>
                    <a:gd name="T34" fmla="*/ 0 w 76"/>
                    <a:gd name="T35" fmla="*/ 0 h 34"/>
                    <a:gd name="T36" fmla="*/ 0 w 76"/>
                    <a:gd name="T37" fmla="*/ 0 h 34"/>
                    <a:gd name="T38" fmla="*/ 0 w 76"/>
                    <a:gd name="T39" fmla="*/ 0 h 34"/>
                    <a:gd name="T40" fmla="*/ 0 w 76"/>
                    <a:gd name="T41" fmla="*/ 0 h 34"/>
                    <a:gd name="T42" fmla="*/ 0 w 76"/>
                    <a:gd name="T43" fmla="*/ 0 h 34"/>
                    <a:gd name="T44" fmla="*/ 0 w 76"/>
                    <a:gd name="T45" fmla="*/ 0 h 34"/>
                    <a:gd name="T46" fmla="*/ 0 w 76"/>
                    <a:gd name="T47" fmla="*/ 0 h 34"/>
                    <a:gd name="T48" fmla="*/ 0 w 76"/>
                    <a:gd name="T49" fmla="*/ 0 h 34"/>
                    <a:gd name="T50" fmla="*/ 0 w 76"/>
                    <a:gd name="T51" fmla="*/ 0 h 34"/>
                    <a:gd name="T52" fmla="*/ 0 w 76"/>
                    <a:gd name="T53" fmla="*/ 0 h 34"/>
                    <a:gd name="T54" fmla="*/ 0 w 76"/>
                    <a:gd name="T55" fmla="*/ 0 h 34"/>
                    <a:gd name="T56" fmla="*/ 0 w 76"/>
                    <a:gd name="T57" fmla="*/ 0 h 34"/>
                    <a:gd name="T58" fmla="*/ 0 w 76"/>
                    <a:gd name="T59" fmla="*/ 0 h 34"/>
                    <a:gd name="T60" fmla="*/ 0 w 76"/>
                    <a:gd name="T61" fmla="*/ 0 h 34"/>
                    <a:gd name="T62" fmla="*/ 0 w 76"/>
                    <a:gd name="T63" fmla="*/ 0 h 34"/>
                    <a:gd name="T64" fmla="*/ 0 w 76"/>
                    <a:gd name="T65" fmla="*/ 0 h 34"/>
                    <a:gd name="T66" fmla="*/ 0 w 76"/>
                    <a:gd name="T67" fmla="*/ 0 h 34"/>
                    <a:gd name="T68" fmla="*/ 0 w 76"/>
                    <a:gd name="T69" fmla="*/ 0 h 34"/>
                    <a:gd name="T70" fmla="*/ 0 w 76"/>
                    <a:gd name="T71" fmla="*/ 0 h 34"/>
                    <a:gd name="T72" fmla="*/ 0 w 76"/>
                    <a:gd name="T73" fmla="*/ 0 h 34"/>
                    <a:gd name="T74" fmla="*/ 0 w 76"/>
                    <a:gd name="T75" fmla="*/ 0 h 34"/>
                    <a:gd name="T76" fmla="*/ 0 w 76"/>
                    <a:gd name="T77" fmla="*/ 0 h 34"/>
                    <a:gd name="T78" fmla="*/ 0 w 76"/>
                    <a:gd name="T79" fmla="*/ 0 h 34"/>
                    <a:gd name="T80" fmla="*/ 0 w 76"/>
                    <a:gd name="T81" fmla="*/ 0 h 34"/>
                    <a:gd name="T82" fmla="*/ 0 w 76"/>
                    <a:gd name="T83" fmla="*/ 0 h 34"/>
                    <a:gd name="T84" fmla="*/ 0 w 76"/>
                    <a:gd name="T85" fmla="*/ 0 h 34"/>
                    <a:gd name="T86" fmla="*/ 0 w 76"/>
                    <a:gd name="T87" fmla="*/ 0 h 34"/>
                    <a:gd name="T88" fmla="*/ 0 w 76"/>
                    <a:gd name="T89" fmla="*/ 0 h 34"/>
                    <a:gd name="T90" fmla="*/ 0 w 76"/>
                    <a:gd name="T91" fmla="*/ 0 h 34"/>
                    <a:gd name="T92" fmla="*/ 0 w 76"/>
                    <a:gd name="T93" fmla="*/ 0 h 34"/>
                    <a:gd name="T94" fmla="*/ 0 w 76"/>
                    <a:gd name="T95" fmla="*/ 0 h 34"/>
                    <a:gd name="T96" fmla="*/ 0 w 76"/>
                    <a:gd name="T97" fmla="*/ 0 h 3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76" h="34">
                      <a:moveTo>
                        <a:pt x="75" y="4"/>
                      </a:moveTo>
                      <a:lnTo>
                        <a:pt x="75" y="4"/>
                      </a:lnTo>
                      <a:lnTo>
                        <a:pt x="74" y="2"/>
                      </a:lnTo>
                      <a:lnTo>
                        <a:pt x="72" y="0"/>
                      </a:lnTo>
                      <a:lnTo>
                        <a:pt x="69" y="0"/>
                      </a:lnTo>
                      <a:lnTo>
                        <a:pt x="65" y="1"/>
                      </a:lnTo>
                      <a:lnTo>
                        <a:pt x="58" y="2"/>
                      </a:lnTo>
                      <a:lnTo>
                        <a:pt x="50" y="3"/>
                      </a:lnTo>
                      <a:lnTo>
                        <a:pt x="41" y="3"/>
                      </a:lnTo>
                      <a:lnTo>
                        <a:pt x="32" y="2"/>
                      </a:lnTo>
                      <a:lnTo>
                        <a:pt x="23" y="2"/>
                      </a:lnTo>
                      <a:lnTo>
                        <a:pt x="16" y="2"/>
                      </a:lnTo>
                      <a:lnTo>
                        <a:pt x="11" y="1"/>
                      </a:lnTo>
                      <a:lnTo>
                        <a:pt x="9" y="1"/>
                      </a:lnTo>
                      <a:lnTo>
                        <a:pt x="6" y="1"/>
                      </a:lnTo>
                      <a:lnTo>
                        <a:pt x="4" y="0"/>
                      </a:lnTo>
                      <a:lnTo>
                        <a:pt x="2" y="0"/>
                      </a:lnTo>
                      <a:lnTo>
                        <a:pt x="1" y="2"/>
                      </a:lnTo>
                      <a:lnTo>
                        <a:pt x="0" y="9"/>
                      </a:lnTo>
                      <a:lnTo>
                        <a:pt x="0" y="15"/>
                      </a:lnTo>
                      <a:lnTo>
                        <a:pt x="0" y="21"/>
                      </a:lnTo>
                      <a:lnTo>
                        <a:pt x="1" y="25"/>
                      </a:lnTo>
                      <a:lnTo>
                        <a:pt x="2" y="27"/>
                      </a:lnTo>
                      <a:lnTo>
                        <a:pt x="3" y="29"/>
                      </a:lnTo>
                      <a:lnTo>
                        <a:pt x="4" y="30"/>
                      </a:lnTo>
                      <a:lnTo>
                        <a:pt x="7" y="32"/>
                      </a:lnTo>
                      <a:lnTo>
                        <a:pt x="11" y="32"/>
                      </a:lnTo>
                      <a:lnTo>
                        <a:pt x="18" y="33"/>
                      </a:lnTo>
                      <a:lnTo>
                        <a:pt x="27" y="33"/>
                      </a:lnTo>
                      <a:lnTo>
                        <a:pt x="37" y="34"/>
                      </a:lnTo>
                      <a:lnTo>
                        <a:pt x="47" y="34"/>
                      </a:lnTo>
                      <a:lnTo>
                        <a:pt x="56" y="34"/>
                      </a:lnTo>
                      <a:lnTo>
                        <a:pt x="64" y="33"/>
                      </a:lnTo>
                      <a:lnTo>
                        <a:pt x="69" y="32"/>
                      </a:lnTo>
                      <a:lnTo>
                        <a:pt x="72" y="30"/>
                      </a:lnTo>
                      <a:lnTo>
                        <a:pt x="74" y="29"/>
                      </a:lnTo>
                      <a:lnTo>
                        <a:pt x="76" y="27"/>
                      </a:lnTo>
                      <a:lnTo>
                        <a:pt x="76" y="24"/>
                      </a:lnTo>
                      <a:lnTo>
                        <a:pt x="76" y="20"/>
                      </a:lnTo>
                      <a:lnTo>
                        <a:pt x="76" y="13"/>
                      </a:lnTo>
                      <a:lnTo>
                        <a:pt x="75" y="7"/>
                      </a:lnTo>
                      <a:lnTo>
                        <a:pt x="75" y="4"/>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40065" name="Freeform 455"/>
                <p:cNvSpPr>
                  <a:spLocks/>
                </p:cNvSpPr>
                <p:nvPr/>
              </p:nvSpPr>
              <p:spPr bwMode="auto">
                <a:xfrm>
                  <a:off x="1871" y="2365"/>
                  <a:ext cx="9" cy="4"/>
                </a:xfrm>
                <a:custGeom>
                  <a:avLst/>
                  <a:gdLst>
                    <a:gd name="T0" fmla="*/ 0 w 75"/>
                    <a:gd name="T1" fmla="*/ 0 h 34"/>
                    <a:gd name="T2" fmla="*/ 0 w 75"/>
                    <a:gd name="T3" fmla="*/ 0 h 34"/>
                    <a:gd name="T4" fmla="*/ 0 w 75"/>
                    <a:gd name="T5" fmla="*/ 0 h 34"/>
                    <a:gd name="T6" fmla="*/ 0 w 75"/>
                    <a:gd name="T7" fmla="*/ 0 h 34"/>
                    <a:gd name="T8" fmla="*/ 0 w 75"/>
                    <a:gd name="T9" fmla="*/ 0 h 34"/>
                    <a:gd name="T10" fmla="*/ 0 w 75"/>
                    <a:gd name="T11" fmla="*/ 0 h 34"/>
                    <a:gd name="T12" fmla="*/ 0 w 75"/>
                    <a:gd name="T13" fmla="*/ 0 h 34"/>
                    <a:gd name="T14" fmla="*/ 0 w 75"/>
                    <a:gd name="T15" fmla="*/ 0 h 34"/>
                    <a:gd name="T16" fmla="*/ 0 w 75"/>
                    <a:gd name="T17" fmla="*/ 0 h 34"/>
                    <a:gd name="T18" fmla="*/ 0 w 75"/>
                    <a:gd name="T19" fmla="*/ 0 h 34"/>
                    <a:gd name="T20" fmla="*/ 0 w 75"/>
                    <a:gd name="T21" fmla="*/ 0 h 34"/>
                    <a:gd name="T22" fmla="*/ 0 w 75"/>
                    <a:gd name="T23" fmla="*/ 0 h 34"/>
                    <a:gd name="T24" fmla="*/ 0 w 75"/>
                    <a:gd name="T25" fmla="*/ 0 h 34"/>
                    <a:gd name="T26" fmla="*/ 0 w 75"/>
                    <a:gd name="T27" fmla="*/ 0 h 34"/>
                    <a:gd name="T28" fmla="*/ 0 w 75"/>
                    <a:gd name="T29" fmla="*/ 0 h 34"/>
                    <a:gd name="T30" fmla="*/ 0 w 75"/>
                    <a:gd name="T31" fmla="*/ 0 h 34"/>
                    <a:gd name="T32" fmla="*/ 0 w 75"/>
                    <a:gd name="T33" fmla="*/ 0 h 34"/>
                    <a:gd name="T34" fmla="*/ 0 w 75"/>
                    <a:gd name="T35" fmla="*/ 0 h 34"/>
                    <a:gd name="T36" fmla="*/ 0 w 75"/>
                    <a:gd name="T37" fmla="*/ 0 h 34"/>
                    <a:gd name="T38" fmla="*/ 0 w 75"/>
                    <a:gd name="T39" fmla="*/ 0 h 34"/>
                    <a:gd name="T40" fmla="*/ 0 w 75"/>
                    <a:gd name="T41" fmla="*/ 0 h 34"/>
                    <a:gd name="T42" fmla="*/ 0 w 75"/>
                    <a:gd name="T43" fmla="*/ 0 h 34"/>
                    <a:gd name="T44" fmla="*/ 0 w 75"/>
                    <a:gd name="T45" fmla="*/ 0 h 34"/>
                    <a:gd name="T46" fmla="*/ 0 w 75"/>
                    <a:gd name="T47" fmla="*/ 0 h 34"/>
                    <a:gd name="T48" fmla="*/ 0 w 75"/>
                    <a:gd name="T49" fmla="*/ 0 h 34"/>
                    <a:gd name="T50" fmla="*/ 0 w 75"/>
                    <a:gd name="T51" fmla="*/ 0 h 34"/>
                    <a:gd name="T52" fmla="*/ 0 w 75"/>
                    <a:gd name="T53" fmla="*/ 0 h 34"/>
                    <a:gd name="T54" fmla="*/ 0 w 75"/>
                    <a:gd name="T55" fmla="*/ 0 h 34"/>
                    <a:gd name="T56" fmla="*/ 0 w 75"/>
                    <a:gd name="T57" fmla="*/ 0 h 34"/>
                    <a:gd name="T58" fmla="*/ 0 w 75"/>
                    <a:gd name="T59" fmla="*/ 0 h 34"/>
                    <a:gd name="T60" fmla="*/ 0 w 75"/>
                    <a:gd name="T61" fmla="*/ 0 h 34"/>
                    <a:gd name="T62" fmla="*/ 0 w 75"/>
                    <a:gd name="T63" fmla="*/ 0 h 34"/>
                    <a:gd name="T64" fmla="*/ 0 w 75"/>
                    <a:gd name="T65" fmla="*/ 0 h 34"/>
                    <a:gd name="T66" fmla="*/ 0 w 75"/>
                    <a:gd name="T67" fmla="*/ 0 h 34"/>
                    <a:gd name="T68" fmla="*/ 0 w 75"/>
                    <a:gd name="T69" fmla="*/ 0 h 34"/>
                    <a:gd name="T70" fmla="*/ 0 w 75"/>
                    <a:gd name="T71" fmla="*/ 0 h 34"/>
                    <a:gd name="T72" fmla="*/ 0 w 75"/>
                    <a:gd name="T73" fmla="*/ 0 h 34"/>
                    <a:gd name="T74" fmla="*/ 0 w 75"/>
                    <a:gd name="T75" fmla="*/ 0 h 34"/>
                    <a:gd name="T76" fmla="*/ 0 w 75"/>
                    <a:gd name="T77" fmla="*/ 0 h 34"/>
                    <a:gd name="T78" fmla="*/ 0 w 75"/>
                    <a:gd name="T79" fmla="*/ 0 h 34"/>
                    <a:gd name="T80" fmla="*/ 0 w 75"/>
                    <a:gd name="T81" fmla="*/ 0 h 3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75" h="34">
                      <a:moveTo>
                        <a:pt x="74" y="4"/>
                      </a:moveTo>
                      <a:lnTo>
                        <a:pt x="73" y="2"/>
                      </a:lnTo>
                      <a:lnTo>
                        <a:pt x="71" y="0"/>
                      </a:lnTo>
                      <a:lnTo>
                        <a:pt x="68" y="0"/>
                      </a:lnTo>
                      <a:lnTo>
                        <a:pt x="64" y="1"/>
                      </a:lnTo>
                      <a:lnTo>
                        <a:pt x="57" y="2"/>
                      </a:lnTo>
                      <a:lnTo>
                        <a:pt x="49" y="3"/>
                      </a:lnTo>
                      <a:lnTo>
                        <a:pt x="40" y="3"/>
                      </a:lnTo>
                      <a:lnTo>
                        <a:pt x="31" y="2"/>
                      </a:lnTo>
                      <a:lnTo>
                        <a:pt x="22" y="2"/>
                      </a:lnTo>
                      <a:lnTo>
                        <a:pt x="15" y="2"/>
                      </a:lnTo>
                      <a:lnTo>
                        <a:pt x="10" y="1"/>
                      </a:lnTo>
                      <a:lnTo>
                        <a:pt x="8" y="1"/>
                      </a:lnTo>
                      <a:lnTo>
                        <a:pt x="5" y="1"/>
                      </a:lnTo>
                      <a:lnTo>
                        <a:pt x="3" y="0"/>
                      </a:lnTo>
                      <a:lnTo>
                        <a:pt x="1" y="1"/>
                      </a:lnTo>
                      <a:lnTo>
                        <a:pt x="0" y="3"/>
                      </a:lnTo>
                      <a:lnTo>
                        <a:pt x="0" y="9"/>
                      </a:lnTo>
                      <a:lnTo>
                        <a:pt x="0" y="15"/>
                      </a:lnTo>
                      <a:lnTo>
                        <a:pt x="0" y="21"/>
                      </a:lnTo>
                      <a:lnTo>
                        <a:pt x="0" y="25"/>
                      </a:lnTo>
                      <a:lnTo>
                        <a:pt x="1" y="27"/>
                      </a:lnTo>
                      <a:lnTo>
                        <a:pt x="2" y="29"/>
                      </a:lnTo>
                      <a:lnTo>
                        <a:pt x="3" y="30"/>
                      </a:lnTo>
                      <a:lnTo>
                        <a:pt x="6" y="31"/>
                      </a:lnTo>
                      <a:lnTo>
                        <a:pt x="10" y="31"/>
                      </a:lnTo>
                      <a:lnTo>
                        <a:pt x="17" y="32"/>
                      </a:lnTo>
                      <a:lnTo>
                        <a:pt x="26" y="32"/>
                      </a:lnTo>
                      <a:lnTo>
                        <a:pt x="36" y="34"/>
                      </a:lnTo>
                      <a:lnTo>
                        <a:pt x="46" y="34"/>
                      </a:lnTo>
                      <a:lnTo>
                        <a:pt x="55" y="34"/>
                      </a:lnTo>
                      <a:lnTo>
                        <a:pt x="63" y="32"/>
                      </a:lnTo>
                      <a:lnTo>
                        <a:pt x="68" y="31"/>
                      </a:lnTo>
                      <a:lnTo>
                        <a:pt x="71" y="30"/>
                      </a:lnTo>
                      <a:lnTo>
                        <a:pt x="73" y="29"/>
                      </a:lnTo>
                      <a:lnTo>
                        <a:pt x="75" y="27"/>
                      </a:lnTo>
                      <a:lnTo>
                        <a:pt x="75" y="24"/>
                      </a:lnTo>
                      <a:lnTo>
                        <a:pt x="75" y="20"/>
                      </a:lnTo>
                      <a:lnTo>
                        <a:pt x="75" y="13"/>
                      </a:lnTo>
                      <a:lnTo>
                        <a:pt x="74" y="7"/>
                      </a:lnTo>
                      <a:lnTo>
                        <a:pt x="74" y="4"/>
                      </a:lnTo>
                      <a:close/>
                    </a:path>
                  </a:pathLst>
                </a:custGeom>
                <a:solidFill>
                  <a:srgbClr val="E5DDD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0066" name="Freeform 456"/>
                <p:cNvSpPr>
                  <a:spLocks/>
                </p:cNvSpPr>
                <p:nvPr/>
              </p:nvSpPr>
              <p:spPr bwMode="auto">
                <a:xfrm>
                  <a:off x="1871" y="2365"/>
                  <a:ext cx="9" cy="4"/>
                </a:xfrm>
                <a:custGeom>
                  <a:avLst/>
                  <a:gdLst>
                    <a:gd name="T0" fmla="*/ 0 w 75"/>
                    <a:gd name="T1" fmla="*/ 0 h 34"/>
                    <a:gd name="T2" fmla="*/ 0 w 75"/>
                    <a:gd name="T3" fmla="*/ 0 h 34"/>
                    <a:gd name="T4" fmla="*/ 0 w 75"/>
                    <a:gd name="T5" fmla="*/ 0 h 34"/>
                    <a:gd name="T6" fmla="*/ 0 w 75"/>
                    <a:gd name="T7" fmla="*/ 0 h 34"/>
                    <a:gd name="T8" fmla="*/ 0 w 75"/>
                    <a:gd name="T9" fmla="*/ 0 h 34"/>
                    <a:gd name="T10" fmla="*/ 0 w 75"/>
                    <a:gd name="T11" fmla="*/ 0 h 34"/>
                    <a:gd name="T12" fmla="*/ 0 w 75"/>
                    <a:gd name="T13" fmla="*/ 0 h 34"/>
                    <a:gd name="T14" fmla="*/ 0 w 75"/>
                    <a:gd name="T15" fmla="*/ 0 h 34"/>
                    <a:gd name="T16" fmla="*/ 0 w 75"/>
                    <a:gd name="T17" fmla="*/ 0 h 34"/>
                    <a:gd name="T18" fmla="*/ 0 w 75"/>
                    <a:gd name="T19" fmla="*/ 0 h 34"/>
                    <a:gd name="T20" fmla="*/ 0 w 75"/>
                    <a:gd name="T21" fmla="*/ 0 h 34"/>
                    <a:gd name="T22" fmla="*/ 0 w 75"/>
                    <a:gd name="T23" fmla="*/ 0 h 34"/>
                    <a:gd name="T24" fmla="*/ 0 w 75"/>
                    <a:gd name="T25" fmla="*/ 0 h 34"/>
                    <a:gd name="T26" fmla="*/ 0 w 75"/>
                    <a:gd name="T27" fmla="*/ 0 h 34"/>
                    <a:gd name="T28" fmla="*/ 0 w 75"/>
                    <a:gd name="T29" fmla="*/ 0 h 34"/>
                    <a:gd name="T30" fmla="*/ 0 w 75"/>
                    <a:gd name="T31" fmla="*/ 0 h 34"/>
                    <a:gd name="T32" fmla="*/ 0 w 75"/>
                    <a:gd name="T33" fmla="*/ 0 h 34"/>
                    <a:gd name="T34" fmla="*/ 0 w 75"/>
                    <a:gd name="T35" fmla="*/ 0 h 34"/>
                    <a:gd name="T36" fmla="*/ 0 w 75"/>
                    <a:gd name="T37" fmla="*/ 0 h 34"/>
                    <a:gd name="T38" fmla="*/ 0 w 75"/>
                    <a:gd name="T39" fmla="*/ 0 h 34"/>
                    <a:gd name="T40" fmla="*/ 0 w 75"/>
                    <a:gd name="T41" fmla="*/ 0 h 34"/>
                    <a:gd name="T42" fmla="*/ 0 w 75"/>
                    <a:gd name="T43" fmla="*/ 0 h 34"/>
                    <a:gd name="T44" fmla="*/ 0 w 75"/>
                    <a:gd name="T45" fmla="*/ 0 h 34"/>
                    <a:gd name="T46" fmla="*/ 0 w 75"/>
                    <a:gd name="T47" fmla="*/ 0 h 34"/>
                    <a:gd name="T48" fmla="*/ 0 w 75"/>
                    <a:gd name="T49" fmla="*/ 0 h 34"/>
                    <a:gd name="T50" fmla="*/ 0 w 75"/>
                    <a:gd name="T51" fmla="*/ 0 h 34"/>
                    <a:gd name="T52" fmla="*/ 0 w 75"/>
                    <a:gd name="T53" fmla="*/ 0 h 34"/>
                    <a:gd name="T54" fmla="*/ 0 w 75"/>
                    <a:gd name="T55" fmla="*/ 0 h 34"/>
                    <a:gd name="T56" fmla="*/ 0 w 75"/>
                    <a:gd name="T57" fmla="*/ 0 h 34"/>
                    <a:gd name="T58" fmla="*/ 0 w 75"/>
                    <a:gd name="T59" fmla="*/ 0 h 34"/>
                    <a:gd name="T60" fmla="*/ 0 w 75"/>
                    <a:gd name="T61" fmla="*/ 0 h 34"/>
                    <a:gd name="T62" fmla="*/ 0 w 75"/>
                    <a:gd name="T63" fmla="*/ 0 h 34"/>
                    <a:gd name="T64" fmla="*/ 0 w 75"/>
                    <a:gd name="T65" fmla="*/ 0 h 34"/>
                    <a:gd name="T66" fmla="*/ 0 w 75"/>
                    <a:gd name="T67" fmla="*/ 0 h 34"/>
                    <a:gd name="T68" fmla="*/ 0 w 75"/>
                    <a:gd name="T69" fmla="*/ 0 h 34"/>
                    <a:gd name="T70" fmla="*/ 0 w 75"/>
                    <a:gd name="T71" fmla="*/ 0 h 34"/>
                    <a:gd name="T72" fmla="*/ 0 w 75"/>
                    <a:gd name="T73" fmla="*/ 0 h 34"/>
                    <a:gd name="T74" fmla="*/ 0 w 75"/>
                    <a:gd name="T75" fmla="*/ 0 h 34"/>
                    <a:gd name="T76" fmla="*/ 0 w 75"/>
                    <a:gd name="T77" fmla="*/ 0 h 34"/>
                    <a:gd name="T78" fmla="*/ 0 w 75"/>
                    <a:gd name="T79" fmla="*/ 0 h 34"/>
                    <a:gd name="T80" fmla="*/ 0 w 75"/>
                    <a:gd name="T81" fmla="*/ 0 h 34"/>
                    <a:gd name="T82" fmla="*/ 0 w 75"/>
                    <a:gd name="T83" fmla="*/ 0 h 34"/>
                    <a:gd name="T84" fmla="*/ 0 w 75"/>
                    <a:gd name="T85" fmla="*/ 0 h 34"/>
                    <a:gd name="T86" fmla="*/ 0 w 75"/>
                    <a:gd name="T87" fmla="*/ 0 h 34"/>
                    <a:gd name="T88" fmla="*/ 0 w 75"/>
                    <a:gd name="T89" fmla="*/ 0 h 34"/>
                    <a:gd name="T90" fmla="*/ 0 w 75"/>
                    <a:gd name="T91" fmla="*/ 0 h 34"/>
                    <a:gd name="T92" fmla="*/ 0 w 75"/>
                    <a:gd name="T93" fmla="*/ 0 h 34"/>
                    <a:gd name="T94" fmla="*/ 0 w 75"/>
                    <a:gd name="T95" fmla="*/ 0 h 34"/>
                    <a:gd name="T96" fmla="*/ 0 w 75"/>
                    <a:gd name="T97" fmla="*/ 0 h 3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75" h="34">
                      <a:moveTo>
                        <a:pt x="74" y="4"/>
                      </a:moveTo>
                      <a:lnTo>
                        <a:pt x="74" y="4"/>
                      </a:lnTo>
                      <a:lnTo>
                        <a:pt x="73" y="2"/>
                      </a:lnTo>
                      <a:lnTo>
                        <a:pt x="71" y="0"/>
                      </a:lnTo>
                      <a:lnTo>
                        <a:pt x="68" y="0"/>
                      </a:lnTo>
                      <a:lnTo>
                        <a:pt x="64" y="1"/>
                      </a:lnTo>
                      <a:lnTo>
                        <a:pt x="57" y="2"/>
                      </a:lnTo>
                      <a:lnTo>
                        <a:pt x="49" y="3"/>
                      </a:lnTo>
                      <a:lnTo>
                        <a:pt x="40" y="3"/>
                      </a:lnTo>
                      <a:lnTo>
                        <a:pt x="31" y="2"/>
                      </a:lnTo>
                      <a:lnTo>
                        <a:pt x="22" y="2"/>
                      </a:lnTo>
                      <a:lnTo>
                        <a:pt x="15" y="2"/>
                      </a:lnTo>
                      <a:lnTo>
                        <a:pt x="10" y="1"/>
                      </a:lnTo>
                      <a:lnTo>
                        <a:pt x="8" y="1"/>
                      </a:lnTo>
                      <a:lnTo>
                        <a:pt x="5" y="1"/>
                      </a:lnTo>
                      <a:lnTo>
                        <a:pt x="3" y="0"/>
                      </a:lnTo>
                      <a:lnTo>
                        <a:pt x="1" y="1"/>
                      </a:lnTo>
                      <a:lnTo>
                        <a:pt x="0" y="3"/>
                      </a:lnTo>
                      <a:lnTo>
                        <a:pt x="0" y="9"/>
                      </a:lnTo>
                      <a:lnTo>
                        <a:pt x="0" y="15"/>
                      </a:lnTo>
                      <a:lnTo>
                        <a:pt x="0" y="21"/>
                      </a:lnTo>
                      <a:lnTo>
                        <a:pt x="0" y="25"/>
                      </a:lnTo>
                      <a:lnTo>
                        <a:pt x="1" y="27"/>
                      </a:lnTo>
                      <a:lnTo>
                        <a:pt x="2" y="29"/>
                      </a:lnTo>
                      <a:lnTo>
                        <a:pt x="3" y="30"/>
                      </a:lnTo>
                      <a:lnTo>
                        <a:pt x="6" y="31"/>
                      </a:lnTo>
                      <a:lnTo>
                        <a:pt x="10" y="31"/>
                      </a:lnTo>
                      <a:lnTo>
                        <a:pt x="17" y="32"/>
                      </a:lnTo>
                      <a:lnTo>
                        <a:pt x="26" y="32"/>
                      </a:lnTo>
                      <a:lnTo>
                        <a:pt x="36" y="34"/>
                      </a:lnTo>
                      <a:lnTo>
                        <a:pt x="46" y="34"/>
                      </a:lnTo>
                      <a:lnTo>
                        <a:pt x="55" y="34"/>
                      </a:lnTo>
                      <a:lnTo>
                        <a:pt x="63" y="32"/>
                      </a:lnTo>
                      <a:lnTo>
                        <a:pt x="68" y="31"/>
                      </a:lnTo>
                      <a:lnTo>
                        <a:pt x="71" y="30"/>
                      </a:lnTo>
                      <a:lnTo>
                        <a:pt x="73" y="29"/>
                      </a:lnTo>
                      <a:lnTo>
                        <a:pt x="75" y="27"/>
                      </a:lnTo>
                      <a:lnTo>
                        <a:pt x="75" y="24"/>
                      </a:lnTo>
                      <a:lnTo>
                        <a:pt x="75" y="20"/>
                      </a:lnTo>
                      <a:lnTo>
                        <a:pt x="75" y="13"/>
                      </a:lnTo>
                      <a:lnTo>
                        <a:pt x="74" y="7"/>
                      </a:lnTo>
                      <a:lnTo>
                        <a:pt x="74" y="4"/>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40067" name="Freeform 457"/>
                <p:cNvSpPr>
                  <a:spLocks/>
                </p:cNvSpPr>
                <p:nvPr/>
              </p:nvSpPr>
              <p:spPr bwMode="auto">
                <a:xfrm>
                  <a:off x="1858" y="2365"/>
                  <a:ext cx="10" cy="4"/>
                </a:xfrm>
                <a:custGeom>
                  <a:avLst/>
                  <a:gdLst>
                    <a:gd name="T0" fmla="*/ 0 w 76"/>
                    <a:gd name="T1" fmla="*/ 0 h 34"/>
                    <a:gd name="T2" fmla="*/ 0 w 76"/>
                    <a:gd name="T3" fmla="*/ 0 h 34"/>
                    <a:gd name="T4" fmla="*/ 0 w 76"/>
                    <a:gd name="T5" fmla="*/ 0 h 34"/>
                    <a:gd name="T6" fmla="*/ 0 w 76"/>
                    <a:gd name="T7" fmla="*/ 0 h 34"/>
                    <a:gd name="T8" fmla="*/ 0 w 76"/>
                    <a:gd name="T9" fmla="*/ 0 h 34"/>
                    <a:gd name="T10" fmla="*/ 0 w 76"/>
                    <a:gd name="T11" fmla="*/ 0 h 34"/>
                    <a:gd name="T12" fmla="*/ 0 w 76"/>
                    <a:gd name="T13" fmla="*/ 0 h 34"/>
                    <a:gd name="T14" fmla="*/ 0 w 76"/>
                    <a:gd name="T15" fmla="*/ 0 h 34"/>
                    <a:gd name="T16" fmla="*/ 0 w 76"/>
                    <a:gd name="T17" fmla="*/ 0 h 34"/>
                    <a:gd name="T18" fmla="*/ 0 w 76"/>
                    <a:gd name="T19" fmla="*/ 0 h 34"/>
                    <a:gd name="T20" fmla="*/ 0 w 76"/>
                    <a:gd name="T21" fmla="*/ 0 h 34"/>
                    <a:gd name="T22" fmla="*/ 0 w 76"/>
                    <a:gd name="T23" fmla="*/ 0 h 34"/>
                    <a:gd name="T24" fmla="*/ 0 w 76"/>
                    <a:gd name="T25" fmla="*/ 0 h 34"/>
                    <a:gd name="T26" fmla="*/ 0 w 76"/>
                    <a:gd name="T27" fmla="*/ 0 h 34"/>
                    <a:gd name="T28" fmla="*/ 0 w 76"/>
                    <a:gd name="T29" fmla="*/ 0 h 34"/>
                    <a:gd name="T30" fmla="*/ 0 w 76"/>
                    <a:gd name="T31" fmla="*/ 0 h 34"/>
                    <a:gd name="T32" fmla="*/ 0 w 76"/>
                    <a:gd name="T33" fmla="*/ 0 h 34"/>
                    <a:gd name="T34" fmla="*/ 0 w 76"/>
                    <a:gd name="T35" fmla="*/ 0 h 34"/>
                    <a:gd name="T36" fmla="*/ 0 w 76"/>
                    <a:gd name="T37" fmla="*/ 0 h 34"/>
                    <a:gd name="T38" fmla="*/ 0 w 76"/>
                    <a:gd name="T39" fmla="*/ 0 h 34"/>
                    <a:gd name="T40" fmla="*/ 0 w 76"/>
                    <a:gd name="T41" fmla="*/ 0 h 34"/>
                    <a:gd name="T42" fmla="*/ 0 w 76"/>
                    <a:gd name="T43" fmla="*/ 0 h 34"/>
                    <a:gd name="T44" fmla="*/ 0 w 76"/>
                    <a:gd name="T45" fmla="*/ 0 h 34"/>
                    <a:gd name="T46" fmla="*/ 0 w 76"/>
                    <a:gd name="T47" fmla="*/ 0 h 34"/>
                    <a:gd name="T48" fmla="*/ 0 w 76"/>
                    <a:gd name="T49" fmla="*/ 0 h 34"/>
                    <a:gd name="T50" fmla="*/ 0 w 76"/>
                    <a:gd name="T51" fmla="*/ 0 h 34"/>
                    <a:gd name="T52" fmla="*/ 0 w 76"/>
                    <a:gd name="T53" fmla="*/ 0 h 34"/>
                    <a:gd name="T54" fmla="*/ 0 w 76"/>
                    <a:gd name="T55" fmla="*/ 0 h 34"/>
                    <a:gd name="T56" fmla="*/ 0 w 76"/>
                    <a:gd name="T57" fmla="*/ 0 h 34"/>
                    <a:gd name="T58" fmla="*/ 0 w 76"/>
                    <a:gd name="T59" fmla="*/ 0 h 34"/>
                    <a:gd name="T60" fmla="*/ 0 w 76"/>
                    <a:gd name="T61" fmla="*/ 0 h 34"/>
                    <a:gd name="T62" fmla="*/ 0 w 76"/>
                    <a:gd name="T63" fmla="*/ 0 h 34"/>
                    <a:gd name="T64" fmla="*/ 0 w 76"/>
                    <a:gd name="T65" fmla="*/ 0 h 34"/>
                    <a:gd name="T66" fmla="*/ 0 w 76"/>
                    <a:gd name="T67" fmla="*/ 0 h 34"/>
                    <a:gd name="T68" fmla="*/ 0 w 76"/>
                    <a:gd name="T69" fmla="*/ 0 h 34"/>
                    <a:gd name="T70" fmla="*/ 0 w 76"/>
                    <a:gd name="T71" fmla="*/ 0 h 34"/>
                    <a:gd name="T72" fmla="*/ 0 w 76"/>
                    <a:gd name="T73" fmla="*/ 0 h 34"/>
                    <a:gd name="T74" fmla="*/ 0 w 76"/>
                    <a:gd name="T75" fmla="*/ 0 h 34"/>
                    <a:gd name="T76" fmla="*/ 0 w 76"/>
                    <a:gd name="T77" fmla="*/ 0 h 34"/>
                    <a:gd name="T78" fmla="*/ 0 w 76"/>
                    <a:gd name="T79" fmla="*/ 0 h 34"/>
                    <a:gd name="T80" fmla="*/ 0 w 76"/>
                    <a:gd name="T81" fmla="*/ 0 h 3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76" h="34">
                      <a:moveTo>
                        <a:pt x="75" y="4"/>
                      </a:moveTo>
                      <a:lnTo>
                        <a:pt x="74" y="2"/>
                      </a:lnTo>
                      <a:lnTo>
                        <a:pt x="72" y="1"/>
                      </a:lnTo>
                      <a:lnTo>
                        <a:pt x="69" y="1"/>
                      </a:lnTo>
                      <a:lnTo>
                        <a:pt x="65" y="1"/>
                      </a:lnTo>
                      <a:lnTo>
                        <a:pt x="58" y="2"/>
                      </a:lnTo>
                      <a:lnTo>
                        <a:pt x="50" y="3"/>
                      </a:lnTo>
                      <a:lnTo>
                        <a:pt x="41" y="3"/>
                      </a:lnTo>
                      <a:lnTo>
                        <a:pt x="32" y="2"/>
                      </a:lnTo>
                      <a:lnTo>
                        <a:pt x="24" y="2"/>
                      </a:lnTo>
                      <a:lnTo>
                        <a:pt x="17" y="2"/>
                      </a:lnTo>
                      <a:lnTo>
                        <a:pt x="12" y="1"/>
                      </a:lnTo>
                      <a:lnTo>
                        <a:pt x="8" y="1"/>
                      </a:lnTo>
                      <a:lnTo>
                        <a:pt x="5" y="1"/>
                      </a:lnTo>
                      <a:lnTo>
                        <a:pt x="3" y="0"/>
                      </a:lnTo>
                      <a:lnTo>
                        <a:pt x="1" y="1"/>
                      </a:lnTo>
                      <a:lnTo>
                        <a:pt x="0" y="3"/>
                      </a:lnTo>
                      <a:lnTo>
                        <a:pt x="0" y="10"/>
                      </a:lnTo>
                      <a:lnTo>
                        <a:pt x="0" y="16"/>
                      </a:lnTo>
                      <a:lnTo>
                        <a:pt x="0" y="21"/>
                      </a:lnTo>
                      <a:lnTo>
                        <a:pt x="0" y="25"/>
                      </a:lnTo>
                      <a:lnTo>
                        <a:pt x="1" y="28"/>
                      </a:lnTo>
                      <a:lnTo>
                        <a:pt x="2" y="30"/>
                      </a:lnTo>
                      <a:lnTo>
                        <a:pt x="3" y="31"/>
                      </a:lnTo>
                      <a:lnTo>
                        <a:pt x="6" y="32"/>
                      </a:lnTo>
                      <a:lnTo>
                        <a:pt x="11" y="32"/>
                      </a:lnTo>
                      <a:lnTo>
                        <a:pt x="18" y="33"/>
                      </a:lnTo>
                      <a:lnTo>
                        <a:pt x="27" y="33"/>
                      </a:lnTo>
                      <a:lnTo>
                        <a:pt x="37" y="33"/>
                      </a:lnTo>
                      <a:lnTo>
                        <a:pt x="47" y="34"/>
                      </a:lnTo>
                      <a:lnTo>
                        <a:pt x="56" y="33"/>
                      </a:lnTo>
                      <a:lnTo>
                        <a:pt x="64" y="33"/>
                      </a:lnTo>
                      <a:lnTo>
                        <a:pt x="69" y="32"/>
                      </a:lnTo>
                      <a:lnTo>
                        <a:pt x="72" y="30"/>
                      </a:lnTo>
                      <a:lnTo>
                        <a:pt x="74" y="29"/>
                      </a:lnTo>
                      <a:lnTo>
                        <a:pt x="76" y="27"/>
                      </a:lnTo>
                      <a:lnTo>
                        <a:pt x="76" y="25"/>
                      </a:lnTo>
                      <a:lnTo>
                        <a:pt x="76" y="20"/>
                      </a:lnTo>
                      <a:lnTo>
                        <a:pt x="76" y="13"/>
                      </a:lnTo>
                      <a:lnTo>
                        <a:pt x="75" y="7"/>
                      </a:lnTo>
                      <a:lnTo>
                        <a:pt x="75" y="4"/>
                      </a:lnTo>
                      <a:close/>
                    </a:path>
                  </a:pathLst>
                </a:custGeom>
                <a:solidFill>
                  <a:srgbClr val="E5DDD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0068" name="Freeform 458"/>
                <p:cNvSpPr>
                  <a:spLocks/>
                </p:cNvSpPr>
                <p:nvPr/>
              </p:nvSpPr>
              <p:spPr bwMode="auto">
                <a:xfrm>
                  <a:off x="1858" y="2365"/>
                  <a:ext cx="10" cy="4"/>
                </a:xfrm>
                <a:custGeom>
                  <a:avLst/>
                  <a:gdLst>
                    <a:gd name="T0" fmla="*/ 0 w 76"/>
                    <a:gd name="T1" fmla="*/ 0 h 34"/>
                    <a:gd name="T2" fmla="*/ 0 w 76"/>
                    <a:gd name="T3" fmla="*/ 0 h 34"/>
                    <a:gd name="T4" fmla="*/ 0 w 76"/>
                    <a:gd name="T5" fmla="*/ 0 h 34"/>
                    <a:gd name="T6" fmla="*/ 0 w 76"/>
                    <a:gd name="T7" fmla="*/ 0 h 34"/>
                    <a:gd name="T8" fmla="*/ 0 w 76"/>
                    <a:gd name="T9" fmla="*/ 0 h 34"/>
                    <a:gd name="T10" fmla="*/ 0 w 76"/>
                    <a:gd name="T11" fmla="*/ 0 h 34"/>
                    <a:gd name="T12" fmla="*/ 0 w 76"/>
                    <a:gd name="T13" fmla="*/ 0 h 34"/>
                    <a:gd name="T14" fmla="*/ 0 w 76"/>
                    <a:gd name="T15" fmla="*/ 0 h 34"/>
                    <a:gd name="T16" fmla="*/ 0 w 76"/>
                    <a:gd name="T17" fmla="*/ 0 h 34"/>
                    <a:gd name="T18" fmla="*/ 0 w 76"/>
                    <a:gd name="T19" fmla="*/ 0 h 34"/>
                    <a:gd name="T20" fmla="*/ 0 w 76"/>
                    <a:gd name="T21" fmla="*/ 0 h 34"/>
                    <a:gd name="T22" fmla="*/ 0 w 76"/>
                    <a:gd name="T23" fmla="*/ 0 h 34"/>
                    <a:gd name="T24" fmla="*/ 0 w 76"/>
                    <a:gd name="T25" fmla="*/ 0 h 34"/>
                    <a:gd name="T26" fmla="*/ 0 w 76"/>
                    <a:gd name="T27" fmla="*/ 0 h 34"/>
                    <a:gd name="T28" fmla="*/ 0 w 76"/>
                    <a:gd name="T29" fmla="*/ 0 h 34"/>
                    <a:gd name="T30" fmla="*/ 0 w 76"/>
                    <a:gd name="T31" fmla="*/ 0 h 34"/>
                    <a:gd name="T32" fmla="*/ 0 w 76"/>
                    <a:gd name="T33" fmla="*/ 0 h 34"/>
                    <a:gd name="T34" fmla="*/ 0 w 76"/>
                    <a:gd name="T35" fmla="*/ 0 h 34"/>
                    <a:gd name="T36" fmla="*/ 0 w 76"/>
                    <a:gd name="T37" fmla="*/ 0 h 34"/>
                    <a:gd name="T38" fmla="*/ 0 w 76"/>
                    <a:gd name="T39" fmla="*/ 0 h 34"/>
                    <a:gd name="T40" fmla="*/ 0 w 76"/>
                    <a:gd name="T41" fmla="*/ 0 h 34"/>
                    <a:gd name="T42" fmla="*/ 0 w 76"/>
                    <a:gd name="T43" fmla="*/ 0 h 34"/>
                    <a:gd name="T44" fmla="*/ 0 w 76"/>
                    <a:gd name="T45" fmla="*/ 0 h 34"/>
                    <a:gd name="T46" fmla="*/ 0 w 76"/>
                    <a:gd name="T47" fmla="*/ 0 h 34"/>
                    <a:gd name="T48" fmla="*/ 0 w 76"/>
                    <a:gd name="T49" fmla="*/ 0 h 34"/>
                    <a:gd name="T50" fmla="*/ 0 w 76"/>
                    <a:gd name="T51" fmla="*/ 0 h 34"/>
                    <a:gd name="T52" fmla="*/ 0 w 76"/>
                    <a:gd name="T53" fmla="*/ 0 h 34"/>
                    <a:gd name="T54" fmla="*/ 0 w 76"/>
                    <a:gd name="T55" fmla="*/ 0 h 34"/>
                    <a:gd name="T56" fmla="*/ 0 w 76"/>
                    <a:gd name="T57" fmla="*/ 0 h 34"/>
                    <a:gd name="T58" fmla="*/ 0 w 76"/>
                    <a:gd name="T59" fmla="*/ 0 h 34"/>
                    <a:gd name="T60" fmla="*/ 0 w 76"/>
                    <a:gd name="T61" fmla="*/ 0 h 34"/>
                    <a:gd name="T62" fmla="*/ 0 w 76"/>
                    <a:gd name="T63" fmla="*/ 0 h 34"/>
                    <a:gd name="T64" fmla="*/ 0 w 76"/>
                    <a:gd name="T65" fmla="*/ 0 h 34"/>
                    <a:gd name="T66" fmla="*/ 0 w 76"/>
                    <a:gd name="T67" fmla="*/ 0 h 34"/>
                    <a:gd name="T68" fmla="*/ 0 w 76"/>
                    <a:gd name="T69" fmla="*/ 0 h 34"/>
                    <a:gd name="T70" fmla="*/ 0 w 76"/>
                    <a:gd name="T71" fmla="*/ 0 h 34"/>
                    <a:gd name="T72" fmla="*/ 0 w 76"/>
                    <a:gd name="T73" fmla="*/ 0 h 34"/>
                    <a:gd name="T74" fmla="*/ 0 w 76"/>
                    <a:gd name="T75" fmla="*/ 0 h 34"/>
                    <a:gd name="T76" fmla="*/ 0 w 76"/>
                    <a:gd name="T77" fmla="*/ 0 h 34"/>
                    <a:gd name="T78" fmla="*/ 0 w 76"/>
                    <a:gd name="T79" fmla="*/ 0 h 34"/>
                    <a:gd name="T80" fmla="*/ 0 w 76"/>
                    <a:gd name="T81" fmla="*/ 0 h 34"/>
                    <a:gd name="T82" fmla="*/ 0 w 76"/>
                    <a:gd name="T83" fmla="*/ 0 h 34"/>
                    <a:gd name="T84" fmla="*/ 0 w 76"/>
                    <a:gd name="T85" fmla="*/ 0 h 34"/>
                    <a:gd name="T86" fmla="*/ 0 w 76"/>
                    <a:gd name="T87" fmla="*/ 0 h 34"/>
                    <a:gd name="T88" fmla="*/ 0 w 76"/>
                    <a:gd name="T89" fmla="*/ 0 h 34"/>
                    <a:gd name="T90" fmla="*/ 0 w 76"/>
                    <a:gd name="T91" fmla="*/ 0 h 34"/>
                    <a:gd name="T92" fmla="*/ 0 w 76"/>
                    <a:gd name="T93" fmla="*/ 0 h 34"/>
                    <a:gd name="T94" fmla="*/ 0 w 76"/>
                    <a:gd name="T95" fmla="*/ 0 h 34"/>
                    <a:gd name="T96" fmla="*/ 0 w 76"/>
                    <a:gd name="T97" fmla="*/ 0 h 3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76" h="34">
                      <a:moveTo>
                        <a:pt x="75" y="4"/>
                      </a:moveTo>
                      <a:lnTo>
                        <a:pt x="75" y="4"/>
                      </a:lnTo>
                      <a:lnTo>
                        <a:pt x="74" y="2"/>
                      </a:lnTo>
                      <a:lnTo>
                        <a:pt x="72" y="1"/>
                      </a:lnTo>
                      <a:lnTo>
                        <a:pt x="69" y="1"/>
                      </a:lnTo>
                      <a:lnTo>
                        <a:pt x="65" y="1"/>
                      </a:lnTo>
                      <a:lnTo>
                        <a:pt x="58" y="2"/>
                      </a:lnTo>
                      <a:lnTo>
                        <a:pt x="50" y="3"/>
                      </a:lnTo>
                      <a:lnTo>
                        <a:pt x="41" y="3"/>
                      </a:lnTo>
                      <a:lnTo>
                        <a:pt x="32" y="2"/>
                      </a:lnTo>
                      <a:lnTo>
                        <a:pt x="24" y="2"/>
                      </a:lnTo>
                      <a:lnTo>
                        <a:pt x="17" y="2"/>
                      </a:lnTo>
                      <a:lnTo>
                        <a:pt x="12" y="1"/>
                      </a:lnTo>
                      <a:lnTo>
                        <a:pt x="8" y="1"/>
                      </a:lnTo>
                      <a:lnTo>
                        <a:pt x="5" y="1"/>
                      </a:lnTo>
                      <a:lnTo>
                        <a:pt x="3" y="0"/>
                      </a:lnTo>
                      <a:lnTo>
                        <a:pt x="1" y="1"/>
                      </a:lnTo>
                      <a:lnTo>
                        <a:pt x="0" y="3"/>
                      </a:lnTo>
                      <a:lnTo>
                        <a:pt x="0" y="10"/>
                      </a:lnTo>
                      <a:lnTo>
                        <a:pt x="0" y="16"/>
                      </a:lnTo>
                      <a:lnTo>
                        <a:pt x="0" y="21"/>
                      </a:lnTo>
                      <a:lnTo>
                        <a:pt x="0" y="25"/>
                      </a:lnTo>
                      <a:lnTo>
                        <a:pt x="1" y="28"/>
                      </a:lnTo>
                      <a:lnTo>
                        <a:pt x="2" y="30"/>
                      </a:lnTo>
                      <a:lnTo>
                        <a:pt x="3" y="31"/>
                      </a:lnTo>
                      <a:lnTo>
                        <a:pt x="6" y="32"/>
                      </a:lnTo>
                      <a:lnTo>
                        <a:pt x="11" y="32"/>
                      </a:lnTo>
                      <a:lnTo>
                        <a:pt x="18" y="33"/>
                      </a:lnTo>
                      <a:lnTo>
                        <a:pt x="27" y="33"/>
                      </a:lnTo>
                      <a:lnTo>
                        <a:pt x="37" y="33"/>
                      </a:lnTo>
                      <a:lnTo>
                        <a:pt x="47" y="34"/>
                      </a:lnTo>
                      <a:lnTo>
                        <a:pt x="56" y="33"/>
                      </a:lnTo>
                      <a:lnTo>
                        <a:pt x="64" y="33"/>
                      </a:lnTo>
                      <a:lnTo>
                        <a:pt x="69" y="32"/>
                      </a:lnTo>
                      <a:lnTo>
                        <a:pt x="72" y="30"/>
                      </a:lnTo>
                      <a:lnTo>
                        <a:pt x="74" y="29"/>
                      </a:lnTo>
                      <a:lnTo>
                        <a:pt x="76" y="27"/>
                      </a:lnTo>
                      <a:lnTo>
                        <a:pt x="76" y="25"/>
                      </a:lnTo>
                      <a:lnTo>
                        <a:pt x="76" y="20"/>
                      </a:lnTo>
                      <a:lnTo>
                        <a:pt x="76" y="13"/>
                      </a:lnTo>
                      <a:lnTo>
                        <a:pt x="75" y="7"/>
                      </a:lnTo>
                      <a:lnTo>
                        <a:pt x="75" y="4"/>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40069" name="Freeform 459"/>
                <p:cNvSpPr>
                  <a:spLocks/>
                </p:cNvSpPr>
                <p:nvPr/>
              </p:nvSpPr>
              <p:spPr bwMode="auto">
                <a:xfrm>
                  <a:off x="1826" y="2364"/>
                  <a:ext cx="28" cy="5"/>
                </a:xfrm>
                <a:custGeom>
                  <a:avLst/>
                  <a:gdLst>
                    <a:gd name="T0" fmla="*/ 0 w 220"/>
                    <a:gd name="T1" fmla="*/ 0 h 36"/>
                    <a:gd name="T2" fmla="*/ 0 w 220"/>
                    <a:gd name="T3" fmla="*/ 0 h 36"/>
                    <a:gd name="T4" fmla="*/ 0 w 220"/>
                    <a:gd name="T5" fmla="*/ 0 h 36"/>
                    <a:gd name="T6" fmla="*/ 0 w 220"/>
                    <a:gd name="T7" fmla="*/ 0 h 36"/>
                    <a:gd name="T8" fmla="*/ 0 w 220"/>
                    <a:gd name="T9" fmla="*/ 0 h 36"/>
                    <a:gd name="T10" fmla="*/ 0 w 220"/>
                    <a:gd name="T11" fmla="*/ 0 h 36"/>
                    <a:gd name="T12" fmla="*/ 0 w 220"/>
                    <a:gd name="T13" fmla="*/ 0 h 36"/>
                    <a:gd name="T14" fmla="*/ 0 w 220"/>
                    <a:gd name="T15" fmla="*/ 0 h 36"/>
                    <a:gd name="T16" fmla="*/ 0 w 220"/>
                    <a:gd name="T17" fmla="*/ 0 h 36"/>
                    <a:gd name="T18" fmla="*/ 0 w 220"/>
                    <a:gd name="T19" fmla="*/ 0 h 36"/>
                    <a:gd name="T20" fmla="*/ 0 w 220"/>
                    <a:gd name="T21" fmla="*/ 0 h 36"/>
                    <a:gd name="T22" fmla="*/ 0 w 220"/>
                    <a:gd name="T23" fmla="*/ 0 h 36"/>
                    <a:gd name="T24" fmla="*/ 0 w 220"/>
                    <a:gd name="T25" fmla="*/ 0 h 36"/>
                    <a:gd name="T26" fmla="*/ 0 w 220"/>
                    <a:gd name="T27" fmla="*/ 0 h 36"/>
                    <a:gd name="T28" fmla="*/ 0 w 220"/>
                    <a:gd name="T29" fmla="*/ 0 h 36"/>
                    <a:gd name="T30" fmla="*/ 0 w 220"/>
                    <a:gd name="T31" fmla="*/ 0 h 36"/>
                    <a:gd name="T32" fmla="*/ 0 w 220"/>
                    <a:gd name="T33" fmla="*/ 0 h 36"/>
                    <a:gd name="T34" fmla="*/ 0 w 220"/>
                    <a:gd name="T35" fmla="*/ 0 h 36"/>
                    <a:gd name="T36" fmla="*/ 0 w 220"/>
                    <a:gd name="T37" fmla="*/ 0 h 36"/>
                    <a:gd name="T38" fmla="*/ 0 w 220"/>
                    <a:gd name="T39" fmla="*/ 0 h 36"/>
                    <a:gd name="T40" fmla="*/ 0 w 220"/>
                    <a:gd name="T41" fmla="*/ 0 h 36"/>
                    <a:gd name="T42" fmla="*/ 0 w 220"/>
                    <a:gd name="T43" fmla="*/ 0 h 36"/>
                    <a:gd name="T44" fmla="*/ 0 w 220"/>
                    <a:gd name="T45" fmla="*/ 0 h 36"/>
                    <a:gd name="T46" fmla="*/ 0 w 220"/>
                    <a:gd name="T47" fmla="*/ 0 h 36"/>
                    <a:gd name="T48" fmla="*/ 0 w 220"/>
                    <a:gd name="T49" fmla="*/ 0 h 36"/>
                    <a:gd name="T50" fmla="*/ 0 w 220"/>
                    <a:gd name="T51" fmla="*/ 0 h 36"/>
                    <a:gd name="T52" fmla="*/ 0 w 220"/>
                    <a:gd name="T53" fmla="*/ 0 h 36"/>
                    <a:gd name="T54" fmla="*/ 0 w 220"/>
                    <a:gd name="T55" fmla="*/ 0 h 36"/>
                    <a:gd name="T56" fmla="*/ 0 w 220"/>
                    <a:gd name="T57" fmla="*/ 0 h 36"/>
                    <a:gd name="T58" fmla="*/ 0 w 220"/>
                    <a:gd name="T59" fmla="*/ 0 h 36"/>
                    <a:gd name="T60" fmla="*/ 0 w 220"/>
                    <a:gd name="T61" fmla="*/ 0 h 36"/>
                    <a:gd name="T62" fmla="*/ 0 w 220"/>
                    <a:gd name="T63" fmla="*/ 0 h 36"/>
                    <a:gd name="T64" fmla="*/ 0 w 220"/>
                    <a:gd name="T65" fmla="*/ 0 h 36"/>
                    <a:gd name="T66" fmla="*/ 0 w 220"/>
                    <a:gd name="T67" fmla="*/ 0 h 36"/>
                    <a:gd name="T68" fmla="*/ 0 w 220"/>
                    <a:gd name="T69" fmla="*/ 0 h 36"/>
                    <a:gd name="T70" fmla="*/ 0 w 220"/>
                    <a:gd name="T71" fmla="*/ 0 h 36"/>
                    <a:gd name="T72" fmla="*/ 0 w 220"/>
                    <a:gd name="T73" fmla="*/ 0 h 36"/>
                    <a:gd name="T74" fmla="*/ 0 w 220"/>
                    <a:gd name="T75" fmla="*/ 0 h 36"/>
                    <a:gd name="T76" fmla="*/ 0 w 220"/>
                    <a:gd name="T77" fmla="*/ 0 h 36"/>
                    <a:gd name="T78" fmla="*/ 0 w 220"/>
                    <a:gd name="T79" fmla="*/ 0 h 36"/>
                    <a:gd name="T80" fmla="*/ 0 w 220"/>
                    <a:gd name="T81" fmla="*/ 0 h 36"/>
                    <a:gd name="T82" fmla="*/ 0 w 220"/>
                    <a:gd name="T83" fmla="*/ 0 h 36"/>
                    <a:gd name="T84" fmla="*/ 0 w 220"/>
                    <a:gd name="T85" fmla="*/ 0 h 36"/>
                    <a:gd name="T86" fmla="*/ 0 w 220"/>
                    <a:gd name="T87" fmla="*/ 0 h 36"/>
                    <a:gd name="T88" fmla="*/ 0 w 220"/>
                    <a:gd name="T89" fmla="*/ 0 h 36"/>
                    <a:gd name="T90" fmla="*/ 0 w 220"/>
                    <a:gd name="T91" fmla="*/ 0 h 36"/>
                    <a:gd name="T92" fmla="*/ 0 w 220"/>
                    <a:gd name="T93" fmla="*/ 0 h 36"/>
                    <a:gd name="T94" fmla="*/ 0 w 220"/>
                    <a:gd name="T95" fmla="*/ 0 h 36"/>
                    <a:gd name="T96" fmla="*/ 0 w 220"/>
                    <a:gd name="T97" fmla="*/ 0 h 36"/>
                    <a:gd name="T98" fmla="*/ 0 w 220"/>
                    <a:gd name="T99" fmla="*/ 0 h 36"/>
                    <a:gd name="T100" fmla="*/ 0 w 220"/>
                    <a:gd name="T101" fmla="*/ 0 h 36"/>
                    <a:gd name="T102" fmla="*/ 0 w 220"/>
                    <a:gd name="T103" fmla="*/ 0 h 36"/>
                    <a:gd name="T104" fmla="*/ 0 w 220"/>
                    <a:gd name="T105" fmla="*/ 0 h 36"/>
                    <a:gd name="T106" fmla="*/ 0 w 220"/>
                    <a:gd name="T107" fmla="*/ 0 h 36"/>
                    <a:gd name="T108" fmla="*/ 0 w 220"/>
                    <a:gd name="T109" fmla="*/ 0 h 36"/>
                    <a:gd name="T110" fmla="*/ 0 w 220"/>
                    <a:gd name="T111" fmla="*/ 0 h 36"/>
                    <a:gd name="T112" fmla="*/ 0 w 220"/>
                    <a:gd name="T113" fmla="*/ 0 h 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20" h="36">
                      <a:moveTo>
                        <a:pt x="215" y="7"/>
                      </a:moveTo>
                      <a:lnTo>
                        <a:pt x="212" y="5"/>
                      </a:lnTo>
                      <a:lnTo>
                        <a:pt x="208" y="4"/>
                      </a:lnTo>
                      <a:lnTo>
                        <a:pt x="200" y="4"/>
                      </a:lnTo>
                      <a:lnTo>
                        <a:pt x="188" y="4"/>
                      </a:lnTo>
                      <a:lnTo>
                        <a:pt x="179" y="4"/>
                      </a:lnTo>
                      <a:lnTo>
                        <a:pt x="168" y="5"/>
                      </a:lnTo>
                      <a:lnTo>
                        <a:pt x="156" y="5"/>
                      </a:lnTo>
                      <a:lnTo>
                        <a:pt x="144" y="5"/>
                      </a:lnTo>
                      <a:lnTo>
                        <a:pt x="131" y="5"/>
                      </a:lnTo>
                      <a:lnTo>
                        <a:pt x="118" y="4"/>
                      </a:lnTo>
                      <a:lnTo>
                        <a:pt x="104" y="4"/>
                      </a:lnTo>
                      <a:lnTo>
                        <a:pt x="90" y="4"/>
                      </a:lnTo>
                      <a:lnTo>
                        <a:pt x="78" y="3"/>
                      </a:lnTo>
                      <a:lnTo>
                        <a:pt x="66" y="3"/>
                      </a:lnTo>
                      <a:lnTo>
                        <a:pt x="55" y="2"/>
                      </a:lnTo>
                      <a:lnTo>
                        <a:pt x="45" y="2"/>
                      </a:lnTo>
                      <a:lnTo>
                        <a:pt x="37" y="2"/>
                      </a:lnTo>
                      <a:lnTo>
                        <a:pt x="30" y="1"/>
                      </a:lnTo>
                      <a:lnTo>
                        <a:pt x="26" y="1"/>
                      </a:lnTo>
                      <a:lnTo>
                        <a:pt x="23" y="1"/>
                      </a:lnTo>
                      <a:lnTo>
                        <a:pt x="16" y="0"/>
                      </a:lnTo>
                      <a:lnTo>
                        <a:pt x="9" y="0"/>
                      </a:lnTo>
                      <a:lnTo>
                        <a:pt x="3" y="0"/>
                      </a:lnTo>
                      <a:lnTo>
                        <a:pt x="1" y="2"/>
                      </a:lnTo>
                      <a:lnTo>
                        <a:pt x="0" y="8"/>
                      </a:lnTo>
                      <a:lnTo>
                        <a:pt x="0" y="14"/>
                      </a:lnTo>
                      <a:lnTo>
                        <a:pt x="1" y="20"/>
                      </a:lnTo>
                      <a:lnTo>
                        <a:pt x="2" y="24"/>
                      </a:lnTo>
                      <a:lnTo>
                        <a:pt x="4" y="26"/>
                      </a:lnTo>
                      <a:lnTo>
                        <a:pt x="7" y="28"/>
                      </a:lnTo>
                      <a:lnTo>
                        <a:pt x="11" y="30"/>
                      </a:lnTo>
                      <a:lnTo>
                        <a:pt x="20" y="31"/>
                      </a:lnTo>
                      <a:lnTo>
                        <a:pt x="24" y="31"/>
                      </a:lnTo>
                      <a:lnTo>
                        <a:pt x="31" y="32"/>
                      </a:lnTo>
                      <a:lnTo>
                        <a:pt x="40" y="32"/>
                      </a:lnTo>
                      <a:lnTo>
                        <a:pt x="51" y="32"/>
                      </a:lnTo>
                      <a:lnTo>
                        <a:pt x="63" y="33"/>
                      </a:lnTo>
                      <a:lnTo>
                        <a:pt x="77" y="33"/>
                      </a:lnTo>
                      <a:lnTo>
                        <a:pt x="92" y="34"/>
                      </a:lnTo>
                      <a:lnTo>
                        <a:pt x="106" y="34"/>
                      </a:lnTo>
                      <a:lnTo>
                        <a:pt x="121" y="35"/>
                      </a:lnTo>
                      <a:lnTo>
                        <a:pt x="136" y="35"/>
                      </a:lnTo>
                      <a:lnTo>
                        <a:pt x="150" y="36"/>
                      </a:lnTo>
                      <a:lnTo>
                        <a:pt x="163" y="36"/>
                      </a:lnTo>
                      <a:lnTo>
                        <a:pt x="175" y="36"/>
                      </a:lnTo>
                      <a:lnTo>
                        <a:pt x="185" y="36"/>
                      </a:lnTo>
                      <a:lnTo>
                        <a:pt x="194" y="35"/>
                      </a:lnTo>
                      <a:lnTo>
                        <a:pt x="200" y="35"/>
                      </a:lnTo>
                      <a:lnTo>
                        <a:pt x="209" y="34"/>
                      </a:lnTo>
                      <a:lnTo>
                        <a:pt x="215" y="32"/>
                      </a:lnTo>
                      <a:lnTo>
                        <a:pt x="219" y="30"/>
                      </a:lnTo>
                      <a:lnTo>
                        <a:pt x="220" y="28"/>
                      </a:lnTo>
                      <a:lnTo>
                        <a:pt x="219" y="23"/>
                      </a:lnTo>
                      <a:lnTo>
                        <a:pt x="218" y="16"/>
                      </a:lnTo>
                      <a:lnTo>
                        <a:pt x="216" y="10"/>
                      </a:lnTo>
                      <a:lnTo>
                        <a:pt x="215" y="7"/>
                      </a:lnTo>
                      <a:close/>
                    </a:path>
                  </a:pathLst>
                </a:custGeom>
                <a:solidFill>
                  <a:srgbClr val="E5DDD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0070" name="Freeform 460"/>
                <p:cNvSpPr>
                  <a:spLocks/>
                </p:cNvSpPr>
                <p:nvPr/>
              </p:nvSpPr>
              <p:spPr bwMode="auto">
                <a:xfrm>
                  <a:off x="1826" y="2364"/>
                  <a:ext cx="28" cy="5"/>
                </a:xfrm>
                <a:custGeom>
                  <a:avLst/>
                  <a:gdLst>
                    <a:gd name="T0" fmla="*/ 0 w 220"/>
                    <a:gd name="T1" fmla="*/ 0 h 36"/>
                    <a:gd name="T2" fmla="*/ 0 w 220"/>
                    <a:gd name="T3" fmla="*/ 0 h 36"/>
                    <a:gd name="T4" fmla="*/ 0 w 220"/>
                    <a:gd name="T5" fmla="*/ 0 h 36"/>
                    <a:gd name="T6" fmla="*/ 0 w 220"/>
                    <a:gd name="T7" fmla="*/ 0 h 36"/>
                    <a:gd name="T8" fmla="*/ 0 w 220"/>
                    <a:gd name="T9" fmla="*/ 0 h 36"/>
                    <a:gd name="T10" fmla="*/ 0 w 220"/>
                    <a:gd name="T11" fmla="*/ 0 h 36"/>
                    <a:gd name="T12" fmla="*/ 0 w 220"/>
                    <a:gd name="T13" fmla="*/ 0 h 36"/>
                    <a:gd name="T14" fmla="*/ 0 w 220"/>
                    <a:gd name="T15" fmla="*/ 0 h 36"/>
                    <a:gd name="T16" fmla="*/ 0 w 220"/>
                    <a:gd name="T17" fmla="*/ 0 h 36"/>
                    <a:gd name="T18" fmla="*/ 0 w 220"/>
                    <a:gd name="T19" fmla="*/ 0 h 36"/>
                    <a:gd name="T20" fmla="*/ 0 w 220"/>
                    <a:gd name="T21" fmla="*/ 0 h 36"/>
                    <a:gd name="T22" fmla="*/ 0 w 220"/>
                    <a:gd name="T23" fmla="*/ 0 h 36"/>
                    <a:gd name="T24" fmla="*/ 0 w 220"/>
                    <a:gd name="T25" fmla="*/ 0 h 36"/>
                    <a:gd name="T26" fmla="*/ 0 w 220"/>
                    <a:gd name="T27" fmla="*/ 0 h 36"/>
                    <a:gd name="T28" fmla="*/ 0 w 220"/>
                    <a:gd name="T29" fmla="*/ 0 h 36"/>
                    <a:gd name="T30" fmla="*/ 0 w 220"/>
                    <a:gd name="T31" fmla="*/ 0 h 36"/>
                    <a:gd name="T32" fmla="*/ 0 w 220"/>
                    <a:gd name="T33" fmla="*/ 0 h 36"/>
                    <a:gd name="T34" fmla="*/ 0 w 220"/>
                    <a:gd name="T35" fmla="*/ 0 h 36"/>
                    <a:gd name="T36" fmla="*/ 0 w 220"/>
                    <a:gd name="T37" fmla="*/ 0 h 36"/>
                    <a:gd name="T38" fmla="*/ 0 w 220"/>
                    <a:gd name="T39" fmla="*/ 0 h 36"/>
                    <a:gd name="T40" fmla="*/ 0 w 220"/>
                    <a:gd name="T41" fmla="*/ 0 h 36"/>
                    <a:gd name="T42" fmla="*/ 0 w 220"/>
                    <a:gd name="T43" fmla="*/ 0 h 36"/>
                    <a:gd name="T44" fmla="*/ 0 w 220"/>
                    <a:gd name="T45" fmla="*/ 0 h 36"/>
                    <a:gd name="T46" fmla="*/ 0 w 220"/>
                    <a:gd name="T47" fmla="*/ 0 h 36"/>
                    <a:gd name="T48" fmla="*/ 0 w 220"/>
                    <a:gd name="T49" fmla="*/ 0 h 36"/>
                    <a:gd name="T50" fmla="*/ 0 w 220"/>
                    <a:gd name="T51" fmla="*/ 0 h 36"/>
                    <a:gd name="T52" fmla="*/ 0 w 220"/>
                    <a:gd name="T53" fmla="*/ 0 h 36"/>
                    <a:gd name="T54" fmla="*/ 0 w 220"/>
                    <a:gd name="T55" fmla="*/ 0 h 36"/>
                    <a:gd name="T56" fmla="*/ 0 w 220"/>
                    <a:gd name="T57" fmla="*/ 0 h 36"/>
                    <a:gd name="T58" fmla="*/ 0 w 220"/>
                    <a:gd name="T59" fmla="*/ 0 h 36"/>
                    <a:gd name="T60" fmla="*/ 0 w 220"/>
                    <a:gd name="T61" fmla="*/ 0 h 36"/>
                    <a:gd name="T62" fmla="*/ 0 w 220"/>
                    <a:gd name="T63" fmla="*/ 0 h 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220" h="36">
                      <a:moveTo>
                        <a:pt x="215" y="7"/>
                      </a:moveTo>
                      <a:lnTo>
                        <a:pt x="215" y="7"/>
                      </a:lnTo>
                      <a:lnTo>
                        <a:pt x="212" y="5"/>
                      </a:lnTo>
                      <a:lnTo>
                        <a:pt x="208" y="4"/>
                      </a:lnTo>
                      <a:lnTo>
                        <a:pt x="200" y="4"/>
                      </a:lnTo>
                      <a:lnTo>
                        <a:pt x="188" y="4"/>
                      </a:lnTo>
                      <a:lnTo>
                        <a:pt x="179" y="4"/>
                      </a:lnTo>
                      <a:lnTo>
                        <a:pt x="168" y="5"/>
                      </a:lnTo>
                      <a:lnTo>
                        <a:pt x="156" y="5"/>
                      </a:lnTo>
                      <a:lnTo>
                        <a:pt x="144" y="5"/>
                      </a:lnTo>
                      <a:lnTo>
                        <a:pt x="131" y="5"/>
                      </a:lnTo>
                      <a:lnTo>
                        <a:pt x="118" y="4"/>
                      </a:lnTo>
                      <a:lnTo>
                        <a:pt x="104" y="4"/>
                      </a:lnTo>
                      <a:lnTo>
                        <a:pt x="90" y="4"/>
                      </a:lnTo>
                      <a:lnTo>
                        <a:pt x="78" y="3"/>
                      </a:lnTo>
                      <a:lnTo>
                        <a:pt x="66" y="3"/>
                      </a:lnTo>
                      <a:lnTo>
                        <a:pt x="55" y="2"/>
                      </a:lnTo>
                      <a:lnTo>
                        <a:pt x="45" y="2"/>
                      </a:lnTo>
                      <a:lnTo>
                        <a:pt x="37" y="2"/>
                      </a:lnTo>
                      <a:lnTo>
                        <a:pt x="30" y="1"/>
                      </a:lnTo>
                      <a:lnTo>
                        <a:pt x="26" y="1"/>
                      </a:lnTo>
                      <a:lnTo>
                        <a:pt x="23" y="1"/>
                      </a:lnTo>
                      <a:lnTo>
                        <a:pt x="16" y="0"/>
                      </a:lnTo>
                      <a:lnTo>
                        <a:pt x="9" y="0"/>
                      </a:lnTo>
                      <a:lnTo>
                        <a:pt x="3" y="0"/>
                      </a:lnTo>
                      <a:lnTo>
                        <a:pt x="1" y="2"/>
                      </a:lnTo>
                      <a:lnTo>
                        <a:pt x="0" y="8"/>
                      </a:lnTo>
                      <a:lnTo>
                        <a:pt x="0" y="14"/>
                      </a:lnTo>
                      <a:lnTo>
                        <a:pt x="1" y="20"/>
                      </a:lnTo>
                      <a:lnTo>
                        <a:pt x="2" y="24"/>
                      </a:lnTo>
                      <a:lnTo>
                        <a:pt x="4" y="26"/>
                      </a:lnTo>
                      <a:lnTo>
                        <a:pt x="7" y="28"/>
                      </a:lnTo>
                      <a:lnTo>
                        <a:pt x="11" y="30"/>
                      </a:lnTo>
                      <a:lnTo>
                        <a:pt x="20" y="31"/>
                      </a:lnTo>
                      <a:lnTo>
                        <a:pt x="24" y="31"/>
                      </a:lnTo>
                      <a:lnTo>
                        <a:pt x="31" y="32"/>
                      </a:lnTo>
                      <a:lnTo>
                        <a:pt x="40" y="32"/>
                      </a:lnTo>
                      <a:lnTo>
                        <a:pt x="51" y="32"/>
                      </a:lnTo>
                      <a:lnTo>
                        <a:pt x="63" y="33"/>
                      </a:lnTo>
                      <a:lnTo>
                        <a:pt x="77" y="33"/>
                      </a:lnTo>
                      <a:lnTo>
                        <a:pt x="92" y="34"/>
                      </a:lnTo>
                      <a:lnTo>
                        <a:pt x="106" y="34"/>
                      </a:lnTo>
                      <a:lnTo>
                        <a:pt x="121" y="35"/>
                      </a:lnTo>
                      <a:lnTo>
                        <a:pt x="136" y="35"/>
                      </a:lnTo>
                      <a:lnTo>
                        <a:pt x="150" y="36"/>
                      </a:lnTo>
                      <a:lnTo>
                        <a:pt x="163" y="36"/>
                      </a:lnTo>
                      <a:lnTo>
                        <a:pt x="175" y="36"/>
                      </a:lnTo>
                      <a:lnTo>
                        <a:pt x="185" y="36"/>
                      </a:lnTo>
                      <a:lnTo>
                        <a:pt x="194" y="35"/>
                      </a:lnTo>
                      <a:lnTo>
                        <a:pt x="200" y="35"/>
                      </a:lnTo>
                      <a:lnTo>
                        <a:pt x="209" y="34"/>
                      </a:lnTo>
                      <a:lnTo>
                        <a:pt x="215" y="32"/>
                      </a:lnTo>
                      <a:lnTo>
                        <a:pt x="219" y="30"/>
                      </a:lnTo>
                      <a:lnTo>
                        <a:pt x="220" y="28"/>
                      </a:lnTo>
                      <a:lnTo>
                        <a:pt x="219" y="23"/>
                      </a:lnTo>
                      <a:lnTo>
                        <a:pt x="218" y="16"/>
                      </a:lnTo>
                      <a:lnTo>
                        <a:pt x="216" y="10"/>
                      </a:lnTo>
                      <a:lnTo>
                        <a:pt x="215" y="7"/>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40071" name="Freeform 461"/>
                <p:cNvSpPr>
                  <a:spLocks/>
                </p:cNvSpPr>
                <p:nvPr/>
              </p:nvSpPr>
              <p:spPr bwMode="auto">
                <a:xfrm>
                  <a:off x="1972" y="2366"/>
                  <a:ext cx="10" cy="4"/>
                </a:xfrm>
                <a:custGeom>
                  <a:avLst/>
                  <a:gdLst>
                    <a:gd name="T0" fmla="*/ 0 w 75"/>
                    <a:gd name="T1" fmla="*/ 0 h 35"/>
                    <a:gd name="T2" fmla="*/ 0 w 75"/>
                    <a:gd name="T3" fmla="*/ 0 h 35"/>
                    <a:gd name="T4" fmla="*/ 0 w 75"/>
                    <a:gd name="T5" fmla="*/ 0 h 35"/>
                    <a:gd name="T6" fmla="*/ 0 w 75"/>
                    <a:gd name="T7" fmla="*/ 0 h 35"/>
                    <a:gd name="T8" fmla="*/ 0 w 75"/>
                    <a:gd name="T9" fmla="*/ 0 h 35"/>
                    <a:gd name="T10" fmla="*/ 0 w 75"/>
                    <a:gd name="T11" fmla="*/ 0 h 35"/>
                    <a:gd name="T12" fmla="*/ 0 w 75"/>
                    <a:gd name="T13" fmla="*/ 0 h 35"/>
                    <a:gd name="T14" fmla="*/ 0 w 75"/>
                    <a:gd name="T15" fmla="*/ 0 h 35"/>
                    <a:gd name="T16" fmla="*/ 0 w 75"/>
                    <a:gd name="T17" fmla="*/ 0 h 35"/>
                    <a:gd name="T18" fmla="*/ 0 w 75"/>
                    <a:gd name="T19" fmla="*/ 0 h 35"/>
                    <a:gd name="T20" fmla="*/ 0 w 75"/>
                    <a:gd name="T21" fmla="*/ 0 h 35"/>
                    <a:gd name="T22" fmla="*/ 0 w 75"/>
                    <a:gd name="T23" fmla="*/ 0 h 35"/>
                    <a:gd name="T24" fmla="*/ 0 w 75"/>
                    <a:gd name="T25" fmla="*/ 0 h 35"/>
                    <a:gd name="T26" fmla="*/ 0 w 75"/>
                    <a:gd name="T27" fmla="*/ 0 h 35"/>
                    <a:gd name="T28" fmla="*/ 0 w 75"/>
                    <a:gd name="T29" fmla="*/ 0 h 35"/>
                    <a:gd name="T30" fmla="*/ 0 w 75"/>
                    <a:gd name="T31" fmla="*/ 0 h 35"/>
                    <a:gd name="T32" fmla="*/ 0 w 75"/>
                    <a:gd name="T33" fmla="*/ 0 h 35"/>
                    <a:gd name="T34" fmla="*/ 0 w 75"/>
                    <a:gd name="T35" fmla="*/ 0 h 35"/>
                    <a:gd name="T36" fmla="*/ 0 w 75"/>
                    <a:gd name="T37" fmla="*/ 0 h 35"/>
                    <a:gd name="T38" fmla="*/ 0 w 75"/>
                    <a:gd name="T39" fmla="*/ 0 h 35"/>
                    <a:gd name="T40" fmla="*/ 0 w 75"/>
                    <a:gd name="T41" fmla="*/ 0 h 35"/>
                    <a:gd name="T42" fmla="*/ 0 w 75"/>
                    <a:gd name="T43" fmla="*/ 0 h 35"/>
                    <a:gd name="T44" fmla="*/ 0 w 75"/>
                    <a:gd name="T45" fmla="*/ 0 h 35"/>
                    <a:gd name="T46" fmla="*/ 0 w 75"/>
                    <a:gd name="T47" fmla="*/ 0 h 35"/>
                    <a:gd name="T48" fmla="*/ 0 w 75"/>
                    <a:gd name="T49" fmla="*/ 0 h 35"/>
                    <a:gd name="T50" fmla="*/ 0 w 75"/>
                    <a:gd name="T51" fmla="*/ 0 h 35"/>
                    <a:gd name="T52" fmla="*/ 0 w 75"/>
                    <a:gd name="T53" fmla="*/ 0 h 35"/>
                    <a:gd name="T54" fmla="*/ 0 w 75"/>
                    <a:gd name="T55" fmla="*/ 0 h 35"/>
                    <a:gd name="T56" fmla="*/ 0 w 75"/>
                    <a:gd name="T57" fmla="*/ 0 h 35"/>
                    <a:gd name="T58" fmla="*/ 0 w 75"/>
                    <a:gd name="T59" fmla="*/ 0 h 35"/>
                    <a:gd name="T60" fmla="*/ 0 w 75"/>
                    <a:gd name="T61" fmla="*/ 0 h 35"/>
                    <a:gd name="T62" fmla="*/ 0 w 75"/>
                    <a:gd name="T63" fmla="*/ 0 h 35"/>
                    <a:gd name="T64" fmla="*/ 0 w 75"/>
                    <a:gd name="T65" fmla="*/ 0 h 35"/>
                    <a:gd name="T66" fmla="*/ 0 w 75"/>
                    <a:gd name="T67" fmla="*/ 0 h 35"/>
                    <a:gd name="T68" fmla="*/ 0 w 75"/>
                    <a:gd name="T69" fmla="*/ 0 h 35"/>
                    <a:gd name="T70" fmla="*/ 0 w 75"/>
                    <a:gd name="T71" fmla="*/ 0 h 35"/>
                    <a:gd name="T72" fmla="*/ 0 w 75"/>
                    <a:gd name="T73" fmla="*/ 0 h 35"/>
                    <a:gd name="T74" fmla="*/ 0 w 75"/>
                    <a:gd name="T75" fmla="*/ 0 h 35"/>
                    <a:gd name="T76" fmla="*/ 0 w 75"/>
                    <a:gd name="T77" fmla="*/ 0 h 35"/>
                    <a:gd name="T78" fmla="*/ 0 w 75"/>
                    <a:gd name="T79" fmla="*/ 0 h 35"/>
                    <a:gd name="T80" fmla="*/ 0 w 75"/>
                    <a:gd name="T81" fmla="*/ 0 h 3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75" h="35">
                      <a:moveTo>
                        <a:pt x="74" y="4"/>
                      </a:moveTo>
                      <a:lnTo>
                        <a:pt x="73" y="2"/>
                      </a:lnTo>
                      <a:lnTo>
                        <a:pt x="71" y="1"/>
                      </a:lnTo>
                      <a:lnTo>
                        <a:pt x="69" y="0"/>
                      </a:lnTo>
                      <a:lnTo>
                        <a:pt x="65" y="1"/>
                      </a:lnTo>
                      <a:lnTo>
                        <a:pt x="58" y="2"/>
                      </a:lnTo>
                      <a:lnTo>
                        <a:pt x="50" y="3"/>
                      </a:lnTo>
                      <a:lnTo>
                        <a:pt x="41" y="3"/>
                      </a:lnTo>
                      <a:lnTo>
                        <a:pt x="32" y="2"/>
                      </a:lnTo>
                      <a:lnTo>
                        <a:pt x="23" y="2"/>
                      </a:lnTo>
                      <a:lnTo>
                        <a:pt x="16" y="2"/>
                      </a:lnTo>
                      <a:lnTo>
                        <a:pt x="11" y="1"/>
                      </a:lnTo>
                      <a:lnTo>
                        <a:pt x="9" y="1"/>
                      </a:lnTo>
                      <a:lnTo>
                        <a:pt x="6" y="1"/>
                      </a:lnTo>
                      <a:lnTo>
                        <a:pt x="4" y="0"/>
                      </a:lnTo>
                      <a:lnTo>
                        <a:pt x="2" y="1"/>
                      </a:lnTo>
                      <a:lnTo>
                        <a:pt x="1" y="3"/>
                      </a:lnTo>
                      <a:lnTo>
                        <a:pt x="0" y="9"/>
                      </a:lnTo>
                      <a:lnTo>
                        <a:pt x="0" y="15"/>
                      </a:lnTo>
                      <a:lnTo>
                        <a:pt x="0" y="21"/>
                      </a:lnTo>
                      <a:lnTo>
                        <a:pt x="1" y="26"/>
                      </a:lnTo>
                      <a:lnTo>
                        <a:pt x="2" y="28"/>
                      </a:lnTo>
                      <a:lnTo>
                        <a:pt x="3" y="30"/>
                      </a:lnTo>
                      <a:lnTo>
                        <a:pt x="4" y="31"/>
                      </a:lnTo>
                      <a:lnTo>
                        <a:pt x="7" y="32"/>
                      </a:lnTo>
                      <a:lnTo>
                        <a:pt x="11" y="33"/>
                      </a:lnTo>
                      <a:lnTo>
                        <a:pt x="17" y="33"/>
                      </a:lnTo>
                      <a:lnTo>
                        <a:pt x="26" y="34"/>
                      </a:lnTo>
                      <a:lnTo>
                        <a:pt x="36" y="34"/>
                      </a:lnTo>
                      <a:lnTo>
                        <a:pt x="46" y="35"/>
                      </a:lnTo>
                      <a:lnTo>
                        <a:pt x="55" y="34"/>
                      </a:lnTo>
                      <a:lnTo>
                        <a:pt x="63" y="34"/>
                      </a:lnTo>
                      <a:lnTo>
                        <a:pt x="68" y="33"/>
                      </a:lnTo>
                      <a:lnTo>
                        <a:pt x="71" y="31"/>
                      </a:lnTo>
                      <a:lnTo>
                        <a:pt x="73" y="30"/>
                      </a:lnTo>
                      <a:lnTo>
                        <a:pt x="75" y="28"/>
                      </a:lnTo>
                      <a:lnTo>
                        <a:pt x="75" y="26"/>
                      </a:lnTo>
                      <a:lnTo>
                        <a:pt x="75" y="20"/>
                      </a:lnTo>
                      <a:lnTo>
                        <a:pt x="75" y="13"/>
                      </a:lnTo>
                      <a:lnTo>
                        <a:pt x="74" y="7"/>
                      </a:lnTo>
                      <a:lnTo>
                        <a:pt x="74" y="4"/>
                      </a:lnTo>
                      <a:close/>
                    </a:path>
                  </a:pathLst>
                </a:custGeom>
                <a:solidFill>
                  <a:srgbClr val="E5DDD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0072" name="Freeform 462"/>
                <p:cNvSpPr>
                  <a:spLocks/>
                </p:cNvSpPr>
                <p:nvPr/>
              </p:nvSpPr>
              <p:spPr bwMode="auto">
                <a:xfrm>
                  <a:off x="1972" y="2366"/>
                  <a:ext cx="10" cy="4"/>
                </a:xfrm>
                <a:custGeom>
                  <a:avLst/>
                  <a:gdLst>
                    <a:gd name="T0" fmla="*/ 0 w 75"/>
                    <a:gd name="T1" fmla="*/ 0 h 35"/>
                    <a:gd name="T2" fmla="*/ 0 w 75"/>
                    <a:gd name="T3" fmla="*/ 0 h 35"/>
                    <a:gd name="T4" fmla="*/ 0 w 75"/>
                    <a:gd name="T5" fmla="*/ 0 h 35"/>
                    <a:gd name="T6" fmla="*/ 0 w 75"/>
                    <a:gd name="T7" fmla="*/ 0 h 35"/>
                    <a:gd name="T8" fmla="*/ 0 w 75"/>
                    <a:gd name="T9" fmla="*/ 0 h 35"/>
                    <a:gd name="T10" fmla="*/ 0 w 75"/>
                    <a:gd name="T11" fmla="*/ 0 h 35"/>
                    <a:gd name="T12" fmla="*/ 0 w 75"/>
                    <a:gd name="T13" fmla="*/ 0 h 35"/>
                    <a:gd name="T14" fmla="*/ 0 w 75"/>
                    <a:gd name="T15" fmla="*/ 0 h 35"/>
                    <a:gd name="T16" fmla="*/ 0 w 75"/>
                    <a:gd name="T17" fmla="*/ 0 h 35"/>
                    <a:gd name="T18" fmla="*/ 0 w 75"/>
                    <a:gd name="T19" fmla="*/ 0 h 35"/>
                    <a:gd name="T20" fmla="*/ 0 w 75"/>
                    <a:gd name="T21" fmla="*/ 0 h 35"/>
                    <a:gd name="T22" fmla="*/ 0 w 75"/>
                    <a:gd name="T23" fmla="*/ 0 h 35"/>
                    <a:gd name="T24" fmla="*/ 0 w 75"/>
                    <a:gd name="T25" fmla="*/ 0 h 35"/>
                    <a:gd name="T26" fmla="*/ 0 w 75"/>
                    <a:gd name="T27" fmla="*/ 0 h 35"/>
                    <a:gd name="T28" fmla="*/ 0 w 75"/>
                    <a:gd name="T29" fmla="*/ 0 h 35"/>
                    <a:gd name="T30" fmla="*/ 0 w 75"/>
                    <a:gd name="T31" fmla="*/ 0 h 35"/>
                    <a:gd name="T32" fmla="*/ 0 w 75"/>
                    <a:gd name="T33" fmla="*/ 0 h 35"/>
                    <a:gd name="T34" fmla="*/ 0 w 75"/>
                    <a:gd name="T35" fmla="*/ 0 h 35"/>
                    <a:gd name="T36" fmla="*/ 0 w 75"/>
                    <a:gd name="T37" fmla="*/ 0 h 35"/>
                    <a:gd name="T38" fmla="*/ 0 w 75"/>
                    <a:gd name="T39" fmla="*/ 0 h 35"/>
                    <a:gd name="T40" fmla="*/ 0 w 75"/>
                    <a:gd name="T41" fmla="*/ 0 h 35"/>
                    <a:gd name="T42" fmla="*/ 0 w 75"/>
                    <a:gd name="T43" fmla="*/ 0 h 35"/>
                    <a:gd name="T44" fmla="*/ 0 w 75"/>
                    <a:gd name="T45" fmla="*/ 0 h 35"/>
                    <a:gd name="T46" fmla="*/ 0 w 75"/>
                    <a:gd name="T47" fmla="*/ 0 h 35"/>
                    <a:gd name="T48" fmla="*/ 0 w 75"/>
                    <a:gd name="T49" fmla="*/ 0 h 35"/>
                    <a:gd name="T50" fmla="*/ 0 w 75"/>
                    <a:gd name="T51" fmla="*/ 0 h 35"/>
                    <a:gd name="T52" fmla="*/ 0 w 75"/>
                    <a:gd name="T53" fmla="*/ 0 h 35"/>
                    <a:gd name="T54" fmla="*/ 0 w 75"/>
                    <a:gd name="T55" fmla="*/ 0 h 35"/>
                    <a:gd name="T56" fmla="*/ 0 w 75"/>
                    <a:gd name="T57" fmla="*/ 0 h 35"/>
                    <a:gd name="T58" fmla="*/ 0 w 75"/>
                    <a:gd name="T59" fmla="*/ 0 h 35"/>
                    <a:gd name="T60" fmla="*/ 0 w 75"/>
                    <a:gd name="T61" fmla="*/ 0 h 35"/>
                    <a:gd name="T62" fmla="*/ 0 w 75"/>
                    <a:gd name="T63" fmla="*/ 0 h 35"/>
                    <a:gd name="T64" fmla="*/ 0 w 75"/>
                    <a:gd name="T65" fmla="*/ 0 h 35"/>
                    <a:gd name="T66" fmla="*/ 0 w 75"/>
                    <a:gd name="T67" fmla="*/ 0 h 35"/>
                    <a:gd name="T68" fmla="*/ 0 w 75"/>
                    <a:gd name="T69" fmla="*/ 0 h 35"/>
                    <a:gd name="T70" fmla="*/ 0 w 75"/>
                    <a:gd name="T71" fmla="*/ 0 h 35"/>
                    <a:gd name="T72" fmla="*/ 0 w 75"/>
                    <a:gd name="T73" fmla="*/ 0 h 35"/>
                    <a:gd name="T74" fmla="*/ 0 w 75"/>
                    <a:gd name="T75" fmla="*/ 0 h 35"/>
                    <a:gd name="T76" fmla="*/ 0 w 75"/>
                    <a:gd name="T77" fmla="*/ 0 h 35"/>
                    <a:gd name="T78" fmla="*/ 0 w 75"/>
                    <a:gd name="T79" fmla="*/ 0 h 35"/>
                    <a:gd name="T80" fmla="*/ 0 w 75"/>
                    <a:gd name="T81" fmla="*/ 0 h 35"/>
                    <a:gd name="T82" fmla="*/ 0 w 75"/>
                    <a:gd name="T83" fmla="*/ 0 h 35"/>
                    <a:gd name="T84" fmla="*/ 0 w 75"/>
                    <a:gd name="T85" fmla="*/ 0 h 35"/>
                    <a:gd name="T86" fmla="*/ 0 w 75"/>
                    <a:gd name="T87" fmla="*/ 0 h 35"/>
                    <a:gd name="T88" fmla="*/ 0 w 75"/>
                    <a:gd name="T89" fmla="*/ 0 h 35"/>
                    <a:gd name="T90" fmla="*/ 0 w 75"/>
                    <a:gd name="T91" fmla="*/ 0 h 35"/>
                    <a:gd name="T92" fmla="*/ 0 w 75"/>
                    <a:gd name="T93" fmla="*/ 0 h 35"/>
                    <a:gd name="T94" fmla="*/ 0 w 75"/>
                    <a:gd name="T95" fmla="*/ 0 h 35"/>
                    <a:gd name="T96" fmla="*/ 0 w 75"/>
                    <a:gd name="T97" fmla="*/ 0 h 3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75" h="35">
                      <a:moveTo>
                        <a:pt x="74" y="4"/>
                      </a:moveTo>
                      <a:lnTo>
                        <a:pt x="74" y="4"/>
                      </a:lnTo>
                      <a:lnTo>
                        <a:pt x="73" y="2"/>
                      </a:lnTo>
                      <a:lnTo>
                        <a:pt x="71" y="1"/>
                      </a:lnTo>
                      <a:lnTo>
                        <a:pt x="69" y="0"/>
                      </a:lnTo>
                      <a:lnTo>
                        <a:pt x="65" y="1"/>
                      </a:lnTo>
                      <a:lnTo>
                        <a:pt x="58" y="2"/>
                      </a:lnTo>
                      <a:lnTo>
                        <a:pt x="50" y="3"/>
                      </a:lnTo>
                      <a:lnTo>
                        <a:pt x="41" y="3"/>
                      </a:lnTo>
                      <a:lnTo>
                        <a:pt x="32" y="2"/>
                      </a:lnTo>
                      <a:lnTo>
                        <a:pt x="23" y="2"/>
                      </a:lnTo>
                      <a:lnTo>
                        <a:pt x="16" y="2"/>
                      </a:lnTo>
                      <a:lnTo>
                        <a:pt x="11" y="1"/>
                      </a:lnTo>
                      <a:lnTo>
                        <a:pt x="9" y="1"/>
                      </a:lnTo>
                      <a:lnTo>
                        <a:pt x="6" y="1"/>
                      </a:lnTo>
                      <a:lnTo>
                        <a:pt x="4" y="0"/>
                      </a:lnTo>
                      <a:lnTo>
                        <a:pt x="2" y="1"/>
                      </a:lnTo>
                      <a:lnTo>
                        <a:pt x="1" y="3"/>
                      </a:lnTo>
                      <a:lnTo>
                        <a:pt x="0" y="9"/>
                      </a:lnTo>
                      <a:lnTo>
                        <a:pt x="0" y="15"/>
                      </a:lnTo>
                      <a:lnTo>
                        <a:pt x="0" y="21"/>
                      </a:lnTo>
                      <a:lnTo>
                        <a:pt x="1" y="26"/>
                      </a:lnTo>
                      <a:lnTo>
                        <a:pt x="2" y="28"/>
                      </a:lnTo>
                      <a:lnTo>
                        <a:pt x="3" y="30"/>
                      </a:lnTo>
                      <a:lnTo>
                        <a:pt x="4" y="31"/>
                      </a:lnTo>
                      <a:lnTo>
                        <a:pt x="7" y="32"/>
                      </a:lnTo>
                      <a:lnTo>
                        <a:pt x="11" y="33"/>
                      </a:lnTo>
                      <a:lnTo>
                        <a:pt x="17" y="33"/>
                      </a:lnTo>
                      <a:lnTo>
                        <a:pt x="26" y="34"/>
                      </a:lnTo>
                      <a:lnTo>
                        <a:pt x="36" y="34"/>
                      </a:lnTo>
                      <a:lnTo>
                        <a:pt x="46" y="35"/>
                      </a:lnTo>
                      <a:lnTo>
                        <a:pt x="55" y="34"/>
                      </a:lnTo>
                      <a:lnTo>
                        <a:pt x="63" y="34"/>
                      </a:lnTo>
                      <a:lnTo>
                        <a:pt x="68" y="33"/>
                      </a:lnTo>
                      <a:lnTo>
                        <a:pt x="71" y="31"/>
                      </a:lnTo>
                      <a:lnTo>
                        <a:pt x="73" y="30"/>
                      </a:lnTo>
                      <a:lnTo>
                        <a:pt x="75" y="28"/>
                      </a:lnTo>
                      <a:lnTo>
                        <a:pt x="75" y="26"/>
                      </a:lnTo>
                      <a:lnTo>
                        <a:pt x="75" y="20"/>
                      </a:lnTo>
                      <a:lnTo>
                        <a:pt x="75" y="13"/>
                      </a:lnTo>
                      <a:lnTo>
                        <a:pt x="74" y="7"/>
                      </a:lnTo>
                      <a:lnTo>
                        <a:pt x="74" y="4"/>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40073" name="Freeform 463"/>
                <p:cNvSpPr>
                  <a:spLocks/>
                </p:cNvSpPr>
                <p:nvPr/>
              </p:nvSpPr>
              <p:spPr bwMode="auto">
                <a:xfrm>
                  <a:off x="1985" y="2366"/>
                  <a:ext cx="9" cy="5"/>
                </a:xfrm>
                <a:custGeom>
                  <a:avLst/>
                  <a:gdLst>
                    <a:gd name="T0" fmla="*/ 0 w 77"/>
                    <a:gd name="T1" fmla="*/ 0 h 35"/>
                    <a:gd name="T2" fmla="*/ 0 w 77"/>
                    <a:gd name="T3" fmla="*/ 0 h 35"/>
                    <a:gd name="T4" fmla="*/ 0 w 77"/>
                    <a:gd name="T5" fmla="*/ 0 h 35"/>
                    <a:gd name="T6" fmla="*/ 0 w 77"/>
                    <a:gd name="T7" fmla="*/ 0 h 35"/>
                    <a:gd name="T8" fmla="*/ 0 w 77"/>
                    <a:gd name="T9" fmla="*/ 0 h 35"/>
                    <a:gd name="T10" fmla="*/ 0 w 77"/>
                    <a:gd name="T11" fmla="*/ 0 h 35"/>
                    <a:gd name="T12" fmla="*/ 0 w 77"/>
                    <a:gd name="T13" fmla="*/ 0 h 35"/>
                    <a:gd name="T14" fmla="*/ 0 w 77"/>
                    <a:gd name="T15" fmla="*/ 0 h 35"/>
                    <a:gd name="T16" fmla="*/ 0 w 77"/>
                    <a:gd name="T17" fmla="*/ 0 h 35"/>
                    <a:gd name="T18" fmla="*/ 0 w 77"/>
                    <a:gd name="T19" fmla="*/ 0 h 35"/>
                    <a:gd name="T20" fmla="*/ 0 w 77"/>
                    <a:gd name="T21" fmla="*/ 0 h 35"/>
                    <a:gd name="T22" fmla="*/ 0 w 77"/>
                    <a:gd name="T23" fmla="*/ 0 h 35"/>
                    <a:gd name="T24" fmla="*/ 0 w 77"/>
                    <a:gd name="T25" fmla="*/ 0 h 35"/>
                    <a:gd name="T26" fmla="*/ 0 w 77"/>
                    <a:gd name="T27" fmla="*/ 0 h 35"/>
                    <a:gd name="T28" fmla="*/ 0 w 77"/>
                    <a:gd name="T29" fmla="*/ 0 h 35"/>
                    <a:gd name="T30" fmla="*/ 0 w 77"/>
                    <a:gd name="T31" fmla="*/ 0 h 35"/>
                    <a:gd name="T32" fmla="*/ 0 w 77"/>
                    <a:gd name="T33" fmla="*/ 0 h 35"/>
                    <a:gd name="T34" fmla="*/ 0 w 77"/>
                    <a:gd name="T35" fmla="*/ 0 h 35"/>
                    <a:gd name="T36" fmla="*/ 0 w 77"/>
                    <a:gd name="T37" fmla="*/ 0 h 35"/>
                    <a:gd name="T38" fmla="*/ 0 w 77"/>
                    <a:gd name="T39" fmla="*/ 0 h 35"/>
                    <a:gd name="T40" fmla="*/ 0 w 77"/>
                    <a:gd name="T41" fmla="*/ 0 h 35"/>
                    <a:gd name="T42" fmla="*/ 0 w 77"/>
                    <a:gd name="T43" fmla="*/ 0 h 35"/>
                    <a:gd name="T44" fmla="*/ 0 w 77"/>
                    <a:gd name="T45" fmla="*/ 0 h 35"/>
                    <a:gd name="T46" fmla="*/ 0 w 77"/>
                    <a:gd name="T47" fmla="*/ 0 h 35"/>
                    <a:gd name="T48" fmla="*/ 0 w 77"/>
                    <a:gd name="T49" fmla="*/ 0 h 35"/>
                    <a:gd name="T50" fmla="*/ 0 w 77"/>
                    <a:gd name="T51" fmla="*/ 0 h 35"/>
                    <a:gd name="T52" fmla="*/ 0 w 77"/>
                    <a:gd name="T53" fmla="*/ 0 h 35"/>
                    <a:gd name="T54" fmla="*/ 0 w 77"/>
                    <a:gd name="T55" fmla="*/ 0 h 35"/>
                    <a:gd name="T56" fmla="*/ 0 w 77"/>
                    <a:gd name="T57" fmla="*/ 0 h 35"/>
                    <a:gd name="T58" fmla="*/ 0 w 77"/>
                    <a:gd name="T59" fmla="*/ 0 h 35"/>
                    <a:gd name="T60" fmla="*/ 0 w 77"/>
                    <a:gd name="T61" fmla="*/ 0 h 35"/>
                    <a:gd name="T62" fmla="*/ 0 w 77"/>
                    <a:gd name="T63" fmla="*/ 0 h 35"/>
                    <a:gd name="T64" fmla="*/ 0 w 77"/>
                    <a:gd name="T65" fmla="*/ 0 h 35"/>
                    <a:gd name="T66" fmla="*/ 0 w 77"/>
                    <a:gd name="T67" fmla="*/ 0 h 35"/>
                    <a:gd name="T68" fmla="*/ 0 w 77"/>
                    <a:gd name="T69" fmla="*/ 0 h 35"/>
                    <a:gd name="T70" fmla="*/ 0 w 77"/>
                    <a:gd name="T71" fmla="*/ 0 h 35"/>
                    <a:gd name="T72" fmla="*/ 0 w 77"/>
                    <a:gd name="T73" fmla="*/ 0 h 35"/>
                    <a:gd name="T74" fmla="*/ 0 w 77"/>
                    <a:gd name="T75" fmla="*/ 0 h 35"/>
                    <a:gd name="T76" fmla="*/ 0 w 77"/>
                    <a:gd name="T77" fmla="*/ 0 h 35"/>
                    <a:gd name="T78" fmla="*/ 0 w 77"/>
                    <a:gd name="T79" fmla="*/ 0 h 35"/>
                    <a:gd name="T80" fmla="*/ 0 w 77"/>
                    <a:gd name="T81" fmla="*/ 0 h 3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77" h="35">
                      <a:moveTo>
                        <a:pt x="75" y="4"/>
                      </a:moveTo>
                      <a:lnTo>
                        <a:pt x="75" y="2"/>
                      </a:lnTo>
                      <a:lnTo>
                        <a:pt x="73" y="1"/>
                      </a:lnTo>
                      <a:lnTo>
                        <a:pt x="70" y="1"/>
                      </a:lnTo>
                      <a:lnTo>
                        <a:pt x="66" y="1"/>
                      </a:lnTo>
                      <a:lnTo>
                        <a:pt x="59" y="2"/>
                      </a:lnTo>
                      <a:lnTo>
                        <a:pt x="51" y="3"/>
                      </a:lnTo>
                      <a:lnTo>
                        <a:pt x="42" y="3"/>
                      </a:lnTo>
                      <a:lnTo>
                        <a:pt x="33" y="3"/>
                      </a:lnTo>
                      <a:lnTo>
                        <a:pt x="23" y="2"/>
                      </a:lnTo>
                      <a:lnTo>
                        <a:pt x="16" y="2"/>
                      </a:lnTo>
                      <a:lnTo>
                        <a:pt x="11" y="1"/>
                      </a:lnTo>
                      <a:lnTo>
                        <a:pt x="8" y="1"/>
                      </a:lnTo>
                      <a:lnTo>
                        <a:pt x="6" y="1"/>
                      </a:lnTo>
                      <a:lnTo>
                        <a:pt x="4" y="0"/>
                      </a:lnTo>
                      <a:lnTo>
                        <a:pt x="2" y="1"/>
                      </a:lnTo>
                      <a:lnTo>
                        <a:pt x="1" y="3"/>
                      </a:lnTo>
                      <a:lnTo>
                        <a:pt x="0" y="10"/>
                      </a:lnTo>
                      <a:lnTo>
                        <a:pt x="0" y="16"/>
                      </a:lnTo>
                      <a:lnTo>
                        <a:pt x="0" y="23"/>
                      </a:lnTo>
                      <a:lnTo>
                        <a:pt x="1" y="26"/>
                      </a:lnTo>
                      <a:lnTo>
                        <a:pt x="2" y="29"/>
                      </a:lnTo>
                      <a:lnTo>
                        <a:pt x="3" y="31"/>
                      </a:lnTo>
                      <a:lnTo>
                        <a:pt x="4" y="32"/>
                      </a:lnTo>
                      <a:lnTo>
                        <a:pt x="7" y="33"/>
                      </a:lnTo>
                      <a:lnTo>
                        <a:pt x="11" y="33"/>
                      </a:lnTo>
                      <a:lnTo>
                        <a:pt x="17" y="34"/>
                      </a:lnTo>
                      <a:lnTo>
                        <a:pt x="26" y="34"/>
                      </a:lnTo>
                      <a:lnTo>
                        <a:pt x="37" y="34"/>
                      </a:lnTo>
                      <a:lnTo>
                        <a:pt x="47" y="35"/>
                      </a:lnTo>
                      <a:lnTo>
                        <a:pt x="57" y="34"/>
                      </a:lnTo>
                      <a:lnTo>
                        <a:pt x="65" y="34"/>
                      </a:lnTo>
                      <a:lnTo>
                        <a:pt x="70" y="33"/>
                      </a:lnTo>
                      <a:lnTo>
                        <a:pt x="73" y="31"/>
                      </a:lnTo>
                      <a:lnTo>
                        <a:pt x="75" y="30"/>
                      </a:lnTo>
                      <a:lnTo>
                        <a:pt x="76" y="28"/>
                      </a:lnTo>
                      <a:lnTo>
                        <a:pt x="77" y="26"/>
                      </a:lnTo>
                      <a:lnTo>
                        <a:pt x="77" y="20"/>
                      </a:lnTo>
                      <a:lnTo>
                        <a:pt x="76" y="13"/>
                      </a:lnTo>
                      <a:lnTo>
                        <a:pt x="75" y="7"/>
                      </a:lnTo>
                      <a:lnTo>
                        <a:pt x="75" y="4"/>
                      </a:lnTo>
                      <a:close/>
                    </a:path>
                  </a:pathLst>
                </a:custGeom>
                <a:solidFill>
                  <a:srgbClr val="E5DDD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0074" name="Freeform 464"/>
                <p:cNvSpPr>
                  <a:spLocks/>
                </p:cNvSpPr>
                <p:nvPr/>
              </p:nvSpPr>
              <p:spPr bwMode="auto">
                <a:xfrm>
                  <a:off x="1985" y="2366"/>
                  <a:ext cx="9" cy="5"/>
                </a:xfrm>
                <a:custGeom>
                  <a:avLst/>
                  <a:gdLst>
                    <a:gd name="T0" fmla="*/ 0 w 77"/>
                    <a:gd name="T1" fmla="*/ 0 h 35"/>
                    <a:gd name="T2" fmla="*/ 0 w 77"/>
                    <a:gd name="T3" fmla="*/ 0 h 35"/>
                    <a:gd name="T4" fmla="*/ 0 w 77"/>
                    <a:gd name="T5" fmla="*/ 0 h 35"/>
                    <a:gd name="T6" fmla="*/ 0 w 77"/>
                    <a:gd name="T7" fmla="*/ 0 h 35"/>
                    <a:gd name="T8" fmla="*/ 0 w 77"/>
                    <a:gd name="T9" fmla="*/ 0 h 35"/>
                    <a:gd name="T10" fmla="*/ 0 w 77"/>
                    <a:gd name="T11" fmla="*/ 0 h 35"/>
                    <a:gd name="T12" fmla="*/ 0 w 77"/>
                    <a:gd name="T13" fmla="*/ 0 h 35"/>
                    <a:gd name="T14" fmla="*/ 0 w 77"/>
                    <a:gd name="T15" fmla="*/ 0 h 35"/>
                    <a:gd name="T16" fmla="*/ 0 w 77"/>
                    <a:gd name="T17" fmla="*/ 0 h 35"/>
                    <a:gd name="T18" fmla="*/ 0 w 77"/>
                    <a:gd name="T19" fmla="*/ 0 h 35"/>
                    <a:gd name="T20" fmla="*/ 0 w 77"/>
                    <a:gd name="T21" fmla="*/ 0 h 35"/>
                    <a:gd name="T22" fmla="*/ 0 w 77"/>
                    <a:gd name="T23" fmla="*/ 0 h 35"/>
                    <a:gd name="T24" fmla="*/ 0 w 77"/>
                    <a:gd name="T25" fmla="*/ 0 h 35"/>
                    <a:gd name="T26" fmla="*/ 0 w 77"/>
                    <a:gd name="T27" fmla="*/ 0 h 35"/>
                    <a:gd name="T28" fmla="*/ 0 w 77"/>
                    <a:gd name="T29" fmla="*/ 0 h 35"/>
                    <a:gd name="T30" fmla="*/ 0 w 77"/>
                    <a:gd name="T31" fmla="*/ 0 h 35"/>
                    <a:gd name="T32" fmla="*/ 0 w 77"/>
                    <a:gd name="T33" fmla="*/ 0 h 35"/>
                    <a:gd name="T34" fmla="*/ 0 w 77"/>
                    <a:gd name="T35" fmla="*/ 0 h 35"/>
                    <a:gd name="T36" fmla="*/ 0 w 77"/>
                    <a:gd name="T37" fmla="*/ 0 h 35"/>
                    <a:gd name="T38" fmla="*/ 0 w 77"/>
                    <a:gd name="T39" fmla="*/ 0 h 35"/>
                    <a:gd name="T40" fmla="*/ 0 w 77"/>
                    <a:gd name="T41" fmla="*/ 0 h 35"/>
                    <a:gd name="T42" fmla="*/ 0 w 77"/>
                    <a:gd name="T43" fmla="*/ 0 h 35"/>
                    <a:gd name="T44" fmla="*/ 0 w 77"/>
                    <a:gd name="T45" fmla="*/ 0 h 35"/>
                    <a:gd name="T46" fmla="*/ 0 w 77"/>
                    <a:gd name="T47" fmla="*/ 0 h 35"/>
                    <a:gd name="T48" fmla="*/ 0 w 77"/>
                    <a:gd name="T49" fmla="*/ 0 h 35"/>
                    <a:gd name="T50" fmla="*/ 0 w 77"/>
                    <a:gd name="T51" fmla="*/ 0 h 35"/>
                    <a:gd name="T52" fmla="*/ 0 w 77"/>
                    <a:gd name="T53" fmla="*/ 0 h 35"/>
                    <a:gd name="T54" fmla="*/ 0 w 77"/>
                    <a:gd name="T55" fmla="*/ 0 h 35"/>
                    <a:gd name="T56" fmla="*/ 0 w 77"/>
                    <a:gd name="T57" fmla="*/ 0 h 35"/>
                    <a:gd name="T58" fmla="*/ 0 w 77"/>
                    <a:gd name="T59" fmla="*/ 0 h 35"/>
                    <a:gd name="T60" fmla="*/ 0 w 77"/>
                    <a:gd name="T61" fmla="*/ 0 h 35"/>
                    <a:gd name="T62" fmla="*/ 0 w 77"/>
                    <a:gd name="T63" fmla="*/ 0 h 35"/>
                    <a:gd name="T64" fmla="*/ 0 w 77"/>
                    <a:gd name="T65" fmla="*/ 0 h 35"/>
                    <a:gd name="T66" fmla="*/ 0 w 77"/>
                    <a:gd name="T67" fmla="*/ 0 h 35"/>
                    <a:gd name="T68" fmla="*/ 0 w 77"/>
                    <a:gd name="T69" fmla="*/ 0 h 35"/>
                    <a:gd name="T70" fmla="*/ 0 w 77"/>
                    <a:gd name="T71" fmla="*/ 0 h 35"/>
                    <a:gd name="T72" fmla="*/ 0 w 77"/>
                    <a:gd name="T73" fmla="*/ 0 h 35"/>
                    <a:gd name="T74" fmla="*/ 0 w 77"/>
                    <a:gd name="T75" fmla="*/ 0 h 35"/>
                    <a:gd name="T76" fmla="*/ 0 w 77"/>
                    <a:gd name="T77" fmla="*/ 0 h 35"/>
                    <a:gd name="T78" fmla="*/ 0 w 77"/>
                    <a:gd name="T79" fmla="*/ 0 h 35"/>
                    <a:gd name="T80" fmla="*/ 0 w 77"/>
                    <a:gd name="T81" fmla="*/ 0 h 35"/>
                    <a:gd name="T82" fmla="*/ 0 w 77"/>
                    <a:gd name="T83" fmla="*/ 0 h 35"/>
                    <a:gd name="T84" fmla="*/ 0 w 77"/>
                    <a:gd name="T85" fmla="*/ 0 h 35"/>
                    <a:gd name="T86" fmla="*/ 0 w 77"/>
                    <a:gd name="T87" fmla="*/ 0 h 35"/>
                    <a:gd name="T88" fmla="*/ 0 w 77"/>
                    <a:gd name="T89" fmla="*/ 0 h 35"/>
                    <a:gd name="T90" fmla="*/ 0 w 77"/>
                    <a:gd name="T91" fmla="*/ 0 h 35"/>
                    <a:gd name="T92" fmla="*/ 0 w 77"/>
                    <a:gd name="T93" fmla="*/ 0 h 35"/>
                    <a:gd name="T94" fmla="*/ 0 w 77"/>
                    <a:gd name="T95" fmla="*/ 0 h 35"/>
                    <a:gd name="T96" fmla="*/ 0 w 77"/>
                    <a:gd name="T97" fmla="*/ 0 h 3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77" h="35">
                      <a:moveTo>
                        <a:pt x="75" y="4"/>
                      </a:moveTo>
                      <a:lnTo>
                        <a:pt x="75" y="4"/>
                      </a:lnTo>
                      <a:lnTo>
                        <a:pt x="75" y="2"/>
                      </a:lnTo>
                      <a:lnTo>
                        <a:pt x="73" y="1"/>
                      </a:lnTo>
                      <a:lnTo>
                        <a:pt x="70" y="1"/>
                      </a:lnTo>
                      <a:lnTo>
                        <a:pt x="66" y="1"/>
                      </a:lnTo>
                      <a:lnTo>
                        <a:pt x="59" y="2"/>
                      </a:lnTo>
                      <a:lnTo>
                        <a:pt x="51" y="3"/>
                      </a:lnTo>
                      <a:lnTo>
                        <a:pt x="42" y="3"/>
                      </a:lnTo>
                      <a:lnTo>
                        <a:pt x="33" y="3"/>
                      </a:lnTo>
                      <a:lnTo>
                        <a:pt x="23" y="2"/>
                      </a:lnTo>
                      <a:lnTo>
                        <a:pt x="16" y="2"/>
                      </a:lnTo>
                      <a:lnTo>
                        <a:pt x="11" y="1"/>
                      </a:lnTo>
                      <a:lnTo>
                        <a:pt x="8" y="1"/>
                      </a:lnTo>
                      <a:lnTo>
                        <a:pt x="6" y="1"/>
                      </a:lnTo>
                      <a:lnTo>
                        <a:pt x="4" y="0"/>
                      </a:lnTo>
                      <a:lnTo>
                        <a:pt x="2" y="1"/>
                      </a:lnTo>
                      <a:lnTo>
                        <a:pt x="1" y="3"/>
                      </a:lnTo>
                      <a:lnTo>
                        <a:pt x="0" y="10"/>
                      </a:lnTo>
                      <a:lnTo>
                        <a:pt x="0" y="16"/>
                      </a:lnTo>
                      <a:lnTo>
                        <a:pt x="0" y="23"/>
                      </a:lnTo>
                      <a:lnTo>
                        <a:pt x="1" y="26"/>
                      </a:lnTo>
                      <a:lnTo>
                        <a:pt x="2" y="29"/>
                      </a:lnTo>
                      <a:lnTo>
                        <a:pt x="3" y="31"/>
                      </a:lnTo>
                      <a:lnTo>
                        <a:pt x="4" y="32"/>
                      </a:lnTo>
                      <a:lnTo>
                        <a:pt x="7" y="33"/>
                      </a:lnTo>
                      <a:lnTo>
                        <a:pt x="11" y="33"/>
                      </a:lnTo>
                      <a:lnTo>
                        <a:pt x="17" y="34"/>
                      </a:lnTo>
                      <a:lnTo>
                        <a:pt x="26" y="34"/>
                      </a:lnTo>
                      <a:lnTo>
                        <a:pt x="37" y="34"/>
                      </a:lnTo>
                      <a:lnTo>
                        <a:pt x="47" y="35"/>
                      </a:lnTo>
                      <a:lnTo>
                        <a:pt x="57" y="34"/>
                      </a:lnTo>
                      <a:lnTo>
                        <a:pt x="65" y="34"/>
                      </a:lnTo>
                      <a:lnTo>
                        <a:pt x="70" y="33"/>
                      </a:lnTo>
                      <a:lnTo>
                        <a:pt x="73" y="31"/>
                      </a:lnTo>
                      <a:lnTo>
                        <a:pt x="75" y="30"/>
                      </a:lnTo>
                      <a:lnTo>
                        <a:pt x="76" y="28"/>
                      </a:lnTo>
                      <a:lnTo>
                        <a:pt x="77" y="26"/>
                      </a:lnTo>
                      <a:lnTo>
                        <a:pt x="77" y="20"/>
                      </a:lnTo>
                      <a:lnTo>
                        <a:pt x="76" y="13"/>
                      </a:lnTo>
                      <a:lnTo>
                        <a:pt x="75" y="7"/>
                      </a:lnTo>
                      <a:lnTo>
                        <a:pt x="75" y="4"/>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40075" name="Freeform 465"/>
                <p:cNvSpPr>
                  <a:spLocks/>
                </p:cNvSpPr>
                <p:nvPr/>
              </p:nvSpPr>
              <p:spPr bwMode="auto">
                <a:xfrm>
                  <a:off x="1998" y="2367"/>
                  <a:ext cx="25" cy="4"/>
                </a:xfrm>
                <a:custGeom>
                  <a:avLst/>
                  <a:gdLst>
                    <a:gd name="T0" fmla="*/ 0 w 205"/>
                    <a:gd name="T1" fmla="*/ 0 h 37"/>
                    <a:gd name="T2" fmla="*/ 0 w 205"/>
                    <a:gd name="T3" fmla="*/ 0 h 37"/>
                    <a:gd name="T4" fmla="*/ 0 w 205"/>
                    <a:gd name="T5" fmla="*/ 0 h 37"/>
                    <a:gd name="T6" fmla="*/ 0 w 205"/>
                    <a:gd name="T7" fmla="*/ 0 h 37"/>
                    <a:gd name="T8" fmla="*/ 0 w 205"/>
                    <a:gd name="T9" fmla="*/ 0 h 37"/>
                    <a:gd name="T10" fmla="*/ 0 w 205"/>
                    <a:gd name="T11" fmla="*/ 0 h 37"/>
                    <a:gd name="T12" fmla="*/ 0 w 205"/>
                    <a:gd name="T13" fmla="*/ 0 h 37"/>
                    <a:gd name="T14" fmla="*/ 0 w 205"/>
                    <a:gd name="T15" fmla="*/ 0 h 37"/>
                    <a:gd name="T16" fmla="*/ 0 w 205"/>
                    <a:gd name="T17" fmla="*/ 0 h 37"/>
                    <a:gd name="T18" fmla="*/ 0 w 205"/>
                    <a:gd name="T19" fmla="*/ 0 h 37"/>
                    <a:gd name="T20" fmla="*/ 0 w 205"/>
                    <a:gd name="T21" fmla="*/ 0 h 37"/>
                    <a:gd name="T22" fmla="*/ 0 w 205"/>
                    <a:gd name="T23" fmla="*/ 0 h 37"/>
                    <a:gd name="T24" fmla="*/ 0 w 205"/>
                    <a:gd name="T25" fmla="*/ 0 h 37"/>
                    <a:gd name="T26" fmla="*/ 0 w 205"/>
                    <a:gd name="T27" fmla="*/ 0 h 37"/>
                    <a:gd name="T28" fmla="*/ 0 w 205"/>
                    <a:gd name="T29" fmla="*/ 0 h 37"/>
                    <a:gd name="T30" fmla="*/ 0 w 205"/>
                    <a:gd name="T31" fmla="*/ 0 h 37"/>
                    <a:gd name="T32" fmla="*/ 0 w 205"/>
                    <a:gd name="T33" fmla="*/ 0 h 37"/>
                    <a:gd name="T34" fmla="*/ 0 w 205"/>
                    <a:gd name="T35" fmla="*/ 0 h 37"/>
                    <a:gd name="T36" fmla="*/ 0 w 205"/>
                    <a:gd name="T37" fmla="*/ 0 h 37"/>
                    <a:gd name="T38" fmla="*/ 0 w 205"/>
                    <a:gd name="T39" fmla="*/ 0 h 37"/>
                    <a:gd name="T40" fmla="*/ 0 w 205"/>
                    <a:gd name="T41" fmla="*/ 0 h 37"/>
                    <a:gd name="T42" fmla="*/ 0 w 205"/>
                    <a:gd name="T43" fmla="*/ 0 h 37"/>
                    <a:gd name="T44" fmla="*/ 0 w 205"/>
                    <a:gd name="T45" fmla="*/ 0 h 37"/>
                    <a:gd name="T46" fmla="*/ 0 w 205"/>
                    <a:gd name="T47" fmla="*/ 0 h 37"/>
                    <a:gd name="T48" fmla="*/ 0 w 205"/>
                    <a:gd name="T49" fmla="*/ 0 h 37"/>
                    <a:gd name="T50" fmla="*/ 0 w 205"/>
                    <a:gd name="T51" fmla="*/ 0 h 37"/>
                    <a:gd name="T52" fmla="*/ 0 w 205"/>
                    <a:gd name="T53" fmla="*/ 0 h 37"/>
                    <a:gd name="T54" fmla="*/ 0 w 205"/>
                    <a:gd name="T55" fmla="*/ 0 h 37"/>
                    <a:gd name="T56" fmla="*/ 0 w 205"/>
                    <a:gd name="T57" fmla="*/ 0 h 37"/>
                    <a:gd name="T58" fmla="*/ 0 w 205"/>
                    <a:gd name="T59" fmla="*/ 0 h 37"/>
                    <a:gd name="T60" fmla="*/ 0 w 205"/>
                    <a:gd name="T61" fmla="*/ 0 h 37"/>
                    <a:gd name="T62" fmla="*/ 0 w 205"/>
                    <a:gd name="T63" fmla="*/ 0 h 37"/>
                    <a:gd name="T64" fmla="*/ 0 w 205"/>
                    <a:gd name="T65" fmla="*/ 0 h 37"/>
                    <a:gd name="T66" fmla="*/ 0 w 205"/>
                    <a:gd name="T67" fmla="*/ 0 h 37"/>
                    <a:gd name="T68" fmla="*/ 0 w 205"/>
                    <a:gd name="T69" fmla="*/ 0 h 37"/>
                    <a:gd name="T70" fmla="*/ 0 w 205"/>
                    <a:gd name="T71" fmla="*/ 0 h 37"/>
                    <a:gd name="T72" fmla="*/ 0 w 205"/>
                    <a:gd name="T73" fmla="*/ 0 h 37"/>
                    <a:gd name="T74" fmla="*/ 0 w 205"/>
                    <a:gd name="T75" fmla="*/ 0 h 37"/>
                    <a:gd name="T76" fmla="*/ 0 w 205"/>
                    <a:gd name="T77" fmla="*/ 0 h 37"/>
                    <a:gd name="T78" fmla="*/ 0 w 205"/>
                    <a:gd name="T79" fmla="*/ 0 h 37"/>
                    <a:gd name="T80" fmla="*/ 0 w 205"/>
                    <a:gd name="T81" fmla="*/ 0 h 37"/>
                    <a:gd name="T82" fmla="*/ 0 w 205"/>
                    <a:gd name="T83" fmla="*/ 0 h 37"/>
                    <a:gd name="T84" fmla="*/ 0 w 205"/>
                    <a:gd name="T85" fmla="*/ 0 h 37"/>
                    <a:gd name="T86" fmla="*/ 0 w 205"/>
                    <a:gd name="T87" fmla="*/ 0 h 37"/>
                    <a:gd name="T88" fmla="*/ 0 w 205"/>
                    <a:gd name="T89" fmla="*/ 0 h 37"/>
                    <a:gd name="T90" fmla="*/ 0 w 205"/>
                    <a:gd name="T91" fmla="*/ 0 h 37"/>
                    <a:gd name="T92" fmla="*/ 0 w 205"/>
                    <a:gd name="T93" fmla="*/ 0 h 37"/>
                    <a:gd name="T94" fmla="*/ 0 w 205"/>
                    <a:gd name="T95" fmla="*/ 0 h 37"/>
                    <a:gd name="T96" fmla="*/ 0 w 205"/>
                    <a:gd name="T97" fmla="*/ 0 h 3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205" h="37">
                      <a:moveTo>
                        <a:pt x="200" y="8"/>
                      </a:moveTo>
                      <a:lnTo>
                        <a:pt x="197" y="6"/>
                      </a:lnTo>
                      <a:lnTo>
                        <a:pt x="193" y="4"/>
                      </a:lnTo>
                      <a:lnTo>
                        <a:pt x="185" y="4"/>
                      </a:lnTo>
                      <a:lnTo>
                        <a:pt x="174" y="4"/>
                      </a:lnTo>
                      <a:lnTo>
                        <a:pt x="155" y="5"/>
                      </a:lnTo>
                      <a:lnTo>
                        <a:pt x="133" y="5"/>
                      </a:lnTo>
                      <a:lnTo>
                        <a:pt x="109" y="4"/>
                      </a:lnTo>
                      <a:lnTo>
                        <a:pt x="84" y="4"/>
                      </a:lnTo>
                      <a:lnTo>
                        <a:pt x="61" y="3"/>
                      </a:lnTo>
                      <a:lnTo>
                        <a:pt x="42" y="2"/>
                      </a:lnTo>
                      <a:lnTo>
                        <a:pt x="28" y="1"/>
                      </a:lnTo>
                      <a:lnTo>
                        <a:pt x="21" y="1"/>
                      </a:lnTo>
                      <a:lnTo>
                        <a:pt x="15" y="1"/>
                      </a:lnTo>
                      <a:lnTo>
                        <a:pt x="8" y="0"/>
                      </a:lnTo>
                      <a:lnTo>
                        <a:pt x="3" y="0"/>
                      </a:lnTo>
                      <a:lnTo>
                        <a:pt x="1" y="2"/>
                      </a:lnTo>
                      <a:lnTo>
                        <a:pt x="0" y="9"/>
                      </a:lnTo>
                      <a:lnTo>
                        <a:pt x="0" y="15"/>
                      </a:lnTo>
                      <a:lnTo>
                        <a:pt x="1" y="22"/>
                      </a:lnTo>
                      <a:lnTo>
                        <a:pt x="2" y="26"/>
                      </a:lnTo>
                      <a:lnTo>
                        <a:pt x="3" y="28"/>
                      </a:lnTo>
                      <a:lnTo>
                        <a:pt x="6" y="30"/>
                      </a:lnTo>
                      <a:lnTo>
                        <a:pt x="10" y="31"/>
                      </a:lnTo>
                      <a:lnTo>
                        <a:pt x="19" y="32"/>
                      </a:lnTo>
                      <a:lnTo>
                        <a:pt x="23" y="32"/>
                      </a:lnTo>
                      <a:lnTo>
                        <a:pt x="29" y="33"/>
                      </a:lnTo>
                      <a:lnTo>
                        <a:pt x="37" y="33"/>
                      </a:lnTo>
                      <a:lnTo>
                        <a:pt x="47" y="34"/>
                      </a:lnTo>
                      <a:lnTo>
                        <a:pt x="59" y="34"/>
                      </a:lnTo>
                      <a:lnTo>
                        <a:pt x="71" y="35"/>
                      </a:lnTo>
                      <a:lnTo>
                        <a:pt x="84" y="35"/>
                      </a:lnTo>
                      <a:lnTo>
                        <a:pt x="99" y="36"/>
                      </a:lnTo>
                      <a:lnTo>
                        <a:pt x="113" y="36"/>
                      </a:lnTo>
                      <a:lnTo>
                        <a:pt x="126" y="37"/>
                      </a:lnTo>
                      <a:lnTo>
                        <a:pt x="139" y="37"/>
                      </a:lnTo>
                      <a:lnTo>
                        <a:pt x="151" y="37"/>
                      </a:lnTo>
                      <a:lnTo>
                        <a:pt x="163" y="37"/>
                      </a:lnTo>
                      <a:lnTo>
                        <a:pt x="172" y="37"/>
                      </a:lnTo>
                      <a:lnTo>
                        <a:pt x="180" y="36"/>
                      </a:lnTo>
                      <a:lnTo>
                        <a:pt x="186" y="36"/>
                      </a:lnTo>
                      <a:lnTo>
                        <a:pt x="194" y="35"/>
                      </a:lnTo>
                      <a:lnTo>
                        <a:pt x="200" y="33"/>
                      </a:lnTo>
                      <a:lnTo>
                        <a:pt x="204" y="31"/>
                      </a:lnTo>
                      <a:lnTo>
                        <a:pt x="205" y="29"/>
                      </a:lnTo>
                      <a:lnTo>
                        <a:pt x="204" y="25"/>
                      </a:lnTo>
                      <a:lnTo>
                        <a:pt x="203" y="17"/>
                      </a:lnTo>
                      <a:lnTo>
                        <a:pt x="201" y="11"/>
                      </a:lnTo>
                      <a:lnTo>
                        <a:pt x="200" y="8"/>
                      </a:lnTo>
                      <a:close/>
                    </a:path>
                  </a:pathLst>
                </a:custGeom>
                <a:solidFill>
                  <a:srgbClr val="E5DDD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0076" name="Freeform 466"/>
                <p:cNvSpPr>
                  <a:spLocks/>
                </p:cNvSpPr>
                <p:nvPr/>
              </p:nvSpPr>
              <p:spPr bwMode="auto">
                <a:xfrm>
                  <a:off x="1998" y="2367"/>
                  <a:ext cx="25" cy="4"/>
                </a:xfrm>
                <a:custGeom>
                  <a:avLst/>
                  <a:gdLst>
                    <a:gd name="T0" fmla="*/ 0 w 205"/>
                    <a:gd name="T1" fmla="*/ 0 h 37"/>
                    <a:gd name="T2" fmla="*/ 0 w 205"/>
                    <a:gd name="T3" fmla="*/ 0 h 37"/>
                    <a:gd name="T4" fmla="*/ 0 w 205"/>
                    <a:gd name="T5" fmla="*/ 0 h 37"/>
                    <a:gd name="T6" fmla="*/ 0 w 205"/>
                    <a:gd name="T7" fmla="*/ 0 h 37"/>
                    <a:gd name="T8" fmla="*/ 0 w 205"/>
                    <a:gd name="T9" fmla="*/ 0 h 37"/>
                    <a:gd name="T10" fmla="*/ 0 w 205"/>
                    <a:gd name="T11" fmla="*/ 0 h 37"/>
                    <a:gd name="T12" fmla="*/ 0 w 205"/>
                    <a:gd name="T13" fmla="*/ 0 h 37"/>
                    <a:gd name="T14" fmla="*/ 0 w 205"/>
                    <a:gd name="T15" fmla="*/ 0 h 37"/>
                    <a:gd name="T16" fmla="*/ 0 w 205"/>
                    <a:gd name="T17" fmla="*/ 0 h 37"/>
                    <a:gd name="T18" fmla="*/ 0 w 205"/>
                    <a:gd name="T19" fmla="*/ 0 h 37"/>
                    <a:gd name="T20" fmla="*/ 0 w 205"/>
                    <a:gd name="T21" fmla="*/ 0 h 37"/>
                    <a:gd name="T22" fmla="*/ 0 w 205"/>
                    <a:gd name="T23" fmla="*/ 0 h 37"/>
                    <a:gd name="T24" fmla="*/ 0 w 205"/>
                    <a:gd name="T25" fmla="*/ 0 h 37"/>
                    <a:gd name="T26" fmla="*/ 0 w 205"/>
                    <a:gd name="T27" fmla="*/ 0 h 37"/>
                    <a:gd name="T28" fmla="*/ 0 w 205"/>
                    <a:gd name="T29" fmla="*/ 0 h 37"/>
                    <a:gd name="T30" fmla="*/ 0 w 205"/>
                    <a:gd name="T31" fmla="*/ 0 h 37"/>
                    <a:gd name="T32" fmla="*/ 0 w 205"/>
                    <a:gd name="T33" fmla="*/ 0 h 37"/>
                    <a:gd name="T34" fmla="*/ 0 w 205"/>
                    <a:gd name="T35" fmla="*/ 0 h 37"/>
                    <a:gd name="T36" fmla="*/ 0 w 205"/>
                    <a:gd name="T37" fmla="*/ 0 h 37"/>
                    <a:gd name="T38" fmla="*/ 0 w 205"/>
                    <a:gd name="T39" fmla="*/ 0 h 37"/>
                    <a:gd name="T40" fmla="*/ 0 w 205"/>
                    <a:gd name="T41" fmla="*/ 0 h 37"/>
                    <a:gd name="T42" fmla="*/ 0 w 205"/>
                    <a:gd name="T43" fmla="*/ 0 h 37"/>
                    <a:gd name="T44" fmla="*/ 0 w 205"/>
                    <a:gd name="T45" fmla="*/ 0 h 37"/>
                    <a:gd name="T46" fmla="*/ 0 w 205"/>
                    <a:gd name="T47" fmla="*/ 0 h 37"/>
                    <a:gd name="T48" fmla="*/ 0 w 205"/>
                    <a:gd name="T49" fmla="*/ 0 h 37"/>
                    <a:gd name="T50" fmla="*/ 0 w 205"/>
                    <a:gd name="T51" fmla="*/ 0 h 37"/>
                    <a:gd name="T52" fmla="*/ 0 w 205"/>
                    <a:gd name="T53" fmla="*/ 0 h 37"/>
                    <a:gd name="T54" fmla="*/ 0 w 205"/>
                    <a:gd name="T55" fmla="*/ 0 h 37"/>
                    <a:gd name="T56" fmla="*/ 0 w 205"/>
                    <a:gd name="T57" fmla="*/ 0 h 37"/>
                    <a:gd name="T58" fmla="*/ 0 w 205"/>
                    <a:gd name="T59" fmla="*/ 0 h 37"/>
                    <a:gd name="T60" fmla="*/ 0 w 205"/>
                    <a:gd name="T61" fmla="*/ 0 h 37"/>
                    <a:gd name="T62" fmla="*/ 0 w 205"/>
                    <a:gd name="T63" fmla="*/ 0 h 37"/>
                    <a:gd name="T64" fmla="*/ 0 w 205"/>
                    <a:gd name="T65" fmla="*/ 0 h 37"/>
                    <a:gd name="T66" fmla="*/ 0 w 205"/>
                    <a:gd name="T67" fmla="*/ 0 h 37"/>
                    <a:gd name="T68" fmla="*/ 0 w 205"/>
                    <a:gd name="T69" fmla="*/ 0 h 37"/>
                    <a:gd name="T70" fmla="*/ 0 w 205"/>
                    <a:gd name="T71" fmla="*/ 0 h 37"/>
                    <a:gd name="T72" fmla="*/ 0 w 205"/>
                    <a:gd name="T73" fmla="*/ 0 h 37"/>
                    <a:gd name="T74" fmla="*/ 0 w 205"/>
                    <a:gd name="T75" fmla="*/ 0 h 37"/>
                    <a:gd name="T76" fmla="*/ 0 w 205"/>
                    <a:gd name="T77" fmla="*/ 0 h 37"/>
                    <a:gd name="T78" fmla="*/ 0 w 205"/>
                    <a:gd name="T79" fmla="*/ 0 h 37"/>
                    <a:gd name="T80" fmla="*/ 0 w 205"/>
                    <a:gd name="T81" fmla="*/ 0 h 37"/>
                    <a:gd name="T82" fmla="*/ 0 w 205"/>
                    <a:gd name="T83" fmla="*/ 0 h 37"/>
                    <a:gd name="T84" fmla="*/ 0 w 205"/>
                    <a:gd name="T85" fmla="*/ 0 h 37"/>
                    <a:gd name="T86" fmla="*/ 0 w 205"/>
                    <a:gd name="T87" fmla="*/ 0 h 37"/>
                    <a:gd name="T88" fmla="*/ 0 w 205"/>
                    <a:gd name="T89" fmla="*/ 0 h 37"/>
                    <a:gd name="T90" fmla="*/ 0 w 205"/>
                    <a:gd name="T91" fmla="*/ 0 h 37"/>
                    <a:gd name="T92" fmla="*/ 0 w 205"/>
                    <a:gd name="T93" fmla="*/ 0 h 37"/>
                    <a:gd name="T94" fmla="*/ 0 w 205"/>
                    <a:gd name="T95" fmla="*/ 0 h 37"/>
                    <a:gd name="T96" fmla="*/ 0 w 205"/>
                    <a:gd name="T97" fmla="*/ 0 h 37"/>
                    <a:gd name="T98" fmla="*/ 0 w 205"/>
                    <a:gd name="T99" fmla="*/ 0 h 37"/>
                    <a:gd name="T100" fmla="*/ 0 w 205"/>
                    <a:gd name="T101" fmla="*/ 0 h 37"/>
                    <a:gd name="T102" fmla="*/ 0 w 205"/>
                    <a:gd name="T103" fmla="*/ 0 h 37"/>
                    <a:gd name="T104" fmla="*/ 0 w 205"/>
                    <a:gd name="T105" fmla="*/ 0 h 37"/>
                    <a:gd name="T106" fmla="*/ 0 w 205"/>
                    <a:gd name="T107" fmla="*/ 0 h 37"/>
                    <a:gd name="T108" fmla="*/ 0 w 205"/>
                    <a:gd name="T109" fmla="*/ 0 h 37"/>
                    <a:gd name="T110" fmla="*/ 0 w 205"/>
                    <a:gd name="T111" fmla="*/ 0 h 37"/>
                    <a:gd name="T112" fmla="*/ 0 w 205"/>
                    <a:gd name="T113" fmla="*/ 0 h 37"/>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05" h="37">
                      <a:moveTo>
                        <a:pt x="200" y="8"/>
                      </a:moveTo>
                      <a:lnTo>
                        <a:pt x="200" y="8"/>
                      </a:lnTo>
                      <a:lnTo>
                        <a:pt x="197" y="6"/>
                      </a:lnTo>
                      <a:lnTo>
                        <a:pt x="193" y="4"/>
                      </a:lnTo>
                      <a:lnTo>
                        <a:pt x="185" y="4"/>
                      </a:lnTo>
                      <a:lnTo>
                        <a:pt x="174" y="4"/>
                      </a:lnTo>
                      <a:lnTo>
                        <a:pt x="155" y="5"/>
                      </a:lnTo>
                      <a:lnTo>
                        <a:pt x="133" y="5"/>
                      </a:lnTo>
                      <a:lnTo>
                        <a:pt x="109" y="4"/>
                      </a:lnTo>
                      <a:lnTo>
                        <a:pt x="84" y="4"/>
                      </a:lnTo>
                      <a:lnTo>
                        <a:pt x="61" y="3"/>
                      </a:lnTo>
                      <a:lnTo>
                        <a:pt x="42" y="2"/>
                      </a:lnTo>
                      <a:lnTo>
                        <a:pt x="28" y="1"/>
                      </a:lnTo>
                      <a:lnTo>
                        <a:pt x="21" y="1"/>
                      </a:lnTo>
                      <a:lnTo>
                        <a:pt x="15" y="1"/>
                      </a:lnTo>
                      <a:lnTo>
                        <a:pt x="8" y="0"/>
                      </a:lnTo>
                      <a:lnTo>
                        <a:pt x="3" y="0"/>
                      </a:lnTo>
                      <a:lnTo>
                        <a:pt x="1" y="2"/>
                      </a:lnTo>
                      <a:lnTo>
                        <a:pt x="0" y="9"/>
                      </a:lnTo>
                      <a:lnTo>
                        <a:pt x="0" y="15"/>
                      </a:lnTo>
                      <a:lnTo>
                        <a:pt x="1" y="22"/>
                      </a:lnTo>
                      <a:lnTo>
                        <a:pt x="2" y="26"/>
                      </a:lnTo>
                      <a:lnTo>
                        <a:pt x="3" y="28"/>
                      </a:lnTo>
                      <a:lnTo>
                        <a:pt x="6" y="30"/>
                      </a:lnTo>
                      <a:lnTo>
                        <a:pt x="10" y="31"/>
                      </a:lnTo>
                      <a:lnTo>
                        <a:pt x="19" y="32"/>
                      </a:lnTo>
                      <a:lnTo>
                        <a:pt x="23" y="32"/>
                      </a:lnTo>
                      <a:lnTo>
                        <a:pt x="29" y="33"/>
                      </a:lnTo>
                      <a:lnTo>
                        <a:pt x="37" y="33"/>
                      </a:lnTo>
                      <a:lnTo>
                        <a:pt x="47" y="34"/>
                      </a:lnTo>
                      <a:lnTo>
                        <a:pt x="59" y="34"/>
                      </a:lnTo>
                      <a:lnTo>
                        <a:pt x="71" y="35"/>
                      </a:lnTo>
                      <a:lnTo>
                        <a:pt x="84" y="35"/>
                      </a:lnTo>
                      <a:lnTo>
                        <a:pt x="99" y="36"/>
                      </a:lnTo>
                      <a:lnTo>
                        <a:pt x="113" y="36"/>
                      </a:lnTo>
                      <a:lnTo>
                        <a:pt x="126" y="37"/>
                      </a:lnTo>
                      <a:lnTo>
                        <a:pt x="139" y="37"/>
                      </a:lnTo>
                      <a:lnTo>
                        <a:pt x="151" y="37"/>
                      </a:lnTo>
                      <a:lnTo>
                        <a:pt x="163" y="37"/>
                      </a:lnTo>
                      <a:lnTo>
                        <a:pt x="172" y="37"/>
                      </a:lnTo>
                      <a:lnTo>
                        <a:pt x="180" y="36"/>
                      </a:lnTo>
                      <a:lnTo>
                        <a:pt x="186" y="36"/>
                      </a:lnTo>
                      <a:lnTo>
                        <a:pt x="194" y="35"/>
                      </a:lnTo>
                      <a:lnTo>
                        <a:pt x="200" y="33"/>
                      </a:lnTo>
                      <a:lnTo>
                        <a:pt x="204" y="31"/>
                      </a:lnTo>
                      <a:lnTo>
                        <a:pt x="205" y="29"/>
                      </a:lnTo>
                      <a:lnTo>
                        <a:pt x="204" y="25"/>
                      </a:lnTo>
                      <a:lnTo>
                        <a:pt x="203" y="17"/>
                      </a:lnTo>
                      <a:lnTo>
                        <a:pt x="201" y="11"/>
                      </a:lnTo>
                      <a:lnTo>
                        <a:pt x="200" y="8"/>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40077" name="Freeform 467"/>
                <p:cNvSpPr>
                  <a:spLocks/>
                </p:cNvSpPr>
                <p:nvPr/>
              </p:nvSpPr>
              <p:spPr bwMode="auto">
                <a:xfrm>
                  <a:off x="1959" y="2366"/>
                  <a:ext cx="10" cy="5"/>
                </a:xfrm>
                <a:custGeom>
                  <a:avLst/>
                  <a:gdLst>
                    <a:gd name="T0" fmla="*/ 0 w 76"/>
                    <a:gd name="T1" fmla="*/ 0 h 35"/>
                    <a:gd name="T2" fmla="*/ 0 w 76"/>
                    <a:gd name="T3" fmla="*/ 0 h 35"/>
                    <a:gd name="T4" fmla="*/ 0 w 76"/>
                    <a:gd name="T5" fmla="*/ 0 h 35"/>
                    <a:gd name="T6" fmla="*/ 0 w 76"/>
                    <a:gd name="T7" fmla="*/ 0 h 35"/>
                    <a:gd name="T8" fmla="*/ 0 w 76"/>
                    <a:gd name="T9" fmla="*/ 0 h 35"/>
                    <a:gd name="T10" fmla="*/ 0 w 76"/>
                    <a:gd name="T11" fmla="*/ 0 h 35"/>
                    <a:gd name="T12" fmla="*/ 0 w 76"/>
                    <a:gd name="T13" fmla="*/ 0 h 35"/>
                    <a:gd name="T14" fmla="*/ 0 w 76"/>
                    <a:gd name="T15" fmla="*/ 0 h 35"/>
                    <a:gd name="T16" fmla="*/ 0 w 76"/>
                    <a:gd name="T17" fmla="*/ 0 h 35"/>
                    <a:gd name="T18" fmla="*/ 0 w 76"/>
                    <a:gd name="T19" fmla="*/ 0 h 35"/>
                    <a:gd name="T20" fmla="*/ 0 w 76"/>
                    <a:gd name="T21" fmla="*/ 0 h 35"/>
                    <a:gd name="T22" fmla="*/ 0 w 76"/>
                    <a:gd name="T23" fmla="*/ 0 h 35"/>
                    <a:gd name="T24" fmla="*/ 0 w 76"/>
                    <a:gd name="T25" fmla="*/ 0 h 35"/>
                    <a:gd name="T26" fmla="*/ 0 w 76"/>
                    <a:gd name="T27" fmla="*/ 0 h 35"/>
                    <a:gd name="T28" fmla="*/ 0 w 76"/>
                    <a:gd name="T29" fmla="*/ 0 h 35"/>
                    <a:gd name="T30" fmla="*/ 0 w 76"/>
                    <a:gd name="T31" fmla="*/ 0 h 35"/>
                    <a:gd name="T32" fmla="*/ 0 w 76"/>
                    <a:gd name="T33" fmla="*/ 0 h 35"/>
                    <a:gd name="T34" fmla="*/ 0 w 76"/>
                    <a:gd name="T35" fmla="*/ 0 h 35"/>
                    <a:gd name="T36" fmla="*/ 0 w 76"/>
                    <a:gd name="T37" fmla="*/ 0 h 35"/>
                    <a:gd name="T38" fmla="*/ 0 w 76"/>
                    <a:gd name="T39" fmla="*/ 0 h 35"/>
                    <a:gd name="T40" fmla="*/ 0 w 76"/>
                    <a:gd name="T41" fmla="*/ 0 h 35"/>
                    <a:gd name="T42" fmla="*/ 0 w 76"/>
                    <a:gd name="T43" fmla="*/ 0 h 35"/>
                    <a:gd name="T44" fmla="*/ 0 w 76"/>
                    <a:gd name="T45" fmla="*/ 0 h 35"/>
                    <a:gd name="T46" fmla="*/ 0 w 76"/>
                    <a:gd name="T47" fmla="*/ 0 h 35"/>
                    <a:gd name="T48" fmla="*/ 0 w 76"/>
                    <a:gd name="T49" fmla="*/ 0 h 35"/>
                    <a:gd name="T50" fmla="*/ 0 w 76"/>
                    <a:gd name="T51" fmla="*/ 0 h 35"/>
                    <a:gd name="T52" fmla="*/ 0 w 76"/>
                    <a:gd name="T53" fmla="*/ 0 h 35"/>
                    <a:gd name="T54" fmla="*/ 0 w 76"/>
                    <a:gd name="T55" fmla="*/ 0 h 35"/>
                    <a:gd name="T56" fmla="*/ 0 w 76"/>
                    <a:gd name="T57" fmla="*/ 0 h 35"/>
                    <a:gd name="T58" fmla="*/ 0 w 76"/>
                    <a:gd name="T59" fmla="*/ 0 h 35"/>
                    <a:gd name="T60" fmla="*/ 0 w 76"/>
                    <a:gd name="T61" fmla="*/ 0 h 35"/>
                    <a:gd name="T62" fmla="*/ 0 w 76"/>
                    <a:gd name="T63" fmla="*/ 0 h 35"/>
                    <a:gd name="T64" fmla="*/ 0 w 76"/>
                    <a:gd name="T65" fmla="*/ 0 h 35"/>
                    <a:gd name="T66" fmla="*/ 0 w 76"/>
                    <a:gd name="T67" fmla="*/ 0 h 35"/>
                    <a:gd name="T68" fmla="*/ 0 w 76"/>
                    <a:gd name="T69" fmla="*/ 0 h 35"/>
                    <a:gd name="T70" fmla="*/ 0 w 76"/>
                    <a:gd name="T71" fmla="*/ 0 h 35"/>
                    <a:gd name="T72" fmla="*/ 0 w 76"/>
                    <a:gd name="T73" fmla="*/ 0 h 35"/>
                    <a:gd name="T74" fmla="*/ 0 w 76"/>
                    <a:gd name="T75" fmla="*/ 0 h 35"/>
                    <a:gd name="T76" fmla="*/ 0 w 76"/>
                    <a:gd name="T77" fmla="*/ 0 h 35"/>
                    <a:gd name="T78" fmla="*/ 0 w 76"/>
                    <a:gd name="T79" fmla="*/ 0 h 35"/>
                    <a:gd name="T80" fmla="*/ 0 w 76"/>
                    <a:gd name="T81" fmla="*/ 0 h 3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76" h="35">
                      <a:moveTo>
                        <a:pt x="75" y="4"/>
                      </a:moveTo>
                      <a:lnTo>
                        <a:pt x="74" y="2"/>
                      </a:lnTo>
                      <a:lnTo>
                        <a:pt x="72" y="1"/>
                      </a:lnTo>
                      <a:lnTo>
                        <a:pt x="69" y="1"/>
                      </a:lnTo>
                      <a:lnTo>
                        <a:pt x="65" y="1"/>
                      </a:lnTo>
                      <a:lnTo>
                        <a:pt x="57" y="2"/>
                      </a:lnTo>
                      <a:lnTo>
                        <a:pt x="49" y="3"/>
                      </a:lnTo>
                      <a:lnTo>
                        <a:pt x="40" y="3"/>
                      </a:lnTo>
                      <a:lnTo>
                        <a:pt x="31" y="3"/>
                      </a:lnTo>
                      <a:lnTo>
                        <a:pt x="23" y="2"/>
                      </a:lnTo>
                      <a:lnTo>
                        <a:pt x="16" y="2"/>
                      </a:lnTo>
                      <a:lnTo>
                        <a:pt x="11" y="1"/>
                      </a:lnTo>
                      <a:lnTo>
                        <a:pt x="8" y="1"/>
                      </a:lnTo>
                      <a:lnTo>
                        <a:pt x="5" y="1"/>
                      </a:lnTo>
                      <a:lnTo>
                        <a:pt x="3" y="0"/>
                      </a:lnTo>
                      <a:lnTo>
                        <a:pt x="1" y="1"/>
                      </a:lnTo>
                      <a:lnTo>
                        <a:pt x="0" y="3"/>
                      </a:lnTo>
                      <a:lnTo>
                        <a:pt x="0" y="10"/>
                      </a:lnTo>
                      <a:lnTo>
                        <a:pt x="0" y="16"/>
                      </a:lnTo>
                      <a:lnTo>
                        <a:pt x="0" y="22"/>
                      </a:lnTo>
                      <a:lnTo>
                        <a:pt x="0" y="26"/>
                      </a:lnTo>
                      <a:lnTo>
                        <a:pt x="1" y="29"/>
                      </a:lnTo>
                      <a:lnTo>
                        <a:pt x="2" y="31"/>
                      </a:lnTo>
                      <a:lnTo>
                        <a:pt x="3" y="32"/>
                      </a:lnTo>
                      <a:lnTo>
                        <a:pt x="6" y="33"/>
                      </a:lnTo>
                      <a:lnTo>
                        <a:pt x="10" y="33"/>
                      </a:lnTo>
                      <a:lnTo>
                        <a:pt x="17" y="34"/>
                      </a:lnTo>
                      <a:lnTo>
                        <a:pt x="26" y="34"/>
                      </a:lnTo>
                      <a:lnTo>
                        <a:pt x="36" y="34"/>
                      </a:lnTo>
                      <a:lnTo>
                        <a:pt x="46" y="35"/>
                      </a:lnTo>
                      <a:lnTo>
                        <a:pt x="55" y="34"/>
                      </a:lnTo>
                      <a:lnTo>
                        <a:pt x="64" y="34"/>
                      </a:lnTo>
                      <a:lnTo>
                        <a:pt x="69" y="33"/>
                      </a:lnTo>
                      <a:lnTo>
                        <a:pt x="72" y="31"/>
                      </a:lnTo>
                      <a:lnTo>
                        <a:pt x="74" y="30"/>
                      </a:lnTo>
                      <a:lnTo>
                        <a:pt x="76" y="28"/>
                      </a:lnTo>
                      <a:lnTo>
                        <a:pt x="76" y="26"/>
                      </a:lnTo>
                      <a:lnTo>
                        <a:pt x="76" y="20"/>
                      </a:lnTo>
                      <a:lnTo>
                        <a:pt x="76" y="13"/>
                      </a:lnTo>
                      <a:lnTo>
                        <a:pt x="75" y="7"/>
                      </a:lnTo>
                      <a:lnTo>
                        <a:pt x="75" y="4"/>
                      </a:lnTo>
                      <a:close/>
                    </a:path>
                  </a:pathLst>
                </a:custGeom>
                <a:solidFill>
                  <a:srgbClr val="E5DDD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0078" name="Freeform 468"/>
                <p:cNvSpPr>
                  <a:spLocks/>
                </p:cNvSpPr>
                <p:nvPr/>
              </p:nvSpPr>
              <p:spPr bwMode="auto">
                <a:xfrm>
                  <a:off x="1959" y="2366"/>
                  <a:ext cx="10" cy="5"/>
                </a:xfrm>
                <a:custGeom>
                  <a:avLst/>
                  <a:gdLst>
                    <a:gd name="T0" fmla="*/ 0 w 76"/>
                    <a:gd name="T1" fmla="*/ 0 h 35"/>
                    <a:gd name="T2" fmla="*/ 0 w 76"/>
                    <a:gd name="T3" fmla="*/ 0 h 35"/>
                    <a:gd name="T4" fmla="*/ 0 w 76"/>
                    <a:gd name="T5" fmla="*/ 0 h 35"/>
                    <a:gd name="T6" fmla="*/ 0 w 76"/>
                    <a:gd name="T7" fmla="*/ 0 h 35"/>
                    <a:gd name="T8" fmla="*/ 0 w 76"/>
                    <a:gd name="T9" fmla="*/ 0 h 35"/>
                    <a:gd name="T10" fmla="*/ 0 w 76"/>
                    <a:gd name="T11" fmla="*/ 0 h 35"/>
                    <a:gd name="T12" fmla="*/ 0 w 76"/>
                    <a:gd name="T13" fmla="*/ 0 h 35"/>
                    <a:gd name="T14" fmla="*/ 0 w 76"/>
                    <a:gd name="T15" fmla="*/ 0 h 35"/>
                    <a:gd name="T16" fmla="*/ 0 w 76"/>
                    <a:gd name="T17" fmla="*/ 0 h 35"/>
                    <a:gd name="T18" fmla="*/ 0 w 76"/>
                    <a:gd name="T19" fmla="*/ 0 h 35"/>
                    <a:gd name="T20" fmla="*/ 0 w 76"/>
                    <a:gd name="T21" fmla="*/ 0 h 35"/>
                    <a:gd name="T22" fmla="*/ 0 w 76"/>
                    <a:gd name="T23" fmla="*/ 0 h 35"/>
                    <a:gd name="T24" fmla="*/ 0 w 76"/>
                    <a:gd name="T25" fmla="*/ 0 h 35"/>
                    <a:gd name="T26" fmla="*/ 0 w 76"/>
                    <a:gd name="T27" fmla="*/ 0 h 35"/>
                    <a:gd name="T28" fmla="*/ 0 w 76"/>
                    <a:gd name="T29" fmla="*/ 0 h 35"/>
                    <a:gd name="T30" fmla="*/ 0 w 76"/>
                    <a:gd name="T31" fmla="*/ 0 h 35"/>
                    <a:gd name="T32" fmla="*/ 0 w 76"/>
                    <a:gd name="T33" fmla="*/ 0 h 35"/>
                    <a:gd name="T34" fmla="*/ 0 w 76"/>
                    <a:gd name="T35" fmla="*/ 0 h 35"/>
                    <a:gd name="T36" fmla="*/ 0 w 76"/>
                    <a:gd name="T37" fmla="*/ 0 h 35"/>
                    <a:gd name="T38" fmla="*/ 0 w 76"/>
                    <a:gd name="T39" fmla="*/ 0 h 35"/>
                    <a:gd name="T40" fmla="*/ 0 w 76"/>
                    <a:gd name="T41" fmla="*/ 0 h 35"/>
                    <a:gd name="T42" fmla="*/ 0 w 76"/>
                    <a:gd name="T43" fmla="*/ 0 h 35"/>
                    <a:gd name="T44" fmla="*/ 0 w 76"/>
                    <a:gd name="T45" fmla="*/ 0 h 35"/>
                    <a:gd name="T46" fmla="*/ 0 w 76"/>
                    <a:gd name="T47" fmla="*/ 0 h 35"/>
                    <a:gd name="T48" fmla="*/ 0 w 76"/>
                    <a:gd name="T49" fmla="*/ 0 h 35"/>
                    <a:gd name="T50" fmla="*/ 0 w 76"/>
                    <a:gd name="T51" fmla="*/ 0 h 35"/>
                    <a:gd name="T52" fmla="*/ 0 w 76"/>
                    <a:gd name="T53" fmla="*/ 0 h 35"/>
                    <a:gd name="T54" fmla="*/ 0 w 76"/>
                    <a:gd name="T55" fmla="*/ 0 h 35"/>
                    <a:gd name="T56" fmla="*/ 0 w 76"/>
                    <a:gd name="T57" fmla="*/ 0 h 35"/>
                    <a:gd name="T58" fmla="*/ 0 w 76"/>
                    <a:gd name="T59" fmla="*/ 0 h 35"/>
                    <a:gd name="T60" fmla="*/ 0 w 76"/>
                    <a:gd name="T61" fmla="*/ 0 h 35"/>
                    <a:gd name="T62" fmla="*/ 0 w 76"/>
                    <a:gd name="T63" fmla="*/ 0 h 35"/>
                    <a:gd name="T64" fmla="*/ 0 w 76"/>
                    <a:gd name="T65" fmla="*/ 0 h 35"/>
                    <a:gd name="T66" fmla="*/ 0 w 76"/>
                    <a:gd name="T67" fmla="*/ 0 h 35"/>
                    <a:gd name="T68" fmla="*/ 0 w 76"/>
                    <a:gd name="T69" fmla="*/ 0 h 35"/>
                    <a:gd name="T70" fmla="*/ 0 w 76"/>
                    <a:gd name="T71" fmla="*/ 0 h 35"/>
                    <a:gd name="T72" fmla="*/ 0 w 76"/>
                    <a:gd name="T73" fmla="*/ 0 h 35"/>
                    <a:gd name="T74" fmla="*/ 0 w 76"/>
                    <a:gd name="T75" fmla="*/ 0 h 35"/>
                    <a:gd name="T76" fmla="*/ 0 w 76"/>
                    <a:gd name="T77" fmla="*/ 0 h 35"/>
                    <a:gd name="T78" fmla="*/ 0 w 76"/>
                    <a:gd name="T79" fmla="*/ 0 h 35"/>
                    <a:gd name="T80" fmla="*/ 0 w 76"/>
                    <a:gd name="T81" fmla="*/ 0 h 35"/>
                    <a:gd name="T82" fmla="*/ 0 w 76"/>
                    <a:gd name="T83" fmla="*/ 0 h 35"/>
                    <a:gd name="T84" fmla="*/ 0 w 76"/>
                    <a:gd name="T85" fmla="*/ 0 h 35"/>
                    <a:gd name="T86" fmla="*/ 0 w 76"/>
                    <a:gd name="T87" fmla="*/ 0 h 35"/>
                    <a:gd name="T88" fmla="*/ 0 w 76"/>
                    <a:gd name="T89" fmla="*/ 0 h 35"/>
                    <a:gd name="T90" fmla="*/ 0 w 76"/>
                    <a:gd name="T91" fmla="*/ 0 h 35"/>
                    <a:gd name="T92" fmla="*/ 0 w 76"/>
                    <a:gd name="T93" fmla="*/ 0 h 35"/>
                    <a:gd name="T94" fmla="*/ 0 w 76"/>
                    <a:gd name="T95" fmla="*/ 0 h 35"/>
                    <a:gd name="T96" fmla="*/ 0 w 76"/>
                    <a:gd name="T97" fmla="*/ 0 h 3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76" h="35">
                      <a:moveTo>
                        <a:pt x="75" y="4"/>
                      </a:moveTo>
                      <a:lnTo>
                        <a:pt x="75" y="4"/>
                      </a:lnTo>
                      <a:lnTo>
                        <a:pt x="74" y="2"/>
                      </a:lnTo>
                      <a:lnTo>
                        <a:pt x="72" y="1"/>
                      </a:lnTo>
                      <a:lnTo>
                        <a:pt x="69" y="1"/>
                      </a:lnTo>
                      <a:lnTo>
                        <a:pt x="65" y="1"/>
                      </a:lnTo>
                      <a:lnTo>
                        <a:pt x="57" y="2"/>
                      </a:lnTo>
                      <a:lnTo>
                        <a:pt x="49" y="3"/>
                      </a:lnTo>
                      <a:lnTo>
                        <a:pt x="40" y="3"/>
                      </a:lnTo>
                      <a:lnTo>
                        <a:pt x="31" y="3"/>
                      </a:lnTo>
                      <a:lnTo>
                        <a:pt x="23" y="2"/>
                      </a:lnTo>
                      <a:lnTo>
                        <a:pt x="16" y="2"/>
                      </a:lnTo>
                      <a:lnTo>
                        <a:pt x="11" y="1"/>
                      </a:lnTo>
                      <a:lnTo>
                        <a:pt x="8" y="1"/>
                      </a:lnTo>
                      <a:lnTo>
                        <a:pt x="5" y="1"/>
                      </a:lnTo>
                      <a:lnTo>
                        <a:pt x="3" y="0"/>
                      </a:lnTo>
                      <a:lnTo>
                        <a:pt x="1" y="1"/>
                      </a:lnTo>
                      <a:lnTo>
                        <a:pt x="0" y="3"/>
                      </a:lnTo>
                      <a:lnTo>
                        <a:pt x="0" y="10"/>
                      </a:lnTo>
                      <a:lnTo>
                        <a:pt x="0" y="16"/>
                      </a:lnTo>
                      <a:lnTo>
                        <a:pt x="0" y="22"/>
                      </a:lnTo>
                      <a:lnTo>
                        <a:pt x="0" y="26"/>
                      </a:lnTo>
                      <a:lnTo>
                        <a:pt x="1" y="29"/>
                      </a:lnTo>
                      <a:lnTo>
                        <a:pt x="2" y="31"/>
                      </a:lnTo>
                      <a:lnTo>
                        <a:pt x="3" y="32"/>
                      </a:lnTo>
                      <a:lnTo>
                        <a:pt x="6" y="33"/>
                      </a:lnTo>
                      <a:lnTo>
                        <a:pt x="10" y="33"/>
                      </a:lnTo>
                      <a:lnTo>
                        <a:pt x="17" y="34"/>
                      </a:lnTo>
                      <a:lnTo>
                        <a:pt x="26" y="34"/>
                      </a:lnTo>
                      <a:lnTo>
                        <a:pt x="36" y="34"/>
                      </a:lnTo>
                      <a:lnTo>
                        <a:pt x="46" y="35"/>
                      </a:lnTo>
                      <a:lnTo>
                        <a:pt x="55" y="34"/>
                      </a:lnTo>
                      <a:lnTo>
                        <a:pt x="64" y="34"/>
                      </a:lnTo>
                      <a:lnTo>
                        <a:pt x="69" y="33"/>
                      </a:lnTo>
                      <a:lnTo>
                        <a:pt x="72" y="31"/>
                      </a:lnTo>
                      <a:lnTo>
                        <a:pt x="74" y="30"/>
                      </a:lnTo>
                      <a:lnTo>
                        <a:pt x="76" y="28"/>
                      </a:lnTo>
                      <a:lnTo>
                        <a:pt x="76" y="26"/>
                      </a:lnTo>
                      <a:lnTo>
                        <a:pt x="76" y="20"/>
                      </a:lnTo>
                      <a:lnTo>
                        <a:pt x="76" y="13"/>
                      </a:lnTo>
                      <a:lnTo>
                        <a:pt x="75" y="7"/>
                      </a:lnTo>
                      <a:lnTo>
                        <a:pt x="75" y="4"/>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40079" name="Freeform 469"/>
                <p:cNvSpPr>
                  <a:spLocks/>
                </p:cNvSpPr>
                <p:nvPr/>
              </p:nvSpPr>
              <p:spPr bwMode="auto">
                <a:xfrm>
                  <a:off x="2003" y="2352"/>
                  <a:ext cx="18" cy="4"/>
                </a:xfrm>
                <a:custGeom>
                  <a:avLst/>
                  <a:gdLst>
                    <a:gd name="T0" fmla="*/ 0 w 147"/>
                    <a:gd name="T1" fmla="*/ 0 h 34"/>
                    <a:gd name="T2" fmla="*/ 0 w 147"/>
                    <a:gd name="T3" fmla="*/ 0 h 34"/>
                    <a:gd name="T4" fmla="*/ 0 w 147"/>
                    <a:gd name="T5" fmla="*/ 0 h 34"/>
                    <a:gd name="T6" fmla="*/ 0 w 147"/>
                    <a:gd name="T7" fmla="*/ 0 h 34"/>
                    <a:gd name="T8" fmla="*/ 0 w 147"/>
                    <a:gd name="T9" fmla="*/ 0 h 34"/>
                    <a:gd name="T10" fmla="*/ 0 w 147"/>
                    <a:gd name="T11" fmla="*/ 0 h 34"/>
                    <a:gd name="T12" fmla="*/ 0 w 147"/>
                    <a:gd name="T13" fmla="*/ 0 h 34"/>
                    <a:gd name="T14" fmla="*/ 0 w 147"/>
                    <a:gd name="T15" fmla="*/ 0 h 34"/>
                    <a:gd name="T16" fmla="*/ 0 w 147"/>
                    <a:gd name="T17" fmla="*/ 0 h 34"/>
                    <a:gd name="T18" fmla="*/ 0 w 147"/>
                    <a:gd name="T19" fmla="*/ 0 h 34"/>
                    <a:gd name="T20" fmla="*/ 0 w 147"/>
                    <a:gd name="T21" fmla="*/ 0 h 34"/>
                    <a:gd name="T22" fmla="*/ 0 w 147"/>
                    <a:gd name="T23" fmla="*/ 0 h 34"/>
                    <a:gd name="T24" fmla="*/ 0 w 147"/>
                    <a:gd name="T25" fmla="*/ 0 h 34"/>
                    <a:gd name="T26" fmla="*/ 0 w 147"/>
                    <a:gd name="T27" fmla="*/ 0 h 34"/>
                    <a:gd name="T28" fmla="*/ 0 w 147"/>
                    <a:gd name="T29" fmla="*/ 0 h 34"/>
                    <a:gd name="T30" fmla="*/ 0 w 147"/>
                    <a:gd name="T31" fmla="*/ 0 h 34"/>
                    <a:gd name="T32" fmla="*/ 0 w 147"/>
                    <a:gd name="T33" fmla="*/ 0 h 34"/>
                    <a:gd name="T34" fmla="*/ 0 w 147"/>
                    <a:gd name="T35" fmla="*/ 0 h 34"/>
                    <a:gd name="T36" fmla="*/ 0 w 147"/>
                    <a:gd name="T37" fmla="*/ 0 h 34"/>
                    <a:gd name="T38" fmla="*/ 0 w 147"/>
                    <a:gd name="T39" fmla="*/ 0 h 34"/>
                    <a:gd name="T40" fmla="*/ 0 w 147"/>
                    <a:gd name="T41" fmla="*/ 0 h 34"/>
                    <a:gd name="T42" fmla="*/ 0 w 147"/>
                    <a:gd name="T43" fmla="*/ 0 h 34"/>
                    <a:gd name="T44" fmla="*/ 0 w 147"/>
                    <a:gd name="T45" fmla="*/ 0 h 34"/>
                    <a:gd name="T46" fmla="*/ 0 w 147"/>
                    <a:gd name="T47" fmla="*/ 0 h 34"/>
                    <a:gd name="T48" fmla="*/ 0 w 147"/>
                    <a:gd name="T49" fmla="*/ 0 h 34"/>
                    <a:gd name="T50" fmla="*/ 0 w 147"/>
                    <a:gd name="T51" fmla="*/ 0 h 34"/>
                    <a:gd name="T52" fmla="*/ 0 w 147"/>
                    <a:gd name="T53" fmla="*/ 0 h 34"/>
                    <a:gd name="T54" fmla="*/ 0 w 147"/>
                    <a:gd name="T55" fmla="*/ 0 h 34"/>
                    <a:gd name="T56" fmla="*/ 0 w 147"/>
                    <a:gd name="T57" fmla="*/ 0 h 34"/>
                    <a:gd name="T58" fmla="*/ 0 w 147"/>
                    <a:gd name="T59" fmla="*/ 0 h 34"/>
                    <a:gd name="T60" fmla="*/ 0 w 147"/>
                    <a:gd name="T61" fmla="*/ 0 h 34"/>
                    <a:gd name="T62" fmla="*/ 0 w 147"/>
                    <a:gd name="T63" fmla="*/ 0 h 34"/>
                    <a:gd name="T64" fmla="*/ 0 w 147"/>
                    <a:gd name="T65" fmla="*/ 0 h 34"/>
                    <a:gd name="T66" fmla="*/ 0 w 147"/>
                    <a:gd name="T67" fmla="*/ 0 h 34"/>
                    <a:gd name="T68" fmla="*/ 0 w 147"/>
                    <a:gd name="T69" fmla="*/ 0 h 34"/>
                    <a:gd name="T70" fmla="*/ 0 w 147"/>
                    <a:gd name="T71" fmla="*/ 0 h 34"/>
                    <a:gd name="T72" fmla="*/ 0 w 147"/>
                    <a:gd name="T73" fmla="*/ 0 h 34"/>
                    <a:gd name="T74" fmla="*/ 0 w 147"/>
                    <a:gd name="T75" fmla="*/ 0 h 34"/>
                    <a:gd name="T76" fmla="*/ 0 w 147"/>
                    <a:gd name="T77" fmla="*/ 0 h 34"/>
                    <a:gd name="T78" fmla="*/ 0 w 147"/>
                    <a:gd name="T79" fmla="*/ 0 h 34"/>
                    <a:gd name="T80" fmla="*/ 0 w 147"/>
                    <a:gd name="T81" fmla="*/ 0 h 3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147" h="34">
                      <a:moveTo>
                        <a:pt x="144" y="5"/>
                      </a:moveTo>
                      <a:lnTo>
                        <a:pt x="142" y="3"/>
                      </a:lnTo>
                      <a:lnTo>
                        <a:pt x="139" y="2"/>
                      </a:lnTo>
                      <a:lnTo>
                        <a:pt x="133" y="2"/>
                      </a:lnTo>
                      <a:lnTo>
                        <a:pt x="125" y="2"/>
                      </a:lnTo>
                      <a:lnTo>
                        <a:pt x="112" y="3"/>
                      </a:lnTo>
                      <a:lnTo>
                        <a:pt x="96" y="4"/>
                      </a:lnTo>
                      <a:lnTo>
                        <a:pt x="79" y="3"/>
                      </a:lnTo>
                      <a:lnTo>
                        <a:pt x="62" y="3"/>
                      </a:lnTo>
                      <a:lnTo>
                        <a:pt x="44" y="2"/>
                      </a:lnTo>
                      <a:lnTo>
                        <a:pt x="31" y="2"/>
                      </a:lnTo>
                      <a:lnTo>
                        <a:pt x="21" y="1"/>
                      </a:lnTo>
                      <a:lnTo>
                        <a:pt x="16" y="1"/>
                      </a:lnTo>
                      <a:lnTo>
                        <a:pt x="11" y="0"/>
                      </a:lnTo>
                      <a:lnTo>
                        <a:pt x="7" y="0"/>
                      </a:lnTo>
                      <a:lnTo>
                        <a:pt x="3" y="0"/>
                      </a:lnTo>
                      <a:lnTo>
                        <a:pt x="1" y="2"/>
                      </a:lnTo>
                      <a:lnTo>
                        <a:pt x="0" y="8"/>
                      </a:lnTo>
                      <a:lnTo>
                        <a:pt x="0" y="14"/>
                      </a:lnTo>
                      <a:lnTo>
                        <a:pt x="1" y="20"/>
                      </a:lnTo>
                      <a:lnTo>
                        <a:pt x="2" y="24"/>
                      </a:lnTo>
                      <a:lnTo>
                        <a:pt x="3" y="27"/>
                      </a:lnTo>
                      <a:lnTo>
                        <a:pt x="4" y="29"/>
                      </a:lnTo>
                      <a:lnTo>
                        <a:pt x="8" y="30"/>
                      </a:lnTo>
                      <a:lnTo>
                        <a:pt x="14" y="31"/>
                      </a:lnTo>
                      <a:lnTo>
                        <a:pt x="21" y="31"/>
                      </a:lnTo>
                      <a:lnTo>
                        <a:pt x="34" y="32"/>
                      </a:lnTo>
                      <a:lnTo>
                        <a:pt x="51" y="33"/>
                      </a:lnTo>
                      <a:lnTo>
                        <a:pt x="71" y="33"/>
                      </a:lnTo>
                      <a:lnTo>
                        <a:pt x="91" y="34"/>
                      </a:lnTo>
                      <a:lnTo>
                        <a:pt x="109" y="34"/>
                      </a:lnTo>
                      <a:lnTo>
                        <a:pt x="124" y="34"/>
                      </a:lnTo>
                      <a:lnTo>
                        <a:pt x="134" y="33"/>
                      </a:lnTo>
                      <a:lnTo>
                        <a:pt x="139" y="31"/>
                      </a:lnTo>
                      <a:lnTo>
                        <a:pt x="144" y="30"/>
                      </a:lnTo>
                      <a:lnTo>
                        <a:pt x="146" y="28"/>
                      </a:lnTo>
                      <a:lnTo>
                        <a:pt x="147" y="26"/>
                      </a:lnTo>
                      <a:lnTo>
                        <a:pt x="147" y="21"/>
                      </a:lnTo>
                      <a:lnTo>
                        <a:pt x="146" y="14"/>
                      </a:lnTo>
                      <a:lnTo>
                        <a:pt x="144" y="8"/>
                      </a:lnTo>
                      <a:lnTo>
                        <a:pt x="144" y="5"/>
                      </a:lnTo>
                      <a:close/>
                    </a:path>
                  </a:pathLst>
                </a:custGeom>
                <a:solidFill>
                  <a:srgbClr val="E5DDD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0080" name="Freeform 470"/>
                <p:cNvSpPr>
                  <a:spLocks/>
                </p:cNvSpPr>
                <p:nvPr/>
              </p:nvSpPr>
              <p:spPr bwMode="auto">
                <a:xfrm>
                  <a:off x="2003" y="2352"/>
                  <a:ext cx="18" cy="4"/>
                </a:xfrm>
                <a:custGeom>
                  <a:avLst/>
                  <a:gdLst>
                    <a:gd name="T0" fmla="*/ 0 w 147"/>
                    <a:gd name="T1" fmla="*/ 0 h 34"/>
                    <a:gd name="T2" fmla="*/ 0 w 147"/>
                    <a:gd name="T3" fmla="*/ 0 h 34"/>
                    <a:gd name="T4" fmla="*/ 0 w 147"/>
                    <a:gd name="T5" fmla="*/ 0 h 34"/>
                    <a:gd name="T6" fmla="*/ 0 w 147"/>
                    <a:gd name="T7" fmla="*/ 0 h 34"/>
                    <a:gd name="T8" fmla="*/ 0 w 147"/>
                    <a:gd name="T9" fmla="*/ 0 h 34"/>
                    <a:gd name="T10" fmla="*/ 0 w 147"/>
                    <a:gd name="T11" fmla="*/ 0 h 34"/>
                    <a:gd name="T12" fmla="*/ 0 w 147"/>
                    <a:gd name="T13" fmla="*/ 0 h 34"/>
                    <a:gd name="T14" fmla="*/ 0 w 147"/>
                    <a:gd name="T15" fmla="*/ 0 h 34"/>
                    <a:gd name="T16" fmla="*/ 0 w 147"/>
                    <a:gd name="T17" fmla="*/ 0 h 34"/>
                    <a:gd name="T18" fmla="*/ 0 w 147"/>
                    <a:gd name="T19" fmla="*/ 0 h 34"/>
                    <a:gd name="T20" fmla="*/ 0 w 147"/>
                    <a:gd name="T21" fmla="*/ 0 h 34"/>
                    <a:gd name="T22" fmla="*/ 0 w 147"/>
                    <a:gd name="T23" fmla="*/ 0 h 34"/>
                    <a:gd name="T24" fmla="*/ 0 w 147"/>
                    <a:gd name="T25" fmla="*/ 0 h 34"/>
                    <a:gd name="T26" fmla="*/ 0 w 147"/>
                    <a:gd name="T27" fmla="*/ 0 h 34"/>
                    <a:gd name="T28" fmla="*/ 0 w 147"/>
                    <a:gd name="T29" fmla="*/ 0 h 34"/>
                    <a:gd name="T30" fmla="*/ 0 w 147"/>
                    <a:gd name="T31" fmla="*/ 0 h 34"/>
                    <a:gd name="T32" fmla="*/ 0 w 147"/>
                    <a:gd name="T33" fmla="*/ 0 h 34"/>
                    <a:gd name="T34" fmla="*/ 0 w 147"/>
                    <a:gd name="T35" fmla="*/ 0 h 34"/>
                    <a:gd name="T36" fmla="*/ 0 w 147"/>
                    <a:gd name="T37" fmla="*/ 0 h 34"/>
                    <a:gd name="T38" fmla="*/ 0 w 147"/>
                    <a:gd name="T39" fmla="*/ 0 h 34"/>
                    <a:gd name="T40" fmla="*/ 0 w 147"/>
                    <a:gd name="T41" fmla="*/ 0 h 34"/>
                    <a:gd name="T42" fmla="*/ 0 w 147"/>
                    <a:gd name="T43" fmla="*/ 0 h 34"/>
                    <a:gd name="T44" fmla="*/ 0 w 147"/>
                    <a:gd name="T45" fmla="*/ 0 h 34"/>
                    <a:gd name="T46" fmla="*/ 0 w 147"/>
                    <a:gd name="T47" fmla="*/ 0 h 34"/>
                    <a:gd name="T48" fmla="*/ 0 w 147"/>
                    <a:gd name="T49" fmla="*/ 0 h 34"/>
                    <a:gd name="T50" fmla="*/ 0 w 147"/>
                    <a:gd name="T51" fmla="*/ 0 h 34"/>
                    <a:gd name="T52" fmla="*/ 0 w 147"/>
                    <a:gd name="T53" fmla="*/ 0 h 34"/>
                    <a:gd name="T54" fmla="*/ 0 w 147"/>
                    <a:gd name="T55" fmla="*/ 0 h 34"/>
                    <a:gd name="T56" fmla="*/ 0 w 147"/>
                    <a:gd name="T57" fmla="*/ 0 h 34"/>
                    <a:gd name="T58" fmla="*/ 0 w 147"/>
                    <a:gd name="T59" fmla="*/ 0 h 34"/>
                    <a:gd name="T60" fmla="*/ 0 w 147"/>
                    <a:gd name="T61" fmla="*/ 0 h 34"/>
                    <a:gd name="T62" fmla="*/ 0 w 147"/>
                    <a:gd name="T63" fmla="*/ 0 h 34"/>
                    <a:gd name="T64" fmla="*/ 0 w 147"/>
                    <a:gd name="T65" fmla="*/ 0 h 34"/>
                    <a:gd name="T66" fmla="*/ 0 w 147"/>
                    <a:gd name="T67" fmla="*/ 0 h 34"/>
                    <a:gd name="T68" fmla="*/ 0 w 147"/>
                    <a:gd name="T69" fmla="*/ 0 h 34"/>
                    <a:gd name="T70" fmla="*/ 0 w 147"/>
                    <a:gd name="T71" fmla="*/ 0 h 34"/>
                    <a:gd name="T72" fmla="*/ 0 w 147"/>
                    <a:gd name="T73" fmla="*/ 0 h 34"/>
                    <a:gd name="T74" fmla="*/ 0 w 147"/>
                    <a:gd name="T75" fmla="*/ 0 h 34"/>
                    <a:gd name="T76" fmla="*/ 0 w 147"/>
                    <a:gd name="T77" fmla="*/ 0 h 34"/>
                    <a:gd name="T78" fmla="*/ 0 w 147"/>
                    <a:gd name="T79" fmla="*/ 0 h 34"/>
                    <a:gd name="T80" fmla="*/ 0 w 147"/>
                    <a:gd name="T81" fmla="*/ 0 h 34"/>
                    <a:gd name="T82" fmla="*/ 0 w 147"/>
                    <a:gd name="T83" fmla="*/ 0 h 34"/>
                    <a:gd name="T84" fmla="*/ 0 w 147"/>
                    <a:gd name="T85" fmla="*/ 0 h 34"/>
                    <a:gd name="T86" fmla="*/ 0 w 147"/>
                    <a:gd name="T87" fmla="*/ 0 h 34"/>
                    <a:gd name="T88" fmla="*/ 0 w 147"/>
                    <a:gd name="T89" fmla="*/ 0 h 34"/>
                    <a:gd name="T90" fmla="*/ 0 w 147"/>
                    <a:gd name="T91" fmla="*/ 0 h 34"/>
                    <a:gd name="T92" fmla="*/ 0 w 147"/>
                    <a:gd name="T93" fmla="*/ 0 h 34"/>
                    <a:gd name="T94" fmla="*/ 0 w 147"/>
                    <a:gd name="T95" fmla="*/ 0 h 34"/>
                    <a:gd name="T96" fmla="*/ 0 w 147"/>
                    <a:gd name="T97" fmla="*/ 0 h 3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147" h="34">
                      <a:moveTo>
                        <a:pt x="144" y="5"/>
                      </a:moveTo>
                      <a:lnTo>
                        <a:pt x="144" y="5"/>
                      </a:lnTo>
                      <a:lnTo>
                        <a:pt x="142" y="3"/>
                      </a:lnTo>
                      <a:lnTo>
                        <a:pt x="139" y="2"/>
                      </a:lnTo>
                      <a:lnTo>
                        <a:pt x="133" y="2"/>
                      </a:lnTo>
                      <a:lnTo>
                        <a:pt x="125" y="2"/>
                      </a:lnTo>
                      <a:lnTo>
                        <a:pt x="112" y="3"/>
                      </a:lnTo>
                      <a:lnTo>
                        <a:pt x="96" y="4"/>
                      </a:lnTo>
                      <a:lnTo>
                        <a:pt x="79" y="3"/>
                      </a:lnTo>
                      <a:lnTo>
                        <a:pt x="62" y="3"/>
                      </a:lnTo>
                      <a:lnTo>
                        <a:pt x="44" y="2"/>
                      </a:lnTo>
                      <a:lnTo>
                        <a:pt x="31" y="2"/>
                      </a:lnTo>
                      <a:lnTo>
                        <a:pt x="21" y="1"/>
                      </a:lnTo>
                      <a:lnTo>
                        <a:pt x="16" y="1"/>
                      </a:lnTo>
                      <a:lnTo>
                        <a:pt x="11" y="0"/>
                      </a:lnTo>
                      <a:lnTo>
                        <a:pt x="7" y="0"/>
                      </a:lnTo>
                      <a:lnTo>
                        <a:pt x="3" y="0"/>
                      </a:lnTo>
                      <a:lnTo>
                        <a:pt x="1" y="2"/>
                      </a:lnTo>
                      <a:lnTo>
                        <a:pt x="0" y="8"/>
                      </a:lnTo>
                      <a:lnTo>
                        <a:pt x="0" y="14"/>
                      </a:lnTo>
                      <a:lnTo>
                        <a:pt x="1" y="20"/>
                      </a:lnTo>
                      <a:lnTo>
                        <a:pt x="2" y="24"/>
                      </a:lnTo>
                      <a:lnTo>
                        <a:pt x="3" y="27"/>
                      </a:lnTo>
                      <a:lnTo>
                        <a:pt x="4" y="29"/>
                      </a:lnTo>
                      <a:lnTo>
                        <a:pt x="8" y="30"/>
                      </a:lnTo>
                      <a:lnTo>
                        <a:pt x="14" y="31"/>
                      </a:lnTo>
                      <a:lnTo>
                        <a:pt x="21" y="31"/>
                      </a:lnTo>
                      <a:lnTo>
                        <a:pt x="34" y="32"/>
                      </a:lnTo>
                      <a:lnTo>
                        <a:pt x="51" y="33"/>
                      </a:lnTo>
                      <a:lnTo>
                        <a:pt x="71" y="33"/>
                      </a:lnTo>
                      <a:lnTo>
                        <a:pt x="91" y="34"/>
                      </a:lnTo>
                      <a:lnTo>
                        <a:pt x="109" y="34"/>
                      </a:lnTo>
                      <a:lnTo>
                        <a:pt x="124" y="34"/>
                      </a:lnTo>
                      <a:lnTo>
                        <a:pt x="134" y="33"/>
                      </a:lnTo>
                      <a:lnTo>
                        <a:pt x="139" y="31"/>
                      </a:lnTo>
                      <a:lnTo>
                        <a:pt x="144" y="30"/>
                      </a:lnTo>
                      <a:lnTo>
                        <a:pt x="146" y="28"/>
                      </a:lnTo>
                      <a:lnTo>
                        <a:pt x="147" y="26"/>
                      </a:lnTo>
                      <a:lnTo>
                        <a:pt x="147" y="21"/>
                      </a:lnTo>
                      <a:lnTo>
                        <a:pt x="146" y="14"/>
                      </a:lnTo>
                      <a:lnTo>
                        <a:pt x="144" y="8"/>
                      </a:lnTo>
                      <a:lnTo>
                        <a:pt x="144" y="5"/>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40081" name="Freeform 471"/>
                <p:cNvSpPr>
                  <a:spLocks/>
                </p:cNvSpPr>
                <p:nvPr/>
              </p:nvSpPr>
              <p:spPr bwMode="auto">
                <a:xfrm>
                  <a:off x="1998" y="2345"/>
                  <a:ext cx="22" cy="4"/>
                </a:xfrm>
                <a:custGeom>
                  <a:avLst/>
                  <a:gdLst>
                    <a:gd name="T0" fmla="*/ 0 w 170"/>
                    <a:gd name="T1" fmla="*/ 0 h 35"/>
                    <a:gd name="T2" fmla="*/ 0 w 170"/>
                    <a:gd name="T3" fmla="*/ 0 h 35"/>
                    <a:gd name="T4" fmla="*/ 0 w 170"/>
                    <a:gd name="T5" fmla="*/ 0 h 35"/>
                    <a:gd name="T6" fmla="*/ 0 w 170"/>
                    <a:gd name="T7" fmla="*/ 0 h 35"/>
                    <a:gd name="T8" fmla="*/ 0 w 170"/>
                    <a:gd name="T9" fmla="*/ 0 h 35"/>
                    <a:gd name="T10" fmla="*/ 0 w 170"/>
                    <a:gd name="T11" fmla="*/ 0 h 35"/>
                    <a:gd name="T12" fmla="*/ 0 w 170"/>
                    <a:gd name="T13" fmla="*/ 0 h 35"/>
                    <a:gd name="T14" fmla="*/ 0 w 170"/>
                    <a:gd name="T15" fmla="*/ 0 h 35"/>
                    <a:gd name="T16" fmla="*/ 0 w 170"/>
                    <a:gd name="T17" fmla="*/ 0 h 35"/>
                    <a:gd name="T18" fmla="*/ 0 w 170"/>
                    <a:gd name="T19" fmla="*/ 0 h 35"/>
                    <a:gd name="T20" fmla="*/ 0 w 170"/>
                    <a:gd name="T21" fmla="*/ 0 h 35"/>
                    <a:gd name="T22" fmla="*/ 0 w 170"/>
                    <a:gd name="T23" fmla="*/ 0 h 35"/>
                    <a:gd name="T24" fmla="*/ 0 w 170"/>
                    <a:gd name="T25" fmla="*/ 0 h 35"/>
                    <a:gd name="T26" fmla="*/ 0 w 170"/>
                    <a:gd name="T27" fmla="*/ 0 h 35"/>
                    <a:gd name="T28" fmla="*/ 0 w 170"/>
                    <a:gd name="T29" fmla="*/ 0 h 35"/>
                    <a:gd name="T30" fmla="*/ 0 w 170"/>
                    <a:gd name="T31" fmla="*/ 0 h 35"/>
                    <a:gd name="T32" fmla="*/ 0 w 170"/>
                    <a:gd name="T33" fmla="*/ 0 h 35"/>
                    <a:gd name="T34" fmla="*/ 0 w 170"/>
                    <a:gd name="T35" fmla="*/ 0 h 35"/>
                    <a:gd name="T36" fmla="*/ 0 w 170"/>
                    <a:gd name="T37" fmla="*/ 0 h 35"/>
                    <a:gd name="T38" fmla="*/ 0 w 170"/>
                    <a:gd name="T39" fmla="*/ 0 h 35"/>
                    <a:gd name="T40" fmla="*/ 0 w 170"/>
                    <a:gd name="T41" fmla="*/ 0 h 35"/>
                    <a:gd name="T42" fmla="*/ 0 w 170"/>
                    <a:gd name="T43" fmla="*/ 0 h 35"/>
                    <a:gd name="T44" fmla="*/ 0 w 170"/>
                    <a:gd name="T45" fmla="*/ 0 h 35"/>
                    <a:gd name="T46" fmla="*/ 0 w 170"/>
                    <a:gd name="T47" fmla="*/ 0 h 35"/>
                    <a:gd name="T48" fmla="*/ 0 w 170"/>
                    <a:gd name="T49" fmla="*/ 0 h 35"/>
                    <a:gd name="T50" fmla="*/ 0 w 170"/>
                    <a:gd name="T51" fmla="*/ 0 h 35"/>
                    <a:gd name="T52" fmla="*/ 0 w 170"/>
                    <a:gd name="T53" fmla="*/ 0 h 35"/>
                    <a:gd name="T54" fmla="*/ 0 w 170"/>
                    <a:gd name="T55" fmla="*/ 0 h 35"/>
                    <a:gd name="T56" fmla="*/ 0 w 170"/>
                    <a:gd name="T57" fmla="*/ 0 h 35"/>
                    <a:gd name="T58" fmla="*/ 0 w 170"/>
                    <a:gd name="T59" fmla="*/ 0 h 35"/>
                    <a:gd name="T60" fmla="*/ 0 w 170"/>
                    <a:gd name="T61" fmla="*/ 0 h 35"/>
                    <a:gd name="T62" fmla="*/ 0 w 170"/>
                    <a:gd name="T63" fmla="*/ 0 h 35"/>
                    <a:gd name="T64" fmla="*/ 0 w 170"/>
                    <a:gd name="T65" fmla="*/ 0 h 35"/>
                    <a:gd name="T66" fmla="*/ 0 w 170"/>
                    <a:gd name="T67" fmla="*/ 0 h 35"/>
                    <a:gd name="T68" fmla="*/ 0 w 170"/>
                    <a:gd name="T69" fmla="*/ 0 h 35"/>
                    <a:gd name="T70" fmla="*/ 0 w 170"/>
                    <a:gd name="T71" fmla="*/ 0 h 35"/>
                    <a:gd name="T72" fmla="*/ 0 w 170"/>
                    <a:gd name="T73" fmla="*/ 0 h 35"/>
                    <a:gd name="T74" fmla="*/ 0 w 170"/>
                    <a:gd name="T75" fmla="*/ 0 h 35"/>
                    <a:gd name="T76" fmla="*/ 0 w 170"/>
                    <a:gd name="T77" fmla="*/ 0 h 35"/>
                    <a:gd name="T78" fmla="*/ 0 w 170"/>
                    <a:gd name="T79" fmla="*/ 0 h 35"/>
                    <a:gd name="T80" fmla="*/ 0 w 170"/>
                    <a:gd name="T81" fmla="*/ 0 h 3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170" h="35">
                      <a:moveTo>
                        <a:pt x="166" y="6"/>
                      </a:moveTo>
                      <a:lnTo>
                        <a:pt x="164" y="4"/>
                      </a:lnTo>
                      <a:lnTo>
                        <a:pt x="160" y="2"/>
                      </a:lnTo>
                      <a:lnTo>
                        <a:pt x="154" y="2"/>
                      </a:lnTo>
                      <a:lnTo>
                        <a:pt x="145" y="3"/>
                      </a:lnTo>
                      <a:lnTo>
                        <a:pt x="129" y="4"/>
                      </a:lnTo>
                      <a:lnTo>
                        <a:pt x="111" y="4"/>
                      </a:lnTo>
                      <a:lnTo>
                        <a:pt x="90" y="4"/>
                      </a:lnTo>
                      <a:lnTo>
                        <a:pt x="70" y="3"/>
                      </a:lnTo>
                      <a:lnTo>
                        <a:pt x="51" y="2"/>
                      </a:lnTo>
                      <a:lnTo>
                        <a:pt x="35" y="2"/>
                      </a:lnTo>
                      <a:lnTo>
                        <a:pt x="24" y="1"/>
                      </a:lnTo>
                      <a:lnTo>
                        <a:pt x="18" y="1"/>
                      </a:lnTo>
                      <a:lnTo>
                        <a:pt x="13" y="1"/>
                      </a:lnTo>
                      <a:lnTo>
                        <a:pt x="7" y="0"/>
                      </a:lnTo>
                      <a:lnTo>
                        <a:pt x="3" y="0"/>
                      </a:lnTo>
                      <a:lnTo>
                        <a:pt x="1" y="2"/>
                      </a:lnTo>
                      <a:lnTo>
                        <a:pt x="0" y="9"/>
                      </a:lnTo>
                      <a:lnTo>
                        <a:pt x="0" y="15"/>
                      </a:lnTo>
                      <a:lnTo>
                        <a:pt x="1" y="21"/>
                      </a:lnTo>
                      <a:lnTo>
                        <a:pt x="2" y="24"/>
                      </a:lnTo>
                      <a:lnTo>
                        <a:pt x="3" y="27"/>
                      </a:lnTo>
                      <a:lnTo>
                        <a:pt x="5" y="29"/>
                      </a:lnTo>
                      <a:lnTo>
                        <a:pt x="9" y="30"/>
                      </a:lnTo>
                      <a:lnTo>
                        <a:pt x="16" y="31"/>
                      </a:lnTo>
                      <a:lnTo>
                        <a:pt x="25" y="32"/>
                      </a:lnTo>
                      <a:lnTo>
                        <a:pt x="40" y="32"/>
                      </a:lnTo>
                      <a:lnTo>
                        <a:pt x="59" y="33"/>
                      </a:lnTo>
                      <a:lnTo>
                        <a:pt x="82" y="34"/>
                      </a:lnTo>
                      <a:lnTo>
                        <a:pt x="105" y="34"/>
                      </a:lnTo>
                      <a:lnTo>
                        <a:pt x="126" y="35"/>
                      </a:lnTo>
                      <a:lnTo>
                        <a:pt x="144" y="34"/>
                      </a:lnTo>
                      <a:lnTo>
                        <a:pt x="155" y="33"/>
                      </a:lnTo>
                      <a:lnTo>
                        <a:pt x="162" y="32"/>
                      </a:lnTo>
                      <a:lnTo>
                        <a:pt x="166" y="31"/>
                      </a:lnTo>
                      <a:lnTo>
                        <a:pt x="169" y="29"/>
                      </a:lnTo>
                      <a:lnTo>
                        <a:pt x="170" y="27"/>
                      </a:lnTo>
                      <a:lnTo>
                        <a:pt x="169" y="22"/>
                      </a:lnTo>
                      <a:lnTo>
                        <a:pt x="168" y="15"/>
                      </a:lnTo>
                      <a:lnTo>
                        <a:pt x="167" y="9"/>
                      </a:lnTo>
                      <a:lnTo>
                        <a:pt x="166" y="6"/>
                      </a:lnTo>
                      <a:close/>
                    </a:path>
                  </a:pathLst>
                </a:custGeom>
                <a:solidFill>
                  <a:srgbClr val="E5DDD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0082" name="Freeform 472"/>
                <p:cNvSpPr>
                  <a:spLocks/>
                </p:cNvSpPr>
                <p:nvPr/>
              </p:nvSpPr>
              <p:spPr bwMode="auto">
                <a:xfrm>
                  <a:off x="1998" y="2345"/>
                  <a:ext cx="22" cy="4"/>
                </a:xfrm>
                <a:custGeom>
                  <a:avLst/>
                  <a:gdLst>
                    <a:gd name="T0" fmla="*/ 0 w 170"/>
                    <a:gd name="T1" fmla="*/ 0 h 35"/>
                    <a:gd name="T2" fmla="*/ 0 w 170"/>
                    <a:gd name="T3" fmla="*/ 0 h 35"/>
                    <a:gd name="T4" fmla="*/ 0 w 170"/>
                    <a:gd name="T5" fmla="*/ 0 h 35"/>
                    <a:gd name="T6" fmla="*/ 0 w 170"/>
                    <a:gd name="T7" fmla="*/ 0 h 35"/>
                    <a:gd name="T8" fmla="*/ 0 w 170"/>
                    <a:gd name="T9" fmla="*/ 0 h 35"/>
                    <a:gd name="T10" fmla="*/ 0 w 170"/>
                    <a:gd name="T11" fmla="*/ 0 h 35"/>
                    <a:gd name="T12" fmla="*/ 0 w 170"/>
                    <a:gd name="T13" fmla="*/ 0 h 35"/>
                    <a:gd name="T14" fmla="*/ 0 w 170"/>
                    <a:gd name="T15" fmla="*/ 0 h 35"/>
                    <a:gd name="T16" fmla="*/ 0 w 170"/>
                    <a:gd name="T17" fmla="*/ 0 h 35"/>
                    <a:gd name="T18" fmla="*/ 0 w 170"/>
                    <a:gd name="T19" fmla="*/ 0 h 35"/>
                    <a:gd name="T20" fmla="*/ 0 w 170"/>
                    <a:gd name="T21" fmla="*/ 0 h 35"/>
                    <a:gd name="T22" fmla="*/ 0 w 170"/>
                    <a:gd name="T23" fmla="*/ 0 h 35"/>
                    <a:gd name="T24" fmla="*/ 0 w 170"/>
                    <a:gd name="T25" fmla="*/ 0 h 35"/>
                    <a:gd name="T26" fmla="*/ 0 w 170"/>
                    <a:gd name="T27" fmla="*/ 0 h 35"/>
                    <a:gd name="T28" fmla="*/ 0 w 170"/>
                    <a:gd name="T29" fmla="*/ 0 h 35"/>
                    <a:gd name="T30" fmla="*/ 0 w 170"/>
                    <a:gd name="T31" fmla="*/ 0 h 35"/>
                    <a:gd name="T32" fmla="*/ 0 w 170"/>
                    <a:gd name="T33" fmla="*/ 0 h 35"/>
                    <a:gd name="T34" fmla="*/ 0 w 170"/>
                    <a:gd name="T35" fmla="*/ 0 h 35"/>
                    <a:gd name="T36" fmla="*/ 0 w 170"/>
                    <a:gd name="T37" fmla="*/ 0 h 35"/>
                    <a:gd name="T38" fmla="*/ 0 w 170"/>
                    <a:gd name="T39" fmla="*/ 0 h 35"/>
                    <a:gd name="T40" fmla="*/ 0 w 170"/>
                    <a:gd name="T41" fmla="*/ 0 h 35"/>
                    <a:gd name="T42" fmla="*/ 0 w 170"/>
                    <a:gd name="T43" fmla="*/ 0 h 35"/>
                    <a:gd name="T44" fmla="*/ 0 w 170"/>
                    <a:gd name="T45" fmla="*/ 0 h 35"/>
                    <a:gd name="T46" fmla="*/ 0 w 170"/>
                    <a:gd name="T47" fmla="*/ 0 h 35"/>
                    <a:gd name="T48" fmla="*/ 0 w 170"/>
                    <a:gd name="T49" fmla="*/ 0 h 35"/>
                    <a:gd name="T50" fmla="*/ 0 w 170"/>
                    <a:gd name="T51" fmla="*/ 0 h 35"/>
                    <a:gd name="T52" fmla="*/ 0 w 170"/>
                    <a:gd name="T53" fmla="*/ 0 h 35"/>
                    <a:gd name="T54" fmla="*/ 0 w 170"/>
                    <a:gd name="T55" fmla="*/ 0 h 35"/>
                    <a:gd name="T56" fmla="*/ 0 w 170"/>
                    <a:gd name="T57" fmla="*/ 0 h 35"/>
                    <a:gd name="T58" fmla="*/ 0 w 170"/>
                    <a:gd name="T59" fmla="*/ 0 h 35"/>
                    <a:gd name="T60" fmla="*/ 0 w 170"/>
                    <a:gd name="T61" fmla="*/ 0 h 35"/>
                    <a:gd name="T62" fmla="*/ 0 w 170"/>
                    <a:gd name="T63" fmla="*/ 0 h 35"/>
                    <a:gd name="T64" fmla="*/ 0 w 170"/>
                    <a:gd name="T65" fmla="*/ 0 h 35"/>
                    <a:gd name="T66" fmla="*/ 0 w 170"/>
                    <a:gd name="T67" fmla="*/ 0 h 35"/>
                    <a:gd name="T68" fmla="*/ 0 w 170"/>
                    <a:gd name="T69" fmla="*/ 0 h 35"/>
                    <a:gd name="T70" fmla="*/ 0 w 170"/>
                    <a:gd name="T71" fmla="*/ 0 h 35"/>
                    <a:gd name="T72" fmla="*/ 0 w 170"/>
                    <a:gd name="T73" fmla="*/ 0 h 35"/>
                    <a:gd name="T74" fmla="*/ 0 w 170"/>
                    <a:gd name="T75" fmla="*/ 0 h 35"/>
                    <a:gd name="T76" fmla="*/ 0 w 170"/>
                    <a:gd name="T77" fmla="*/ 0 h 35"/>
                    <a:gd name="T78" fmla="*/ 0 w 170"/>
                    <a:gd name="T79" fmla="*/ 0 h 35"/>
                    <a:gd name="T80" fmla="*/ 0 w 170"/>
                    <a:gd name="T81" fmla="*/ 0 h 35"/>
                    <a:gd name="T82" fmla="*/ 0 w 170"/>
                    <a:gd name="T83" fmla="*/ 0 h 35"/>
                    <a:gd name="T84" fmla="*/ 0 w 170"/>
                    <a:gd name="T85" fmla="*/ 0 h 35"/>
                    <a:gd name="T86" fmla="*/ 0 w 170"/>
                    <a:gd name="T87" fmla="*/ 0 h 35"/>
                    <a:gd name="T88" fmla="*/ 0 w 170"/>
                    <a:gd name="T89" fmla="*/ 0 h 35"/>
                    <a:gd name="T90" fmla="*/ 0 w 170"/>
                    <a:gd name="T91" fmla="*/ 0 h 35"/>
                    <a:gd name="T92" fmla="*/ 0 w 170"/>
                    <a:gd name="T93" fmla="*/ 0 h 35"/>
                    <a:gd name="T94" fmla="*/ 0 w 170"/>
                    <a:gd name="T95" fmla="*/ 0 h 35"/>
                    <a:gd name="T96" fmla="*/ 0 w 170"/>
                    <a:gd name="T97" fmla="*/ 0 h 3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170" h="35">
                      <a:moveTo>
                        <a:pt x="166" y="6"/>
                      </a:moveTo>
                      <a:lnTo>
                        <a:pt x="166" y="6"/>
                      </a:lnTo>
                      <a:lnTo>
                        <a:pt x="164" y="4"/>
                      </a:lnTo>
                      <a:lnTo>
                        <a:pt x="160" y="2"/>
                      </a:lnTo>
                      <a:lnTo>
                        <a:pt x="154" y="2"/>
                      </a:lnTo>
                      <a:lnTo>
                        <a:pt x="145" y="3"/>
                      </a:lnTo>
                      <a:lnTo>
                        <a:pt x="129" y="4"/>
                      </a:lnTo>
                      <a:lnTo>
                        <a:pt x="111" y="4"/>
                      </a:lnTo>
                      <a:lnTo>
                        <a:pt x="90" y="4"/>
                      </a:lnTo>
                      <a:lnTo>
                        <a:pt x="70" y="3"/>
                      </a:lnTo>
                      <a:lnTo>
                        <a:pt x="51" y="2"/>
                      </a:lnTo>
                      <a:lnTo>
                        <a:pt x="35" y="2"/>
                      </a:lnTo>
                      <a:lnTo>
                        <a:pt x="24" y="1"/>
                      </a:lnTo>
                      <a:lnTo>
                        <a:pt x="18" y="1"/>
                      </a:lnTo>
                      <a:lnTo>
                        <a:pt x="13" y="1"/>
                      </a:lnTo>
                      <a:lnTo>
                        <a:pt x="7" y="0"/>
                      </a:lnTo>
                      <a:lnTo>
                        <a:pt x="3" y="0"/>
                      </a:lnTo>
                      <a:lnTo>
                        <a:pt x="1" y="2"/>
                      </a:lnTo>
                      <a:lnTo>
                        <a:pt x="0" y="9"/>
                      </a:lnTo>
                      <a:lnTo>
                        <a:pt x="0" y="15"/>
                      </a:lnTo>
                      <a:lnTo>
                        <a:pt x="1" y="21"/>
                      </a:lnTo>
                      <a:lnTo>
                        <a:pt x="2" y="24"/>
                      </a:lnTo>
                      <a:lnTo>
                        <a:pt x="3" y="27"/>
                      </a:lnTo>
                      <a:lnTo>
                        <a:pt x="5" y="29"/>
                      </a:lnTo>
                      <a:lnTo>
                        <a:pt x="9" y="30"/>
                      </a:lnTo>
                      <a:lnTo>
                        <a:pt x="16" y="31"/>
                      </a:lnTo>
                      <a:lnTo>
                        <a:pt x="25" y="32"/>
                      </a:lnTo>
                      <a:lnTo>
                        <a:pt x="40" y="32"/>
                      </a:lnTo>
                      <a:lnTo>
                        <a:pt x="59" y="33"/>
                      </a:lnTo>
                      <a:lnTo>
                        <a:pt x="82" y="34"/>
                      </a:lnTo>
                      <a:lnTo>
                        <a:pt x="105" y="34"/>
                      </a:lnTo>
                      <a:lnTo>
                        <a:pt x="126" y="35"/>
                      </a:lnTo>
                      <a:lnTo>
                        <a:pt x="144" y="34"/>
                      </a:lnTo>
                      <a:lnTo>
                        <a:pt x="155" y="33"/>
                      </a:lnTo>
                      <a:lnTo>
                        <a:pt x="162" y="32"/>
                      </a:lnTo>
                      <a:lnTo>
                        <a:pt x="166" y="31"/>
                      </a:lnTo>
                      <a:lnTo>
                        <a:pt x="169" y="29"/>
                      </a:lnTo>
                      <a:lnTo>
                        <a:pt x="170" y="27"/>
                      </a:lnTo>
                      <a:lnTo>
                        <a:pt x="169" y="22"/>
                      </a:lnTo>
                      <a:lnTo>
                        <a:pt x="168" y="15"/>
                      </a:lnTo>
                      <a:lnTo>
                        <a:pt x="167" y="9"/>
                      </a:lnTo>
                      <a:lnTo>
                        <a:pt x="166" y="6"/>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40083" name="Freeform 473"/>
                <p:cNvSpPr>
                  <a:spLocks/>
                </p:cNvSpPr>
                <p:nvPr/>
              </p:nvSpPr>
              <p:spPr bwMode="auto">
                <a:xfrm>
                  <a:off x="2006" y="2373"/>
                  <a:ext cx="18" cy="4"/>
                </a:xfrm>
                <a:custGeom>
                  <a:avLst/>
                  <a:gdLst>
                    <a:gd name="T0" fmla="*/ 0 w 141"/>
                    <a:gd name="T1" fmla="*/ 0 h 34"/>
                    <a:gd name="T2" fmla="*/ 0 w 141"/>
                    <a:gd name="T3" fmla="*/ 0 h 34"/>
                    <a:gd name="T4" fmla="*/ 0 w 141"/>
                    <a:gd name="T5" fmla="*/ 0 h 34"/>
                    <a:gd name="T6" fmla="*/ 0 w 141"/>
                    <a:gd name="T7" fmla="*/ 0 h 34"/>
                    <a:gd name="T8" fmla="*/ 0 w 141"/>
                    <a:gd name="T9" fmla="*/ 0 h 34"/>
                    <a:gd name="T10" fmla="*/ 0 w 141"/>
                    <a:gd name="T11" fmla="*/ 0 h 34"/>
                    <a:gd name="T12" fmla="*/ 0 w 141"/>
                    <a:gd name="T13" fmla="*/ 0 h 34"/>
                    <a:gd name="T14" fmla="*/ 0 w 141"/>
                    <a:gd name="T15" fmla="*/ 0 h 34"/>
                    <a:gd name="T16" fmla="*/ 0 w 141"/>
                    <a:gd name="T17" fmla="*/ 0 h 34"/>
                    <a:gd name="T18" fmla="*/ 0 w 141"/>
                    <a:gd name="T19" fmla="*/ 0 h 34"/>
                    <a:gd name="T20" fmla="*/ 0 w 141"/>
                    <a:gd name="T21" fmla="*/ 0 h 34"/>
                    <a:gd name="T22" fmla="*/ 0 w 141"/>
                    <a:gd name="T23" fmla="*/ 0 h 34"/>
                    <a:gd name="T24" fmla="*/ 0 w 141"/>
                    <a:gd name="T25" fmla="*/ 0 h 34"/>
                    <a:gd name="T26" fmla="*/ 0 w 141"/>
                    <a:gd name="T27" fmla="*/ 0 h 34"/>
                    <a:gd name="T28" fmla="*/ 0 w 141"/>
                    <a:gd name="T29" fmla="*/ 0 h 34"/>
                    <a:gd name="T30" fmla="*/ 0 w 141"/>
                    <a:gd name="T31" fmla="*/ 0 h 34"/>
                    <a:gd name="T32" fmla="*/ 0 w 141"/>
                    <a:gd name="T33" fmla="*/ 0 h 34"/>
                    <a:gd name="T34" fmla="*/ 0 w 141"/>
                    <a:gd name="T35" fmla="*/ 0 h 34"/>
                    <a:gd name="T36" fmla="*/ 0 w 141"/>
                    <a:gd name="T37" fmla="*/ 0 h 34"/>
                    <a:gd name="T38" fmla="*/ 0 w 141"/>
                    <a:gd name="T39" fmla="*/ 0 h 34"/>
                    <a:gd name="T40" fmla="*/ 0 w 141"/>
                    <a:gd name="T41" fmla="*/ 0 h 34"/>
                    <a:gd name="T42" fmla="*/ 0 w 141"/>
                    <a:gd name="T43" fmla="*/ 0 h 34"/>
                    <a:gd name="T44" fmla="*/ 0 w 141"/>
                    <a:gd name="T45" fmla="*/ 0 h 34"/>
                    <a:gd name="T46" fmla="*/ 0 w 141"/>
                    <a:gd name="T47" fmla="*/ 0 h 34"/>
                    <a:gd name="T48" fmla="*/ 0 w 141"/>
                    <a:gd name="T49" fmla="*/ 0 h 34"/>
                    <a:gd name="T50" fmla="*/ 0 w 141"/>
                    <a:gd name="T51" fmla="*/ 0 h 34"/>
                    <a:gd name="T52" fmla="*/ 0 w 141"/>
                    <a:gd name="T53" fmla="*/ 0 h 34"/>
                    <a:gd name="T54" fmla="*/ 0 w 141"/>
                    <a:gd name="T55" fmla="*/ 0 h 34"/>
                    <a:gd name="T56" fmla="*/ 0 w 141"/>
                    <a:gd name="T57" fmla="*/ 0 h 34"/>
                    <a:gd name="T58" fmla="*/ 0 w 141"/>
                    <a:gd name="T59" fmla="*/ 0 h 34"/>
                    <a:gd name="T60" fmla="*/ 0 w 141"/>
                    <a:gd name="T61" fmla="*/ 0 h 34"/>
                    <a:gd name="T62" fmla="*/ 0 w 141"/>
                    <a:gd name="T63" fmla="*/ 0 h 34"/>
                    <a:gd name="T64" fmla="*/ 0 w 141"/>
                    <a:gd name="T65" fmla="*/ 0 h 34"/>
                    <a:gd name="T66" fmla="*/ 0 w 141"/>
                    <a:gd name="T67" fmla="*/ 0 h 34"/>
                    <a:gd name="T68" fmla="*/ 0 w 141"/>
                    <a:gd name="T69" fmla="*/ 0 h 34"/>
                    <a:gd name="T70" fmla="*/ 0 w 141"/>
                    <a:gd name="T71" fmla="*/ 0 h 34"/>
                    <a:gd name="T72" fmla="*/ 0 w 141"/>
                    <a:gd name="T73" fmla="*/ 0 h 34"/>
                    <a:gd name="T74" fmla="*/ 0 w 141"/>
                    <a:gd name="T75" fmla="*/ 0 h 34"/>
                    <a:gd name="T76" fmla="*/ 0 w 141"/>
                    <a:gd name="T77" fmla="*/ 0 h 34"/>
                    <a:gd name="T78" fmla="*/ 0 w 141"/>
                    <a:gd name="T79" fmla="*/ 0 h 34"/>
                    <a:gd name="T80" fmla="*/ 0 w 141"/>
                    <a:gd name="T81" fmla="*/ 0 h 3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141" h="34">
                      <a:moveTo>
                        <a:pt x="138" y="6"/>
                      </a:moveTo>
                      <a:lnTo>
                        <a:pt x="136" y="4"/>
                      </a:lnTo>
                      <a:lnTo>
                        <a:pt x="133" y="2"/>
                      </a:lnTo>
                      <a:lnTo>
                        <a:pt x="128" y="2"/>
                      </a:lnTo>
                      <a:lnTo>
                        <a:pt x="120" y="2"/>
                      </a:lnTo>
                      <a:lnTo>
                        <a:pt x="107" y="3"/>
                      </a:lnTo>
                      <a:lnTo>
                        <a:pt x="92" y="4"/>
                      </a:lnTo>
                      <a:lnTo>
                        <a:pt x="76" y="3"/>
                      </a:lnTo>
                      <a:lnTo>
                        <a:pt x="59" y="3"/>
                      </a:lnTo>
                      <a:lnTo>
                        <a:pt x="43" y="2"/>
                      </a:lnTo>
                      <a:lnTo>
                        <a:pt x="30" y="2"/>
                      </a:lnTo>
                      <a:lnTo>
                        <a:pt x="20" y="1"/>
                      </a:lnTo>
                      <a:lnTo>
                        <a:pt x="15" y="1"/>
                      </a:lnTo>
                      <a:lnTo>
                        <a:pt x="10" y="1"/>
                      </a:lnTo>
                      <a:lnTo>
                        <a:pt x="6" y="0"/>
                      </a:lnTo>
                      <a:lnTo>
                        <a:pt x="2" y="0"/>
                      </a:lnTo>
                      <a:lnTo>
                        <a:pt x="1" y="2"/>
                      </a:lnTo>
                      <a:lnTo>
                        <a:pt x="0" y="9"/>
                      </a:lnTo>
                      <a:lnTo>
                        <a:pt x="0" y="15"/>
                      </a:lnTo>
                      <a:lnTo>
                        <a:pt x="0" y="21"/>
                      </a:lnTo>
                      <a:lnTo>
                        <a:pt x="1" y="25"/>
                      </a:lnTo>
                      <a:lnTo>
                        <a:pt x="2" y="27"/>
                      </a:lnTo>
                      <a:lnTo>
                        <a:pt x="4" y="29"/>
                      </a:lnTo>
                      <a:lnTo>
                        <a:pt x="7" y="30"/>
                      </a:lnTo>
                      <a:lnTo>
                        <a:pt x="13" y="31"/>
                      </a:lnTo>
                      <a:lnTo>
                        <a:pt x="20" y="31"/>
                      </a:lnTo>
                      <a:lnTo>
                        <a:pt x="34" y="32"/>
                      </a:lnTo>
                      <a:lnTo>
                        <a:pt x="50" y="33"/>
                      </a:lnTo>
                      <a:lnTo>
                        <a:pt x="68" y="33"/>
                      </a:lnTo>
                      <a:lnTo>
                        <a:pt x="87" y="34"/>
                      </a:lnTo>
                      <a:lnTo>
                        <a:pt x="104" y="34"/>
                      </a:lnTo>
                      <a:lnTo>
                        <a:pt x="119" y="34"/>
                      </a:lnTo>
                      <a:lnTo>
                        <a:pt x="128" y="33"/>
                      </a:lnTo>
                      <a:lnTo>
                        <a:pt x="134" y="32"/>
                      </a:lnTo>
                      <a:lnTo>
                        <a:pt x="138" y="30"/>
                      </a:lnTo>
                      <a:lnTo>
                        <a:pt x="140" y="28"/>
                      </a:lnTo>
                      <a:lnTo>
                        <a:pt x="141" y="26"/>
                      </a:lnTo>
                      <a:lnTo>
                        <a:pt x="141" y="22"/>
                      </a:lnTo>
                      <a:lnTo>
                        <a:pt x="140" y="15"/>
                      </a:lnTo>
                      <a:lnTo>
                        <a:pt x="138" y="9"/>
                      </a:lnTo>
                      <a:lnTo>
                        <a:pt x="138" y="6"/>
                      </a:lnTo>
                      <a:close/>
                    </a:path>
                  </a:pathLst>
                </a:custGeom>
                <a:solidFill>
                  <a:srgbClr val="E5DDD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0084" name="Freeform 474"/>
                <p:cNvSpPr>
                  <a:spLocks/>
                </p:cNvSpPr>
                <p:nvPr/>
              </p:nvSpPr>
              <p:spPr bwMode="auto">
                <a:xfrm>
                  <a:off x="2006" y="2373"/>
                  <a:ext cx="18" cy="4"/>
                </a:xfrm>
                <a:custGeom>
                  <a:avLst/>
                  <a:gdLst>
                    <a:gd name="T0" fmla="*/ 0 w 141"/>
                    <a:gd name="T1" fmla="*/ 0 h 34"/>
                    <a:gd name="T2" fmla="*/ 0 w 141"/>
                    <a:gd name="T3" fmla="*/ 0 h 34"/>
                    <a:gd name="T4" fmla="*/ 0 w 141"/>
                    <a:gd name="T5" fmla="*/ 0 h 34"/>
                    <a:gd name="T6" fmla="*/ 0 w 141"/>
                    <a:gd name="T7" fmla="*/ 0 h 34"/>
                    <a:gd name="T8" fmla="*/ 0 w 141"/>
                    <a:gd name="T9" fmla="*/ 0 h 34"/>
                    <a:gd name="T10" fmla="*/ 0 w 141"/>
                    <a:gd name="T11" fmla="*/ 0 h 34"/>
                    <a:gd name="T12" fmla="*/ 0 w 141"/>
                    <a:gd name="T13" fmla="*/ 0 h 34"/>
                    <a:gd name="T14" fmla="*/ 0 w 141"/>
                    <a:gd name="T15" fmla="*/ 0 h 34"/>
                    <a:gd name="T16" fmla="*/ 0 w 141"/>
                    <a:gd name="T17" fmla="*/ 0 h 34"/>
                    <a:gd name="T18" fmla="*/ 0 w 141"/>
                    <a:gd name="T19" fmla="*/ 0 h 34"/>
                    <a:gd name="T20" fmla="*/ 0 w 141"/>
                    <a:gd name="T21" fmla="*/ 0 h 34"/>
                    <a:gd name="T22" fmla="*/ 0 w 141"/>
                    <a:gd name="T23" fmla="*/ 0 h 34"/>
                    <a:gd name="T24" fmla="*/ 0 w 141"/>
                    <a:gd name="T25" fmla="*/ 0 h 34"/>
                    <a:gd name="T26" fmla="*/ 0 w 141"/>
                    <a:gd name="T27" fmla="*/ 0 h 34"/>
                    <a:gd name="T28" fmla="*/ 0 w 141"/>
                    <a:gd name="T29" fmla="*/ 0 h 34"/>
                    <a:gd name="T30" fmla="*/ 0 w 141"/>
                    <a:gd name="T31" fmla="*/ 0 h 34"/>
                    <a:gd name="T32" fmla="*/ 0 w 141"/>
                    <a:gd name="T33" fmla="*/ 0 h 34"/>
                    <a:gd name="T34" fmla="*/ 0 w 141"/>
                    <a:gd name="T35" fmla="*/ 0 h 34"/>
                    <a:gd name="T36" fmla="*/ 0 w 141"/>
                    <a:gd name="T37" fmla="*/ 0 h 34"/>
                    <a:gd name="T38" fmla="*/ 0 w 141"/>
                    <a:gd name="T39" fmla="*/ 0 h 34"/>
                    <a:gd name="T40" fmla="*/ 0 w 141"/>
                    <a:gd name="T41" fmla="*/ 0 h 34"/>
                    <a:gd name="T42" fmla="*/ 0 w 141"/>
                    <a:gd name="T43" fmla="*/ 0 h 34"/>
                    <a:gd name="T44" fmla="*/ 0 w 141"/>
                    <a:gd name="T45" fmla="*/ 0 h 34"/>
                    <a:gd name="T46" fmla="*/ 0 w 141"/>
                    <a:gd name="T47" fmla="*/ 0 h 34"/>
                    <a:gd name="T48" fmla="*/ 0 w 141"/>
                    <a:gd name="T49" fmla="*/ 0 h 34"/>
                    <a:gd name="T50" fmla="*/ 0 w 141"/>
                    <a:gd name="T51" fmla="*/ 0 h 34"/>
                    <a:gd name="T52" fmla="*/ 0 w 141"/>
                    <a:gd name="T53" fmla="*/ 0 h 34"/>
                    <a:gd name="T54" fmla="*/ 0 w 141"/>
                    <a:gd name="T55" fmla="*/ 0 h 34"/>
                    <a:gd name="T56" fmla="*/ 0 w 141"/>
                    <a:gd name="T57" fmla="*/ 0 h 34"/>
                    <a:gd name="T58" fmla="*/ 0 w 141"/>
                    <a:gd name="T59" fmla="*/ 0 h 34"/>
                    <a:gd name="T60" fmla="*/ 0 w 141"/>
                    <a:gd name="T61" fmla="*/ 0 h 34"/>
                    <a:gd name="T62" fmla="*/ 0 w 141"/>
                    <a:gd name="T63" fmla="*/ 0 h 34"/>
                    <a:gd name="T64" fmla="*/ 0 w 141"/>
                    <a:gd name="T65" fmla="*/ 0 h 34"/>
                    <a:gd name="T66" fmla="*/ 0 w 141"/>
                    <a:gd name="T67" fmla="*/ 0 h 34"/>
                    <a:gd name="T68" fmla="*/ 0 w 141"/>
                    <a:gd name="T69" fmla="*/ 0 h 34"/>
                    <a:gd name="T70" fmla="*/ 0 w 141"/>
                    <a:gd name="T71" fmla="*/ 0 h 34"/>
                    <a:gd name="T72" fmla="*/ 0 w 141"/>
                    <a:gd name="T73" fmla="*/ 0 h 34"/>
                    <a:gd name="T74" fmla="*/ 0 w 141"/>
                    <a:gd name="T75" fmla="*/ 0 h 34"/>
                    <a:gd name="T76" fmla="*/ 0 w 141"/>
                    <a:gd name="T77" fmla="*/ 0 h 34"/>
                    <a:gd name="T78" fmla="*/ 0 w 141"/>
                    <a:gd name="T79" fmla="*/ 0 h 34"/>
                    <a:gd name="T80" fmla="*/ 0 w 141"/>
                    <a:gd name="T81" fmla="*/ 0 h 34"/>
                    <a:gd name="T82" fmla="*/ 0 w 141"/>
                    <a:gd name="T83" fmla="*/ 0 h 34"/>
                    <a:gd name="T84" fmla="*/ 0 w 141"/>
                    <a:gd name="T85" fmla="*/ 0 h 34"/>
                    <a:gd name="T86" fmla="*/ 0 w 141"/>
                    <a:gd name="T87" fmla="*/ 0 h 34"/>
                    <a:gd name="T88" fmla="*/ 0 w 141"/>
                    <a:gd name="T89" fmla="*/ 0 h 34"/>
                    <a:gd name="T90" fmla="*/ 0 w 141"/>
                    <a:gd name="T91" fmla="*/ 0 h 34"/>
                    <a:gd name="T92" fmla="*/ 0 w 141"/>
                    <a:gd name="T93" fmla="*/ 0 h 34"/>
                    <a:gd name="T94" fmla="*/ 0 w 141"/>
                    <a:gd name="T95" fmla="*/ 0 h 34"/>
                    <a:gd name="T96" fmla="*/ 0 w 141"/>
                    <a:gd name="T97" fmla="*/ 0 h 3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141" h="34">
                      <a:moveTo>
                        <a:pt x="138" y="6"/>
                      </a:moveTo>
                      <a:lnTo>
                        <a:pt x="138" y="6"/>
                      </a:lnTo>
                      <a:lnTo>
                        <a:pt x="136" y="4"/>
                      </a:lnTo>
                      <a:lnTo>
                        <a:pt x="133" y="2"/>
                      </a:lnTo>
                      <a:lnTo>
                        <a:pt x="128" y="2"/>
                      </a:lnTo>
                      <a:lnTo>
                        <a:pt x="120" y="2"/>
                      </a:lnTo>
                      <a:lnTo>
                        <a:pt x="107" y="3"/>
                      </a:lnTo>
                      <a:lnTo>
                        <a:pt x="92" y="4"/>
                      </a:lnTo>
                      <a:lnTo>
                        <a:pt x="76" y="3"/>
                      </a:lnTo>
                      <a:lnTo>
                        <a:pt x="59" y="3"/>
                      </a:lnTo>
                      <a:lnTo>
                        <a:pt x="43" y="2"/>
                      </a:lnTo>
                      <a:lnTo>
                        <a:pt x="30" y="2"/>
                      </a:lnTo>
                      <a:lnTo>
                        <a:pt x="20" y="1"/>
                      </a:lnTo>
                      <a:lnTo>
                        <a:pt x="15" y="1"/>
                      </a:lnTo>
                      <a:lnTo>
                        <a:pt x="10" y="1"/>
                      </a:lnTo>
                      <a:lnTo>
                        <a:pt x="6" y="0"/>
                      </a:lnTo>
                      <a:lnTo>
                        <a:pt x="2" y="0"/>
                      </a:lnTo>
                      <a:lnTo>
                        <a:pt x="1" y="2"/>
                      </a:lnTo>
                      <a:lnTo>
                        <a:pt x="0" y="9"/>
                      </a:lnTo>
                      <a:lnTo>
                        <a:pt x="0" y="15"/>
                      </a:lnTo>
                      <a:lnTo>
                        <a:pt x="0" y="21"/>
                      </a:lnTo>
                      <a:lnTo>
                        <a:pt x="1" y="25"/>
                      </a:lnTo>
                      <a:lnTo>
                        <a:pt x="2" y="27"/>
                      </a:lnTo>
                      <a:lnTo>
                        <a:pt x="4" y="29"/>
                      </a:lnTo>
                      <a:lnTo>
                        <a:pt x="7" y="30"/>
                      </a:lnTo>
                      <a:lnTo>
                        <a:pt x="13" y="31"/>
                      </a:lnTo>
                      <a:lnTo>
                        <a:pt x="20" y="31"/>
                      </a:lnTo>
                      <a:lnTo>
                        <a:pt x="34" y="32"/>
                      </a:lnTo>
                      <a:lnTo>
                        <a:pt x="50" y="33"/>
                      </a:lnTo>
                      <a:lnTo>
                        <a:pt x="68" y="33"/>
                      </a:lnTo>
                      <a:lnTo>
                        <a:pt x="87" y="34"/>
                      </a:lnTo>
                      <a:lnTo>
                        <a:pt x="104" y="34"/>
                      </a:lnTo>
                      <a:lnTo>
                        <a:pt x="119" y="34"/>
                      </a:lnTo>
                      <a:lnTo>
                        <a:pt x="128" y="33"/>
                      </a:lnTo>
                      <a:lnTo>
                        <a:pt x="134" y="32"/>
                      </a:lnTo>
                      <a:lnTo>
                        <a:pt x="138" y="30"/>
                      </a:lnTo>
                      <a:lnTo>
                        <a:pt x="140" y="28"/>
                      </a:lnTo>
                      <a:lnTo>
                        <a:pt x="141" y="26"/>
                      </a:lnTo>
                      <a:lnTo>
                        <a:pt x="141" y="22"/>
                      </a:lnTo>
                      <a:lnTo>
                        <a:pt x="140" y="15"/>
                      </a:lnTo>
                      <a:lnTo>
                        <a:pt x="138" y="9"/>
                      </a:lnTo>
                      <a:lnTo>
                        <a:pt x="138" y="6"/>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40085" name="Freeform 475"/>
                <p:cNvSpPr>
                  <a:spLocks/>
                </p:cNvSpPr>
                <p:nvPr/>
              </p:nvSpPr>
              <p:spPr bwMode="auto">
                <a:xfrm>
                  <a:off x="1973" y="2373"/>
                  <a:ext cx="17" cy="4"/>
                </a:xfrm>
                <a:custGeom>
                  <a:avLst/>
                  <a:gdLst>
                    <a:gd name="T0" fmla="*/ 0 w 140"/>
                    <a:gd name="T1" fmla="*/ 0 h 34"/>
                    <a:gd name="T2" fmla="*/ 0 w 140"/>
                    <a:gd name="T3" fmla="*/ 0 h 34"/>
                    <a:gd name="T4" fmla="*/ 0 w 140"/>
                    <a:gd name="T5" fmla="*/ 0 h 34"/>
                    <a:gd name="T6" fmla="*/ 0 w 140"/>
                    <a:gd name="T7" fmla="*/ 0 h 34"/>
                    <a:gd name="T8" fmla="*/ 0 w 140"/>
                    <a:gd name="T9" fmla="*/ 0 h 34"/>
                    <a:gd name="T10" fmla="*/ 0 w 140"/>
                    <a:gd name="T11" fmla="*/ 0 h 34"/>
                    <a:gd name="T12" fmla="*/ 0 w 140"/>
                    <a:gd name="T13" fmla="*/ 0 h 34"/>
                    <a:gd name="T14" fmla="*/ 0 w 140"/>
                    <a:gd name="T15" fmla="*/ 0 h 34"/>
                    <a:gd name="T16" fmla="*/ 0 w 140"/>
                    <a:gd name="T17" fmla="*/ 0 h 34"/>
                    <a:gd name="T18" fmla="*/ 0 w 140"/>
                    <a:gd name="T19" fmla="*/ 0 h 34"/>
                    <a:gd name="T20" fmla="*/ 0 w 140"/>
                    <a:gd name="T21" fmla="*/ 0 h 34"/>
                    <a:gd name="T22" fmla="*/ 0 w 140"/>
                    <a:gd name="T23" fmla="*/ 0 h 34"/>
                    <a:gd name="T24" fmla="*/ 0 w 140"/>
                    <a:gd name="T25" fmla="*/ 0 h 34"/>
                    <a:gd name="T26" fmla="*/ 0 w 140"/>
                    <a:gd name="T27" fmla="*/ 0 h 34"/>
                    <a:gd name="T28" fmla="*/ 0 w 140"/>
                    <a:gd name="T29" fmla="*/ 0 h 34"/>
                    <a:gd name="T30" fmla="*/ 0 w 140"/>
                    <a:gd name="T31" fmla="*/ 0 h 34"/>
                    <a:gd name="T32" fmla="*/ 0 w 140"/>
                    <a:gd name="T33" fmla="*/ 0 h 34"/>
                    <a:gd name="T34" fmla="*/ 0 w 140"/>
                    <a:gd name="T35" fmla="*/ 0 h 34"/>
                    <a:gd name="T36" fmla="*/ 0 w 140"/>
                    <a:gd name="T37" fmla="*/ 0 h 34"/>
                    <a:gd name="T38" fmla="*/ 0 w 140"/>
                    <a:gd name="T39" fmla="*/ 0 h 34"/>
                    <a:gd name="T40" fmla="*/ 0 w 140"/>
                    <a:gd name="T41" fmla="*/ 0 h 34"/>
                    <a:gd name="T42" fmla="*/ 0 w 140"/>
                    <a:gd name="T43" fmla="*/ 0 h 34"/>
                    <a:gd name="T44" fmla="*/ 0 w 140"/>
                    <a:gd name="T45" fmla="*/ 0 h 34"/>
                    <a:gd name="T46" fmla="*/ 0 w 140"/>
                    <a:gd name="T47" fmla="*/ 0 h 34"/>
                    <a:gd name="T48" fmla="*/ 0 w 140"/>
                    <a:gd name="T49" fmla="*/ 0 h 34"/>
                    <a:gd name="T50" fmla="*/ 0 w 140"/>
                    <a:gd name="T51" fmla="*/ 0 h 34"/>
                    <a:gd name="T52" fmla="*/ 0 w 140"/>
                    <a:gd name="T53" fmla="*/ 0 h 34"/>
                    <a:gd name="T54" fmla="*/ 0 w 140"/>
                    <a:gd name="T55" fmla="*/ 0 h 34"/>
                    <a:gd name="T56" fmla="*/ 0 w 140"/>
                    <a:gd name="T57" fmla="*/ 0 h 34"/>
                    <a:gd name="T58" fmla="*/ 0 w 140"/>
                    <a:gd name="T59" fmla="*/ 0 h 34"/>
                    <a:gd name="T60" fmla="*/ 0 w 140"/>
                    <a:gd name="T61" fmla="*/ 0 h 34"/>
                    <a:gd name="T62" fmla="*/ 0 w 140"/>
                    <a:gd name="T63" fmla="*/ 0 h 34"/>
                    <a:gd name="T64" fmla="*/ 0 w 140"/>
                    <a:gd name="T65" fmla="*/ 0 h 34"/>
                    <a:gd name="T66" fmla="*/ 0 w 140"/>
                    <a:gd name="T67" fmla="*/ 0 h 34"/>
                    <a:gd name="T68" fmla="*/ 0 w 140"/>
                    <a:gd name="T69" fmla="*/ 0 h 34"/>
                    <a:gd name="T70" fmla="*/ 0 w 140"/>
                    <a:gd name="T71" fmla="*/ 0 h 34"/>
                    <a:gd name="T72" fmla="*/ 0 w 140"/>
                    <a:gd name="T73" fmla="*/ 0 h 34"/>
                    <a:gd name="T74" fmla="*/ 0 w 140"/>
                    <a:gd name="T75" fmla="*/ 0 h 34"/>
                    <a:gd name="T76" fmla="*/ 0 w 140"/>
                    <a:gd name="T77" fmla="*/ 0 h 34"/>
                    <a:gd name="T78" fmla="*/ 0 w 140"/>
                    <a:gd name="T79" fmla="*/ 0 h 34"/>
                    <a:gd name="T80" fmla="*/ 0 w 140"/>
                    <a:gd name="T81" fmla="*/ 0 h 3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140" h="34">
                      <a:moveTo>
                        <a:pt x="137" y="5"/>
                      </a:moveTo>
                      <a:lnTo>
                        <a:pt x="135" y="3"/>
                      </a:lnTo>
                      <a:lnTo>
                        <a:pt x="132" y="2"/>
                      </a:lnTo>
                      <a:lnTo>
                        <a:pt x="127" y="2"/>
                      </a:lnTo>
                      <a:lnTo>
                        <a:pt x="119" y="2"/>
                      </a:lnTo>
                      <a:lnTo>
                        <a:pt x="106" y="3"/>
                      </a:lnTo>
                      <a:lnTo>
                        <a:pt x="91" y="4"/>
                      </a:lnTo>
                      <a:lnTo>
                        <a:pt x="74" y="3"/>
                      </a:lnTo>
                      <a:lnTo>
                        <a:pt x="58" y="3"/>
                      </a:lnTo>
                      <a:lnTo>
                        <a:pt x="42" y="2"/>
                      </a:lnTo>
                      <a:lnTo>
                        <a:pt x="29" y="2"/>
                      </a:lnTo>
                      <a:lnTo>
                        <a:pt x="20" y="1"/>
                      </a:lnTo>
                      <a:lnTo>
                        <a:pt x="15" y="1"/>
                      </a:lnTo>
                      <a:lnTo>
                        <a:pt x="11" y="1"/>
                      </a:lnTo>
                      <a:lnTo>
                        <a:pt x="6" y="0"/>
                      </a:lnTo>
                      <a:lnTo>
                        <a:pt x="2" y="0"/>
                      </a:lnTo>
                      <a:lnTo>
                        <a:pt x="1" y="2"/>
                      </a:lnTo>
                      <a:lnTo>
                        <a:pt x="0" y="9"/>
                      </a:lnTo>
                      <a:lnTo>
                        <a:pt x="0" y="15"/>
                      </a:lnTo>
                      <a:lnTo>
                        <a:pt x="1" y="21"/>
                      </a:lnTo>
                      <a:lnTo>
                        <a:pt x="2" y="24"/>
                      </a:lnTo>
                      <a:lnTo>
                        <a:pt x="3" y="27"/>
                      </a:lnTo>
                      <a:lnTo>
                        <a:pt x="4" y="29"/>
                      </a:lnTo>
                      <a:lnTo>
                        <a:pt x="7" y="30"/>
                      </a:lnTo>
                      <a:lnTo>
                        <a:pt x="13" y="31"/>
                      </a:lnTo>
                      <a:lnTo>
                        <a:pt x="20" y="31"/>
                      </a:lnTo>
                      <a:lnTo>
                        <a:pt x="32" y="32"/>
                      </a:lnTo>
                      <a:lnTo>
                        <a:pt x="49" y="33"/>
                      </a:lnTo>
                      <a:lnTo>
                        <a:pt x="67" y="33"/>
                      </a:lnTo>
                      <a:lnTo>
                        <a:pt x="85" y="34"/>
                      </a:lnTo>
                      <a:lnTo>
                        <a:pt x="103" y="34"/>
                      </a:lnTo>
                      <a:lnTo>
                        <a:pt x="117" y="34"/>
                      </a:lnTo>
                      <a:lnTo>
                        <a:pt x="127" y="33"/>
                      </a:lnTo>
                      <a:lnTo>
                        <a:pt x="133" y="31"/>
                      </a:lnTo>
                      <a:lnTo>
                        <a:pt x="137" y="30"/>
                      </a:lnTo>
                      <a:lnTo>
                        <a:pt x="139" y="28"/>
                      </a:lnTo>
                      <a:lnTo>
                        <a:pt x="140" y="26"/>
                      </a:lnTo>
                      <a:lnTo>
                        <a:pt x="140" y="21"/>
                      </a:lnTo>
                      <a:lnTo>
                        <a:pt x="139" y="14"/>
                      </a:lnTo>
                      <a:lnTo>
                        <a:pt x="137" y="8"/>
                      </a:lnTo>
                      <a:lnTo>
                        <a:pt x="137" y="5"/>
                      </a:lnTo>
                      <a:close/>
                    </a:path>
                  </a:pathLst>
                </a:custGeom>
                <a:solidFill>
                  <a:srgbClr val="E5DDD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0086" name="Freeform 476"/>
                <p:cNvSpPr>
                  <a:spLocks/>
                </p:cNvSpPr>
                <p:nvPr/>
              </p:nvSpPr>
              <p:spPr bwMode="auto">
                <a:xfrm>
                  <a:off x="1973" y="2373"/>
                  <a:ext cx="17" cy="4"/>
                </a:xfrm>
                <a:custGeom>
                  <a:avLst/>
                  <a:gdLst>
                    <a:gd name="T0" fmla="*/ 0 w 140"/>
                    <a:gd name="T1" fmla="*/ 0 h 34"/>
                    <a:gd name="T2" fmla="*/ 0 w 140"/>
                    <a:gd name="T3" fmla="*/ 0 h 34"/>
                    <a:gd name="T4" fmla="*/ 0 w 140"/>
                    <a:gd name="T5" fmla="*/ 0 h 34"/>
                    <a:gd name="T6" fmla="*/ 0 w 140"/>
                    <a:gd name="T7" fmla="*/ 0 h 34"/>
                    <a:gd name="T8" fmla="*/ 0 w 140"/>
                    <a:gd name="T9" fmla="*/ 0 h 34"/>
                    <a:gd name="T10" fmla="*/ 0 w 140"/>
                    <a:gd name="T11" fmla="*/ 0 h 34"/>
                    <a:gd name="T12" fmla="*/ 0 w 140"/>
                    <a:gd name="T13" fmla="*/ 0 h 34"/>
                    <a:gd name="T14" fmla="*/ 0 w 140"/>
                    <a:gd name="T15" fmla="*/ 0 h 34"/>
                    <a:gd name="T16" fmla="*/ 0 w 140"/>
                    <a:gd name="T17" fmla="*/ 0 h 34"/>
                    <a:gd name="T18" fmla="*/ 0 w 140"/>
                    <a:gd name="T19" fmla="*/ 0 h 34"/>
                    <a:gd name="T20" fmla="*/ 0 w 140"/>
                    <a:gd name="T21" fmla="*/ 0 h 34"/>
                    <a:gd name="T22" fmla="*/ 0 w 140"/>
                    <a:gd name="T23" fmla="*/ 0 h 34"/>
                    <a:gd name="T24" fmla="*/ 0 w 140"/>
                    <a:gd name="T25" fmla="*/ 0 h 34"/>
                    <a:gd name="T26" fmla="*/ 0 w 140"/>
                    <a:gd name="T27" fmla="*/ 0 h 34"/>
                    <a:gd name="T28" fmla="*/ 0 w 140"/>
                    <a:gd name="T29" fmla="*/ 0 h 34"/>
                    <a:gd name="T30" fmla="*/ 0 w 140"/>
                    <a:gd name="T31" fmla="*/ 0 h 34"/>
                    <a:gd name="T32" fmla="*/ 0 w 140"/>
                    <a:gd name="T33" fmla="*/ 0 h 34"/>
                    <a:gd name="T34" fmla="*/ 0 w 140"/>
                    <a:gd name="T35" fmla="*/ 0 h 34"/>
                    <a:gd name="T36" fmla="*/ 0 w 140"/>
                    <a:gd name="T37" fmla="*/ 0 h 34"/>
                    <a:gd name="T38" fmla="*/ 0 w 140"/>
                    <a:gd name="T39" fmla="*/ 0 h 34"/>
                    <a:gd name="T40" fmla="*/ 0 w 140"/>
                    <a:gd name="T41" fmla="*/ 0 h 34"/>
                    <a:gd name="T42" fmla="*/ 0 w 140"/>
                    <a:gd name="T43" fmla="*/ 0 h 34"/>
                    <a:gd name="T44" fmla="*/ 0 w 140"/>
                    <a:gd name="T45" fmla="*/ 0 h 34"/>
                    <a:gd name="T46" fmla="*/ 0 w 140"/>
                    <a:gd name="T47" fmla="*/ 0 h 34"/>
                    <a:gd name="T48" fmla="*/ 0 w 140"/>
                    <a:gd name="T49" fmla="*/ 0 h 34"/>
                    <a:gd name="T50" fmla="*/ 0 w 140"/>
                    <a:gd name="T51" fmla="*/ 0 h 34"/>
                    <a:gd name="T52" fmla="*/ 0 w 140"/>
                    <a:gd name="T53" fmla="*/ 0 h 34"/>
                    <a:gd name="T54" fmla="*/ 0 w 140"/>
                    <a:gd name="T55" fmla="*/ 0 h 34"/>
                    <a:gd name="T56" fmla="*/ 0 w 140"/>
                    <a:gd name="T57" fmla="*/ 0 h 34"/>
                    <a:gd name="T58" fmla="*/ 0 w 140"/>
                    <a:gd name="T59" fmla="*/ 0 h 34"/>
                    <a:gd name="T60" fmla="*/ 0 w 140"/>
                    <a:gd name="T61" fmla="*/ 0 h 34"/>
                    <a:gd name="T62" fmla="*/ 0 w 140"/>
                    <a:gd name="T63" fmla="*/ 0 h 34"/>
                    <a:gd name="T64" fmla="*/ 0 w 140"/>
                    <a:gd name="T65" fmla="*/ 0 h 34"/>
                    <a:gd name="T66" fmla="*/ 0 w 140"/>
                    <a:gd name="T67" fmla="*/ 0 h 34"/>
                    <a:gd name="T68" fmla="*/ 0 w 140"/>
                    <a:gd name="T69" fmla="*/ 0 h 34"/>
                    <a:gd name="T70" fmla="*/ 0 w 140"/>
                    <a:gd name="T71" fmla="*/ 0 h 34"/>
                    <a:gd name="T72" fmla="*/ 0 w 140"/>
                    <a:gd name="T73" fmla="*/ 0 h 34"/>
                    <a:gd name="T74" fmla="*/ 0 w 140"/>
                    <a:gd name="T75" fmla="*/ 0 h 34"/>
                    <a:gd name="T76" fmla="*/ 0 w 140"/>
                    <a:gd name="T77" fmla="*/ 0 h 34"/>
                    <a:gd name="T78" fmla="*/ 0 w 140"/>
                    <a:gd name="T79" fmla="*/ 0 h 34"/>
                    <a:gd name="T80" fmla="*/ 0 w 140"/>
                    <a:gd name="T81" fmla="*/ 0 h 34"/>
                    <a:gd name="T82" fmla="*/ 0 w 140"/>
                    <a:gd name="T83" fmla="*/ 0 h 34"/>
                    <a:gd name="T84" fmla="*/ 0 w 140"/>
                    <a:gd name="T85" fmla="*/ 0 h 34"/>
                    <a:gd name="T86" fmla="*/ 0 w 140"/>
                    <a:gd name="T87" fmla="*/ 0 h 34"/>
                    <a:gd name="T88" fmla="*/ 0 w 140"/>
                    <a:gd name="T89" fmla="*/ 0 h 34"/>
                    <a:gd name="T90" fmla="*/ 0 w 140"/>
                    <a:gd name="T91" fmla="*/ 0 h 34"/>
                    <a:gd name="T92" fmla="*/ 0 w 140"/>
                    <a:gd name="T93" fmla="*/ 0 h 34"/>
                    <a:gd name="T94" fmla="*/ 0 w 140"/>
                    <a:gd name="T95" fmla="*/ 0 h 34"/>
                    <a:gd name="T96" fmla="*/ 0 w 140"/>
                    <a:gd name="T97" fmla="*/ 0 h 3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140" h="34">
                      <a:moveTo>
                        <a:pt x="137" y="5"/>
                      </a:moveTo>
                      <a:lnTo>
                        <a:pt x="137" y="5"/>
                      </a:lnTo>
                      <a:lnTo>
                        <a:pt x="135" y="3"/>
                      </a:lnTo>
                      <a:lnTo>
                        <a:pt x="132" y="2"/>
                      </a:lnTo>
                      <a:lnTo>
                        <a:pt x="127" y="2"/>
                      </a:lnTo>
                      <a:lnTo>
                        <a:pt x="119" y="2"/>
                      </a:lnTo>
                      <a:lnTo>
                        <a:pt x="106" y="3"/>
                      </a:lnTo>
                      <a:lnTo>
                        <a:pt x="91" y="4"/>
                      </a:lnTo>
                      <a:lnTo>
                        <a:pt x="74" y="3"/>
                      </a:lnTo>
                      <a:lnTo>
                        <a:pt x="58" y="3"/>
                      </a:lnTo>
                      <a:lnTo>
                        <a:pt x="42" y="2"/>
                      </a:lnTo>
                      <a:lnTo>
                        <a:pt x="29" y="2"/>
                      </a:lnTo>
                      <a:lnTo>
                        <a:pt x="20" y="1"/>
                      </a:lnTo>
                      <a:lnTo>
                        <a:pt x="15" y="1"/>
                      </a:lnTo>
                      <a:lnTo>
                        <a:pt x="11" y="1"/>
                      </a:lnTo>
                      <a:lnTo>
                        <a:pt x="6" y="0"/>
                      </a:lnTo>
                      <a:lnTo>
                        <a:pt x="2" y="0"/>
                      </a:lnTo>
                      <a:lnTo>
                        <a:pt x="1" y="2"/>
                      </a:lnTo>
                      <a:lnTo>
                        <a:pt x="0" y="9"/>
                      </a:lnTo>
                      <a:lnTo>
                        <a:pt x="0" y="15"/>
                      </a:lnTo>
                      <a:lnTo>
                        <a:pt x="1" y="21"/>
                      </a:lnTo>
                      <a:lnTo>
                        <a:pt x="2" y="24"/>
                      </a:lnTo>
                      <a:lnTo>
                        <a:pt x="3" y="27"/>
                      </a:lnTo>
                      <a:lnTo>
                        <a:pt x="4" y="29"/>
                      </a:lnTo>
                      <a:lnTo>
                        <a:pt x="7" y="30"/>
                      </a:lnTo>
                      <a:lnTo>
                        <a:pt x="13" y="31"/>
                      </a:lnTo>
                      <a:lnTo>
                        <a:pt x="20" y="31"/>
                      </a:lnTo>
                      <a:lnTo>
                        <a:pt x="32" y="32"/>
                      </a:lnTo>
                      <a:lnTo>
                        <a:pt x="49" y="33"/>
                      </a:lnTo>
                      <a:lnTo>
                        <a:pt x="67" y="33"/>
                      </a:lnTo>
                      <a:lnTo>
                        <a:pt x="85" y="34"/>
                      </a:lnTo>
                      <a:lnTo>
                        <a:pt x="103" y="34"/>
                      </a:lnTo>
                      <a:lnTo>
                        <a:pt x="117" y="34"/>
                      </a:lnTo>
                      <a:lnTo>
                        <a:pt x="127" y="33"/>
                      </a:lnTo>
                      <a:lnTo>
                        <a:pt x="133" y="31"/>
                      </a:lnTo>
                      <a:lnTo>
                        <a:pt x="137" y="30"/>
                      </a:lnTo>
                      <a:lnTo>
                        <a:pt x="139" y="28"/>
                      </a:lnTo>
                      <a:lnTo>
                        <a:pt x="140" y="26"/>
                      </a:lnTo>
                      <a:lnTo>
                        <a:pt x="140" y="21"/>
                      </a:lnTo>
                      <a:lnTo>
                        <a:pt x="139" y="14"/>
                      </a:lnTo>
                      <a:lnTo>
                        <a:pt x="137" y="8"/>
                      </a:lnTo>
                      <a:lnTo>
                        <a:pt x="137" y="5"/>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40087" name="Freeform 477"/>
                <p:cNvSpPr>
                  <a:spLocks/>
                </p:cNvSpPr>
                <p:nvPr/>
              </p:nvSpPr>
              <p:spPr bwMode="auto">
                <a:xfrm>
                  <a:off x="1828" y="2357"/>
                  <a:ext cx="20" cy="4"/>
                </a:xfrm>
                <a:custGeom>
                  <a:avLst/>
                  <a:gdLst>
                    <a:gd name="T0" fmla="*/ 0 w 159"/>
                    <a:gd name="T1" fmla="*/ 0 h 35"/>
                    <a:gd name="T2" fmla="*/ 0 w 159"/>
                    <a:gd name="T3" fmla="*/ 0 h 35"/>
                    <a:gd name="T4" fmla="*/ 0 w 159"/>
                    <a:gd name="T5" fmla="*/ 0 h 35"/>
                    <a:gd name="T6" fmla="*/ 0 w 159"/>
                    <a:gd name="T7" fmla="*/ 0 h 35"/>
                    <a:gd name="T8" fmla="*/ 0 w 159"/>
                    <a:gd name="T9" fmla="*/ 0 h 35"/>
                    <a:gd name="T10" fmla="*/ 0 w 159"/>
                    <a:gd name="T11" fmla="*/ 0 h 35"/>
                    <a:gd name="T12" fmla="*/ 0 w 159"/>
                    <a:gd name="T13" fmla="*/ 0 h 35"/>
                    <a:gd name="T14" fmla="*/ 0 w 159"/>
                    <a:gd name="T15" fmla="*/ 0 h 35"/>
                    <a:gd name="T16" fmla="*/ 0 w 159"/>
                    <a:gd name="T17" fmla="*/ 0 h 35"/>
                    <a:gd name="T18" fmla="*/ 0 w 159"/>
                    <a:gd name="T19" fmla="*/ 0 h 35"/>
                    <a:gd name="T20" fmla="*/ 0 w 159"/>
                    <a:gd name="T21" fmla="*/ 0 h 35"/>
                    <a:gd name="T22" fmla="*/ 0 w 159"/>
                    <a:gd name="T23" fmla="*/ 0 h 35"/>
                    <a:gd name="T24" fmla="*/ 0 w 159"/>
                    <a:gd name="T25" fmla="*/ 0 h 35"/>
                    <a:gd name="T26" fmla="*/ 0 w 159"/>
                    <a:gd name="T27" fmla="*/ 0 h 35"/>
                    <a:gd name="T28" fmla="*/ 0 w 159"/>
                    <a:gd name="T29" fmla="*/ 0 h 35"/>
                    <a:gd name="T30" fmla="*/ 0 w 159"/>
                    <a:gd name="T31" fmla="*/ 0 h 35"/>
                    <a:gd name="T32" fmla="*/ 0 w 159"/>
                    <a:gd name="T33" fmla="*/ 0 h 35"/>
                    <a:gd name="T34" fmla="*/ 0 w 159"/>
                    <a:gd name="T35" fmla="*/ 0 h 35"/>
                    <a:gd name="T36" fmla="*/ 0 w 159"/>
                    <a:gd name="T37" fmla="*/ 0 h 35"/>
                    <a:gd name="T38" fmla="*/ 0 w 159"/>
                    <a:gd name="T39" fmla="*/ 0 h 35"/>
                    <a:gd name="T40" fmla="*/ 0 w 159"/>
                    <a:gd name="T41" fmla="*/ 0 h 35"/>
                    <a:gd name="T42" fmla="*/ 0 w 159"/>
                    <a:gd name="T43" fmla="*/ 0 h 35"/>
                    <a:gd name="T44" fmla="*/ 0 w 159"/>
                    <a:gd name="T45" fmla="*/ 0 h 35"/>
                    <a:gd name="T46" fmla="*/ 0 w 159"/>
                    <a:gd name="T47" fmla="*/ 0 h 35"/>
                    <a:gd name="T48" fmla="*/ 0 w 159"/>
                    <a:gd name="T49" fmla="*/ 0 h 35"/>
                    <a:gd name="T50" fmla="*/ 0 w 159"/>
                    <a:gd name="T51" fmla="*/ 0 h 35"/>
                    <a:gd name="T52" fmla="*/ 0 w 159"/>
                    <a:gd name="T53" fmla="*/ 0 h 35"/>
                    <a:gd name="T54" fmla="*/ 0 w 159"/>
                    <a:gd name="T55" fmla="*/ 0 h 35"/>
                    <a:gd name="T56" fmla="*/ 0 w 159"/>
                    <a:gd name="T57" fmla="*/ 0 h 35"/>
                    <a:gd name="T58" fmla="*/ 0 w 159"/>
                    <a:gd name="T59" fmla="*/ 0 h 35"/>
                    <a:gd name="T60" fmla="*/ 0 w 159"/>
                    <a:gd name="T61" fmla="*/ 0 h 35"/>
                    <a:gd name="T62" fmla="*/ 0 w 159"/>
                    <a:gd name="T63" fmla="*/ 0 h 35"/>
                    <a:gd name="T64" fmla="*/ 0 w 159"/>
                    <a:gd name="T65" fmla="*/ 0 h 35"/>
                    <a:gd name="T66" fmla="*/ 0 w 159"/>
                    <a:gd name="T67" fmla="*/ 0 h 35"/>
                    <a:gd name="T68" fmla="*/ 0 w 159"/>
                    <a:gd name="T69" fmla="*/ 0 h 35"/>
                    <a:gd name="T70" fmla="*/ 0 w 159"/>
                    <a:gd name="T71" fmla="*/ 0 h 35"/>
                    <a:gd name="T72" fmla="*/ 0 w 159"/>
                    <a:gd name="T73" fmla="*/ 0 h 35"/>
                    <a:gd name="T74" fmla="*/ 0 w 159"/>
                    <a:gd name="T75" fmla="*/ 0 h 35"/>
                    <a:gd name="T76" fmla="*/ 0 w 159"/>
                    <a:gd name="T77" fmla="*/ 0 h 35"/>
                    <a:gd name="T78" fmla="*/ 0 w 159"/>
                    <a:gd name="T79" fmla="*/ 0 h 35"/>
                    <a:gd name="T80" fmla="*/ 0 w 159"/>
                    <a:gd name="T81" fmla="*/ 0 h 3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159" h="35">
                      <a:moveTo>
                        <a:pt x="155" y="6"/>
                      </a:moveTo>
                      <a:lnTo>
                        <a:pt x="153" y="4"/>
                      </a:lnTo>
                      <a:lnTo>
                        <a:pt x="150" y="3"/>
                      </a:lnTo>
                      <a:lnTo>
                        <a:pt x="144" y="3"/>
                      </a:lnTo>
                      <a:lnTo>
                        <a:pt x="135" y="3"/>
                      </a:lnTo>
                      <a:lnTo>
                        <a:pt x="121" y="4"/>
                      </a:lnTo>
                      <a:lnTo>
                        <a:pt x="104" y="4"/>
                      </a:lnTo>
                      <a:lnTo>
                        <a:pt x="85" y="4"/>
                      </a:lnTo>
                      <a:lnTo>
                        <a:pt x="65" y="3"/>
                      </a:lnTo>
                      <a:lnTo>
                        <a:pt x="48" y="3"/>
                      </a:lnTo>
                      <a:lnTo>
                        <a:pt x="33" y="2"/>
                      </a:lnTo>
                      <a:lnTo>
                        <a:pt x="22" y="1"/>
                      </a:lnTo>
                      <a:lnTo>
                        <a:pt x="17" y="1"/>
                      </a:lnTo>
                      <a:lnTo>
                        <a:pt x="12" y="1"/>
                      </a:lnTo>
                      <a:lnTo>
                        <a:pt x="7" y="0"/>
                      </a:lnTo>
                      <a:lnTo>
                        <a:pt x="3" y="1"/>
                      </a:lnTo>
                      <a:lnTo>
                        <a:pt x="1" y="3"/>
                      </a:lnTo>
                      <a:lnTo>
                        <a:pt x="0" y="9"/>
                      </a:lnTo>
                      <a:lnTo>
                        <a:pt x="0" y="15"/>
                      </a:lnTo>
                      <a:lnTo>
                        <a:pt x="1" y="21"/>
                      </a:lnTo>
                      <a:lnTo>
                        <a:pt x="2" y="25"/>
                      </a:lnTo>
                      <a:lnTo>
                        <a:pt x="3" y="27"/>
                      </a:lnTo>
                      <a:lnTo>
                        <a:pt x="4" y="29"/>
                      </a:lnTo>
                      <a:lnTo>
                        <a:pt x="8" y="30"/>
                      </a:lnTo>
                      <a:lnTo>
                        <a:pt x="14" y="31"/>
                      </a:lnTo>
                      <a:lnTo>
                        <a:pt x="22" y="32"/>
                      </a:lnTo>
                      <a:lnTo>
                        <a:pt x="37" y="33"/>
                      </a:lnTo>
                      <a:lnTo>
                        <a:pt x="55" y="34"/>
                      </a:lnTo>
                      <a:lnTo>
                        <a:pt x="77" y="34"/>
                      </a:lnTo>
                      <a:lnTo>
                        <a:pt x="98" y="35"/>
                      </a:lnTo>
                      <a:lnTo>
                        <a:pt x="118" y="35"/>
                      </a:lnTo>
                      <a:lnTo>
                        <a:pt x="133" y="35"/>
                      </a:lnTo>
                      <a:lnTo>
                        <a:pt x="144" y="34"/>
                      </a:lnTo>
                      <a:lnTo>
                        <a:pt x="151" y="32"/>
                      </a:lnTo>
                      <a:lnTo>
                        <a:pt x="155" y="31"/>
                      </a:lnTo>
                      <a:lnTo>
                        <a:pt x="158" y="29"/>
                      </a:lnTo>
                      <a:lnTo>
                        <a:pt x="159" y="27"/>
                      </a:lnTo>
                      <a:lnTo>
                        <a:pt x="158" y="22"/>
                      </a:lnTo>
                      <a:lnTo>
                        <a:pt x="157" y="15"/>
                      </a:lnTo>
                      <a:lnTo>
                        <a:pt x="156" y="9"/>
                      </a:lnTo>
                      <a:lnTo>
                        <a:pt x="155" y="6"/>
                      </a:lnTo>
                      <a:close/>
                    </a:path>
                  </a:pathLst>
                </a:custGeom>
                <a:solidFill>
                  <a:srgbClr val="E5DDD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0088" name="Freeform 478"/>
                <p:cNvSpPr>
                  <a:spLocks/>
                </p:cNvSpPr>
                <p:nvPr/>
              </p:nvSpPr>
              <p:spPr bwMode="auto">
                <a:xfrm>
                  <a:off x="1828" y="2357"/>
                  <a:ext cx="20" cy="4"/>
                </a:xfrm>
                <a:custGeom>
                  <a:avLst/>
                  <a:gdLst>
                    <a:gd name="T0" fmla="*/ 0 w 159"/>
                    <a:gd name="T1" fmla="*/ 0 h 35"/>
                    <a:gd name="T2" fmla="*/ 0 w 159"/>
                    <a:gd name="T3" fmla="*/ 0 h 35"/>
                    <a:gd name="T4" fmla="*/ 0 w 159"/>
                    <a:gd name="T5" fmla="*/ 0 h 35"/>
                    <a:gd name="T6" fmla="*/ 0 w 159"/>
                    <a:gd name="T7" fmla="*/ 0 h 35"/>
                    <a:gd name="T8" fmla="*/ 0 w 159"/>
                    <a:gd name="T9" fmla="*/ 0 h 35"/>
                    <a:gd name="T10" fmla="*/ 0 w 159"/>
                    <a:gd name="T11" fmla="*/ 0 h 35"/>
                    <a:gd name="T12" fmla="*/ 0 w 159"/>
                    <a:gd name="T13" fmla="*/ 0 h 35"/>
                    <a:gd name="T14" fmla="*/ 0 w 159"/>
                    <a:gd name="T15" fmla="*/ 0 h 35"/>
                    <a:gd name="T16" fmla="*/ 0 w 159"/>
                    <a:gd name="T17" fmla="*/ 0 h 35"/>
                    <a:gd name="T18" fmla="*/ 0 w 159"/>
                    <a:gd name="T19" fmla="*/ 0 h 35"/>
                    <a:gd name="T20" fmla="*/ 0 w 159"/>
                    <a:gd name="T21" fmla="*/ 0 h 35"/>
                    <a:gd name="T22" fmla="*/ 0 w 159"/>
                    <a:gd name="T23" fmla="*/ 0 h 35"/>
                    <a:gd name="T24" fmla="*/ 0 w 159"/>
                    <a:gd name="T25" fmla="*/ 0 h 35"/>
                    <a:gd name="T26" fmla="*/ 0 w 159"/>
                    <a:gd name="T27" fmla="*/ 0 h 35"/>
                    <a:gd name="T28" fmla="*/ 0 w 159"/>
                    <a:gd name="T29" fmla="*/ 0 h 35"/>
                    <a:gd name="T30" fmla="*/ 0 w 159"/>
                    <a:gd name="T31" fmla="*/ 0 h 35"/>
                    <a:gd name="T32" fmla="*/ 0 w 159"/>
                    <a:gd name="T33" fmla="*/ 0 h 35"/>
                    <a:gd name="T34" fmla="*/ 0 w 159"/>
                    <a:gd name="T35" fmla="*/ 0 h 35"/>
                    <a:gd name="T36" fmla="*/ 0 w 159"/>
                    <a:gd name="T37" fmla="*/ 0 h 35"/>
                    <a:gd name="T38" fmla="*/ 0 w 159"/>
                    <a:gd name="T39" fmla="*/ 0 h 35"/>
                    <a:gd name="T40" fmla="*/ 0 w 159"/>
                    <a:gd name="T41" fmla="*/ 0 h 35"/>
                    <a:gd name="T42" fmla="*/ 0 w 159"/>
                    <a:gd name="T43" fmla="*/ 0 h 35"/>
                    <a:gd name="T44" fmla="*/ 0 w 159"/>
                    <a:gd name="T45" fmla="*/ 0 h 35"/>
                    <a:gd name="T46" fmla="*/ 0 w 159"/>
                    <a:gd name="T47" fmla="*/ 0 h 35"/>
                    <a:gd name="T48" fmla="*/ 0 w 159"/>
                    <a:gd name="T49" fmla="*/ 0 h 35"/>
                    <a:gd name="T50" fmla="*/ 0 w 159"/>
                    <a:gd name="T51" fmla="*/ 0 h 35"/>
                    <a:gd name="T52" fmla="*/ 0 w 159"/>
                    <a:gd name="T53" fmla="*/ 0 h 35"/>
                    <a:gd name="T54" fmla="*/ 0 w 159"/>
                    <a:gd name="T55" fmla="*/ 0 h 35"/>
                    <a:gd name="T56" fmla="*/ 0 w 159"/>
                    <a:gd name="T57" fmla="*/ 0 h 35"/>
                    <a:gd name="T58" fmla="*/ 0 w 159"/>
                    <a:gd name="T59" fmla="*/ 0 h 35"/>
                    <a:gd name="T60" fmla="*/ 0 w 159"/>
                    <a:gd name="T61" fmla="*/ 0 h 35"/>
                    <a:gd name="T62" fmla="*/ 0 w 159"/>
                    <a:gd name="T63" fmla="*/ 0 h 35"/>
                    <a:gd name="T64" fmla="*/ 0 w 159"/>
                    <a:gd name="T65" fmla="*/ 0 h 35"/>
                    <a:gd name="T66" fmla="*/ 0 w 159"/>
                    <a:gd name="T67" fmla="*/ 0 h 35"/>
                    <a:gd name="T68" fmla="*/ 0 w 159"/>
                    <a:gd name="T69" fmla="*/ 0 h 35"/>
                    <a:gd name="T70" fmla="*/ 0 w 159"/>
                    <a:gd name="T71" fmla="*/ 0 h 35"/>
                    <a:gd name="T72" fmla="*/ 0 w 159"/>
                    <a:gd name="T73" fmla="*/ 0 h 35"/>
                    <a:gd name="T74" fmla="*/ 0 w 159"/>
                    <a:gd name="T75" fmla="*/ 0 h 35"/>
                    <a:gd name="T76" fmla="*/ 0 w 159"/>
                    <a:gd name="T77" fmla="*/ 0 h 35"/>
                    <a:gd name="T78" fmla="*/ 0 w 159"/>
                    <a:gd name="T79" fmla="*/ 0 h 35"/>
                    <a:gd name="T80" fmla="*/ 0 w 159"/>
                    <a:gd name="T81" fmla="*/ 0 h 35"/>
                    <a:gd name="T82" fmla="*/ 0 w 159"/>
                    <a:gd name="T83" fmla="*/ 0 h 35"/>
                    <a:gd name="T84" fmla="*/ 0 w 159"/>
                    <a:gd name="T85" fmla="*/ 0 h 35"/>
                    <a:gd name="T86" fmla="*/ 0 w 159"/>
                    <a:gd name="T87" fmla="*/ 0 h 35"/>
                    <a:gd name="T88" fmla="*/ 0 w 159"/>
                    <a:gd name="T89" fmla="*/ 0 h 35"/>
                    <a:gd name="T90" fmla="*/ 0 w 159"/>
                    <a:gd name="T91" fmla="*/ 0 h 35"/>
                    <a:gd name="T92" fmla="*/ 0 w 159"/>
                    <a:gd name="T93" fmla="*/ 0 h 35"/>
                    <a:gd name="T94" fmla="*/ 0 w 159"/>
                    <a:gd name="T95" fmla="*/ 0 h 35"/>
                    <a:gd name="T96" fmla="*/ 0 w 159"/>
                    <a:gd name="T97" fmla="*/ 0 h 3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159" h="35">
                      <a:moveTo>
                        <a:pt x="155" y="6"/>
                      </a:moveTo>
                      <a:lnTo>
                        <a:pt x="155" y="6"/>
                      </a:lnTo>
                      <a:lnTo>
                        <a:pt x="153" y="4"/>
                      </a:lnTo>
                      <a:lnTo>
                        <a:pt x="150" y="3"/>
                      </a:lnTo>
                      <a:lnTo>
                        <a:pt x="144" y="3"/>
                      </a:lnTo>
                      <a:lnTo>
                        <a:pt x="135" y="3"/>
                      </a:lnTo>
                      <a:lnTo>
                        <a:pt x="121" y="4"/>
                      </a:lnTo>
                      <a:lnTo>
                        <a:pt x="104" y="4"/>
                      </a:lnTo>
                      <a:lnTo>
                        <a:pt x="85" y="4"/>
                      </a:lnTo>
                      <a:lnTo>
                        <a:pt x="65" y="3"/>
                      </a:lnTo>
                      <a:lnTo>
                        <a:pt x="48" y="3"/>
                      </a:lnTo>
                      <a:lnTo>
                        <a:pt x="33" y="2"/>
                      </a:lnTo>
                      <a:lnTo>
                        <a:pt x="22" y="1"/>
                      </a:lnTo>
                      <a:lnTo>
                        <a:pt x="17" y="1"/>
                      </a:lnTo>
                      <a:lnTo>
                        <a:pt x="12" y="1"/>
                      </a:lnTo>
                      <a:lnTo>
                        <a:pt x="7" y="0"/>
                      </a:lnTo>
                      <a:lnTo>
                        <a:pt x="3" y="1"/>
                      </a:lnTo>
                      <a:lnTo>
                        <a:pt x="1" y="3"/>
                      </a:lnTo>
                      <a:lnTo>
                        <a:pt x="0" y="9"/>
                      </a:lnTo>
                      <a:lnTo>
                        <a:pt x="0" y="15"/>
                      </a:lnTo>
                      <a:lnTo>
                        <a:pt x="1" y="21"/>
                      </a:lnTo>
                      <a:lnTo>
                        <a:pt x="2" y="25"/>
                      </a:lnTo>
                      <a:lnTo>
                        <a:pt x="3" y="27"/>
                      </a:lnTo>
                      <a:lnTo>
                        <a:pt x="4" y="29"/>
                      </a:lnTo>
                      <a:lnTo>
                        <a:pt x="8" y="30"/>
                      </a:lnTo>
                      <a:lnTo>
                        <a:pt x="14" y="31"/>
                      </a:lnTo>
                      <a:lnTo>
                        <a:pt x="22" y="32"/>
                      </a:lnTo>
                      <a:lnTo>
                        <a:pt x="37" y="33"/>
                      </a:lnTo>
                      <a:lnTo>
                        <a:pt x="55" y="34"/>
                      </a:lnTo>
                      <a:lnTo>
                        <a:pt x="77" y="34"/>
                      </a:lnTo>
                      <a:lnTo>
                        <a:pt x="98" y="35"/>
                      </a:lnTo>
                      <a:lnTo>
                        <a:pt x="118" y="35"/>
                      </a:lnTo>
                      <a:lnTo>
                        <a:pt x="133" y="35"/>
                      </a:lnTo>
                      <a:lnTo>
                        <a:pt x="144" y="34"/>
                      </a:lnTo>
                      <a:lnTo>
                        <a:pt x="151" y="32"/>
                      </a:lnTo>
                      <a:lnTo>
                        <a:pt x="155" y="31"/>
                      </a:lnTo>
                      <a:lnTo>
                        <a:pt x="158" y="29"/>
                      </a:lnTo>
                      <a:lnTo>
                        <a:pt x="159" y="27"/>
                      </a:lnTo>
                      <a:lnTo>
                        <a:pt x="158" y="22"/>
                      </a:lnTo>
                      <a:lnTo>
                        <a:pt x="157" y="15"/>
                      </a:lnTo>
                      <a:lnTo>
                        <a:pt x="156" y="9"/>
                      </a:lnTo>
                      <a:lnTo>
                        <a:pt x="155" y="6"/>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40089" name="Freeform 479"/>
                <p:cNvSpPr>
                  <a:spLocks/>
                </p:cNvSpPr>
                <p:nvPr/>
              </p:nvSpPr>
              <p:spPr bwMode="auto">
                <a:xfrm>
                  <a:off x="1825" y="2372"/>
                  <a:ext cx="19" cy="4"/>
                </a:xfrm>
                <a:custGeom>
                  <a:avLst/>
                  <a:gdLst>
                    <a:gd name="T0" fmla="*/ 0 w 149"/>
                    <a:gd name="T1" fmla="*/ 0 h 34"/>
                    <a:gd name="T2" fmla="*/ 0 w 149"/>
                    <a:gd name="T3" fmla="*/ 0 h 34"/>
                    <a:gd name="T4" fmla="*/ 0 w 149"/>
                    <a:gd name="T5" fmla="*/ 0 h 34"/>
                    <a:gd name="T6" fmla="*/ 0 w 149"/>
                    <a:gd name="T7" fmla="*/ 0 h 34"/>
                    <a:gd name="T8" fmla="*/ 0 w 149"/>
                    <a:gd name="T9" fmla="*/ 0 h 34"/>
                    <a:gd name="T10" fmla="*/ 0 w 149"/>
                    <a:gd name="T11" fmla="*/ 0 h 34"/>
                    <a:gd name="T12" fmla="*/ 0 w 149"/>
                    <a:gd name="T13" fmla="*/ 0 h 34"/>
                    <a:gd name="T14" fmla="*/ 0 w 149"/>
                    <a:gd name="T15" fmla="*/ 0 h 34"/>
                    <a:gd name="T16" fmla="*/ 0 w 149"/>
                    <a:gd name="T17" fmla="*/ 0 h 34"/>
                    <a:gd name="T18" fmla="*/ 0 w 149"/>
                    <a:gd name="T19" fmla="*/ 0 h 34"/>
                    <a:gd name="T20" fmla="*/ 0 w 149"/>
                    <a:gd name="T21" fmla="*/ 0 h 34"/>
                    <a:gd name="T22" fmla="*/ 0 w 149"/>
                    <a:gd name="T23" fmla="*/ 0 h 34"/>
                    <a:gd name="T24" fmla="*/ 0 w 149"/>
                    <a:gd name="T25" fmla="*/ 0 h 34"/>
                    <a:gd name="T26" fmla="*/ 0 w 149"/>
                    <a:gd name="T27" fmla="*/ 0 h 34"/>
                    <a:gd name="T28" fmla="*/ 0 w 149"/>
                    <a:gd name="T29" fmla="*/ 0 h 34"/>
                    <a:gd name="T30" fmla="*/ 0 w 149"/>
                    <a:gd name="T31" fmla="*/ 0 h 34"/>
                    <a:gd name="T32" fmla="*/ 0 w 149"/>
                    <a:gd name="T33" fmla="*/ 0 h 34"/>
                    <a:gd name="T34" fmla="*/ 0 w 149"/>
                    <a:gd name="T35" fmla="*/ 0 h 34"/>
                    <a:gd name="T36" fmla="*/ 0 w 149"/>
                    <a:gd name="T37" fmla="*/ 0 h 34"/>
                    <a:gd name="T38" fmla="*/ 0 w 149"/>
                    <a:gd name="T39" fmla="*/ 0 h 34"/>
                    <a:gd name="T40" fmla="*/ 0 w 149"/>
                    <a:gd name="T41" fmla="*/ 0 h 34"/>
                    <a:gd name="T42" fmla="*/ 0 w 149"/>
                    <a:gd name="T43" fmla="*/ 0 h 34"/>
                    <a:gd name="T44" fmla="*/ 0 w 149"/>
                    <a:gd name="T45" fmla="*/ 0 h 34"/>
                    <a:gd name="T46" fmla="*/ 0 w 149"/>
                    <a:gd name="T47" fmla="*/ 0 h 34"/>
                    <a:gd name="T48" fmla="*/ 0 w 149"/>
                    <a:gd name="T49" fmla="*/ 0 h 34"/>
                    <a:gd name="T50" fmla="*/ 0 w 149"/>
                    <a:gd name="T51" fmla="*/ 0 h 34"/>
                    <a:gd name="T52" fmla="*/ 0 w 149"/>
                    <a:gd name="T53" fmla="*/ 0 h 34"/>
                    <a:gd name="T54" fmla="*/ 0 w 149"/>
                    <a:gd name="T55" fmla="*/ 0 h 34"/>
                    <a:gd name="T56" fmla="*/ 0 w 149"/>
                    <a:gd name="T57" fmla="*/ 0 h 34"/>
                    <a:gd name="T58" fmla="*/ 0 w 149"/>
                    <a:gd name="T59" fmla="*/ 0 h 34"/>
                    <a:gd name="T60" fmla="*/ 0 w 149"/>
                    <a:gd name="T61" fmla="*/ 0 h 34"/>
                    <a:gd name="T62" fmla="*/ 0 w 149"/>
                    <a:gd name="T63" fmla="*/ 0 h 34"/>
                    <a:gd name="T64" fmla="*/ 0 w 149"/>
                    <a:gd name="T65" fmla="*/ 0 h 34"/>
                    <a:gd name="T66" fmla="*/ 0 w 149"/>
                    <a:gd name="T67" fmla="*/ 0 h 34"/>
                    <a:gd name="T68" fmla="*/ 0 w 149"/>
                    <a:gd name="T69" fmla="*/ 0 h 34"/>
                    <a:gd name="T70" fmla="*/ 0 w 149"/>
                    <a:gd name="T71" fmla="*/ 0 h 34"/>
                    <a:gd name="T72" fmla="*/ 0 w 149"/>
                    <a:gd name="T73" fmla="*/ 0 h 34"/>
                    <a:gd name="T74" fmla="*/ 0 w 149"/>
                    <a:gd name="T75" fmla="*/ 0 h 34"/>
                    <a:gd name="T76" fmla="*/ 0 w 149"/>
                    <a:gd name="T77" fmla="*/ 0 h 34"/>
                    <a:gd name="T78" fmla="*/ 0 w 149"/>
                    <a:gd name="T79" fmla="*/ 0 h 34"/>
                    <a:gd name="T80" fmla="*/ 0 w 149"/>
                    <a:gd name="T81" fmla="*/ 0 h 3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149" h="34">
                      <a:moveTo>
                        <a:pt x="146" y="6"/>
                      </a:moveTo>
                      <a:lnTo>
                        <a:pt x="144" y="4"/>
                      </a:lnTo>
                      <a:lnTo>
                        <a:pt x="141" y="2"/>
                      </a:lnTo>
                      <a:lnTo>
                        <a:pt x="135" y="2"/>
                      </a:lnTo>
                      <a:lnTo>
                        <a:pt x="127" y="2"/>
                      </a:lnTo>
                      <a:lnTo>
                        <a:pt x="114" y="3"/>
                      </a:lnTo>
                      <a:lnTo>
                        <a:pt x="96" y="4"/>
                      </a:lnTo>
                      <a:lnTo>
                        <a:pt x="79" y="3"/>
                      </a:lnTo>
                      <a:lnTo>
                        <a:pt x="61" y="3"/>
                      </a:lnTo>
                      <a:lnTo>
                        <a:pt x="45" y="2"/>
                      </a:lnTo>
                      <a:lnTo>
                        <a:pt x="31" y="2"/>
                      </a:lnTo>
                      <a:lnTo>
                        <a:pt x="21" y="1"/>
                      </a:lnTo>
                      <a:lnTo>
                        <a:pt x="16" y="1"/>
                      </a:lnTo>
                      <a:lnTo>
                        <a:pt x="11" y="1"/>
                      </a:lnTo>
                      <a:lnTo>
                        <a:pt x="6" y="0"/>
                      </a:lnTo>
                      <a:lnTo>
                        <a:pt x="3" y="0"/>
                      </a:lnTo>
                      <a:lnTo>
                        <a:pt x="1" y="2"/>
                      </a:lnTo>
                      <a:lnTo>
                        <a:pt x="0" y="9"/>
                      </a:lnTo>
                      <a:lnTo>
                        <a:pt x="0" y="15"/>
                      </a:lnTo>
                      <a:lnTo>
                        <a:pt x="1" y="21"/>
                      </a:lnTo>
                      <a:lnTo>
                        <a:pt x="2" y="24"/>
                      </a:lnTo>
                      <a:lnTo>
                        <a:pt x="3" y="27"/>
                      </a:lnTo>
                      <a:lnTo>
                        <a:pt x="4" y="29"/>
                      </a:lnTo>
                      <a:lnTo>
                        <a:pt x="8" y="30"/>
                      </a:lnTo>
                      <a:lnTo>
                        <a:pt x="14" y="31"/>
                      </a:lnTo>
                      <a:lnTo>
                        <a:pt x="21" y="31"/>
                      </a:lnTo>
                      <a:lnTo>
                        <a:pt x="34" y="32"/>
                      </a:lnTo>
                      <a:lnTo>
                        <a:pt x="52" y="33"/>
                      </a:lnTo>
                      <a:lnTo>
                        <a:pt x="71" y="33"/>
                      </a:lnTo>
                      <a:lnTo>
                        <a:pt x="91" y="34"/>
                      </a:lnTo>
                      <a:lnTo>
                        <a:pt x="110" y="34"/>
                      </a:lnTo>
                      <a:lnTo>
                        <a:pt x="126" y="34"/>
                      </a:lnTo>
                      <a:lnTo>
                        <a:pt x="136" y="33"/>
                      </a:lnTo>
                      <a:lnTo>
                        <a:pt x="142" y="32"/>
                      </a:lnTo>
                      <a:lnTo>
                        <a:pt x="146" y="30"/>
                      </a:lnTo>
                      <a:lnTo>
                        <a:pt x="148" y="28"/>
                      </a:lnTo>
                      <a:lnTo>
                        <a:pt x="149" y="26"/>
                      </a:lnTo>
                      <a:lnTo>
                        <a:pt x="149" y="22"/>
                      </a:lnTo>
                      <a:lnTo>
                        <a:pt x="148" y="15"/>
                      </a:lnTo>
                      <a:lnTo>
                        <a:pt x="146" y="9"/>
                      </a:lnTo>
                      <a:lnTo>
                        <a:pt x="146" y="6"/>
                      </a:lnTo>
                      <a:close/>
                    </a:path>
                  </a:pathLst>
                </a:custGeom>
                <a:solidFill>
                  <a:srgbClr val="E5DDD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0090" name="Freeform 480"/>
                <p:cNvSpPr>
                  <a:spLocks/>
                </p:cNvSpPr>
                <p:nvPr/>
              </p:nvSpPr>
              <p:spPr bwMode="auto">
                <a:xfrm>
                  <a:off x="1825" y="2372"/>
                  <a:ext cx="19" cy="4"/>
                </a:xfrm>
                <a:custGeom>
                  <a:avLst/>
                  <a:gdLst>
                    <a:gd name="T0" fmla="*/ 0 w 149"/>
                    <a:gd name="T1" fmla="*/ 0 h 34"/>
                    <a:gd name="T2" fmla="*/ 0 w 149"/>
                    <a:gd name="T3" fmla="*/ 0 h 34"/>
                    <a:gd name="T4" fmla="*/ 0 w 149"/>
                    <a:gd name="T5" fmla="*/ 0 h 34"/>
                    <a:gd name="T6" fmla="*/ 0 w 149"/>
                    <a:gd name="T7" fmla="*/ 0 h 34"/>
                    <a:gd name="T8" fmla="*/ 0 w 149"/>
                    <a:gd name="T9" fmla="*/ 0 h 34"/>
                    <a:gd name="T10" fmla="*/ 0 w 149"/>
                    <a:gd name="T11" fmla="*/ 0 h 34"/>
                    <a:gd name="T12" fmla="*/ 0 w 149"/>
                    <a:gd name="T13" fmla="*/ 0 h 34"/>
                    <a:gd name="T14" fmla="*/ 0 w 149"/>
                    <a:gd name="T15" fmla="*/ 0 h 34"/>
                    <a:gd name="T16" fmla="*/ 0 w 149"/>
                    <a:gd name="T17" fmla="*/ 0 h 34"/>
                    <a:gd name="T18" fmla="*/ 0 w 149"/>
                    <a:gd name="T19" fmla="*/ 0 h 34"/>
                    <a:gd name="T20" fmla="*/ 0 w 149"/>
                    <a:gd name="T21" fmla="*/ 0 h 34"/>
                    <a:gd name="T22" fmla="*/ 0 w 149"/>
                    <a:gd name="T23" fmla="*/ 0 h 34"/>
                    <a:gd name="T24" fmla="*/ 0 w 149"/>
                    <a:gd name="T25" fmla="*/ 0 h 34"/>
                    <a:gd name="T26" fmla="*/ 0 w 149"/>
                    <a:gd name="T27" fmla="*/ 0 h 34"/>
                    <a:gd name="T28" fmla="*/ 0 w 149"/>
                    <a:gd name="T29" fmla="*/ 0 h 34"/>
                    <a:gd name="T30" fmla="*/ 0 w 149"/>
                    <a:gd name="T31" fmla="*/ 0 h 34"/>
                    <a:gd name="T32" fmla="*/ 0 w 149"/>
                    <a:gd name="T33" fmla="*/ 0 h 34"/>
                    <a:gd name="T34" fmla="*/ 0 w 149"/>
                    <a:gd name="T35" fmla="*/ 0 h 34"/>
                    <a:gd name="T36" fmla="*/ 0 w 149"/>
                    <a:gd name="T37" fmla="*/ 0 h 34"/>
                    <a:gd name="T38" fmla="*/ 0 w 149"/>
                    <a:gd name="T39" fmla="*/ 0 h 34"/>
                    <a:gd name="T40" fmla="*/ 0 w 149"/>
                    <a:gd name="T41" fmla="*/ 0 h 34"/>
                    <a:gd name="T42" fmla="*/ 0 w 149"/>
                    <a:gd name="T43" fmla="*/ 0 h 34"/>
                    <a:gd name="T44" fmla="*/ 0 w 149"/>
                    <a:gd name="T45" fmla="*/ 0 h 34"/>
                    <a:gd name="T46" fmla="*/ 0 w 149"/>
                    <a:gd name="T47" fmla="*/ 0 h 34"/>
                    <a:gd name="T48" fmla="*/ 0 w 149"/>
                    <a:gd name="T49" fmla="*/ 0 h 34"/>
                    <a:gd name="T50" fmla="*/ 0 w 149"/>
                    <a:gd name="T51" fmla="*/ 0 h 34"/>
                    <a:gd name="T52" fmla="*/ 0 w 149"/>
                    <a:gd name="T53" fmla="*/ 0 h 34"/>
                    <a:gd name="T54" fmla="*/ 0 w 149"/>
                    <a:gd name="T55" fmla="*/ 0 h 34"/>
                    <a:gd name="T56" fmla="*/ 0 w 149"/>
                    <a:gd name="T57" fmla="*/ 0 h 34"/>
                    <a:gd name="T58" fmla="*/ 0 w 149"/>
                    <a:gd name="T59" fmla="*/ 0 h 34"/>
                    <a:gd name="T60" fmla="*/ 0 w 149"/>
                    <a:gd name="T61" fmla="*/ 0 h 34"/>
                    <a:gd name="T62" fmla="*/ 0 w 149"/>
                    <a:gd name="T63" fmla="*/ 0 h 34"/>
                    <a:gd name="T64" fmla="*/ 0 w 149"/>
                    <a:gd name="T65" fmla="*/ 0 h 34"/>
                    <a:gd name="T66" fmla="*/ 0 w 149"/>
                    <a:gd name="T67" fmla="*/ 0 h 34"/>
                    <a:gd name="T68" fmla="*/ 0 w 149"/>
                    <a:gd name="T69" fmla="*/ 0 h 34"/>
                    <a:gd name="T70" fmla="*/ 0 w 149"/>
                    <a:gd name="T71" fmla="*/ 0 h 34"/>
                    <a:gd name="T72" fmla="*/ 0 w 149"/>
                    <a:gd name="T73" fmla="*/ 0 h 34"/>
                    <a:gd name="T74" fmla="*/ 0 w 149"/>
                    <a:gd name="T75" fmla="*/ 0 h 34"/>
                    <a:gd name="T76" fmla="*/ 0 w 149"/>
                    <a:gd name="T77" fmla="*/ 0 h 34"/>
                    <a:gd name="T78" fmla="*/ 0 w 149"/>
                    <a:gd name="T79" fmla="*/ 0 h 34"/>
                    <a:gd name="T80" fmla="*/ 0 w 149"/>
                    <a:gd name="T81" fmla="*/ 0 h 34"/>
                    <a:gd name="T82" fmla="*/ 0 w 149"/>
                    <a:gd name="T83" fmla="*/ 0 h 34"/>
                    <a:gd name="T84" fmla="*/ 0 w 149"/>
                    <a:gd name="T85" fmla="*/ 0 h 34"/>
                    <a:gd name="T86" fmla="*/ 0 w 149"/>
                    <a:gd name="T87" fmla="*/ 0 h 34"/>
                    <a:gd name="T88" fmla="*/ 0 w 149"/>
                    <a:gd name="T89" fmla="*/ 0 h 34"/>
                    <a:gd name="T90" fmla="*/ 0 w 149"/>
                    <a:gd name="T91" fmla="*/ 0 h 34"/>
                    <a:gd name="T92" fmla="*/ 0 w 149"/>
                    <a:gd name="T93" fmla="*/ 0 h 34"/>
                    <a:gd name="T94" fmla="*/ 0 w 149"/>
                    <a:gd name="T95" fmla="*/ 0 h 34"/>
                    <a:gd name="T96" fmla="*/ 0 w 149"/>
                    <a:gd name="T97" fmla="*/ 0 h 3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149" h="34">
                      <a:moveTo>
                        <a:pt x="146" y="6"/>
                      </a:moveTo>
                      <a:lnTo>
                        <a:pt x="146" y="6"/>
                      </a:lnTo>
                      <a:lnTo>
                        <a:pt x="144" y="4"/>
                      </a:lnTo>
                      <a:lnTo>
                        <a:pt x="141" y="2"/>
                      </a:lnTo>
                      <a:lnTo>
                        <a:pt x="135" y="2"/>
                      </a:lnTo>
                      <a:lnTo>
                        <a:pt x="127" y="2"/>
                      </a:lnTo>
                      <a:lnTo>
                        <a:pt x="114" y="3"/>
                      </a:lnTo>
                      <a:lnTo>
                        <a:pt x="96" y="4"/>
                      </a:lnTo>
                      <a:lnTo>
                        <a:pt x="79" y="3"/>
                      </a:lnTo>
                      <a:lnTo>
                        <a:pt x="61" y="3"/>
                      </a:lnTo>
                      <a:lnTo>
                        <a:pt x="45" y="2"/>
                      </a:lnTo>
                      <a:lnTo>
                        <a:pt x="31" y="2"/>
                      </a:lnTo>
                      <a:lnTo>
                        <a:pt x="21" y="1"/>
                      </a:lnTo>
                      <a:lnTo>
                        <a:pt x="16" y="1"/>
                      </a:lnTo>
                      <a:lnTo>
                        <a:pt x="11" y="1"/>
                      </a:lnTo>
                      <a:lnTo>
                        <a:pt x="6" y="0"/>
                      </a:lnTo>
                      <a:lnTo>
                        <a:pt x="3" y="0"/>
                      </a:lnTo>
                      <a:lnTo>
                        <a:pt x="1" y="2"/>
                      </a:lnTo>
                      <a:lnTo>
                        <a:pt x="0" y="9"/>
                      </a:lnTo>
                      <a:lnTo>
                        <a:pt x="0" y="15"/>
                      </a:lnTo>
                      <a:lnTo>
                        <a:pt x="1" y="21"/>
                      </a:lnTo>
                      <a:lnTo>
                        <a:pt x="2" y="24"/>
                      </a:lnTo>
                      <a:lnTo>
                        <a:pt x="3" y="27"/>
                      </a:lnTo>
                      <a:lnTo>
                        <a:pt x="4" y="29"/>
                      </a:lnTo>
                      <a:lnTo>
                        <a:pt x="8" y="30"/>
                      </a:lnTo>
                      <a:lnTo>
                        <a:pt x="14" y="31"/>
                      </a:lnTo>
                      <a:lnTo>
                        <a:pt x="21" y="31"/>
                      </a:lnTo>
                      <a:lnTo>
                        <a:pt x="34" y="32"/>
                      </a:lnTo>
                      <a:lnTo>
                        <a:pt x="52" y="33"/>
                      </a:lnTo>
                      <a:lnTo>
                        <a:pt x="71" y="33"/>
                      </a:lnTo>
                      <a:lnTo>
                        <a:pt x="91" y="34"/>
                      </a:lnTo>
                      <a:lnTo>
                        <a:pt x="110" y="34"/>
                      </a:lnTo>
                      <a:lnTo>
                        <a:pt x="126" y="34"/>
                      </a:lnTo>
                      <a:lnTo>
                        <a:pt x="136" y="33"/>
                      </a:lnTo>
                      <a:lnTo>
                        <a:pt x="142" y="32"/>
                      </a:lnTo>
                      <a:lnTo>
                        <a:pt x="146" y="30"/>
                      </a:lnTo>
                      <a:lnTo>
                        <a:pt x="148" y="28"/>
                      </a:lnTo>
                      <a:lnTo>
                        <a:pt x="149" y="26"/>
                      </a:lnTo>
                      <a:lnTo>
                        <a:pt x="149" y="22"/>
                      </a:lnTo>
                      <a:lnTo>
                        <a:pt x="148" y="15"/>
                      </a:lnTo>
                      <a:lnTo>
                        <a:pt x="146" y="9"/>
                      </a:lnTo>
                      <a:lnTo>
                        <a:pt x="146" y="6"/>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40091" name="Freeform 481"/>
                <p:cNvSpPr>
                  <a:spLocks/>
                </p:cNvSpPr>
                <p:nvPr/>
              </p:nvSpPr>
              <p:spPr bwMode="auto">
                <a:xfrm>
                  <a:off x="1859" y="2373"/>
                  <a:ext cx="19" cy="4"/>
                </a:xfrm>
                <a:custGeom>
                  <a:avLst/>
                  <a:gdLst>
                    <a:gd name="T0" fmla="*/ 0 w 149"/>
                    <a:gd name="T1" fmla="*/ 0 h 34"/>
                    <a:gd name="T2" fmla="*/ 0 w 149"/>
                    <a:gd name="T3" fmla="*/ 0 h 34"/>
                    <a:gd name="T4" fmla="*/ 0 w 149"/>
                    <a:gd name="T5" fmla="*/ 0 h 34"/>
                    <a:gd name="T6" fmla="*/ 0 w 149"/>
                    <a:gd name="T7" fmla="*/ 0 h 34"/>
                    <a:gd name="T8" fmla="*/ 0 w 149"/>
                    <a:gd name="T9" fmla="*/ 0 h 34"/>
                    <a:gd name="T10" fmla="*/ 0 w 149"/>
                    <a:gd name="T11" fmla="*/ 0 h 34"/>
                    <a:gd name="T12" fmla="*/ 0 w 149"/>
                    <a:gd name="T13" fmla="*/ 0 h 34"/>
                    <a:gd name="T14" fmla="*/ 0 w 149"/>
                    <a:gd name="T15" fmla="*/ 0 h 34"/>
                    <a:gd name="T16" fmla="*/ 0 w 149"/>
                    <a:gd name="T17" fmla="*/ 0 h 34"/>
                    <a:gd name="T18" fmla="*/ 0 w 149"/>
                    <a:gd name="T19" fmla="*/ 0 h 34"/>
                    <a:gd name="T20" fmla="*/ 0 w 149"/>
                    <a:gd name="T21" fmla="*/ 0 h 34"/>
                    <a:gd name="T22" fmla="*/ 0 w 149"/>
                    <a:gd name="T23" fmla="*/ 0 h 34"/>
                    <a:gd name="T24" fmla="*/ 0 w 149"/>
                    <a:gd name="T25" fmla="*/ 0 h 34"/>
                    <a:gd name="T26" fmla="*/ 0 w 149"/>
                    <a:gd name="T27" fmla="*/ 0 h 34"/>
                    <a:gd name="T28" fmla="*/ 0 w 149"/>
                    <a:gd name="T29" fmla="*/ 0 h 34"/>
                    <a:gd name="T30" fmla="*/ 0 w 149"/>
                    <a:gd name="T31" fmla="*/ 0 h 34"/>
                    <a:gd name="T32" fmla="*/ 0 w 149"/>
                    <a:gd name="T33" fmla="*/ 0 h 34"/>
                    <a:gd name="T34" fmla="*/ 0 w 149"/>
                    <a:gd name="T35" fmla="*/ 0 h 34"/>
                    <a:gd name="T36" fmla="*/ 0 w 149"/>
                    <a:gd name="T37" fmla="*/ 0 h 34"/>
                    <a:gd name="T38" fmla="*/ 0 w 149"/>
                    <a:gd name="T39" fmla="*/ 0 h 34"/>
                    <a:gd name="T40" fmla="*/ 0 w 149"/>
                    <a:gd name="T41" fmla="*/ 0 h 34"/>
                    <a:gd name="T42" fmla="*/ 0 w 149"/>
                    <a:gd name="T43" fmla="*/ 0 h 34"/>
                    <a:gd name="T44" fmla="*/ 0 w 149"/>
                    <a:gd name="T45" fmla="*/ 0 h 34"/>
                    <a:gd name="T46" fmla="*/ 0 w 149"/>
                    <a:gd name="T47" fmla="*/ 0 h 34"/>
                    <a:gd name="T48" fmla="*/ 0 w 149"/>
                    <a:gd name="T49" fmla="*/ 0 h 34"/>
                    <a:gd name="T50" fmla="*/ 0 w 149"/>
                    <a:gd name="T51" fmla="*/ 0 h 34"/>
                    <a:gd name="T52" fmla="*/ 0 w 149"/>
                    <a:gd name="T53" fmla="*/ 0 h 34"/>
                    <a:gd name="T54" fmla="*/ 0 w 149"/>
                    <a:gd name="T55" fmla="*/ 0 h 34"/>
                    <a:gd name="T56" fmla="*/ 0 w 149"/>
                    <a:gd name="T57" fmla="*/ 0 h 34"/>
                    <a:gd name="T58" fmla="*/ 0 w 149"/>
                    <a:gd name="T59" fmla="*/ 0 h 34"/>
                    <a:gd name="T60" fmla="*/ 0 w 149"/>
                    <a:gd name="T61" fmla="*/ 0 h 34"/>
                    <a:gd name="T62" fmla="*/ 0 w 149"/>
                    <a:gd name="T63" fmla="*/ 0 h 34"/>
                    <a:gd name="T64" fmla="*/ 0 w 149"/>
                    <a:gd name="T65" fmla="*/ 0 h 34"/>
                    <a:gd name="T66" fmla="*/ 0 w 149"/>
                    <a:gd name="T67" fmla="*/ 0 h 34"/>
                    <a:gd name="T68" fmla="*/ 0 w 149"/>
                    <a:gd name="T69" fmla="*/ 0 h 34"/>
                    <a:gd name="T70" fmla="*/ 0 w 149"/>
                    <a:gd name="T71" fmla="*/ 0 h 34"/>
                    <a:gd name="T72" fmla="*/ 0 w 149"/>
                    <a:gd name="T73" fmla="*/ 0 h 34"/>
                    <a:gd name="T74" fmla="*/ 0 w 149"/>
                    <a:gd name="T75" fmla="*/ 0 h 34"/>
                    <a:gd name="T76" fmla="*/ 0 w 149"/>
                    <a:gd name="T77" fmla="*/ 0 h 34"/>
                    <a:gd name="T78" fmla="*/ 0 w 149"/>
                    <a:gd name="T79" fmla="*/ 0 h 34"/>
                    <a:gd name="T80" fmla="*/ 0 w 149"/>
                    <a:gd name="T81" fmla="*/ 0 h 3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149" h="34">
                      <a:moveTo>
                        <a:pt x="145" y="5"/>
                      </a:moveTo>
                      <a:lnTo>
                        <a:pt x="144" y="3"/>
                      </a:lnTo>
                      <a:lnTo>
                        <a:pt x="141" y="2"/>
                      </a:lnTo>
                      <a:lnTo>
                        <a:pt x="135" y="2"/>
                      </a:lnTo>
                      <a:lnTo>
                        <a:pt x="127" y="2"/>
                      </a:lnTo>
                      <a:lnTo>
                        <a:pt x="114" y="3"/>
                      </a:lnTo>
                      <a:lnTo>
                        <a:pt x="97" y="4"/>
                      </a:lnTo>
                      <a:lnTo>
                        <a:pt x="80" y="3"/>
                      </a:lnTo>
                      <a:lnTo>
                        <a:pt x="62" y="3"/>
                      </a:lnTo>
                      <a:lnTo>
                        <a:pt x="46" y="2"/>
                      </a:lnTo>
                      <a:lnTo>
                        <a:pt x="32" y="2"/>
                      </a:lnTo>
                      <a:lnTo>
                        <a:pt x="21" y="1"/>
                      </a:lnTo>
                      <a:lnTo>
                        <a:pt x="16" y="1"/>
                      </a:lnTo>
                      <a:lnTo>
                        <a:pt x="12" y="0"/>
                      </a:lnTo>
                      <a:lnTo>
                        <a:pt x="7" y="0"/>
                      </a:lnTo>
                      <a:lnTo>
                        <a:pt x="2" y="0"/>
                      </a:lnTo>
                      <a:lnTo>
                        <a:pt x="1" y="2"/>
                      </a:lnTo>
                      <a:lnTo>
                        <a:pt x="0" y="8"/>
                      </a:lnTo>
                      <a:lnTo>
                        <a:pt x="0" y="14"/>
                      </a:lnTo>
                      <a:lnTo>
                        <a:pt x="0" y="20"/>
                      </a:lnTo>
                      <a:lnTo>
                        <a:pt x="1" y="24"/>
                      </a:lnTo>
                      <a:lnTo>
                        <a:pt x="2" y="27"/>
                      </a:lnTo>
                      <a:lnTo>
                        <a:pt x="5" y="29"/>
                      </a:lnTo>
                      <a:lnTo>
                        <a:pt x="8" y="30"/>
                      </a:lnTo>
                      <a:lnTo>
                        <a:pt x="14" y="31"/>
                      </a:lnTo>
                      <a:lnTo>
                        <a:pt x="22" y="31"/>
                      </a:lnTo>
                      <a:lnTo>
                        <a:pt x="35" y="32"/>
                      </a:lnTo>
                      <a:lnTo>
                        <a:pt x="52" y="33"/>
                      </a:lnTo>
                      <a:lnTo>
                        <a:pt x="72" y="33"/>
                      </a:lnTo>
                      <a:lnTo>
                        <a:pt x="92" y="34"/>
                      </a:lnTo>
                      <a:lnTo>
                        <a:pt x="110" y="34"/>
                      </a:lnTo>
                      <a:lnTo>
                        <a:pt x="125" y="34"/>
                      </a:lnTo>
                      <a:lnTo>
                        <a:pt x="135" y="33"/>
                      </a:lnTo>
                      <a:lnTo>
                        <a:pt x="141" y="32"/>
                      </a:lnTo>
                      <a:lnTo>
                        <a:pt x="145" y="30"/>
                      </a:lnTo>
                      <a:lnTo>
                        <a:pt x="148" y="28"/>
                      </a:lnTo>
                      <a:lnTo>
                        <a:pt x="149" y="26"/>
                      </a:lnTo>
                      <a:lnTo>
                        <a:pt x="148" y="21"/>
                      </a:lnTo>
                      <a:lnTo>
                        <a:pt x="147" y="14"/>
                      </a:lnTo>
                      <a:lnTo>
                        <a:pt x="146" y="8"/>
                      </a:lnTo>
                      <a:lnTo>
                        <a:pt x="145" y="5"/>
                      </a:lnTo>
                      <a:close/>
                    </a:path>
                  </a:pathLst>
                </a:custGeom>
                <a:solidFill>
                  <a:srgbClr val="E5DDD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0092" name="Freeform 482"/>
                <p:cNvSpPr>
                  <a:spLocks/>
                </p:cNvSpPr>
                <p:nvPr/>
              </p:nvSpPr>
              <p:spPr bwMode="auto">
                <a:xfrm>
                  <a:off x="1859" y="2373"/>
                  <a:ext cx="19" cy="4"/>
                </a:xfrm>
                <a:custGeom>
                  <a:avLst/>
                  <a:gdLst>
                    <a:gd name="T0" fmla="*/ 0 w 149"/>
                    <a:gd name="T1" fmla="*/ 0 h 34"/>
                    <a:gd name="T2" fmla="*/ 0 w 149"/>
                    <a:gd name="T3" fmla="*/ 0 h 34"/>
                    <a:gd name="T4" fmla="*/ 0 w 149"/>
                    <a:gd name="T5" fmla="*/ 0 h 34"/>
                    <a:gd name="T6" fmla="*/ 0 w 149"/>
                    <a:gd name="T7" fmla="*/ 0 h 34"/>
                    <a:gd name="T8" fmla="*/ 0 w 149"/>
                    <a:gd name="T9" fmla="*/ 0 h 34"/>
                    <a:gd name="T10" fmla="*/ 0 w 149"/>
                    <a:gd name="T11" fmla="*/ 0 h 34"/>
                    <a:gd name="T12" fmla="*/ 0 w 149"/>
                    <a:gd name="T13" fmla="*/ 0 h 34"/>
                    <a:gd name="T14" fmla="*/ 0 w 149"/>
                    <a:gd name="T15" fmla="*/ 0 h 34"/>
                    <a:gd name="T16" fmla="*/ 0 w 149"/>
                    <a:gd name="T17" fmla="*/ 0 h 34"/>
                    <a:gd name="T18" fmla="*/ 0 w 149"/>
                    <a:gd name="T19" fmla="*/ 0 h 34"/>
                    <a:gd name="T20" fmla="*/ 0 w 149"/>
                    <a:gd name="T21" fmla="*/ 0 h 34"/>
                    <a:gd name="T22" fmla="*/ 0 w 149"/>
                    <a:gd name="T23" fmla="*/ 0 h 34"/>
                    <a:gd name="T24" fmla="*/ 0 w 149"/>
                    <a:gd name="T25" fmla="*/ 0 h 34"/>
                    <a:gd name="T26" fmla="*/ 0 w 149"/>
                    <a:gd name="T27" fmla="*/ 0 h 34"/>
                    <a:gd name="T28" fmla="*/ 0 w 149"/>
                    <a:gd name="T29" fmla="*/ 0 h 34"/>
                    <a:gd name="T30" fmla="*/ 0 w 149"/>
                    <a:gd name="T31" fmla="*/ 0 h 34"/>
                    <a:gd name="T32" fmla="*/ 0 w 149"/>
                    <a:gd name="T33" fmla="*/ 0 h 34"/>
                    <a:gd name="T34" fmla="*/ 0 w 149"/>
                    <a:gd name="T35" fmla="*/ 0 h 34"/>
                    <a:gd name="T36" fmla="*/ 0 w 149"/>
                    <a:gd name="T37" fmla="*/ 0 h 34"/>
                    <a:gd name="T38" fmla="*/ 0 w 149"/>
                    <a:gd name="T39" fmla="*/ 0 h 34"/>
                    <a:gd name="T40" fmla="*/ 0 w 149"/>
                    <a:gd name="T41" fmla="*/ 0 h 34"/>
                    <a:gd name="T42" fmla="*/ 0 w 149"/>
                    <a:gd name="T43" fmla="*/ 0 h 34"/>
                    <a:gd name="T44" fmla="*/ 0 w 149"/>
                    <a:gd name="T45" fmla="*/ 0 h 34"/>
                    <a:gd name="T46" fmla="*/ 0 w 149"/>
                    <a:gd name="T47" fmla="*/ 0 h 34"/>
                    <a:gd name="T48" fmla="*/ 0 w 149"/>
                    <a:gd name="T49" fmla="*/ 0 h 34"/>
                    <a:gd name="T50" fmla="*/ 0 w 149"/>
                    <a:gd name="T51" fmla="*/ 0 h 34"/>
                    <a:gd name="T52" fmla="*/ 0 w 149"/>
                    <a:gd name="T53" fmla="*/ 0 h 34"/>
                    <a:gd name="T54" fmla="*/ 0 w 149"/>
                    <a:gd name="T55" fmla="*/ 0 h 34"/>
                    <a:gd name="T56" fmla="*/ 0 w 149"/>
                    <a:gd name="T57" fmla="*/ 0 h 34"/>
                    <a:gd name="T58" fmla="*/ 0 w 149"/>
                    <a:gd name="T59" fmla="*/ 0 h 34"/>
                    <a:gd name="T60" fmla="*/ 0 w 149"/>
                    <a:gd name="T61" fmla="*/ 0 h 34"/>
                    <a:gd name="T62" fmla="*/ 0 w 149"/>
                    <a:gd name="T63" fmla="*/ 0 h 34"/>
                    <a:gd name="T64" fmla="*/ 0 w 149"/>
                    <a:gd name="T65" fmla="*/ 0 h 34"/>
                    <a:gd name="T66" fmla="*/ 0 w 149"/>
                    <a:gd name="T67" fmla="*/ 0 h 34"/>
                    <a:gd name="T68" fmla="*/ 0 w 149"/>
                    <a:gd name="T69" fmla="*/ 0 h 34"/>
                    <a:gd name="T70" fmla="*/ 0 w 149"/>
                    <a:gd name="T71" fmla="*/ 0 h 34"/>
                    <a:gd name="T72" fmla="*/ 0 w 149"/>
                    <a:gd name="T73" fmla="*/ 0 h 34"/>
                    <a:gd name="T74" fmla="*/ 0 w 149"/>
                    <a:gd name="T75" fmla="*/ 0 h 34"/>
                    <a:gd name="T76" fmla="*/ 0 w 149"/>
                    <a:gd name="T77" fmla="*/ 0 h 34"/>
                    <a:gd name="T78" fmla="*/ 0 w 149"/>
                    <a:gd name="T79" fmla="*/ 0 h 34"/>
                    <a:gd name="T80" fmla="*/ 0 w 149"/>
                    <a:gd name="T81" fmla="*/ 0 h 34"/>
                    <a:gd name="T82" fmla="*/ 0 w 149"/>
                    <a:gd name="T83" fmla="*/ 0 h 34"/>
                    <a:gd name="T84" fmla="*/ 0 w 149"/>
                    <a:gd name="T85" fmla="*/ 0 h 34"/>
                    <a:gd name="T86" fmla="*/ 0 w 149"/>
                    <a:gd name="T87" fmla="*/ 0 h 34"/>
                    <a:gd name="T88" fmla="*/ 0 w 149"/>
                    <a:gd name="T89" fmla="*/ 0 h 34"/>
                    <a:gd name="T90" fmla="*/ 0 w 149"/>
                    <a:gd name="T91" fmla="*/ 0 h 34"/>
                    <a:gd name="T92" fmla="*/ 0 w 149"/>
                    <a:gd name="T93" fmla="*/ 0 h 34"/>
                    <a:gd name="T94" fmla="*/ 0 w 149"/>
                    <a:gd name="T95" fmla="*/ 0 h 34"/>
                    <a:gd name="T96" fmla="*/ 0 w 149"/>
                    <a:gd name="T97" fmla="*/ 0 h 3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149" h="34">
                      <a:moveTo>
                        <a:pt x="145" y="5"/>
                      </a:moveTo>
                      <a:lnTo>
                        <a:pt x="145" y="5"/>
                      </a:lnTo>
                      <a:lnTo>
                        <a:pt x="144" y="3"/>
                      </a:lnTo>
                      <a:lnTo>
                        <a:pt x="141" y="2"/>
                      </a:lnTo>
                      <a:lnTo>
                        <a:pt x="135" y="2"/>
                      </a:lnTo>
                      <a:lnTo>
                        <a:pt x="127" y="2"/>
                      </a:lnTo>
                      <a:lnTo>
                        <a:pt x="114" y="3"/>
                      </a:lnTo>
                      <a:lnTo>
                        <a:pt x="97" y="4"/>
                      </a:lnTo>
                      <a:lnTo>
                        <a:pt x="80" y="3"/>
                      </a:lnTo>
                      <a:lnTo>
                        <a:pt x="62" y="3"/>
                      </a:lnTo>
                      <a:lnTo>
                        <a:pt x="46" y="2"/>
                      </a:lnTo>
                      <a:lnTo>
                        <a:pt x="32" y="2"/>
                      </a:lnTo>
                      <a:lnTo>
                        <a:pt x="21" y="1"/>
                      </a:lnTo>
                      <a:lnTo>
                        <a:pt x="16" y="1"/>
                      </a:lnTo>
                      <a:lnTo>
                        <a:pt x="12" y="0"/>
                      </a:lnTo>
                      <a:lnTo>
                        <a:pt x="7" y="0"/>
                      </a:lnTo>
                      <a:lnTo>
                        <a:pt x="2" y="0"/>
                      </a:lnTo>
                      <a:lnTo>
                        <a:pt x="1" y="2"/>
                      </a:lnTo>
                      <a:lnTo>
                        <a:pt x="0" y="8"/>
                      </a:lnTo>
                      <a:lnTo>
                        <a:pt x="0" y="14"/>
                      </a:lnTo>
                      <a:lnTo>
                        <a:pt x="0" y="20"/>
                      </a:lnTo>
                      <a:lnTo>
                        <a:pt x="1" y="24"/>
                      </a:lnTo>
                      <a:lnTo>
                        <a:pt x="2" y="27"/>
                      </a:lnTo>
                      <a:lnTo>
                        <a:pt x="5" y="29"/>
                      </a:lnTo>
                      <a:lnTo>
                        <a:pt x="8" y="30"/>
                      </a:lnTo>
                      <a:lnTo>
                        <a:pt x="14" y="31"/>
                      </a:lnTo>
                      <a:lnTo>
                        <a:pt x="22" y="31"/>
                      </a:lnTo>
                      <a:lnTo>
                        <a:pt x="35" y="32"/>
                      </a:lnTo>
                      <a:lnTo>
                        <a:pt x="52" y="33"/>
                      </a:lnTo>
                      <a:lnTo>
                        <a:pt x="72" y="33"/>
                      </a:lnTo>
                      <a:lnTo>
                        <a:pt x="92" y="34"/>
                      </a:lnTo>
                      <a:lnTo>
                        <a:pt x="110" y="34"/>
                      </a:lnTo>
                      <a:lnTo>
                        <a:pt x="125" y="34"/>
                      </a:lnTo>
                      <a:lnTo>
                        <a:pt x="135" y="33"/>
                      </a:lnTo>
                      <a:lnTo>
                        <a:pt x="141" y="32"/>
                      </a:lnTo>
                      <a:lnTo>
                        <a:pt x="145" y="30"/>
                      </a:lnTo>
                      <a:lnTo>
                        <a:pt x="148" y="28"/>
                      </a:lnTo>
                      <a:lnTo>
                        <a:pt x="149" y="26"/>
                      </a:lnTo>
                      <a:lnTo>
                        <a:pt x="148" y="21"/>
                      </a:lnTo>
                      <a:lnTo>
                        <a:pt x="147" y="14"/>
                      </a:lnTo>
                      <a:lnTo>
                        <a:pt x="146" y="8"/>
                      </a:lnTo>
                      <a:lnTo>
                        <a:pt x="145" y="5"/>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40093" name="Freeform 483"/>
                <p:cNvSpPr>
                  <a:spLocks/>
                </p:cNvSpPr>
                <p:nvPr/>
              </p:nvSpPr>
              <p:spPr bwMode="auto">
                <a:xfrm>
                  <a:off x="1879" y="2373"/>
                  <a:ext cx="92" cy="4"/>
                </a:xfrm>
                <a:custGeom>
                  <a:avLst/>
                  <a:gdLst>
                    <a:gd name="T0" fmla="*/ 0 w 733"/>
                    <a:gd name="T1" fmla="*/ 0 h 31"/>
                    <a:gd name="T2" fmla="*/ 0 w 733"/>
                    <a:gd name="T3" fmla="*/ 0 h 31"/>
                    <a:gd name="T4" fmla="*/ 0 w 733"/>
                    <a:gd name="T5" fmla="*/ 0 h 31"/>
                    <a:gd name="T6" fmla="*/ 0 w 733"/>
                    <a:gd name="T7" fmla="*/ 0 h 31"/>
                    <a:gd name="T8" fmla="*/ 0 w 733"/>
                    <a:gd name="T9" fmla="*/ 0 h 31"/>
                    <a:gd name="T10" fmla="*/ 0 w 733"/>
                    <a:gd name="T11" fmla="*/ 0 h 31"/>
                    <a:gd name="T12" fmla="*/ 0 w 733"/>
                    <a:gd name="T13" fmla="*/ 0 h 31"/>
                    <a:gd name="T14" fmla="*/ 0 w 733"/>
                    <a:gd name="T15" fmla="*/ 0 h 31"/>
                    <a:gd name="T16" fmla="*/ 0 w 733"/>
                    <a:gd name="T17" fmla="*/ 0 h 31"/>
                    <a:gd name="T18" fmla="*/ 0 w 733"/>
                    <a:gd name="T19" fmla="*/ 0 h 31"/>
                    <a:gd name="T20" fmla="*/ 0 w 733"/>
                    <a:gd name="T21" fmla="*/ 0 h 31"/>
                    <a:gd name="T22" fmla="*/ 0 w 733"/>
                    <a:gd name="T23" fmla="*/ 0 h 31"/>
                    <a:gd name="T24" fmla="*/ 0 w 733"/>
                    <a:gd name="T25" fmla="*/ 0 h 31"/>
                    <a:gd name="T26" fmla="*/ 0 w 733"/>
                    <a:gd name="T27" fmla="*/ 0 h 31"/>
                    <a:gd name="T28" fmla="*/ 0 w 733"/>
                    <a:gd name="T29" fmla="*/ 0 h 31"/>
                    <a:gd name="T30" fmla="*/ 0 w 733"/>
                    <a:gd name="T31" fmla="*/ 0 h 31"/>
                    <a:gd name="T32" fmla="*/ 0 w 733"/>
                    <a:gd name="T33" fmla="*/ 0 h 31"/>
                    <a:gd name="T34" fmla="*/ 0 w 733"/>
                    <a:gd name="T35" fmla="*/ 0 h 31"/>
                    <a:gd name="T36" fmla="*/ 0 w 733"/>
                    <a:gd name="T37" fmla="*/ 0 h 31"/>
                    <a:gd name="T38" fmla="*/ 0 w 733"/>
                    <a:gd name="T39" fmla="*/ 0 h 31"/>
                    <a:gd name="T40" fmla="*/ 0 w 733"/>
                    <a:gd name="T41" fmla="*/ 0 h 31"/>
                    <a:gd name="T42" fmla="*/ 0 w 733"/>
                    <a:gd name="T43" fmla="*/ 0 h 31"/>
                    <a:gd name="T44" fmla="*/ 0 w 733"/>
                    <a:gd name="T45" fmla="*/ 0 h 31"/>
                    <a:gd name="T46" fmla="*/ 0 w 733"/>
                    <a:gd name="T47" fmla="*/ 0 h 31"/>
                    <a:gd name="T48" fmla="*/ 0 w 733"/>
                    <a:gd name="T49" fmla="*/ 0 h 31"/>
                    <a:gd name="T50" fmla="*/ 0 w 733"/>
                    <a:gd name="T51" fmla="*/ 0 h 31"/>
                    <a:gd name="T52" fmla="*/ 0 w 733"/>
                    <a:gd name="T53" fmla="*/ 0 h 31"/>
                    <a:gd name="T54" fmla="*/ 0 w 733"/>
                    <a:gd name="T55" fmla="*/ 0 h 31"/>
                    <a:gd name="T56" fmla="*/ 0 w 733"/>
                    <a:gd name="T57" fmla="*/ 0 h 31"/>
                    <a:gd name="T58" fmla="*/ 0 w 733"/>
                    <a:gd name="T59" fmla="*/ 0 h 31"/>
                    <a:gd name="T60" fmla="*/ 0 w 733"/>
                    <a:gd name="T61" fmla="*/ 0 h 31"/>
                    <a:gd name="T62" fmla="*/ 0 w 733"/>
                    <a:gd name="T63" fmla="*/ 0 h 31"/>
                    <a:gd name="T64" fmla="*/ 0 w 733"/>
                    <a:gd name="T65" fmla="*/ 0 h 31"/>
                    <a:gd name="T66" fmla="*/ 0 w 733"/>
                    <a:gd name="T67" fmla="*/ 0 h 31"/>
                    <a:gd name="T68" fmla="*/ 0 w 733"/>
                    <a:gd name="T69" fmla="*/ 0 h 31"/>
                    <a:gd name="T70" fmla="*/ 0 w 733"/>
                    <a:gd name="T71" fmla="*/ 0 h 31"/>
                    <a:gd name="T72" fmla="*/ 0 w 733"/>
                    <a:gd name="T73" fmla="*/ 0 h 31"/>
                    <a:gd name="T74" fmla="*/ 0 w 733"/>
                    <a:gd name="T75" fmla="*/ 0 h 31"/>
                    <a:gd name="T76" fmla="*/ 0 w 733"/>
                    <a:gd name="T77" fmla="*/ 0 h 31"/>
                    <a:gd name="T78" fmla="*/ 0 w 733"/>
                    <a:gd name="T79" fmla="*/ 0 h 31"/>
                    <a:gd name="T80" fmla="*/ 0 w 733"/>
                    <a:gd name="T81" fmla="*/ 0 h 31"/>
                    <a:gd name="T82" fmla="*/ 0 w 733"/>
                    <a:gd name="T83" fmla="*/ 0 h 31"/>
                    <a:gd name="T84" fmla="*/ 0 w 733"/>
                    <a:gd name="T85" fmla="*/ 0 h 31"/>
                    <a:gd name="T86" fmla="*/ 0 w 733"/>
                    <a:gd name="T87" fmla="*/ 0 h 31"/>
                    <a:gd name="T88" fmla="*/ 0 w 733"/>
                    <a:gd name="T89" fmla="*/ 0 h 31"/>
                    <a:gd name="T90" fmla="*/ 0 w 733"/>
                    <a:gd name="T91" fmla="*/ 0 h 31"/>
                    <a:gd name="T92" fmla="*/ 0 w 733"/>
                    <a:gd name="T93" fmla="*/ 0 h 31"/>
                    <a:gd name="T94" fmla="*/ 0 w 733"/>
                    <a:gd name="T95" fmla="*/ 0 h 31"/>
                    <a:gd name="T96" fmla="*/ 0 w 733"/>
                    <a:gd name="T97" fmla="*/ 0 h 31"/>
                    <a:gd name="T98" fmla="*/ 0 w 733"/>
                    <a:gd name="T99" fmla="*/ 0 h 31"/>
                    <a:gd name="T100" fmla="*/ 0 w 733"/>
                    <a:gd name="T101" fmla="*/ 0 h 31"/>
                    <a:gd name="T102" fmla="*/ 0 w 733"/>
                    <a:gd name="T103" fmla="*/ 0 h 31"/>
                    <a:gd name="T104" fmla="*/ 0 w 733"/>
                    <a:gd name="T105" fmla="*/ 0 h 31"/>
                    <a:gd name="T106" fmla="*/ 0 w 733"/>
                    <a:gd name="T107" fmla="*/ 0 h 31"/>
                    <a:gd name="T108" fmla="*/ 0 w 733"/>
                    <a:gd name="T109" fmla="*/ 0 h 31"/>
                    <a:gd name="T110" fmla="*/ 0 w 733"/>
                    <a:gd name="T111" fmla="*/ 0 h 31"/>
                    <a:gd name="T112" fmla="*/ 0 w 733"/>
                    <a:gd name="T113" fmla="*/ 0 h 31"/>
                    <a:gd name="T114" fmla="*/ 0 w 733"/>
                    <a:gd name="T115" fmla="*/ 0 h 31"/>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733" h="31">
                      <a:moveTo>
                        <a:pt x="11" y="0"/>
                      </a:moveTo>
                      <a:lnTo>
                        <a:pt x="723" y="0"/>
                      </a:lnTo>
                      <a:lnTo>
                        <a:pt x="724" y="1"/>
                      </a:lnTo>
                      <a:lnTo>
                        <a:pt x="727" y="2"/>
                      </a:lnTo>
                      <a:lnTo>
                        <a:pt x="729" y="5"/>
                      </a:lnTo>
                      <a:lnTo>
                        <a:pt x="730" y="8"/>
                      </a:lnTo>
                      <a:lnTo>
                        <a:pt x="730" y="12"/>
                      </a:lnTo>
                      <a:lnTo>
                        <a:pt x="731" y="16"/>
                      </a:lnTo>
                      <a:lnTo>
                        <a:pt x="732" y="20"/>
                      </a:lnTo>
                      <a:lnTo>
                        <a:pt x="732" y="21"/>
                      </a:lnTo>
                      <a:lnTo>
                        <a:pt x="733" y="23"/>
                      </a:lnTo>
                      <a:lnTo>
                        <a:pt x="733" y="26"/>
                      </a:lnTo>
                      <a:lnTo>
                        <a:pt x="732" y="30"/>
                      </a:lnTo>
                      <a:lnTo>
                        <a:pt x="726" y="31"/>
                      </a:lnTo>
                      <a:lnTo>
                        <a:pt x="723" y="31"/>
                      </a:lnTo>
                      <a:lnTo>
                        <a:pt x="716" y="31"/>
                      </a:lnTo>
                      <a:lnTo>
                        <a:pt x="706" y="31"/>
                      </a:lnTo>
                      <a:lnTo>
                        <a:pt x="691" y="31"/>
                      </a:lnTo>
                      <a:lnTo>
                        <a:pt x="675" y="31"/>
                      </a:lnTo>
                      <a:lnTo>
                        <a:pt x="655" y="31"/>
                      </a:lnTo>
                      <a:lnTo>
                        <a:pt x="633" y="31"/>
                      </a:lnTo>
                      <a:lnTo>
                        <a:pt x="609" y="31"/>
                      </a:lnTo>
                      <a:lnTo>
                        <a:pt x="583" y="31"/>
                      </a:lnTo>
                      <a:lnTo>
                        <a:pt x="555" y="31"/>
                      </a:lnTo>
                      <a:lnTo>
                        <a:pt x="525" y="31"/>
                      </a:lnTo>
                      <a:lnTo>
                        <a:pt x="494" y="31"/>
                      </a:lnTo>
                      <a:lnTo>
                        <a:pt x="462" y="31"/>
                      </a:lnTo>
                      <a:lnTo>
                        <a:pt x="430" y="31"/>
                      </a:lnTo>
                      <a:lnTo>
                        <a:pt x="397" y="31"/>
                      </a:lnTo>
                      <a:lnTo>
                        <a:pt x="364" y="31"/>
                      </a:lnTo>
                      <a:lnTo>
                        <a:pt x="330" y="31"/>
                      </a:lnTo>
                      <a:lnTo>
                        <a:pt x="297" y="31"/>
                      </a:lnTo>
                      <a:lnTo>
                        <a:pt x="265" y="31"/>
                      </a:lnTo>
                      <a:lnTo>
                        <a:pt x="233" y="31"/>
                      </a:lnTo>
                      <a:lnTo>
                        <a:pt x="203" y="31"/>
                      </a:lnTo>
                      <a:lnTo>
                        <a:pt x="173" y="31"/>
                      </a:lnTo>
                      <a:lnTo>
                        <a:pt x="145" y="31"/>
                      </a:lnTo>
                      <a:lnTo>
                        <a:pt x="120" y="31"/>
                      </a:lnTo>
                      <a:lnTo>
                        <a:pt x="96" y="31"/>
                      </a:lnTo>
                      <a:lnTo>
                        <a:pt x="75" y="31"/>
                      </a:lnTo>
                      <a:lnTo>
                        <a:pt x="56" y="31"/>
                      </a:lnTo>
                      <a:lnTo>
                        <a:pt x="40" y="31"/>
                      </a:lnTo>
                      <a:lnTo>
                        <a:pt x="27" y="31"/>
                      </a:lnTo>
                      <a:lnTo>
                        <a:pt x="18" y="31"/>
                      </a:lnTo>
                      <a:lnTo>
                        <a:pt x="11" y="31"/>
                      </a:lnTo>
                      <a:lnTo>
                        <a:pt x="9" y="31"/>
                      </a:lnTo>
                      <a:lnTo>
                        <a:pt x="8" y="31"/>
                      </a:lnTo>
                      <a:lnTo>
                        <a:pt x="5" y="29"/>
                      </a:lnTo>
                      <a:lnTo>
                        <a:pt x="1" y="27"/>
                      </a:lnTo>
                      <a:lnTo>
                        <a:pt x="0" y="23"/>
                      </a:lnTo>
                      <a:lnTo>
                        <a:pt x="0" y="19"/>
                      </a:lnTo>
                      <a:lnTo>
                        <a:pt x="1" y="14"/>
                      </a:lnTo>
                      <a:lnTo>
                        <a:pt x="1" y="10"/>
                      </a:lnTo>
                      <a:lnTo>
                        <a:pt x="1" y="8"/>
                      </a:lnTo>
                      <a:lnTo>
                        <a:pt x="2" y="7"/>
                      </a:lnTo>
                      <a:lnTo>
                        <a:pt x="3" y="4"/>
                      </a:lnTo>
                      <a:lnTo>
                        <a:pt x="6" y="1"/>
                      </a:lnTo>
                      <a:lnTo>
                        <a:pt x="11" y="0"/>
                      </a:lnTo>
                      <a:close/>
                    </a:path>
                  </a:pathLst>
                </a:custGeom>
                <a:solidFill>
                  <a:srgbClr val="E5DDD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0094" name="Freeform 484"/>
                <p:cNvSpPr>
                  <a:spLocks/>
                </p:cNvSpPr>
                <p:nvPr/>
              </p:nvSpPr>
              <p:spPr bwMode="auto">
                <a:xfrm>
                  <a:off x="1879" y="2373"/>
                  <a:ext cx="92" cy="4"/>
                </a:xfrm>
                <a:custGeom>
                  <a:avLst/>
                  <a:gdLst>
                    <a:gd name="T0" fmla="*/ 0 w 733"/>
                    <a:gd name="T1" fmla="*/ 0 h 31"/>
                    <a:gd name="T2" fmla="*/ 0 w 733"/>
                    <a:gd name="T3" fmla="*/ 0 h 31"/>
                    <a:gd name="T4" fmla="*/ 0 w 733"/>
                    <a:gd name="T5" fmla="*/ 0 h 31"/>
                    <a:gd name="T6" fmla="*/ 0 w 733"/>
                    <a:gd name="T7" fmla="*/ 0 h 31"/>
                    <a:gd name="T8" fmla="*/ 0 w 733"/>
                    <a:gd name="T9" fmla="*/ 0 h 31"/>
                    <a:gd name="T10" fmla="*/ 0 w 733"/>
                    <a:gd name="T11" fmla="*/ 0 h 31"/>
                    <a:gd name="T12" fmla="*/ 0 w 733"/>
                    <a:gd name="T13" fmla="*/ 0 h 31"/>
                    <a:gd name="T14" fmla="*/ 0 w 733"/>
                    <a:gd name="T15" fmla="*/ 0 h 31"/>
                    <a:gd name="T16" fmla="*/ 0 w 733"/>
                    <a:gd name="T17" fmla="*/ 0 h 31"/>
                    <a:gd name="T18" fmla="*/ 0 w 733"/>
                    <a:gd name="T19" fmla="*/ 0 h 31"/>
                    <a:gd name="T20" fmla="*/ 0 w 733"/>
                    <a:gd name="T21" fmla="*/ 0 h 31"/>
                    <a:gd name="T22" fmla="*/ 0 w 733"/>
                    <a:gd name="T23" fmla="*/ 0 h 31"/>
                    <a:gd name="T24" fmla="*/ 0 w 733"/>
                    <a:gd name="T25" fmla="*/ 0 h 31"/>
                    <a:gd name="T26" fmla="*/ 0 w 733"/>
                    <a:gd name="T27" fmla="*/ 0 h 31"/>
                    <a:gd name="T28" fmla="*/ 0 w 733"/>
                    <a:gd name="T29" fmla="*/ 0 h 31"/>
                    <a:gd name="T30" fmla="*/ 0 w 733"/>
                    <a:gd name="T31" fmla="*/ 0 h 31"/>
                    <a:gd name="T32" fmla="*/ 0 w 733"/>
                    <a:gd name="T33" fmla="*/ 0 h 31"/>
                    <a:gd name="T34" fmla="*/ 0 w 733"/>
                    <a:gd name="T35" fmla="*/ 0 h 31"/>
                    <a:gd name="T36" fmla="*/ 0 w 733"/>
                    <a:gd name="T37" fmla="*/ 0 h 31"/>
                    <a:gd name="T38" fmla="*/ 0 w 733"/>
                    <a:gd name="T39" fmla="*/ 0 h 31"/>
                    <a:gd name="T40" fmla="*/ 0 w 733"/>
                    <a:gd name="T41" fmla="*/ 0 h 31"/>
                    <a:gd name="T42" fmla="*/ 0 w 733"/>
                    <a:gd name="T43" fmla="*/ 0 h 31"/>
                    <a:gd name="T44" fmla="*/ 0 w 733"/>
                    <a:gd name="T45" fmla="*/ 0 h 31"/>
                    <a:gd name="T46" fmla="*/ 0 w 733"/>
                    <a:gd name="T47" fmla="*/ 0 h 31"/>
                    <a:gd name="T48" fmla="*/ 0 w 733"/>
                    <a:gd name="T49" fmla="*/ 0 h 31"/>
                    <a:gd name="T50" fmla="*/ 0 w 733"/>
                    <a:gd name="T51" fmla="*/ 0 h 31"/>
                    <a:gd name="T52" fmla="*/ 0 w 733"/>
                    <a:gd name="T53" fmla="*/ 0 h 31"/>
                    <a:gd name="T54" fmla="*/ 0 w 733"/>
                    <a:gd name="T55" fmla="*/ 0 h 31"/>
                    <a:gd name="T56" fmla="*/ 0 w 733"/>
                    <a:gd name="T57" fmla="*/ 0 h 31"/>
                    <a:gd name="T58" fmla="*/ 0 w 733"/>
                    <a:gd name="T59" fmla="*/ 0 h 31"/>
                    <a:gd name="T60" fmla="*/ 0 w 733"/>
                    <a:gd name="T61" fmla="*/ 0 h 31"/>
                    <a:gd name="T62" fmla="*/ 0 w 733"/>
                    <a:gd name="T63" fmla="*/ 0 h 3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733" h="31">
                      <a:moveTo>
                        <a:pt x="11" y="0"/>
                      </a:moveTo>
                      <a:lnTo>
                        <a:pt x="723" y="0"/>
                      </a:lnTo>
                      <a:lnTo>
                        <a:pt x="724" y="1"/>
                      </a:lnTo>
                      <a:lnTo>
                        <a:pt x="727" y="2"/>
                      </a:lnTo>
                      <a:lnTo>
                        <a:pt x="729" y="5"/>
                      </a:lnTo>
                      <a:lnTo>
                        <a:pt x="730" y="8"/>
                      </a:lnTo>
                      <a:lnTo>
                        <a:pt x="730" y="12"/>
                      </a:lnTo>
                      <a:lnTo>
                        <a:pt x="731" y="16"/>
                      </a:lnTo>
                      <a:lnTo>
                        <a:pt x="732" y="20"/>
                      </a:lnTo>
                      <a:lnTo>
                        <a:pt x="732" y="21"/>
                      </a:lnTo>
                      <a:lnTo>
                        <a:pt x="733" y="23"/>
                      </a:lnTo>
                      <a:lnTo>
                        <a:pt x="733" y="26"/>
                      </a:lnTo>
                      <a:lnTo>
                        <a:pt x="732" y="30"/>
                      </a:lnTo>
                      <a:lnTo>
                        <a:pt x="726" y="31"/>
                      </a:lnTo>
                      <a:lnTo>
                        <a:pt x="723" y="31"/>
                      </a:lnTo>
                      <a:lnTo>
                        <a:pt x="716" y="31"/>
                      </a:lnTo>
                      <a:lnTo>
                        <a:pt x="706" y="31"/>
                      </a:lnTo>
                      <a:lnTo>
                        <a:pt x="691" y="31"/>
                      </a:lnTo>
                      <a:lnTo>
                        <a:pt x="675" y="31"/>
                      </a:lnTo>
                      <a:lnTo>
                        <a:pt x="655" y="31"/>
                      </a:lnTo>
                      <a:lnTo>
                        <a:pt x="633" y="31"/>
                      </a:lnTo>
                      <a:lnTo>
                        <a:pt x="609" y="31"/>
                      </a:lnTo>
                      <a:lnTo>
                        <a:pt x="583" y="31"/>
                      </a:lnTo>
                      <a:lnTo>
                        <a:pt x="555" y="31"/>
                      </a:lnTo>
                      <a:lnTo>
                        <a:pt x="525" y="31"/>
                      </a:lnTo>
                      <a:lnTo>
                        <a:pt x="494" y="31"/>
                      </a:lnTo>
                      <a:lnTo>
                        <a:pt x="462" y="31"/>
                      </a:lnTo>
                      <a:lnTo>
                        <a:pt x="430" y="31"/>
                      </a:lnTo>
                      <a:lnTo>
                        <a:pt x="397" y="31"/>
                      </a:lnTo>
                      <a:lnTo>
                        <a:pt x="364" y="31"/>
                      </a:lnTo>
                      <a:lnTo>
                        <a:pt x="330" y="31"/>
                      </a:lnTo>
                      <a:lnTo>
                        <a:pt x="297" y="31"/>
                      </a:lnTo>
                      <a:lnTo>
                        <a:pt x="265" y="31"/>
                      </a:lnTo>
                      <a:lnTo>
                        <a:pt x="233" y="31"/>
                      </a:lnTo>
                      <a:lnTo>
                        <a:pt x="203" y="31"/>
                      </a:lnTo>
                      <a:lnTo>
                        <a:pt x="173" y="31"/>
                      </a:lnTo>
                      <a:lnTo>
                        <a:pt x="145" y="31"/>
                      </a:lnTo>
                      <a:lnTo>
                        <a:pt x="120" y="31"/>
                      </a:lnTo>
                      <a:lnTo>
                        <a:pt x="96" y="31"/>
                      </a:lnTo>
                      <a:lnTo>
                        <a:pt x="75" y="31"/>
                      </a:lnTo>
                      <a:lnTo>
                        <a:pt x="56" y="31"/>
                      </a:lnTo>
                      <a:lnTo>
                        <a:pt x="40" y="31"/>
                      </a:lnTo>
                      <a:lnTo>
                        <a:pt x="27" y="31"/>
                      </a:lnTo>
                      <a:lnTo>
                        <a:pt x="18" y="31"/>
                      </a:lnTo>
                      <a:lnTo>
                        <a:pt x="11" y="31"/>
                      </a:lnTo>
                      <a:lnTo>
                        <a:pt x="9" y="31"/>
                      </a:lnTo>
                      <a:lnTo>
                        <a:pt x="8" y="31"/>
                      </a:lnTo>
                      <a:lnTo>
                        <a:pt x="5" y="29"/>
                      </a:lnTo>
                      <a:lnTo>
                        <a:pt x="1" y="27"/>
                      </a:lnTo>
                      <a:lnTo>
                        <a:pt x="0" y="23"/>
                      </a:lnTo>
                      <a:lnTo>
                        <a:pt x="0" y="19"/>
                      </a:lnTo>
                      <a:lnTo>
                        <a:pt x="1" y="14"/>
                      </a:lnTo>
                      <a:lnTo>
                        <a:pt x="1" y="10"/>
                      </a:lnTo>
                      <a:lnTo>
                        <a:pt x="1" y="8"/>
                      </a:lnTo>
                      <a:lnTo>
                        <a:pt x="2" y="7"/>
                      </a:lnTo>
                      <a:lnTo>
                        <a:pt x="3" y="4"/>
                      </a:lnTo>
                      <a:lnTo>
                        <a:pt x="6" y="1"/>
                      </a:lnTo>
                      <a:lnTo>
                        <a:pt x="11"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40095" name="Freeform 485"/>
                <p:cNvSpPr>
                  <a:spLocks/>
                </p:cNvSpPr>
                <p:nvPr/>
              </p:nvSpPr>
              <p:spPr bwMode="auto">
                <a:xfrm>
                  <a:off x="1968" y="2330"/>
                  <a:ext cx="54" cy="10"/>
                </a:xfrm>
                <a:custGeom>
                  <a:avLst/>
                  <a:gdLst>
                    <a:gd name="T0" fmla="*/ 0 w 425"/>
                    <a:gd name="T1" fmla="*/ 0 h 84"/>
                    <a:gd name="T2" fmla="*/ 0 w 425"/>
                    <a:gd name="T3" fmla="*/ 0 h 84"/>
                    <a:gd name="T4" fmla="*/ 0 w 425"/>
                    <a:gd name="T5" fmla="*/ 0 h 84"/>
                    <a:gd name="T6" fmla="*/ 0 w 425"/>
                    <a:gd name="T7" fmla="*/ 0 h 84"/>
                    <a:gd name="T8" fmla="*/ 0 w 425"/>
                    <a:gd name="T9" fmla="*/ 0 h 84"/>
                    <a:gd name="T10" fmla="*/ 0 w 425"/>
                    <a:gd name="T11" fmla="*/ 0 h 84"/>
                    <a:gd name="T12" fmla="*/ 0 w 425"/>
                    <a:gd name="T13" fmla="*/ 0 h 84"/>
                    <a:gd name="T14" fmla="*/ 0 w 425"/>
                    <a:gd name="T15" fmla="*/ 0 h 84"/>
                    <a:gd name="T16" fmla="*/ 0 w 425"/>
                    <a:gd name="T17" fmla="*/ 0 h 84"/>
                    <a:gd name="T18" fmla="*/ 0 w 425"/>
                    <a:gd name="T19" fmla="*/ 0 h 84"/>
                    <a:gd name="T20" fmla="*/ 0 w 425"/>
                    <a:gd name="T21" fmla="*/ 0 h 84"/>
                    <a:gd name="T22" fmla="*/ 0 w 425"/>
                    <a:gd name="T23" fmla="*/ 0 h 84"/>
                    <a:gd name="T24" fmla="*/ 0 w 425"/>
                    <a:gd name="T25" fmla="*/ 0 h 84"/>
                    <a:gd name="T26" fmla="*/ 0 w 425"/>
                    <a:gd name="T27" fmla="*/ 0 h 84"/>
                    <a:gd name="T28" fmla="*/ 0 w 425"/>
                    <a:gd name="T29" fmla="*/ 0 h 84"/>
                    <a:gd name="T30" fmla="*/ 0 w 425"/>
                    <a:gd name="T31" fmla="*/ 0 h 84"/>
                    <a:gd name="T32" fmla="*/ 0 w 425"/>
                    <a:gd name="T33" fmla="*/ 0 h 84"/>
                    <a:gd name="T34" fmla="*/ 0 w 425"/>
                    <a:gd name="T35" fmla="*/ 0 h 84"/>
                    <a:gd name="T36" fmla="*/ 0 w 425"/>
                    <a:gd name="T37" fmla="*/ 0 h 84"/>
                    <a:gd name="T38" fmla="*/ 0 w 425"/>
                    <a:gd name="T39" fmla="*/ 0 h 84"/>
                    <a:gd name="T40" fmla="*/ 0 w 425"/>
                    <a:gd name="T41" fmla="*/ 0 h 84"/>
                    <a:gd name="T42" fmla="*/ 0 w 425"/>
                    <a:gd name="T43" fmla="*/ 0 h 84"/>
                    <a:gd name="T44" fmla="*/ 0 w 425"/>
                    <a:gd name="T45" fmla="*/ 0 h 84"/>
                    <a:gd name="T46" fmla="*/ 0 w 425"/>
                    <a:gd name="T47" fmla="*/ 0 h 84"/>
                    <a:gd name="T48" fmla="*/ 0 w 425"/>
                    <a:gd name="T49" fmla="*/ 0 h 84"/>
                    <a:gd name="T50" fmla="*/ 0 w 425"/>
                    <a:gd name="T51" fmla="*/ 0 h 84"/>
                    <a:gd name="T52" fmla="*/ 0 w 425"/>
                    <a:gd name="T53" fmla="*/ 0 h 84"/>
                    <a:gd name="T54" fmla="*/ 0 w 425"/>
                    <a:gd name="T55" fmla="*/ 0 h 84"/>
                    <a:gd name="T56" fmla="*/ 0 w 425"/>
                    <a:gd name="T57" fmla="*/ 0 h 84"/>
                    <a:gd name="T58" fmla="*/ 0 w 425"/>
                    <a:gd name="T59" fmla="*/ 0 h 84"/>
                    <a:gd name="T60" fmla="*/ 0 w 425"/>
                    <a:gd name="T61" fmla="*/ 0 h 84"/>
                    <a:gd name="T62" fmla="*/ 0 w 425"/>
                    <a:gd name="T63" fmla="*/ 0 h 84"/>
                    <a:gd name="T64" fmla="*/ 0 w 425"/>
                    <a:gd name="T65" fmla="*/ 0 h 84"/>
                    <a:gd name="T66" fmla="*/ 0 w 425"/>
                    <a:gd name="T67" fmla="*/ 0 h 84"/>
                    <a:gd name="T68" fmla="*/ 0 w 425"/>
                    <a:gd name="T69" fmla="*/ 0 h 84"/>
                    <a:gd name="T70" fmla="*/ 0 w 425"/>
                    <a:gd name="T71" fmla="*/ 0 h 84"/>
                    <a:gd name="T72" fmla="*/ 0 w 425"/>
                    <a:gd name="T73" fmla="*/ 0 h 84"/>
                    <a:gd name="T74" fmla="*/ 0 w 425"/>
                    <a:gd name="T75" fmla="*/ 0 h 84"/>
                    <a:gd name="T76" fmla="*/ 0 w 425"/>
                    <a:gd name="T77" fmla="*/ 0 h 84"/>
                    <a:gd name="T78" fmla="*/ 0 w 425"/>
                    <a:gd name="T79" fmla="*/ 0 h 84"/>
                    <a:gd name="T80" fmla="*/ 0 w 425"/>
                    <a:gd name="T81" fmla="*/ 0 h 84"/>
                    <a:gd name="T82" fmla="*/ 0 w 425"/>
                    <a:gd name="T83" fmla="*/ 0 h 84"/>
                    <a:gd name="T84" fmla="*/ 0 w 425"/>
                    <a:gd name="T85" fmla="*/ 0 h 84"/>
                    <a:gd name="T86" fmla="*/ 0 w 425"/>
                    <a:gd name="T87" fmla="*/ 0 h 84"/>
                    <a:gd name="T88" fmla="*/ 0 w 425"/>
                    <a:gd name="T89" fmla="*/ 0 h 84"/>
                    <a:gd name="T90" fmla="*/ 0 w 425"/>
                    <a:gd name="T91" fmla="*/ 0 h 84"/>
                    <a:gd name="T92" fmla="*/ 0 w 425"/>
                    <a:gd name="T93" fmla="*/ 0 h 84"/>
                    <a:gd name="T94" fmla="*/ 0 w 425"/>
                    <a:gd name="T95" fmla="*/ 0 h 84"/>
                    <a:gd name="T96" fmla="*/ 0 w 425"/>
                    <a:gd name="T97" fmla="*/ 0 h 84"/>
                    <a:gd name="T98" fmla="*/ 0 w 425"/>
                    <a:gd name="T99" fmla="*/ 0 h 84"/>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425" h="84">
                      <a:moveTo>
                        <a:pt x="23" y="30"/>
                      </a:moveTo>
                      <a:lnTo>
                        <a:pt x="24" y="26"/>
                      </a:lnTo>
                      <a:lnTo>
                        <a:pt x="26" y="18"/>
                      </a:lnTo>
                      <a:lnTo>
                        <a:pt x="28" y="9"/>
                      </a:lnTo>
                      <a:lnTo>
                        <a:pt x="30" y="4"/>
                      </a:lnTo>
                      <a:lnTo>
                        <a:pt x="32" y="2"/>
                      </a:lnTo>
                      <a:lnTo>
                        <a:pt x="33" y="1"/>
                      </a:lnTo>
                      <a:lnTo>
                        <a:pt x="35" y="2"/>
                      </a:lnTo>
                      <a:lnTo>
                        <a:pt x="37" y="2"/>
                      </a:lnTo>
                      <a:lnTo>
                        <a:pt x="40" y="2"/>
                      </a:lnTo>
                      <a:lnTo>
                        <a:pt x="45" y="3"/>
                      </a:lnTo>
                      <a:lnTo>
                        <a:pt x="52" y="3"/>
                      </a:lnTo>
                      <a:lnTo>
                        <a:pt x="61" y="3"/>
                      </a:lnTo>
                      <a:lnTo>
                        <a:pt x="70" y="4"/>
                      </a:lnTo>
                      <a:lnTo>
                        <a:pt x="79" y="4"/>
                      </a:lnTo>
                      <a:lnTo>
                        <a:pt x="87" y="3"/>
                      </a:lnTo>
                      <a:lnTo>
                        <a:pt x="94" y="2"/>
                      </a:lnTo>
                      <a:lnTo>
                        <a:pt x="97" y="1"/>
                      </a:lnTo>
                      <a:lnTo>
                        <a:pt x="100" y="1"/>
                      </a:lnTo>
                      <a:lnTo>
                        <a:pt x="101" y="3"/>
                      </a:lnTo>
                      <a:lnTo>
                        <a:pt x="102" y="5"/>
                      </a:lnTo>
                      <a:lnTo>
                        <a:pt x="103" y="10"/>
                      </a:lnTo>
                      <a:lnTo>
                        <a:pt x="105" y="18"/>
                      </a:lnTo>
                      <a:lnTo>
                        <a:pt x="107" y="25"/>
                      </a:lnTo>
                      <a:lnTo>
                        <a:pt x="108" y="28"/>
                      </a:lnTo>
                      <a:lnTo>
                        <a:pt x="112" y="28"/>
                      </a:lnTo>
                      <a:lnTo>
                        <a:pt x="116" y="29"/>
                      </a:lnTo>
                      <a:lnTo>
                        <a:pt x="119" y="29"/>
                      </a:lnTo>
                      <a:lnTo>
                        <a:pt x="120" y="29"/>
                      </a:lnTo>
                      <a:lnTo>
                        <a:pt x="121" y="29"/>
                      </a:lnTo>
                      <a:lnTo>
                        <a:pt x="122" y="25"/>
                      </a:lnTo>
                      <a:lnTo>
                        <a:pt x="124" y="17"/>
                      </a:lnTo>
                      <a:lnTo>
                        <a:pt x="126" y="8"/>
                      </a:lnTo>
                      <a:lnTo>
                        <a:pt x="128" y="3"/>
                      </a:lnTo>
                      <a:lnTo>
                        <a:pt x="130" y="1"/>
                      </a:lnTo>
                      <a:lnTo>
                        <a:pt x="132" y="0"/>
                      </a:lnTo>
                      <a:lnTo>
                        <a:pt x="134" y="1"/>
                      </a:lnTo>
                      <a:lnTo>
                        <a:pt x="136" y="1"/>
                      </a:lnTo>
                      <a:lnTo>
                        <a:pt x="139" y="1"/>
                      </a:lnTo>
                      <a:lnTo>
                        <a:pt x="144" y="2"/>
                      </a:lnTo>
                      <a:lnTo>
                        <a:pt x="151" y="2"/>
                      </a:lnTo>
                      <a:lnTo>
                        <a:pt x="160" y="2"/>
                      </a:lnTo>
                      <a:lnTo>
                        <a:pt x="169" y="3"/>
                      </a:lnTo>
                      <a:lnTo>
                        <a:pt x="178" y="3"/>
                      </a:lnTo>
                      <a:lnTo>
                        <a:pt x="186" y="2"/>
                      </a:lnTo>
                      <a:lnTo>
                        <a:pt x="193" y="1"/>
                      </a:lnTo>
                      <a:lnTo>
                        <a:pt x="197" y="0"/>
                      </a:lnTo>
                      <a:lnTo>
                        <a:pt x="200" y="0"/>
                      </a:lnTo>
                      <a:lnTo>
                        <a:pt x="202" y="2"/>
                      </a:lnTo>
                      <a:lnTo>
                        <a:pt x="203" y="4"/>
                      </a:lnTo>
                      <a:lnTo>
                        <a:pt x="204" y="9"/>
                      </a:lnTo>
                      <a:lnTo>
                        <a:pt x="206" y="17"/>
                      </a:lnTo>
                      <a:lnTo>
                        <a:pt x="208" y="25"/>
                      </a:lnTo>
                      <a:lnTo>
                        <a:pt x="209" y="28"/>
                      </a:lnTo>
                      <a:lnTo>
                        <a:pt x="213" y="29"/>
                      </a:lnTo>
                      <a:lnTo>
                        <a:pt x="216" y="29"/>
                      </a:lnTo>
                      <a:lnTo>
                        <a:pt x="219" y="29"/>
                      </a:lnTo>
                      <a:lnTo>
                        <a:pt x="220" y="30"/>
                      </a:lnTo>
                      <a:lnTo>
                        <a:pt x="221" y="30"/>
                      </a:lnTo>
                      <a:lnTo>
                        <a:pt x="222" y="26"/>
                      </a:lnTo>
                      <a:lnTo>
                        <a:pt x="224" y="18"/>
                      </a:lnTo>
                      <a:lnTo>
                        <a:pt x="226" y="9"/>
                      </a:lnTo>
                      <a:lnTo>
                        <a:pt x="228" y="3"/>
                      </a:lnTo>
                      <a:lnTo>
                        <a:pt x="230" y="2"/>
                      </a:lnTo>
                      <a:lnTo>
                        <a:pt x="232" y="1"/>
                      </a:lnTo>
                      <a:lnTo>
                        <a:pt x="234" y="2"/>
                      </a:lnTo>
                      <a:lnTo>
                        <a:pt x="236" y="2"/>
                      </a:lnTo>
                      <a:lnTo>
                        <a:pt x="239" y="2"/>
                      </a:lnTo>
                      <a:lnTo>
                        <a:pt x="244" y="3"/>
                      </a:lnTo>
                      <a:lnTo>
                        <a:pt x="251" y="3"/>
                      </a:lnTo>
                      <a:lnTo>
                        <a:pt x="259" y="3"/>
                      </a:lnTo>
                      <a:lnTo>
                        <a:pt x="268" y="4"/>
                      </a:lnTo>
                      <a:lnTo>
                        <a:pt x="277" y="4"/>
                      </a:lnTo>
                      <a:lnTo>
                        <a:pt x="285" y="3"/>
                      </a:lnTo>
                      <a:lnTo>
                        <a:pt x="292" y="2"/>
                      </a:lnTo>
                      <a:lnTo>
                        <a:pt x="296" y="1"/>
                      </a:lnTo>
                      <a:lnTo>
                        <a:pt x="299" y="1"/>
                      </a:lnTo>
                      <a:lnTo>
                        <a:pt x="301" y="3"/>
                      </a:lnTo>
                      <a:lnTo>
                        <a:pt x="302" y="5"/>
                      </a:lnTo>
                      <a:lnTo>
                        <a:pt x="303" y="10"/>
                      </a:lnTo>
                      <a:lnTo>
                        <a:pt x="305" y="18"/>
                      </a:lnTo>
                      <a:lnTo>
                        <a:pt x="306" y="25"/>
                      </a:lnTo>
                      <a:lnTo>
                        <a:pt x="307" y="28"/>
                      </a:lnTo>
                      <a:lnTo>
                        <a:pt x="312" y="29"/>
                      </a:lnTo>
                      <a:lnTo>
                        <a:pt x="316" y="29"/>
                      </a:lnTo>
                      <a:lnTo>
                        <a:pt x="318" y="29"/>
                      </a:lnTo>
                      <a:lnTo>
                        <a:pt x="320" y="29"/>
                      </a:lnTo>
                      <a:lnTo>
                        <a:pt x="321" y="29"/>
                      </a:lnTo>
                      <a:lnTo>
                        <a:pt x="322" y="25"/>
                      </a:lnTo>
                      <a:lnTo>
                        <a:pt x="324" y="17"/>
                      </a:lnTo>
                      <a:lnTo>
                        <a:pt x="326" y="8"/>
                      </a:lnTo>
                      <a:lnTo>
                        <a:pt x="328" y="3"/>
                      </a:lnTo>
                      <a:lnTo>
                        <a:pt x="331" y="1"/>
                      </a:lnTo>
                      <a:lnTo>
                        <a:pt x="332" y="0"/>
                      </a:lnTo>
                      <a:lnTo>
                        <a:pt x="334" y="1"/>
                      </a:lnTo>
                      <a:lnTo>
                        <a:pt x="336" y="1"/>
                      </a:lnTo>
                      <a:lnTo>
                        <a:pt x="339" y="1"/>
                      </a:lnTo>
                      <a:lnTo>
                        <a:pt x="344" y="2"/>
                      </a:lnTo>
                      <a:lnTo>
                        <a:pt x="351" y="2"/>
                      </a:lnTo>
                      <a:lnTo>
                        <a:pt x="360" y="2"/>
                      </a:lnTo>
                      <a:lnTo>
                        <a:pt x="369" y="3"/>
                      </a:lnTo>
                      <a:lnTo>
                        <a:pt x="378" y="3"/>
                      </a:lnTo>
                      <a:lnTo>
                        <a:pt x="386" y="2"/>
                      </a:lnTo>
                      <a:lnTo>
                        <a:pt x="393" y="1"/>
                      </a:lnTo>
                      <a:lnTo>
                        <a:pt x="397" y="0"/>
                      </a:lnTo>
                      <a:lnTo>
                        <a:pt x="399" y="0"/>
                      </a:lnTo>
                      <a:lnTo>
                        <a:pt x="401" y="2"/>
                      </a:lnTo>
                      <a:lnTo>
                        <a:pt x="402" y="4"/>
                      </a:lnTo>
                      <a:lnTo>
                        <a:pt x="403" y="10"/>
                      </a:lnTo>
                      <a:lnTo>
                        <a:pt x="405" y="18"/>
                      </a:lnTo>
                      <a:lnTo>
                        <a:pt x="407" y="26"/>
                      </a:lnTo>
                      <a:lnTo>
                        <a:pt x="408" y="29"/>
                      </a:lnTo>
                      <a:lnTo>
                        <a:pt x="413" y="29"/>
                      </a:lnTo>
                      <a:lnTo>
                        <a:pt x="419" y="29"/>
                      </a:lnTo>
                      <a:lnTo>
                        <a:pt x="421" y="30"/>
                      </a:lnTo>
                      <a:lnTo>
                        <a:pt x="421" y="31"/>
                      </a:lnTo>
                      <a:lnTo>
                        <a:pt x="422" y="33"/>
                      </a:lnTo>
                      <a:lnTo>
                        <a:pt x="422" y="35"/>
                      </a:lnTo>
                      <a:lnTo>
                        <a:pt x="423" y="44"/>
                      </a:lnTo>
                      <a:lnTo>
                        <a:pt x="424" y="59"/>
                      </a:lnTo>
                      <a:lnTo>
                        <a:pt x="425" y="73"/>
                      </a:lnTo>
                      <a:lnTo>
                        <a:pt x="425" y="80"/>
                      </a:lnTo>
                      <a:lnTo>
                        <a:pt x="425" y="81"/>
                      </a:lnTo>
                      <a:lnTo>
                        <a:pt x="423" y="83"/>
                      </a:lnTo>
                      <a:lnTo>
                        <a:pt x="421" y="84"/>
                      </a:lnTo>
                      <a:lnTo>
                        <a:pt x="418" y="84"/>
                      </a:lnTo>
                      <a:lnTo>
                        <a:pt x="412" y="84"/>
                      </a:lnTo>
                      <a:lnTo>
                        <a:pt x="399" y="84"/>
                      </a:lnTo>
                      <a:lnTo>
                        <a:pt x="378" y="84"/>
                      </a:lnTo>
                      <a:lnTo>
                        <a:pt x="353" y="84"/>
                      </a:lnTo>
                      <a:lnTo>
                        <a:pt x="321" y="84"/>
                      </a:lnTo>
                      <a:lnTo>
                        <a:pt x="287" y="84"/>
                      </a:lnTo>
                      <a:lnTo>
                        <a:pt x="251" y="84"/>
                      </a:lnTo>
                      <a:lnTo>
                        <a:pt x="214" y="84"/>
                      </a:lnTo>
                      <a:lnTo>
                        <a:pt x="177" y="84"/>
                      </a:lnTo>
                      <a:lnTo>
                        <a:pt x="141" y="84"/>
                      </a:lnTo>
                      <a:lnTo>
                        <a:pt x="107" y="84"/>
                      </a:lnTo>
                      <a:lnTo>
                        <a:pt x="78" y="84"/>
                      </a:lnTo>
                      <a:lnTo>
                        <a:pt x="52" y="84"/>
                      </a:lnTo>
                      <a:lnTo>
                        <a:pt x="33" y="84"/>
                      </a:lnTo>
                      <a:lnTo>
                        <a:pt x="20" y="84"/>
                      </a:lnTo>
                      <a:lnTo>
                        <a:pt x="16" y="84"/>
                      </a:lnTo>
                      <a:lnTo>
                        <a:pt x="14" y="84"/>
                      </a:lnTo>
                      <a:lnTo>
                        <a:pt x="10" y="83"/>
                      </a:lnTo>
                      <a:lnTo>
                        <a:pt x="6" y="81"/>
                      </a:lnTo>
                      <a:lnTo>
                        <a:pt x="4" y="74"/>
                      </a:lnTo>
                      <a:lnTo>
                        <a:pt x="3" y="63"/>
                      </a:lnTo>
                      <a:lnTo>
                        <a:pt x="0" y="48"/>
                      </a:lnTo>
                      <a:lnTo>
                        <a:pt x="1" y="35"/>
                      </a:lnTo>
                      <a:lnTo>
                        <a:pt x="8" y="30"/>
                      </a:lnTo>
                      <a:lnTo>
                        <a:pt x="23" y="3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0096" name="Freeform 486"/>
                <p:cNvSpPr>
                  <a:spLocks/>
                </p:cNvSpPr>
                <p:nvPr/>
              </p:nvSpPr>
              <p:spPr bwMode="auto">
                <a:xfrm>
                  <a:off x="2009" y="2330"/>
                  <a:ext cx="10" cy="4"/>
                </a:xfrm>
                <a:custGeom>
                  <a:avLst/>
                  <a:gdLst>
                    <a:gd name="T0" fmla="*/ 0 w 77"/>
                    <a:gd name="T1" fmla="*/ 0 h 33"/>
                    <a:gd name="T2" fmla="*/ 0 w 77"/>
                    <a:gd name="T3" fmla="*/ 0 h 33"/>
                    <a:gd name="T4" fmla="*/ 0 w 77"/>
                    <a:gd name="T5" fmla="*/ 0 h 33"/>
                    <a:gd name="T6" fmla="*/ 0 w 77"/>
                    <a:gd name="T7" fmla="*/ 0 h 33"/>
                    <a:gd name="T8" fmla="*/ 0 w 77"/>
                    <a:gd name="T9" fmla="*/ 0 h 33"/>
                    <a:gd name="T10" fmla="*/ 0 w 77"/>
                    <a:gd name="T11" fmla="*/ 0 h 33"/>
                    <a:gd name="T12" fmla="*/ 0 w 77"/>
                    <a:gd name="T13" fmla="*/ 0 h 33"/>
                    <a:gd name="T14" fmla="*/ 0 w 77"/>
                    <a:gd name="T15" fmla="*/ 0 h 33"/>
                    <a:gd name="T16" fmla="*/ 0 w 77"/>
                    <a:gd name="T17" fmla="*/ 0 h 33"/>
                    <a:gd name="T18" fmla="*/ 0 w 77"/>
                    <a:gd name="T19" fmla="*/ 0 h 33"/>
                    <a:gd name="T20" fmla="*/ 0 w 77"/>
                    <a:gd name="T21" fmla="*/ 0 h 33"/>
                    <a:gd name="T22" fmla="*/ 0 w 77"/>
                    <a:gd name="T23" fmla="*/ 0 h 33"/>
                    <a:gd name="T24" fmla="*/ 0 w 77"/>
                    <a:gd name="T25" fmla="*/ 0 h 33"/>
                    <a:gd name="T26" fmla="*/ 0 w 77"/>
                    <a:gd name="T27" fmla="*/ 0 h 33"/>
                    <a:gd name="T28" fmla="*/ 0 w 77"/>
                    <a:gd name="T29" fmla="*/ 0 h 33"/>
                    <a:gd name="T30" fmla="*/ 0 w 77"/>
                    <a:gd name="T31" fmla="*/ 0 h 33"/>
                    <a:gd name="T32" fmla="*/ 0 w 77"/>
                    <a:gd name="T33" fmla="*/ 0 h 33"/>
                    <a:gd name="T34" fmla="*/ 0 w 77"/>
                    <a:gd name="T35" fmla="*/ 0 h 33"/>
                    <a:gd name="T36" fmla="*/ 0 w 77"/>
                    <a:gd name="T37" fmla="*/ 0 h 33"/>
                    <a:gd name="T38" fmla="*/ 0 w 77"/>
                    <a:gd name="T39" fmla="*/ 0 h 33"/>
                    <a:gd name="T40" fmla="*/ 0 w 77"/>
                    <a:gd name="T41" fmla="*/ 0 h 33"/>
                    <a:gd name="T42" fmla="*/ 0 w 77"/>
                    <a:gd name="T43" fmla="*/ 0 h 33"/>
                    <a:gd name="T44" fmla="*/ 0 w 77"/>
                    <a:gd name="T45" fmla="*/ 0 h 33"/>
                    <a:gd name="T46" fmla="*/ 0 w 77"/>
                    <a:gd name="T47" fmla="*/ 0 h 33"/>
                    <a:gd name="T48" fmla="*/ 0 w 77"/>
                    <a:gd name="T49" fmla="*/ 0 h 33"/>
                    <a:gd name="T50" fmla="*/ 0 w 77"/>
                    <a:gd name="T51" fmla="*/ 0 h 33"/>
                    <a:gd name="T52" fmla="*/ 0 w 77"/>
                    <a:gd name="T53" fmla="*/ 0 h 33"/>
                    <a:gd name="T54" fmla="*/ 0 w 77"/>
                    <a:gd name="T55" fmla="*/ 0 h 33"/>
                    <a:gd name="T56" fmla="*/ 0 w 77"/>
                    <a:gd name="T57" fmla="*/ 0 h 33"/>
                    <a:gd name="T58" fmla="*/ 0 w 77"/>
                    <a:gd name="T59" fmla="*/ 0 h 33"/>
                    <a:gd name="T60" fmla="*/ 0 w 77"/>
                    <a:gd name="T61" fmla="*/ 0 h 33"/>
                    <a:gd name="T62" fmla="*/ 0 w 77"/>
                    <a:gd name="T63" fmla="*/ 0 h 33"/>
                    <a:gd name="T64" fmla="*/ 0 w 77"/>
                    <a:gd name="T65" fmla="*/ 0 h 33"/>
                    <a:gd name="T66" fmla="*/ 0 w 77"/>
                    <a:gd name="T67" fmla="*/ 0 h 33"/>
                    <a:gd name="T68" fmla="*/ 0 w 77"/>
                    <a:gd name="T69" fmla="*/ 0 h 33"/>
                    <a:gd name="T70" fmla="*/ 0 w 77"/>
                    <a:gd name="T71" fmla="*/ 0 h 33"/>
                    <a:gd name="T72" fmla="*/ 0 w 77"/>
                    <a:gd name="T73" fmla="*/ 0 h 33"/>
                    <a:gd name="T74" fmla="*/ 0 w 77"/>
                    <a:gd name="T75" fmla="*/ 0 h 33"/>
                    <a:gd name="T76" fmla="*/ 0 w 77"/>
                    <a:gd name="T77" fmla="*/ 0 h 33"/>
                    <a:gd name="T78" fmla="*/ 0 w 77"/>
                    <a:gd name="T79" fmla="*/ 0 h 33"/>
                    <a:gd name="T80" fmla="*/ 0 w 77"/>
                    <a:gd name="T81" fmla="*/ 0 h 3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77" h="33">
                      <a:moveTo>
                        <a:pt x="75" y="4"/>
                      </a:moveTo>
                      <a:lnTo>
                        <a:pt x="74" y="2"/>
                      </a:lnTo>
                      <a:lnTo>
                        <a:pt x="72" y="0"/>
                      </a:lnTo>
                      <a:lnTo>
                        <a:pt x="70" y="0"/>
                      </a:lnTo>
                      <a:lnTo>
                        <a:pt x="66" y="1"/>
                      </a:lnTo>
                      <a:lnTo>
                        <a:pt x="59" y="2"/>
                      </a:lnTo>
                      <a:lnTo>
                        <a:pt x="51" y="3"/>
                      </a:lnTo>
                      <a:lnTo>
                        <a:pt x="42" y="3"/>
                      </a:lnTo>
                      <a:lnTo>
                        <a:pt x="33" y="2"/>
                      </a:lnTo>
                      <a:lnTo>
                        <a:pt x="24" y="2"/>
                      </a:lnTo>
                      <a:lnTo>
                        <a:pt x="17" y="2"/>
                      </a:lnTo>
                      <a:lnTo>
                        <a:pt x="12" y="1"/>
                      </a:lnTo>
                      <a:lnTo>
                        <a:pt x="9" y="1"/>
                      </a:lnTo>
                      <a:lnTo>
                        <a:pt x="7" y="1"/>
                      </a:lnTo>
                      <a:lnTo>
                        <a:pt x="4" y="0"/>
                      </a:lnTo>
                      <a:lnTo>
                        <a:pt x="2" y="0"/>
                      </a:lnTo>
                      <a:lnTo>
                        <a:pt x="1" y="2"/>
                      </a:lnTo>
                      <a:lnTo>
                        <a:pt x="0" y="9"/>
                      </a:lnTo>
                      <a:lnTo>
                        <a:pt x="0" y="15"/>
                      </a:lnTo>
                      <a:lnTo>
                        <a:pt x="0" y="21"/>
                      </a:lnTo>
                      <a:lnTo>
                        <a:pt x="1" y="24"/>
                      </a:lnTo>
                      <a:lnTo>
                        <a:pt x="1" y="27"/>
                      </a:lnTo>
                      <a:lnTo>
                        <a:pt x="2" y="29"/>
                      </a:lnTo>
                      <a:lnTo>
                        <a:pt x="5" y="30"/>
                      </a:lnTo>
                      <a:lnTo>
                        <a:pt x="8" y="31"/>
                      </a:lnTo>
                      <a:lnTo>
                        <a:pt x="12" y="31"/>
                      </a:lnTo>
                      <a:lnTo>
                        <a:pt x="18" y="32"/>
                      </a:lnTo>
                      <a:lnTo>
                        <a:pt x="27" y="32"/>
                      </a:lnTo>
                      <a:lnTo>
                        <a:pt x="37" y="33"/>
                      </a:lnTo>
                      <a:lnTo>
                        <a:pt x="47" y="33"/>
                      </a:lnTo>
                      <a:lnTo>
                        <a:pt x="57" y="33"/>
                      </a:lnTo>
                      <a:lnTo>
                        <a:pt x="65" y="32"/>
                      </a:lnTo>
                      <a:lnTo>
                        <a:pt x="70" y="31"/>
                      </a:lnTo>
                      <a:lnTo>
                        <a:pt x="73" y="30"/>
                      </a:lnTo>
                      <a:lnTo>
                        <a:pt x="75" y="28"/>
                      </a:lnTo>
                      <a:lnTo>
                        <a:pt x="76" y="26"/>
                      </a:lnTo>
                      <a:lnTo>
                        <a:pt x="77" y="24"/>
                      </a:lnTo>
                      <a:lnTo>
                        <a:pt x="77" y="19"/>
                      </a:lnTo>
                      <a:lnTo>
                        <a:pt x="76" y="12"/>
                      </a:lnTo>
                      <a:lnTo>
                        <a:pt x="75" y="7"/>
                      </a:lnTo>
                      <a:lnTo>
                        <a:pt x="75" y="4"/>
                      </a:lnTo>
                      <a:close/>
                    </a:path>
                  </a:pathLst>
                </a:custGeom>
                <a:solidFill>
                  <a:srgbClr val="E5DDD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0097" name="Freeform 487"/>
                <p:cNvSpPr>
                  <a:spLocks/>
                </p:cNvSpPr>
                <p:nvPr/>
              </p:nvSpPr>
              <p:spPr bwMode="auto">
                <a:xfrm>
                  <a:off x="2009" y="2330"/>
                  <a:ext cx="10" cy="4"/>
                </a:xfrm>
                <a:custGeom>
                  <a:avLst/>
                  <a:gdLst>
                    <a:gd name="T0" fmla="*/ 0 w 77"/>
                    <a:gd name="T1" fmla="*/ 0 h 33"/>
                    <a:gd name="T2" fmla="*/ 0 w 77"/>
                    <a:gd name="T3" fmla="*/ 0 h 33"/>
                    <a:gd name="T4" fmla="*/ 0 w 77"/>
                    <a:gd name="T5" fmla="*/ 0 h 33"/>
                    <a:gd name="T6" fmla="*/ 0 w 77"/>
                    <a:gd name="T7" fmla="*/ 0 h 33"/>
                    <a:gd name="T8" fmla="*/ 0 w 77"/>
                    <a:gd name="T9" fmla="*/ 0 h 33"/>
                    <a:gd name="T10" fmla="*/ 0 w 77"/>
                    <a:gd name="T11" fmla="*/ 0 h 33"/>
                    <a:gd name="T12" fmla="*/ 0 w 77"/>
                    <a:gd name="T13" fmla="*/ 0 h 33"/>
                    <a:gd name="T14" fmla="*/ 0 w 77"/>
                    <a:gd name="T15" fmla="*/ 0 h 33"/>
                    <a:gd name="T16" fmla="*/ 0 w 77"/>
                    <a:gd name="T17" fmla="*/ 0 h 33"/>
                    <a:gd name="T18" fmla="*/ 0 w 77"/>
                    <a:gd name="T19" fmla="*/ 0 h 33"/>
                    <a:gd name="T20" fmla="*/ 0 w 77"/>
                    <a:gd name="T21" fmla="*/ 0 h 33"/>
                    <a:gd name="T22" fmla="*/ 0 w 77"/>
                    <a:gd name="T23" fmla="*/ 0 h 33"/>
                    <a:gd name="T24" fmla="*/ 0 w 77"/>
                    <a:gd name="T25" fmla="*/ 0 h 33"/>
                    <a:gd name="T26" fmla="*/ 0 w 77"/>
                    <a:gd name="T27" fmla="*/ 0 h 33"/>
                    <a:gd name="T28" fmla="*/ 0 w 77"/>
                    <a:gd name="T29" fmla="*/ 0 h 33"/>
                    <a:gd name="T30" fmla="*/ 0 w 77"/>
                    <a:gd name="T31" fmla="*/ 0 h 33"/>
                    <a:gd name="T32" fmla="*/ 0 w 77"/>
                    <a:gd name="T33" fmla="*/ 0 h 33"/>
                    <a:gd name="T34" fmla="*/ 0 w 77"/>
                    <a:gd name="T35" fmla="*/ 0 h 33"/>
                    <a:gd name="T36" fmla="*/ 0 w 77"/>
                    <a:gd name="T37" fmla="*/ 0 h 33"/>
                    <a:gd name="T38" fmla="*/ 0 w 77"/>
                    <a:gd name="T39" fmla="*/ 0 h 33"/>
                    <a:gd name="T40" fmla="*/ 0 w 77"/>
                    <a:gd name="T41" fmla="*/ 0 h 33"/>
                    <a:gd name="T42" fmla="*/ 0 w 77"/>
                    <a:gd name="T43" fmla="*/ 0 h 33"/>
                    <a:gd name="T44" fmla="*/ 0 w 77"/>
                    <a:gd name="T45" fmla="*/ 0 h 33"/>
                    <a:gd name="T46" fmla="*/ 0 w 77"/>
                    <a:gd name="T47" fmla="*/ 0 h 33"/>
                    <a:gd name="T48" fmla="*/ 0 w 77"/>
                    <a:gd name="T49" fmla="*/ 0 h 33"/>
                    <a:gd name="T50" fmla="*/ 0 w 77"/>
                    <a:gd name="T51" fmla="*/ 0 h 33"/>
                    <a:gd name="T52" fmla="*/ 0 w 77"/>
                    <a:gd name="T53" fmla="*/ 0 h 33"/>
                    <a:gd name="T54" fmla="*/ 0 w 77"/>
                    <a:gd name="T55" fmla="*/ 0 h 33"/>
                    <a:gd name="T56" fmla="*/ 0 w 77"/>
                    <a:gd name="T57" fmla="*/ 0 h 33"/>
                    <a:gd name="T58" fmla="*/ 0 w 77"/>
                    <a:gd name="T59" fmla="*/ 0 h 33"/>
                    <a:gd name="T60" fmla="*/ 0 w 77"/>
                    <a:gd name="T61" fmla="*/ 0 h 33"/>
                    <a:gd name="T62" fmla="*/ 0 w 77"/>
                    <a:gd name="T63" fmla="*/ 0 h 33"/>
                    <a:gd name="T64" fmla="*/ 0 w 77"/>
                    <a:gd name="T65" fmla="*/ 0 h 33"/>
                    <a:gd name="T66" fmla="*/ 0 w 77"/>
                    <a:gd name="T67" fmla="*/ 0 h 33"/>
                    <a:gd name="T68" fmla="*/ 0 w 77"/>
                    <a:gd name="T69" fmla="*/ 0 h 33"/>
                    <a:gd name="T70" fmla="*/ 0 w 77"/>
                    <a:gd name="T71" fmla="*/ 0 h 33"/>
                    <a:gd name="T72" fmla="*/ 0 w 77"/>
                    <a:gd name="T73" fmla="*/ 0 h 33"/>
                    <a:gd name="T74" fmla="*/ 0 w 77"/>
                    <a:gd name="T75" fmla="*/ 0 h 33"/>
                    <a:gd name="T76" fmla="*/ 0 w 77"/>
                    <a:gd name="T77" fmla="*/ 0 h 33"/>
                    <a:gd name="T78" fmla="*/ 0 w 77"/>
                    <a:gd name="T79" fmla="*/ 0 h 33"/>
                    <a:gd name="T80" fmla="*/ 0 w 77"/>
                    <a:gd name="T81" fmla="*/ 0 h 33"/>
                    <a:gd name="T82" fmla="*/ 0 w 77"/>
                    <a:gd name="T83" fmla="*/ 0 h 33"/>
                    <a:gd name="T84" fmla="*/ 0 w 77"/>
                    <a:gd name="T85" fmla="*/ 0 h 33"/>
                    <a:gd name="T86" fmla="*/ 0 w 77"/>
                    <a:gd name="T87" fmla="*/ 0 h 33"/>
                    <a:gd name="T88" fmla="*/ 0 w 77"/>
                    <a:gd name="T89" fmla="*/ 0 h 33"/>
                    <a:gd name="T90" fmla="*/ 0 w 77"/>
                    <a:gd name="T91" fmla="*/ 0 h 33"/>
                    <a:gd name="T92" fmla="*/ 0 w 77"/>
                    <a:gd name="T93" fmla="*/ 0 h 33"/>
                    <a:gd name="T94" fmla="*/ 0 w 77"/>
                    <a:gd name="T95" fmla="*/ 0 h 33"/>
                    <a:gd name="T96" fmla="*/ 0 w 77"/>
                    <a:gd name="T97" fmla="*/ 0 h 3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77" h="33">
                      <a:moveTo>
                        <a:pt x="75" y="4"/>
                      </a:moveTo>
                      <a:lnTo>
                        <a:pt x="75" y="4"/>
                      </a:lnTo>
                      <a:lnTo>
                        <a:pt x="74" y="2"/>
                      </a:lnTo>
                      <a:lnTo>
                        <a:pt x="72" y="0"/>
                      </a:lnTo>
                      <a:lnTo>
                        <a:pt x="70" y="0"/>
                      </a:lnTo>
                      <a:lnTo>
                        <a:pt x="66" y="1"/>
                      </a:lnTo>
                      <a:lnTo>
                        <a:pt x="59" y="2"/>
                      </a:lnTo>
                      <a:lnTo>
                        <a:pt x="51" y="3"/>
                      </a:lnTo>
                      <a:lnTo>
                        <a:pt x="42" y="3"/>
                      </a:lnTo>
                      <a:lnTo>
                        <a:pt x="33" y="2"/>
                      </a:lnTo>
                      <a:lnTo>
                        <a:pt x="24" y="2"/>
                      </a:lnTo>
                      <a:lnTo>
                        <a:pt x="17" y="2"/>
                      </a:lnTo>
                      <a:lnTo>
                        <a:pt x="12" y="1"/>
                      </a:lnTo>
                      <a:lnTo>
                        <a:pt x="9" y="1"/>
                      </a:lnTo>
                      <a:lnTo>
                        <a:pt x="7" y="1"/>
                      </a:lnTo>
                      <a:lnTo>
                        <a:pt x="4" y="0"/>
                      </a:lnTo>
                      <a:lnTo>
                        <a:pt x="2" y="0"/>
                      </a:lnTo>
                      <a:lnTo>
                        <a:pt x="1" y="2"/>
                      </a:lnTo>
                      <a:lnTo>
                        <a:pt x="0" y="9"/>
                      </a:lnTo>
                      <a:lnTo>
                        <a:pt x="0" y="15"/>
                      </a:lnTo>
                      <a:lnTo>
                        <a:pt x="0" y="21"/>
                      </a:lnTo>
                      <a:lnTo>
                        <a:pt x="1" y="24"/>
                      </a:lnTo>
                      <a:lnTo>
                        <a:pt x="1" y="27"/>
                      </a:lnTo>
                      <a:lnTo>
                        <a:pt x="2" y="29"/>
                      </a:lnTo>
                      <a:lnTo>
                        <a:pt x="5" y="30"/>
                      </a:lnTo>
                      <a:lnTo>
                        <a:pt x="8" y="31"/>
                      </a:lnTo>
                      <a:lnTo>
                        <a:pt x="12" y="31"/>
                      </a:lnTo>
                      <a:lnTo>
                        <a:pt x="18" y="32"/>
                      </a:lnTo>
                      <a:lnTo>
                        <a:pt x="27" y="32"/>
                      </a:lnTo>
                      <a:lnTo>
                        <a:pt x="37" y="33"/>
                      </a:lnTo>
                      <a:lnTo>
                        <a:pt x="47" y="33"/>
                      </a:lnTo>
                      <a:lnTo>
                        <a:pt x="57" y="33"/>
                      </a:lnTo>
                      <a:lnTo>
                        <a:pt x="65" y="32"/>
                      </a:lnTo>
                      <a:lnTo>
                        <a:pt x="70" y="31"/>
                      </a:lnTo>
                      <a:lnTo>
                        <a:pt x="73" y="30"/>
                      </a:lnTo>
                      <a:lnTo>
                        <a:pt x="75" y="28"/>
                      </a:lnTo>
                      <a:lnTo>
                        <a:pt x="76" y="26"/>
                      </a:lnTo>
                      <a:lnTo>
                        <a:pt x="77" y="24"/>
                      </a:lnTo>
                      <a:lnTo>
                        <a:pt x="77" y="19"/>
                      </a:lnTo>
                      <a:lnTo>
                        <a:pt x="76" y="12"/>
                      </a:lnTo>
                      <a:lnTo>
                        <a:pt x="75" y="7"/>
                      </a:lnTo>
                      <a:lnTo>
                        <a:pt x="75" y="4"/>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40098" name="Freeform 488"/>
                <p:cNvSpPr>
                  <a:spLocks/>
                </p:cNvSpPr>
                <p:nvPr/>
              </p:nvSpPr>
              <p:spPr bwMode="auto">
                <a:xfrm>
                  <a:off x="1997" y="2330"/>
                  <a:ext cx="9" cy="4"/>
                </a:xfrm>
                <a:custGeom>
                  <a:avLst/>
                  <a:gdLst>
                    <a:gd name="T0" fmla="*/ 0 w 76"/>
                    <a:gd name="T1" fmla="*/ 0 h 33"/>
                    <a:gd name="T2" fmla="*/ 0 w 76"/>
                    <a:gd name="T3" fmla="*/ 0 h 33"/>
                    <a:gd name="T4" fmla="*/ 0 w 76"/>
                    <a:gd name="T5" fmla="*/ 0 h 33"/>
                    <a:gd name="T6" fmla="*/ 0 w 76"/>
                    <a:gd name="T7" fmla="*/ 0 h 33"/>
                    <a:gd name="T8" fmla="*/ 0 w 76"/>
                    <a:gd name="T9" fmla="*/ 0 h 33"/>
                    <a:gd name="T10" fmla="*/ 0 w 76"/>
                    <a:gd name="T11" fmla="*/ 0 h 33"/>
                    <a:gd name="T12" fmla="*/ 0 w 76"/>
                    <a:gd name="T13" fmla="*/ 0 h 33"/>
                    <a:gd name="T14" fmla="*/ 0 w 76"/>
                    <a:gd name="T15" fmla="*/ 0 h 33"/>
                    <a:gd name="T16" fmla="*/ 0 w 76"/>
                    <a:gd name="T17" fmla="*/ 0 h 33"/>
                    <a:gd name="T18" fmla="*/ 0 w 76"/>
                    <a:gd name="T19" fmla="*/ 0 h 33"/>
                    <a:gd name="T20" fmla="*/ 0 w 76"/>
                    <a:gd name="T21" fmla="*/ 0 h 33"/>
                    <a:gd name="T22" fmla="*/ 0 w 76"/>
                    <a:gd name="T23" fmla="*/ 0 h 33"/>
                    <a:gd name="T24" fmla="*/ 0 w 76"/>
                    <a:gd name="T25" fmla="*/ 0 h 33"/>
                    <a:gd name="T26" fmla="*/ 0 w 76"/>
                    <a:gd name="T27" fmla="*/ 0 h 33"/>
                    <a:gd name="T28" fmla="*/ 0 w 76"/>
                    <a:gd name="T29" fmla="*/ 0 h 33"/>
                    <a:gd name="T30" fmla="*/ 0 w 76"/>
                    <a:gd name="T31" fmla="*/ 0 h 33"/>
                    <a:gd name="T32" fmla="*/ 0 w 76"/>
                    <a:gd name="T33" fmla="*/ 0 h 33"/>
                    <a:gd name="T34" fmla="*/ 0 w 76"/>
                    <a:gd name="T35" fmla="*/ 0 h 33"/>
                    <a:gd name="T36" fmla="*/ 0 w 76"/>
                    <a:gd name="T37" fmla="*/ 0 h 33"/>
                    <a:gd name="T38" fmla="*/ 0 w 76"/>
                    <a:gd name="T39" fmla="*/ 0 h 33"/>
                    <a:gd name="T40" fmla="*/ 0 w 76"/>
                    <a:gd name="T41" fmla="*/ 0 h 33"/>
                    <a:gd name="T42" fmla="*/ 0 w 76"/>
                    <a:gd name="T43" fmla="*/ 0 h 33"/>
                    <a:gd name="T44" fmla="*/ 0 w 76"/>
                    <a:gd name="T45" fmla="*/ 0 h 33"/>
                    <a:gd name="T46" fmla="*/ 0 w 76"/>
                    <a:gd name="T47" fmla="*/ 0 h 33"/>
                    <a:gd name="T48" fmla="*/ 0 w 76"/>
                    <a:gd name="T49" fmla="*/ 0 h 33"/>
                    <a:gd name="T50" fmla="*/ 0 w 76"/>
                    <a:gd name="T51" fmla="*/ 0 h 33"/>
                    <a:gd name="T52" fmla="*/ 0 w 76"/>
                    <a:gd name="T53" fmla="*/ 0 h 33"/>
                    <a:gd name="T54" fmla="*/ 0 w 76"/>
                    <a:gd name="T55" fmla="*/ 0 h 33"/>
                    <a:gd name="T56" fmla="*/ 0 w 76"/>
                    <a:gd name="T57" fmla="*/ 0 h 33"/>
                    <a:gd name="T58" fmla="*/ 0 w 76"/>
                    <a:gd name="T59" fmla="*/ 0 h 33"/>
                    <a:gd name="T60" fmla="*/ 0 w 76"/>
                    <a:gd name="T61" fmla="*/ 0 h 33"/>
                    <a:gd name="T62" fmla="*/ 0 w 76"/>
                    <a:gd name="T63" fmla="*/ 0 h 33"/>
                    <a:gd name="T64" fmla="*/ 0 w 76"/>
                    <a:gd name="T65" fmla="*/ 0 h 33"/>
                    <a:gd name="T66" fmla="*/ 0 w 76"/>
                    <a:gd name="T67" fmla="*/ 0 h 33"/>
                    <a:gd name="T68" fmla="*/ 0 w 76"/>
                    <a:gd name="T69" fmla="*/ 0 h 33"/>
                    <a:gd name="T70" fmla="*/ 0 w 76"/>
                    <a:gd name="T71" fmla="*/ 0 h 33"/>
                    <a:gd name="T72" fmla="*/ 0 w 76"/>
                    <a:gd name="T73" fmla="*/ 0 h 33"/>
                    <a:gd name="T74" fmla="*/ 0 w 76"/>
                    <a:gd name="T75" fmla="*/ 0 h 33"/>
                    <a:gd name="T76" fmla="*/ 0 w 76"/>
                    <a:gd name="T77" fmla="*/ 0 h 33"/>
                    <a:gd name="T78" fmla="*/ 0 w 76"/>
                    <a:gd name="T79" fmla="*/ 0 h 33"/>
                    <a:gd name="T80" fmla="*/ 0 w 76"/>
                    <a:gd name="T81" fmla="*/ 0 h 3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76" h="33">
                      <a:moveTo>
                        <a:pt x="74" y="4"/>
                      </a:moveTo>
                      <a:lnTo>
                        <a:pt x="73" y="2"/>
                      </a:lnTo>
                      <a:lnTo>
                        <a:pt x="72" y="0"/>
                      </a:lnTo>
                      <a:lnTo>
                        <a:pt x="69" y="0"/>
                      </a:lnTo>
                      <a:lnTo>
                        <a:pt x="65" y="1"/>
                      </a:lnTo>
                      <a:lnTo>
                        <a:pt x="58" y="2"/>
                      </a:lnTo>
                      <a:lnTo>
                        <a:pt x="50" y="3"/>
                      </a:lnTo>
                      <a:lnTo>
                        <a:pt x="41" y="3"/>
                      </a:lnTo>
                      <a:lnTo>
                        <a:pt x="32" y="2"/>
                      </a:lnTo>
                      <a:lnTo>
                        <a:pt x="23" y="2"/>
                      </a:lnTo>
                      <a:lnTo>
                        <a:pt x="16" y="2"/>
                      </a:lnTo>
                      <a:lnTo>
                        <a:pt x="11" y="1"/>
                      </a:lnTo>
                      <a:lnTo>
                        <a:pt x="8" y="1"/>
                      </a:lnTo>
                      <a:lnTo>
                        <a:pt x="6" y="1"/>
                      </a:lnTo>
                      <a:lnTo>
                        <a:pt x="4" y="0"/>
                      </a:lnTo>
                      <a:lnTo>
                        <a:pt x="2" y="0"/>
                      </a:lnTo>
                      <a:lnTo>
                        <a:pt x="1" y="2"/>
                      </a:lnTo>
                      <a:lnTo>
                        <a:pt x="0" y="9"/>
                      </a:lnTo>
                      <a:lnTo>
                        <a:pt x="0" y="15"/>
                      </a:lnTo>
                      <a:lnTo>
                        <a:pt x="0" y="21"/>
                      </a:lnTo>
                      <a:lnTo>
                        <a:pt x="1" y="25"/>
                      </a:lnTo>
                      <a:lnTo>
                        <a:pt x="2" y="27"/>
                      </a:lnTo>
                      <a:lnTo>
                        <a:pt x="3" y="29"/>
                      </a:lnTo>
                      <a:lnTo>
                        <a:pt x="4" y="30"/>
                      </a:lnTo>
                      <a:lnTo>
                        <a:pt x="7" y="31"/>
                      </a:lnTo>
                      <a:lnTo>
                        <a:pt x="11" y="31"/>
                      </a:lnTo>
                      <a:lnTo>
                        <a:pt x="17" y="32"/>
                      </a:lnTo>
                      <a:lnTo>
                        <a:pt x="26" y="32"/>
                      </a:lnTo>
                      <a:lnTo>
                        <a:pt x="36" y="33"/>
                      </a:lnTo>
                      <a:lnTo>
                        <a:pt x="46" y="33"/>
                      </a:lnTo>
                      <a:lnTo>
                        <a:pt x="56" y="33"/>
                      </a:lnTo>
                      <a:lnTo>
                        <a:pt x="64" y="32"/>
                      </a:lnTo>
                      <a:lnTo>
                        <a:pt x="69" y="31"/>
                      </a:lnTo>
                      <a:lnTo>
                        <a:pt x="72" y="30"/>
                      </a:lnTo>
                      <a:lnTo>
                        <a:pt x="74" y="28"/>
                      </a:lnTo>
                      <a:lnTo>
                        <a:pt x="75" y="26"/>
                      </a:lnTo>
                      <a:lnTo>
                        <a:pt x="76" y="24"/>
                      </a:lnTo>
                      <a:lnTo>
                        <a:pt x="76" y="20"/>
                      </a:lnTo>
                      <a:lnTo>
                        <a:pt x="75" y="13"/>
                      </a:lnTo>
                      <a:lnTo>
                        <a:pt x="74" y="7"/>
                      </a:lnTo>
                      <a:lnTo>
                        <a:pt x="74" y="4"/>
                      </a:lnTo>
                      <a:close/>
                    </a:path>
                  </a:pathLst>
                </a:custGeom>
                <a:solidFill>
                  <a:srgbClr val="E5DDD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0099" name="Freeform 489"/>
                <p:cNvSpPr>
                  <a:spLocks/>
                </p:cNvSpPr>
                <p:nvPr/>
              </p:nvSpPr>
              <p:spPr bwMode="auto">
                <a:xfrm>
                  <a:off x="1997" y="2330"/>
                  <a:ext cx="9" cy="4"/>
                </a:xfrm>
                <a:custGeom>
                  <a:avLst/>
                  <a:gdLst>
                    <a:gd name="T0" fmla="*/ 0 w 76"/>
                    <a:gd name="T1" fmla="*/ 0 h 33"/>
                    <a:gd name="T2" fmla="*/ 0 w 76"/>
                    <a:gd name="T3" fmla="*/ 0 h 33"/>
                    <a:gd name="T4" fmla="*/ 0 w 76"/>
                    <a:gd name="T5" fmla="*/ 0 h 33"/>
                    <a:gd name="T6" fmla="*/ 0 w 76"/>
                    <a:gd name="T7" fmla="*/ 0 h 33"/>
                    <a:gd name="T8" fmla="*/ 0 w 76"/>
                    <a:gd name="T9" fmla="*/ 0 h 33"/>
                    <a:gd name="T10" fmla="*/ 0 w 76"/>
                    <a:gd name="T11" fmla="*/ 0 h 33"/>
                    <a:gd name="T12" fmla="*/ 0 w 76"/>
                    <a:gd name="T13" fmla="*/ 0 h 33"/>
                    <a:gd name="T14" fmla="*/ 0 w 76"/>
                    <a:gd name="T15" fmla="*/ 0 h 33"/>
                    <a:gd name="T16" fmla="*/ 0 w 76"/>
                    <a:gd name="T17" fmla="*/ 0 h 33"/>
                    <a:gd name="T18" fmla="*/ 0 w 76"/>
                    <a:gd name="T19" fmla="*/ 0 h 33"/>
                    <a:gd name="T20" fmla="*/ 0 w 76"/>
                    <a:gd name="T21" fmla="*/ 0 h 33"/>
                    <a:gd name="T22" fmla="*/ 0 w 76"/>
                    <a:gd name="T23" fmla="*/ 0 h 33"/>
                    <a:gd name="T24" fmla="*/ 0 w 76"/>
                    <a:gd name="T25" fmla="*/ 0 h 33"/>
                    <a:gd name="T26" fmla="*/ 0 w 76"/>
                    <a:gd name="T27" fmla="*/ 0 h 33"/>
                    <a:gd name="T28" fmla="*/ 0 w 76"/>
                    <a:gd name="T29" fmla="*/ 0 h 33"/>
                    <a:gd name="T30" fmla="*/ 0 w 76"/>
                    <a:gd name="T31" fmla="*/ 0 h 33"/>
                    <a:gd name="T32" fmla="*/ 0 w 76"/>
                    <a:gd name="T33" fmla="*/ 0 h 33"/>
                    <a:gd name="T34" fmla="*/ 0 w 76"/>
                    <a:gd name="T35" fmla="*/ 0 h 33"/>
                    <a:gd name="T36" fmla="*/ 0 w 76"/>
                    <a:gd name="T37" fmla="*/ 0 h 33"/>
                    <a:gd name="T38" fmla="*/ 0 w 76"/>
                    <a:gd name="T39" fmla="*/ 0 h 33"/>
                    <a:gd name="T40" fmla="*/ 0 w 76"/>
                    <a:gd name="T41" fmla="*/ 0 h 33"/>
                    <a:gd name="T42" fmla="*/ 0 w 76"/>
                    <a:gd name="T43" fmla="*/ 0 h 33"/>
                    <a:gd name="T44" fmla="*/ 0 w 76"/>
                    <a:gd name="T45" fmla="*/ 0 h 33"/>
                    <a:gd name="T46" fmla="*/ 0 w 76"/>
                    <a:gd name="T47" fmla="*/ 0 h 33"/>
                    <a:gd name="T48" fmla="*/ 0 w 76"/>
                    <a:gd name="T49" fmla="*/ 0 h 33"/>
                    <a:gd name="T50" fmla="*/ 0 w 76"/>
                    <a:gd name="T51" fmla="*/ 0 h 33"/>
                    <a:gd name="T52" fmla="*/ 0 w 76"/>
                    <a:gd name="T53" fmla="*/ 0 h 33"/>
                    <a:gd name="T54" fmla="*/ 0 w 76"/>
                    <a:gd name="T55" fmla="*/ 0 h 33"/>
                    <a:gd name="T56" fmla="*/ 0 w 76"/>
                    <a:gd name="T57" fmla="*/ 0 h 33"/>
                    <a:gd name="T58" fmla="*/ 0 w 76"/>
                    <a:gd name="T59" fmla="*/ 0 h 33"/>
                    <a:gd name="T60" fmla="*/ 0 w 76"/>
                    <a:gd name="T61" fmla="*/ 0 h 33"/>
                    <a:gd name="T62" fmla="*/ 0 w 76"/>
                    <a:gd name="T63" fmla="*/ 0 h 33"/>
                    <a:gd name="T64" fmla="*/ 0 w 76"/>
                    <a:gd name="T65" fmla="*/ 0 h 33"/>
                    <a:gd name="T66" fmla="*/ 0 w 76"/>
                    <a:gd name="T67" fmla="*/ 0 h 33"/>
                    <a:gd name="T68" fmla="*/ 0 w 76"/>
                    <a:gd name="T69" fmla="*/ 0 h 33"/>
                    <a:gd name="T70" fmla="*/ 0 w 76"/>
                    <a:gd name="T71" fmla="*/ 0 h 33"/>
                    <a:gd name="T72" fmla="*/ 0 w 76"/>
                    <a:gd name="T73" fmla="*/ 0 h 33"/>
                    <a:gd name="T74" fmla="*/ 0 w 76"/>
                    <a:gd name="T75" fmla="*/ 0 h 33"/>
                    <a:gd name="T76" fmla="*/ 0 w 76"/>
                    <a:gd name="T77" fmla="*/ 0 h 33"/>
                    <a:gd name="T78" fmla="*/ 0 w 76"/>
                    <a:gd name="T79" fmla="*/ 0 h 33"/>
                    <a:gd name="T80" fmla="*/ 0 w 76"/>
                    <a:gd name="T81" fmla="*/ 0 h 33"/>
                    <a:gd name="T82" fmla="*/ 0 w 76"/>
                    <a:gd name="T83" fmla="*/ 0 h 33"/>
                    <a:gd name="T84" fmla="*/ 0 w 76"/>
                    <a:gd name="T85" fmla="*/ 0 h 33"/>
                    <a:gd name="T86" fmla="*/ 0 w 76"/>
                    <a:gd name="T87" fmla="*/ 0 h 33"/>
                    <a:gd name="T88" fmla="*/ 0 w 76"/>
                    <a:gd name="T89" fmla="*/ 0 h 33"/>
                    <a:gd name="T90" fmla="*/ 0 w 76"/>
                    <a:gd name="T91" fmla="*/ 0 h 33"/>
                    <a:gd name="T92" fmla="*/ 0 w 76"/>
                    <a:gd name="T93" fmla="*/ 0 h 33"/>
                    <a:gd name="T94" fmla="*/ 0 w 76"/>
                    <a:gd name="T95" fmla="*/ 0 h 33"/>
                    <a:gd name="T96" fmla="*/ 0 w 76"/>
                    <a:gd name="T97" fmla="*/ 0 h 3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76" h="33">
                      <a:moveTo>
                        <a:pt x="74" y="4"/>
                      </a:moveTo>
                      <a:lnTo>
                        <a:pt x="74" y="4"/>
                      </a:lnTo>
                      <a:lnTo>
                        <a:pt x="73" y="2"/>
                      </a:lnTo>
                      <a:lnTo>
                        <a:pt x="72" y="0"/>
                      </a:lnTo>
                      <a:lnTo>
                        <a:pt x="69" y="0"/>
                      </a:lnTo>
                      <a:lnTo>
                        <a:pt x="65" y="1"/>
                      </a:lnTo>
                      <a:lnTo>
                        <a:pt x="58" y="2"/>
                      </a:lnTo>
                      <a:lnTo>
                        <a:pt x="50" y="3"/>
                      </a:lnTo>
                      <a:lnTo>
                        <a:pt x="41" y="3"/>
                      </a:lnTo>
                      <a:lnTo>
                        <a:pt x="32" y="2"/>
                      </a:lnTo>
                      <a:lnTo>
                        <a:pt x="23" y="2"/>
                      </a:lnTo>
                      <a:lnTo>
                        <a:pt x="16" y="2"/>
                      </a:lnTo>
                      <a:lnTo>
                        <a:pt x="11" y="1"/>
                      </a:lnTo>
                      <a:lnTo>
                        <a:pt x="8" y="1"/>
                      </a:lnTo>
                      <a:lnTo>
                        <a:pt x="6" y="1"/>
                      </a:lnTo>
                      <a:lnTo>
                        <a:pt x="4" y="0"/>
                      </a:lnTo>
                      <a:lnTo>
                        <a:pt x="2" y="0"/>
                      </a:lnTo>
                      <a:lnTo>
                        <a:pt x="1" y="2"/>
                      </a:lnTo>
                      <a:lnTo>
                        <a:pt x="0" y="9"/>
                      </a:lnTo>
                      <a:lnTo>
                        <a:pt x="0" y="15"/>
                      </a:lnTo>
                      <a:lnTo>
                        <a:pt x="0" y="21"/>
                      </a:lnTo>
                      <a:lnTo>
                        <a:pt x="1" y="25"/>
                      </a:lnTo>
                      <a:lnTo>
                        <a:pt x="2" y="27"/>
                      </a:lnTo>
                      <a:lnTo>
                        <a:pt x="3" y="29"/>
                      </a:lnTo>
                      <a:lnTo>
                        <a:pt x="4" y="30"/>
                      </a:lnTo>
                      <a:lnTo>
                        <a:pt x="7" y="31"/>
                      </a:lnTo>
                      <a:lnTo>
                        <a:pt x="11" y="31"/>
                      </a:lnTo>
                      <a:lnTo>
                        <a:pt x="17" y="32"/>
                      </a:lnTo>
                      <a:lnTo>
                        <a:pt x="26" y="32"/>
                      </a:lnTo>
                      <a:lnTo>
                        <a:pt x="36" y="33"/>
                      </a:lnTo>
                      <a:lnTo>
                        <a:pt x="46" y="33"/>
                      </a:lnTo>
                      <a:lnTo>
                        <a:pt x="56" y="33"/>
                      </a:lnTo>
                      <a:lnTo>
                        <a:pt x="64" y="32"/>
                      </a:lnTo>
                      <a:lnTo>
                        <a:pt x="69" y="31"/>
                      </a:lnTo>
                      <a:lnTo>
                        <a:pt x="72" y="30"/>
                      </a:lnTo>
                      <a:lnTo>
                        <a:pt x="74" y="28"/>
                      </a:lnTo>
                      <a:lnTo>
                        <a:pt x="75" y="26"/>
                      </a:lnTo>
                      <a:lnTo>
                        <a:pt x="76" y="24"/>
                      </a:lnTo>
                      <a:lnTo>
                        <a:pt x="76" y="20"/>
                      </a:lnTo>
                      <a:lnTo>
                        <a:pt x="75" y="13"/>
                      </a:lnTo>
                      <a:lnTo>
                        <a:pt x="74" y="7"/>
                      </a:lnTo>
                      <a:lnTo>
                        <a:pt x="74" y="4"/>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40100" name="Freeform 490"/>
                <p:cNvSpPr>
                  <a:spLocks/>
                </p:cNvSpPr>
                <p:nvPr/>
              </p:nvSpPr>
              <p:spPr bwMode="auto">
                <a:xfrm>
                  <a:off x="1985" y="2330"/>
                  <a:ext cx="9" cy="4"/>
                </a:xfrm>
                <a:custGeom>
                  <a:avLst/>
                  <a:gdLst>
                    <a:gd name="T0" fmla="*/ 0 w 76"/>
                    <a:gd name="T1" fmla="*/ 0 h 33"/>
                    <a:gd name="T2" fmla="*/ 0 w 76"/>
                    <a:gd name="T3" fmla="*/ 0 h 33"/>
                    <a:gd name="T4" fmla="*/ 0 w 76"/>
                    <a:gd name="T5" fmla="*/ 0 h 33"/>
                    <a:gd name="T6" fmla="*/ 0 w 76"/>
                    <a:gd name="T7" fmla="*/ 0 h 33"/>
                    <a:gd name="T8" fmla="*/ 0 w 76"/>
                    <a:gd name="T9" fmla="*/ 0 h 33"/>
                    <a:gd name="T10" fmla="*/ 0 w 76"/>
                    <a:gd name="T11" fmla="*/ 0 h 33"/>
                    <a:gd name="T12" fmla="*/ 0 w 76"/>
                    <a:gd name="T13" fmla="*/ 0 h 33"/>
                    <a:gd name="T14" fmla="*/ 0 w 76"/>
                    <a:gd name="T15" fmla="*/ 0 h 33"/>
                    <a:gd name="T16" fmla="*/ 0 w 76"/>
                    <a:gd name="T17" fmla="*/ 0 h 33"/>
                    <a:gd name="T18" fmla="*/ 0 w 76"/>
                    <a:gd name="T19" fmla="*/ 0 h 33"/>
                    <a:gd name="T20" fmla="*/ 0 w 76"/>
                    <a:gd name="T21" fmla="*/ 0 h 33"/>
                    <a:gd name="T22" fmla="*/ 0 w 76"/>
                    <a:gd name="T23" fmla="*/ 0 h 33"/>
                    <a:gd name="T24" fmla="*/ 0 w 76"/>
                    <a:gd name="T25" fmla="*/ 0 h 33"/>
                    <a:gd name="T26" fmla="*/ 0 w 76"/>
                    <a:gd name="T27" fmla="*/ 0 h 33"/>
                    <a:gd name="T28" fmla="*/ 0 w 76"/>
                    <a:gd name="T29" fmla="*/ 0 h 33"/>
                    <a:gd name="T30" fmla="*/ 0 w 76"/>
                    <a:gd name="T31" fmla="*/ 0 h 33"/>
                    <a:gd name="T32" fmla="*/ 0 w 76"/>
                    <a:gd name="T33" fmla="*/ 0 h 33"/>
                    <a:gd name="T34" fmla="*/ 0 w 76"/>
                    <a:gd name="T35" fmla="*/ 0 h 33"/>
                    <a:gd name="T36" fmla="*/ 0 w 76"/>
                    <a:gd name="T37" fmla="*/ 0 h 33"/>
                    <a:gd name="T38" fmla="*/ 0 w 76"/>
                    <a:gd name="T39" fmla="*/ 0 h 33"/>
                    <a:gd name="T40" fmla="*/ 0 w 76"/>
                    <a:gd name="T41" fmla="*/ 0 h 33"/>
                    <a:gd name="T42" fmla="*/ 0 w 76"/>
                    <a:gd name="T43" fmla="*/ 0 h 33"/>
                    <a:gd name="T44" fmla="*/ 0 w 76"/>
                    <a:gd name="T45" fmla="*/ 0 h 33"/>
                    <a:gd name="T46" fmla="*/ 0 w 76"/>
                    <a:gd name="T47" fmla="*/ 0 h 33"/>
                    <a:gd name="T48" fmla="*/ 0 w 76"/>
                    <a:gd name="T49" fmla="*/ 0 h 33"/>
                    <a:gd name="T50" fmla="*/ 0 w 76"/>
                    <a:gd name="T51" fmla="*/ 0 h 33"/>
                    <a:gd name="T52" fmla="*/ 0 w 76"/>
                    <a:gd name="T53" fmla="*/ 0 h 33"/>
                    <a:gd name="T54" fmla="*/ 0 w 76"/>
                    <a:gd name="T55" fmla="*/ 0 h 33"/>
                    <a:gd name="T56" fmla="*/ 0 w 76"/>
                    <a:gd name="T57" fmla="*/ 0 h 33"/>
                    <a:gd name="T58" fmla="*/ 0 w 76"/>
                    <a:gd name="T59" fmla="*/ 0 h 33"/>
                    <a:gd name="T60" fmla="*/ 0 w 76"/>
                    <a:gd name="T61" fmla="*/ 0 h 33"/>
                    <a:gd name="T62" fmla="*/ 0 w 76"/>
                    <a:gd name="T63" fmla="*/ 0 h 33"/>
                    <a:gd name="T64" fmla="*/ 0 w 76"/>
                    <a:gd name="T65" fmla="*/ 0 h 33"/>
                    <a:gd name="T66" fmla="*/ 0 w 76"/>
                    <a:gd name="T67" fmla="*/ 0 h 33"/>
                    <a:gd name="T68" fmla="*/ 0 w 76"/>
                    <a:gd name="T69" fmla="*/ 0 h 33"/>
                    <a:gd name="T70" fmla="*/ 0 w 76"/>
                    <a:gd name="T71" fmla="*/ 0 h 33"/>
                    <a:gd name="T72" fmla="*/ 0 w 76"/>
                    <a:gd name="T73" fmla="*/ 0 h 33"/>
                    <a:gd name="T74" fmla="*/ 0 w 76"/>
                    <a:gd name="T75" fmla="*/ 0 h 33"/>
                    <a:gd name="T76" fmla="*/ 0 w 76"/>
                    <a:gd name="T77" fmla="*/ 0 h 33"/>
                    <a:gd name="T78" fmla="*/ 0 w 76"/>
                    <a:gd name="T79" fmla="*/ 0 h 33"/>
                    <a:gd name="T80" fmla="*/ 0 w 76"/>
                    <a:gd name="T81" fmla="*/ 0 h 3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76" h="33">
                      <a:moveTo>
                        <a:pt x="75" y="4"/>
                      </a:moveTo>
                      <a:lnTo>
                        <a:pt x="74" y="2"/>
                      </a:lnTo>
                      <a:lnTo>
                        <a:pt x="72" y="0"/>
                      </a:lnTo>
                      <a:lnTo>
                        <a:pt x="69" y="0"/>
                      </a:lnTo>
                      <a:lnTo>
                        <a:pt x="65" y="1"/>
                      </a:lnTo>
                      <a:lnTo>
                        <a:pt x="58" y="2"/>
                      </a:lnTo>
                      <a:lnTo>
                        <a:pt x="50" y="3"/>
                      </a:lnTo>
                      <a:lnTo>
                        <a:pt x="41" y="3"/>
                      </a:lnTo>
                      <a:lnTo>
                        <a:pt x="32" y="2"/>
                      </a:lnTo>
                      <a:lnTo>
                        <a:pt x="23" y="2"/>
                      </a:lnTo>
                      <a:lnTo>
                        <a:pt x="16" y="2"/>
                      </a:lnTo>
                      <a:lnTo>
                        <a:pt x="11" y="1"/>
                      </a:lnTo>
                      <a:lnTo>
                        <a:pt x="8" y="1"/>
                      </a:lnTo>
                      <a:lnTo>
                        <a:pt x="6" y="1"/>
                      </a:lnTo>
                      <a:lnTo>
                        <a:pt x="3" y="0"/>
                      </a:lnTo>
                      <a:lnTo>
                        <a:pt x="1" y="1"/>
                      </a:lnTo>
                      <a:lnTo>
                        <a:pt x="0" y="3"/>
                      </a:lnTo>
                      <a:lnTo>
                        <a:pt x="0" y="9"/>
                      </a:lnTo>
                      <a:lnTo>
                        <a:pt x="0" y="15"/>
                      </a:lnTo>
                      <a:lnTo>
                        <a:pt x="0" y="21"/>
                      </a:lnTo>
                      <a:lnTo>
                        <a:pt x="0" y="25"/>
                      </a:lnTo>
                      <a:lnTo>
                        <a:pt x="1" y="27"/>
                      </a:lnTo>
                      <a:lnTo>
                        <a:pt x="2" y="29"/>
                      </a:lnTo>
                      <a:lnTo>
                        <a:pt x="3" y="30"/>
                      </a:lnTo>
                      <a:lnTo>
                        <a:pt x="6" y="31"/>
                      </a:lnTo>
                      <a:lnTo>
                        <a:pt x="10" y="31"/>
                      </a:lnTo>
                      <a:lnTo>
                        <a:pt x="17" y="32"/>
                      </a:lnTo>
                      <a:lnTo>
                        <a:pt x="26" y="32"/>
                      </a:lnTo>
                      <a:lnTo>
                        <a:pt x="37" y="33"/>
                      </a:lnTo>
                      <a:lnTo>
                        <a:pt x="47" y="33"/>
                      </a:lnTo>
                      <a:lnTo>
                        <a:pt x="56" y="33"/>
                      </a:lnTo>
                      <a:lnTo>
                        <a:pt x="64" y="32"/>
                      </a:lnTo>
                      <a:lnTo>
                        <a:pt x="69" y="31"/>
                      </a:lnTo>
                      <a:lnTo>
                        <a:pt x="72" y="30"/>
                      </a:lnTo>
                      <a:lnTo>
                        <a:pt x="74" y="29"/>
                      </a:lnTo>
                      <a:lnTo>
                        <a:pt x="76" y="27"/>
                      </a:lnTo>
                      <a:lnTo>
                        <a:pt x="76" y="24"/>
                      </a:lnTo>
                      <a:lnTo>
                        <a:pt x="76" y="20"/>
                      </a:lnTo>
                      <a:lnTo>
                        <a:pt x="76" y="13"/>
                      </a:lnTo>
                      <a:lnTo>
                        <a:pt x="75" y="7"/>
                      </a:lnTo>
                      <a:lnTo>
                        <a:pt x="75" y="4"/>
                      </a:lnTo>
                      <a:close/>
                    </a:path>
                  </a:pathLst>
                </a:custGeom>
                <a:solidFill>
                  <a:srgbClr val="E5DDD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0101" name="Freeform 491"/>
                <p:cNvSpPr>
                  <a:spLocks/>
                </p:cNvSpPr>
                <p:nvPr/>
              </p:nvSpPr>
              <p:spPr bwMode="auto">
                <a:xfrm>
                  <a:off x="1985" y="2330"/>
                  <a:ext cx="9" cy="4"/>
                </a:xfrm>
                <a:custGeom>
                  <a:avLst/>
                  <a:gdLst>
                    <a:gd name="T0" fmla="*/ 0 w 76"/>
                    <a:gd name="T1" fmla="*/ 0 h 33"/>
                    <a:gd name="T2" fmla="*/ 0 w 76"/>
                    <a:gd name="T3" fmla="*/ 0 h 33"/>
                    <a:gd name="T4" fmla="*/ 0 w 76"/>
                    <a:gd name="T5" fmla="*/ 0 h 33"/>
                    <a:gd name="T6" fmla="*/ 0 w 76"/>
                    <a:gd name="T7" fmla="*/ 0 h 33"/>
                    <a:gd name="T8" fmla="*/ 0 w 76"/>
                    <a:gd name="T9" fmla="*/ 0 h 33"/>
                    <a:gd name="T10" fmla="*/ 0 w 76"/>
                    <a:gd name="T11" fmla="*/ 0 h 33"/>
                    <a:gd name="T12" fmla="*/ 0 w 76"/>
                    <a:gd name="T13" fmla="*/ 0 h 33"/>
                    <a:gd name="T14" fmla="*/ 0 w 76"/>
                    <a:gd name="T15" fmla="*/ 0 h 33"/>
                    <a:gd name="T16" fmla="*/ 0 w 76"/>
                    <a:gd name="T17" fmla="*/ 0 h 33"/>
                    <a:gd name="T18" fmla="*/ 0 w 76"/>
                    <a:gd name="T19" fmla="*/ 0 h 33"/>
                    <a:gd name="T20" fmla="*/ 0 w 76"/>
                    <a:gd name="T21" fmla="*/ 0 h 33"/>
                    <a:gd name="T22" fmla="*/ 0 w 76"/>
                    <a:gd name="T23" fmla="*/ 0 h 33"/>
                    <a:gd name="T24" fmla="*/ 0 w 76"/>
                    <a:gd name="T25" fmla="*/ 0 h 33"/>
                    <a:gd name="T26" fmla="*/ 0 w 76"/>
                    <a:gd name="T27" fmla="*/ 0 h 33"/>
                    <a:gd name="T28" fmla="*/ 0 w 76"/>
                    <a:gd name="T29" fmla="*/ 0 h 33"/>
                    <a:gd name="T30" fmla="*/ 0 w 76"/>
                    <a:gd name="T31" fmla="*/ 0 h 33"/>
                    <a:gd name="T32" fmla="*/ 0 w 76"/>
                    <a:gd name="T33" fmla="*/ 0 h 33"/>
                    <a:gd name="T34" fmla="*/ 0 w 76"/>
                    <a:gd name="T35" fmla="*/ 0 h 33"/>
                    <a:gd name="T36" fmla="*/ 0 w 76"/>
                    <a:gd name="T37" fmla="*/ 0 h 33"/>
                    <a:gd name="T38" fmla="*/ 0 w 76"/>
                    <a:gd name="T39" fmla="*/ 0 h 33"/>
                    <a:gd name="T40" fmla="*/ 0 w 76"/>
                    <a:gd name="T41" fmla="*/ 0 h 33"/>
                    <a:gd name="T42" fmla="*/ 0 w 76"/>
                    <a:gd name="T43" fmla="*/ 0 h 33"/>
                    <a:gd name="T44" fmla="*/ 0 w 76"/>
                    <a:gd name="T45" fmla="*/ 0 h 33"/>
                    <a:gd name="T46" fmla="*/ 0 w 76"/>
                    <a:gd name="T47" fmla="*/ 0 h 33"/>
                    <a:gd name="T48" fmla="*/ 0 w 76"/>
                    <a:gd name="T49" fmla="*/ 0 h 33"/>
                    <a:gd name="T50" fmla="*/ 0 w 76"/>
                    <a:gd name="T51" fmla="*/ 0 h 33"/>
                    <a:gd name="T52" fmla="*/ 0 w 76"/>
                    <a:gd name="T53" fmla="*/ 0 h 33"/>
                    <a:gd name="T54" fmla="*/ 0 w 76"/>
                    <a:gd name="T55" fmla="*/ 0 h 33"/>
                    <a:gd name="T56" fmla="*/ 0 w 76"/>
                    <a:gd name="T57" fmla="*/ 0 h 33"/>
                    <a:gd name="T58" fmla="*/ 0 w 76"/>
                    <a:gd name="T59" fmla="*/ 0 h 33"/>
                    <a:gd name="T60" fmla="*/ 0 w 76"/>
                    <a:gd name="T61" fmla="*/ 0 h 33"/>
                    <a:gd name="T62" fmla="*/ 0 w 76"/>
                    <a:gd name="T63" fmla="*/ 0 h 33"/>
                    <a:gd name="T64" fmla="*/ 0 w 76"/>
                    <a:gd name="T65" fmla="*/ 0 h 33"/>
                    <a:gd name="T66" fmla="*/ 0 w 76"/>
                    <a:gd name="T67" fmla="*/ 0 h 33"/>
                    <a:gd name="T68" fmla="*/ 0 w 76"/>
                    <a:gd name="T69" fmla="*/ 0 h 33"/>
                    <a:gd name="T70" fmla="*/ 0 w 76"/>
                    <a:gd name="T71" fmla="*/ 0 h 33"/>
                    <a:gd name="T72" fmla="*/ 0 w 76"/>
                    <a:gd name="T73" fmla="*/ 0 h 33"/>
                    <a:gd name="T74" fmla="*/ 0 w 76"/>
                    <a:gd name="T75" fmla="*/ 0 h 33"/>
                    <a:gd name="T76" fmla="*/ 0 w 76"/>
                    <a:gd name="T77" fmla="*/ 0 h 33"/>
                    <a:gd name="T78" fmla="*/ 0 w 76"/>
                    <a:gd name="T79" fmla="*/ 0 h 33"/>
                    <a:gd name="T80" fmla="*/ 0 w 76"/>
                    <a:gd name="T81" fmla="*/ 0 h 33"/>
                    <a:gd name="T82" fmla="*/ 0 w 76"/>
                    <a:gd name="T83" fmla="*/ 0 h 33"/>
                    <a:gd name="T84" fmla="*/ 0 w 76"/>
                    <a:gd name="T85" fmla="*/ 0 h 33"/>
                    <a:gd name="T86" fmla="*/ 0 w 76"/>
                    <a:gd name="T87" fmla="*/ 0 h 33"/>
                    <a:gd name="T88" fmla="*/ 0 w 76"/>
                    <a:gd name="T89" fmla="*/ 0 h 33"/>
                    <a:gd name="T90" fmla="*/ 0 w 76"/>
                    <a:gd name="T91" fmla="*/ 0 h 33"/>
                    <a:gd name="T92" fmla="*/ 0 w 76"/>
                    <a:gd name="T93" fmla="*/ 0 h 33"/>
                    <a:gd name="T94" fmla="*/ 0 w 76"/>
                    <a:gd name="T95" fmla="*/ 0 h 33"/>
                    <a:gd name="T96" fmla="*/ 0 w 76"/>
                    <a:gd name="T97" fmla="*/ 0 h 3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76" h="33">
                      <a:moveTo>
                        <a:pt x="75" y="4"/>
                      </a:moveTo>
                      <a:lnTo>
                        <a:pt x="75" y="4"/>
                      </a:lnTo>
                      <a:lnTo>
                        <a:pt x="74" y="2"/>
                      </a:lnTo>
                      <a:lnTo>
                        <a:pt x="72" y="0"/>
                      </a:lnTo>
                      <a:lnTo>
                        <a:pt x="69" y="0"/>
                      </a:lnTo>
                      <a:lnTo>
                        <a:pt x="65" y="1"/>
                      </a:lnTo>
                      <a:lnTo>
                        <a:pt x="58" y="2"/>
                      </a:lnTo>
                      <a:lnTo>
                        <a:pt x="50" y="3"/>
                      </a:lnTo>
                      <a:lnTo>
                        <a:pt x="41" y="3"/>
                      </a:lnTo>
                      <a:lnTo>
                        <a:pt x="32" y="2"/>
                      </a:lnTo>
                      <a:lnTo>
                        <a:pt x="23" y="2"/>
                      </a:lnTo>
                      <a:lnTo>
                        <a:pt x="16" y="2"/>
                      </a:lnTo>
                      <a:lnTo>
                        <a:pt x="11" y="1"/>
                      </a:lnTo>
                      <a:lnTo>
                        <a:pt x="8" y="1"/>
                      </a:lnTo>
                      <a:lnTo>
                        <a:pt x="6" y="1"/>
                      </a:lnTo>
                      <a:lnTo>
                        <a:pt x="3" y="0"/>
                      </a:lnTo>
                      <a:lnTo>
                        <a:pt x="1" y="1"/>
                      </a:lnTo>
                      <a:lnTo>
                        <a:pt x="0" y="3"/>
                      </a:lnTo>
                      <a:lnTo>
                        <a:pt x="0" y="9"/>
                      </a:lnTo>
                      <a:lnTo>
                        <a:pt x="0" y="15"/>
                      </a:lnTo>
                      <a:lnTo>
                        <a:pt x="0" y="21"/>
                      </a:lnTo>
                      <a:lnTo>
                        <a:pt x="0" y="25"/>
                      </a:lnTo>
                      <a:lnTo>
                        <a:pt x="1" y="27"/>
                      </a:lnTo>
                      <a:lnTo>
                        <a:pt x="2" y="29"/>
                      </a:lnTo>
                      <a:lnTo>
                        <a:pt x="3" y="30"/>
                      </a:lnTo>
                      <a:lnTo>
                        <a:pt x="6" y="31"/>
                      </a:lnTo>
                      <a:lnTo>
                        <a:pt x="10" y="31"/>
                      </a:lnTo>
                      <a:lnTo>
                        <a:pt x="17" y="32"/>
                      </a:lnTo>
                      <a:lnTo>
                        <a:pt x="26" y="32"/>
                      </a:lnTo>
                      <a:lnTo>
                        <a:pt x="37" y="33"/>
                      </a:lnTo>
                      <a:lnTo>
                        <a:pt x="47" y="33"/>
                      </a:lnTo>
                      <a:lnTo>
                        <a:pt x="56" y="33"/>
                      </a:lnTo>
                      <a:lnTo>
                        <a:pt x="64" y="32"/>
                      </a:lnTo>
                      <a:lnTo>
                        <a:pt x="69" y="31"/>
                      </a:lnTo>
                      <a:lnTo>
                        <a:pt x="72" y="30"/>
                      </a:lnTo>
                      <a:lnTo>
                        <a:pt x="74" y="29"/>
                      </a:lnTo>
                      <a:lnTo>
                        <a:pt x="76" y="27"/>
                      </a:lnTo>
                      <a:lnTo>
                        <a:pt x="76" y="24"/>
                      </a:lnTo>
                      <a:lnTo>
                        <a:pt x="76" y="20"/>
                      </a:lnTo>
                      <a:lnTo>
                        <a:pt x="76" y="13"/>
                      </a:lnTo>
                      <a:lnTo>
                        <a:pt x="75" y="7"/>
                      </a:lnTo>
                      <a:lnTo>
                        <a:pt x="75" y="4"/>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40102" name="Freeform 492"/>
                <p:cNvSpPr>
                  <a:spLocks/>
                </p:cNvSpPr>
                <p:nvPr/>
              </p:nvSpPr>
              <p:spPr bwMode="auto">
                <a:xfrm>
                  <a:off x="1972" y="2330"/>
                  <a:ext cx="10" cy="4"/>
                </a:xfrm>
                <a:custGeom>
                  <a:avLst/>
                  <a:gdLst>
                    <a:gd name="T0" fmla="*/ 0 w 75"/>
                    <a:gd name="T1" fmla="*/ 0 h 33"/>
                    <a:gd name="T2" fmla="*/ 0 w 75"/>
                    <a:gd name="T3" fmla="*/ 0 h 33"/>
                    <a:gd name="T4" fmla="*/ 0 w 75"/>
                    <a:gd name="T5" fmla="*/ 0 h 33"/>
                    <a:gd name="T6" fmla="*/ 0 w 75"/>
                    <a:gd name="T7" fmla="*/ 0 h 33"/>
                    <a:gd name="T8" fmla="*/ 0 w 75"/>
                    <a:gd name="T9" fmla="*/ 0 h 33"/>
                    <a:gd name="T10" fmla="*/ 0 w 75"/>
                    <a:gd name="T11" fmla="*/ 0 h 33"/>
                    <a:gd name="T12" fmla="*/ 0 w 75"/>
                    <a:gd name="T13" fmla="*/ 0 h 33"/>
                    <a:gd name="T14" fmla="*/ 0 w 75"/>
                    <a:gd name="T15" fmla="*/ 0 h 33"/>
                    <a:gd name="T16" fmla="*/ 0 w 75"/>
                    <a:gd name="T17" fmla="*/ 0 h 33"/>
                    <a:gd name="T18" fmla="*/ 0 w 75"/>
                    <a:gd name="T19" fmla="*/ 0 h 33"/>
                    <a:gd name="T20" fmla="*/ 0 w 75"/>
                    <a:gd name="T21" fmla="*/ 0 h 33"/>
                    <a:gd name="T22" fmla="*/ 0 w 75"/>
                    <a:gd name="T23" fmla="*/ 0 h 33"/>
                    <a:gd name="T24" fmla="*/ 0 w 75"/>
                    <a:gd name="T25" fmla="*/ 0 h 33"/>
                    <a:gd name="T26" fmla="*/ 0 w 75"/>
                    <a:gd name="T27" fmla="*/ 0 h 33"/>
                    <a:gd name="T28" fmla="*/ 0 w 75"/>
                    <a:gd name="T29" fmla="*/ 0 h 33"/>
                    <a:gd name="T30" fmla="*/ 0 w 75"/>
                    <a:gd name="T31" fmla="*/ 0 h 33"/>
                    <a:gd name="T32" fmla="*/ 0 w 75"/>
                    <a:gd name="T33" fmla="*/ 0 h 33"/>
                    <a:gd name="T34" fmla="*/ 0 w 75"/>
                    <a:gd name="T35" fmla="*/ 0 h 33"/>
                    <a:gd name="T36" fmla="*/ 0 w 75"/>
                    <a:gd name="T37" fmla="*/ 0 h 33"/>
                    <a:gd name="T38" fmla="*/ 0 w 75"/>
                    <a:gd name="T39" fmla="*/ 0 h 33"/>
                    <a:gd name="T40" fmla="*/ 0 w 75"/>
                    <a:gd name="T41" fmla="*/ 0 h 33"/>
                    <a:gd name="T42" fmla="*/ 0 w 75"/>
                    <a:gd name="T43" fmla="*/ 0 h 33"/>
                    <a:gd name="T44" fmla="*/ 0 w 75"/>
                    <a:gd name="T45" fmla="*/ 0 h 33"/>
                    <a:gd name="T46" fmla="*/ 0 w 75"/>
                    <a:gd name="T47" fmla="*/ 0 h 33"/>
                    <a:gd name="T48" fmla="*/ 0 w 75"/>
                    <a:gd name="T49" fmla="*/ 0 h 33"/>
                    <a:gd name="T50" fmla="*/ 0 w 75"/>
                    <a:gd name="T51" fmla="*/ 0 h 33"/>
                    <a:gd name="T52" fmla="*/ 0 w 75"/>
                    <a:gd name="T53" fmla="*/ 0 h 33"/>
                    <a:gd name="T54" fmla="*/ 0 w 75"/>
                    <a:gd name="T55" fmla="*/ 0 h 33"/>
                    <a:gd name="T56" fmla="*/ 0 w 75"/>
                    <a:gd name="T57" fmla="*/ 0 h 33"/>
                    <a:gd name="T58" fmla="*/ 0 w 75"/>
                    <a:gd name="T59" fmla="*/ 0 h 33"/>
                    <a:gd name="T60" fmla="*/ 0 w 75"/>
                    <a:gd name="T61" fmla="*/ 0 h 33"/>
                    <a:gd name="T62" fmla="*/ 0 w 75"/>
                    <a:gd name="T63" fmla="*/ 0 h 33"/>
                    <a:gd name="T64" fmla="*/ 0 w 75"/>
                    <a:gd name="T65" fmla="*/ 0 h 33"/>
                    <a:gd name="T66" fmla="*/ 0 w 75"/>
                    <a:gd name="T67" fmla="*/ 0 h 33"/>
                    <a:gd name="T68" fmla="*/ 0 w 75"/>
                    <a:gd name="T69" fmla="*/ 0 h 33"/>
                    <a:gd name="T70" fmla="*/ 0 w 75"/>
                    <a:gd name="T71" fmla="*/ 0 h 33"/>
                    <a:gd name="T72" fmla="*/ 0 w 75"/>
                    <a:gd name="T73" fmla="*/ 0 h 33"/>
                    <a:gd name="T74" fmla="*/ 0 w 75"/>
                    <a:gd name="T75" fmla="*/ 0 h 33"/>
                    <a:gd name="T76" fmla="*/ 0 w 75"/>
                    <a:gd name="T77" fmla="*/ 0 h 33"/>
                    <a:gd name="T78" fmla="*/ 0 w 75"/>
                    <a:gd name="T79" fmla="*/ 0 h 33"/>
                    <a:gd name="T80" fmla="*/ 0 w 75"/>
                    <a:gd name="T81" fmla="*/ 0 h 3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75" h="33">
                      <a:moveTo>
                        <a:pt x="73" y="4"/>
                      </a:moveTo>
                      <a:lnTo>
                        <a:pt x="73" y="2"/>
                      </a:lnTo>
                      <a:lnTo>
                        <a:pt x="71" y="0"/>
                      </a:lnTo>
                      <a:lnTo>
                        <a:pt x="69" y="0"/>
                      </a:lnTo>
                      <a:lnTo>
                        <a:pt x="65" y="1"/>
                      </a:lnTo>
                      <a:lnTo>
                        <a:pt x="58" y="2"/>
                      </a:lnTo>
                      <a:lnTo>
                        <a:pt x="50" y="3"/>
                      </a:lnTo>
                      <a:lnTo>
                        <a:pt x="41" y="3"/>
                      </a:lnTo>
                      <a:lnTo>
                        <a:pt x="32" y="2"/>
                      </a:lnTo>
                      <a:lnTo>
                        <a:pt x="23" y="2"/>
                      </a:lnTo>
                      <a:lnTo>
                        <a:pt x="16" y="2"/>
                      </a:lnTo>
                      <a:lnTo>
                        <a:pt x="11" y="1"/>
                      </a:lnTo>
                      <a:lnTo>
                        <a:pt x="8" y="1"/>
                      </a:lnTo>
                      <a:lnTo>
                        <a:pt x="6" y="1"/>
                      </a:lnTo>
                      <a:lnTo>
                        <a:pt x="4" y="0"/>
                      </a:lnTo>
                      <a:lnTo>
                        <a:pt x="2" y="1"/>
                      </a:lnTo>
                      <a:lnTo>
                        <a:pt x="1" y="3"/>
                      </a:lnTo>
                      <a:lnTo>
                        <a:pt x="0" y="9"/>
                      </a:lnTo>
                      <a:lnTo>
                        <a:pt x="0" y="15"/>
                      </a:lnTo>
                      <a:lnTo>
                        <a:pt x="0" y="21"/>
                      </a:lnTo>
                      <a:lnTo>
                        <a:pt x="1" y="25"/>
                      </a:lnTo>
                      <a:lnTo>
                        <a:pt x="2" y="27"/>
                      </a:lnTo>
                      <a:lnTo>
                        <a:pt x="3" y="29"/>
                      </a:lnTo>
                      <a:lnTo>
                        <a:pt x="4" y="30"/>
                      </a:lnTo>
                      <a:lnTo>
                        <a:pt x="7" y="31"/>
                      </a:lnTo>
                      <a:lnTo>
                        <a:pt x="11" y="31"/>
                      </a:lnTo>
                      <a:lnTo>
                        <a:pt x="17" y="32"/>
                      </a:lnTo>
                      <a:lnTo>
                        <a:pt x="26" y="32"/>
                      </a:lnTo>
                      <a:lnTo>
                        <a:pt x="36" y="33"/>
                      </a:lnTo>
                      <a:lnTo>
                        <a:pt x="46" y="33"/>
                      </a:lnTo>
                      <a:lnTo>
                        <a:pt x="55" y="33"/>
                      </a:lnTo>
                      <a:lnTo>
                        <a:pt x="63" y="32"/>
                      </a:lnTo>
                      <a:lnTo>
                        <a:pt x="68" y="31"/>
                      </a:lnTo>
                      <a:lnTo>
                        <a:pt x="71" y="30"/>
                      </a:lnTo>
                      <a:lnTo>
                        <a:pt x="73" y="29"/>
                      </a:lnTo>
                      <a:lnTo>
                        <a:pt x="74" y="27"/>
                      </a:lnTo>
                      <a:lnTo>
                        <a:pt x="75" y="24"/>
                      </a:lnTo>
                      <a:lnTo>
                        <a:pt x="75" y="20"/>
                      </a:lnTo>
                      <a:lnTo>
                        <a:pt x="74" y="13"/>
                      </a:lnTo>
                      <a:lnTo>
                        <a:pt x="73" y="7"/>
                      </a:lnTo>
                      <a:lnTo>
                        <a:pt x="73" y="4"/>
                      </a:lnTo>
                      <a:close/>
                    </a:path>
                  </a:pathLst>
                </a:custGeom>
                <a:solidFill>
                  <a:srgbClr val="E5DDD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0103" name="Freeform 493"/>
                <p:cNvSpPr>
                  <a:spLocks/>
                </p:cNvSpPr>
                <p:nvPr/>
              </p:nvSpPr>
              <p:spPr bwMode="auto">
                <a:xfrm>
                  <a:off x="1972" y="2330"/>
                  <a:ext cx="10" cy="4"/>
                </a:xfrm>
                <a:custGeom>
                  <a:avLst/>
                  <a:gdLst>
                    <a:gd name="T0" fmla="*/ 0 w 75"/>
                    <a:gd name="T1" fmla="*/ 0 h 33"/>
                    <a:gd name="T2" fmla="*/ 0 w 75"/>
                    <a:gd name="T3" fmla="*/ 0 h 33"/>
                    <a:gd name="T4" fmla="*/ 0 w 75"/>
                    <a:gd name="T5" fmla="*/ 0 h 33"/>
                    <a:gd name="T6" fmla="*/ 0 w 75"/>
                    <a:gd name="T7" fmla="*/ 0 h 33"/>
                    <a:gd name="T8" fmla="*/ 0 w 75"/>
                    <a:gd name="T9" fmla="*/ 0 h 33"/>
                    <a:gd name="T10" fmla="*/ 0 w 75"/>
                    <a:gd name="T11" fmla="*/ 0 h 33"/>
                    <a:gd name="T12" fmla="*/ 0 w 75"/>
                    <a:gd name="T13" fmla="*/ 0 h 33"/>
                    <a:gd name="T14" fmla="*/ 0 w 75"/>
                    <a:gd name="T15" fmla="*/ 0 h 33"/>
                    <a:gd name="T16" fmla="*/ 0 w 75"/>
                    <a:gd name="T17" fmla="*/ 0 h 33"/>
                    <a:gd name="T18" fmla="*/ 0 w 75"/>
                    <a:gd name="T19" fmla="*/ 0 h 33"/>
                    <a:gd name="T20" fmla="*/ 0 w 75"/>
                    <a:gd name="T21" fmla="*/ 0 h 33"/>
                    <a:gd name="T22" fmla="*/ 0 w 75"/>
                    <a:gd name="T23" fmla="*/ 0 h 33"/>
                    <a:gd name="T24" fmla="*/ 0 w 75"/>
                    <a:gd name="T25" fmla="*/ 0 h 33"/>
                    <a:gd name="T26" fmla="*/ 0 w 75"/>
                    <a:gd name="T27" fmla="*/ 0 h 33"/>
                    <a:gd name="T28" fmla="*/ 0 w 75"/>
                    <a:gd name="T29" fmla="*/ 0 h 33"/>
                    <a:gd name="T30" fmla="*/ 0 w 75"/>
                    <a:gd name="T31" fmla="*/ 0 h 33"/>
                    <a:gd name="T32" fmla="*/ 0 w 75"/>
                    <a:gd name="T33" fmla="*/ 0 h 33"/>
                    <a:gd name="T34" fmla="*/ 0 w 75"/>
                    <a:gd name="T35" fmla="*/ 0 h 33"/>
                    <a:gd name="T36" fmla="*/ 0 w 75"/>
                    <a:gd name="T37" fmla="*/ 0 h 33"/>
                    <a:gd name="T38" fmla="*/ 0 w 75"/>
                    <a:gd name="T39" fmla="*/ 0 h 33"/>
                    <a:gd name="T40" fmla="*/ 0 w 75"/>
                    <a:gd name="T41" fmla="*/ 0 h 33"/>
                    <a:gd name="T42" fmla="*/ 0 w 75"/>
                    <a:gd name="T43" fmla="*/ 0 h 33"/>
                    <a:gd name="T44" fmla="*/ 0 w 75"/>
                    <a:gd name="T45" fmla="*/ 0 h 33"/>
                    <a:gd name="T46" fmla="*/ 0 w 75"/>
                    <a:gd name="T47" fmla="*/ 0 h 33"/>
                    <a:gd name="T48" fmla="*/ 0 w 75"/>
                    <a:gd name="T49" fmla="*/ 0 h 33"/>
                    <a:gd name="T50" fmla="*/ 0 w 75"/>
                    <a:gd name="T51" fmla="*/ 0 h 33"/>
                    <a:gd name="T52" fmla="*/ 0 w 75"/>
                    <a:gd name="T53" fmla="*/ 0 h 33"/>
                    <a:gd name="T54" fmla="*/ 0 w 75"/>
                    <a:gd name="T55" fmla="*/ 0 h 33"/>
                    <a:gd name="T56" fmla="*/ 0 w 75"/>
                    <a:gd name="T57" fmla="*/ 0 h 33"/>
                    <a:gd name="T58" fmla="*/ 0 w 75"/>
                    <a:gd name="T59" fmla="*/ 0 h 33"/>
                    <a:gd name="T60" fmla="*/ 0 w 75"/>
                    <a:gd name="T61" fmla="*/ 0 h 33"/>
                    <a:gd name="T62" fmla="*/ 0 w 75"/>
                    <a:gd name="T63" fmla="*/ 0 h 33"/>
                    <a:gd name="T64" fmla="*/ 0 w 75"/>
                    <a:gd name="T65" fmla="*/ 0 h 33"/>
                    <a:gd name="T66" fmla="*/ 0 w 75"/>
                    <a:gd name="T67" fmla="*/ 0 h 33"/>
                    <a:gd name="T68" fmla="*/ 0 w 75"/>
                    <a:gd name="T69" fmla="*/ 0 h 33"/>
                    <a:gd name="T70" fmla="*/ 0 w 75"/>
                    <a:gd name="T71" fmla="*/ 0 h 33"/>
                    <a:gd name="T72" fmla="*/ 0 w 75"/>
                    <a:gd name="T73" fmla="*/ 0 h 33"/>
                    <a:gd name="T74" fmla="*/ 0 w 75"/>
                    <a:gd name="T75" fmla="*/ 0 h 33"/>
                    <a:gd name="T76" fmla="*/ 0 w 75"/>
                    <a:gd name="T77" fmla="*/ 0 h 33"/>
                    <a:gd name="T78" fmla="*/ 0 w 75"/>
                    <a:gd name="T79" fmla="*/ 0 h 33"/>
                    <a:gd name="T80" fmla="*/ 0 w 75"/>
                    <a:gd name="T81" fmla="*/ 0 h 33"/>
                    <a:gd name="T82" fmla="*/ 0 w 75"/>
                    <a:gd name="T83" fmla="*/ 0 h 33"/>
                    <a:gd name="T84" fmla="*/ 0 w 75"/>
                    <a:gd name="T85" fmla="*/ 0 h 33"/>
                    <a:gd name="T86" fmla="*/ 0 w 75"/>
                    <a:gd name="T87" fmla="*/ 0 h 33"/>
                    <a:gd name="T88" fmla="*/ 0 w 75"/>
                    <a:gd name="T89" fmla="*/ 0 h 33"/>
                    <a:gd name="T90" fmla="*/ 0 w 75"/>
                    <a:gd name="T91" fmla="*/ 0 h 33"/>
                    <a:gd name="T92" fmla="*/ 0 w 75"/>
                    <a:gd name="T93" fmla="*/ 0 h 33"/>
                    <a:gd name="T94" fmla="*/ 0 w 75"/>
                    <a:gd name="T95" fmla="*/ 0 h 33"/>
                    <a:gd name="T96" fmla="*/ 0 w 75"/>
                    <a:gd name="T97" fmla="*/ 0 h 3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75" h="33">
                      <a:moveTo>
                        <a:pt x="73" y="4"/>
                      </a:moveTo>
                      <a:lnTo>
                        <a:pt x="73" y="4"/>
                      </a:lnTo>
                      <a:lnTo>
                        <a:pt x="73" y="2"/>
                      </a:lnTo>
                      <a:lnTo>
                        <a:pt x="71" y="0"/>
                      </a:lnTo>
                      <a:lnTo>
                        <a:pt x="69" y="0"/>
                      </a:lnTo>
                      <a:lnTo>
                        <a:pt x="65" y="1"/>
                      </a:lnTo>
                      <a:lnTo>
                        <a:pt x="58" y="2"/>
                      </a:lnTo>
                      <a:lnTo>
                        <a:pt x="50" y="3"/>
                      </a:lnTo>
                      <a:lnTo>
                        <a:pt x="41" y="3"/>
                      </a:lnTo>
                      <a:lnTo>
                        <a:pt x="32" y="2"/>
                      </a:lnTo>
                      <a:lnTo>
                        <a:pt x="23" y="2"/>
                      </a:lnTo>
                      <a:lnTo>
                        <a:pt x="16" y="2"/>
                      </a:lnTo>
                      <a:lnTo>
                        <a:pt x="11" y="1"/>
                      </a:lnTo>
                      <a:lnTo>
                        <a:pt x="8" y="1"/>
                      </a:lnTo>
                      <a:lnTo>
                        <a:pt x="6" y="1"/>
                      </a:lnTo>
                      <a:lnTo>
                        <a:pt x="4" y="0"/>
                      </a:lnTo>
                      <a:lnTo>
                        <a:pt x="2" y="1"/>
                      </a:lnTo>
                      <a:lnTo>
                        <a:pt x="1" y="3"/>
                      </a:lnTo>
                      <a:lnTo>
                        <a:pt x="0" y="9"/>
                      </a:lnTo>
                      <a:lnTo>
                        <a:pt x="0" y="15"/>
                      </a:lnTo>
                      <a:lnTo>
                        <a:pt x="0" y="21"/>
                      </a:lnTo>
                      <a:lnTo>
                        <a:pt x="1" y="25"/>
                      </a:lnTo>
                      <a:lnTo>
                        <a:pt x="2" y="27"/>
                      </a:lnTo>
                      <a:lnTo>
                        <a:pt x="3" y="29"/>
                      </a:lnTo>
                      <a:lnTo>
                        <a:pt x="4" y="30"/>
                      </a:lnTo>
                      <a:lnTo>
                        <a:pt x="7" y="31"/>
                      </a:lnTo>
                      <a:lnTo>
                        <a:pt x="11" y="31"/>
                      </a:lnTo>
                      <a:lnTo>
                        <a:pt x="17" y="32"/>
                      </a:lnTo>
                      <a:lnTo>
                        <a:pt x="26" y="32"/>
                      </a:lnTo>
                      <a:lnTo>
                        <a:pt x="36" y="33"/>
                      </a:lnTo>
                      <a:lnTo>
                        <a:pt x="46" y="33"/>
                      </a:lnTo>
                      <a:lnTo>
                        <a:pt x="55" y="33"/>
                      </a:lnTo>
                      <a:lnTo>
                        <a:pt x="63" y="32"/>
                      </a:lnTo>
                      <a:lnTo>
                        <a:pt x="68" y="31"/>
                      </a:lnTo>
                      <a:lnTo>
                        <a:pt x="71" y="30"/>
                      </a:lnTo>
                      <a:lnTo>
                        <a:pt x="73" y="29"/>
                      </a:lnTo>
                      <a:lnTo>
                        <a:pt x="74" y="27"/>
                      </a:lnTo>
                      <a:lnTo>
                        <a:pt x="75" y="24"/>
                      </a:lnTo>
                      <a:lnTo>
                        <a:pt x="75" y="20"/>
                      </a:lnTo>
                      <a:lnTo>
                        <a:pt x="74" y="13"/>
                      </a:lnTo>
                      <a:lnTo>
                        <a:pt x="73" y="7"/>
                      </a:lnTo>
                      <a:lnTo>
                        <a:pt x="73" y="4"/>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40104" name="Freeform 494"/>
                <p:cNvSpPr>
                  <a:spLocks/>
                </p:cNvSpPr>
                <p:nvPr/>
              </p:nvSpPr>
              <p:spPr bwMode="auto">
                <a:xfrm>
                  <a:off x="2087" y="2344"/>
                  <a:ext cx="9" cy="4"/>
                </a:xfrm>
                <a:custGeom>
                  <a:avLst/>
                  <a:gdLst>
                    <a:gd name="T0" fmla="*/ 0 w 76"/>
                    <a:gd name="T1" fmla="*/ 0 h 34"/>
                    <a:gd name="T2" fmla="*/ 0 w 76"/>
                    <a:gd name="T3" fmla="*/ 0 h 34"/>
                    <a:gd name="T4" fmla="*/ 0 w 76"/>
                    <a:gd name="T5" fmla="*/ 0 h 34"/>
                    <a:gd name="T6" fmla="*/ 0 w 76"/>
                    <a:gd name="T7" fmla="*/ 0 h 34"/>
                    <a:gd name="T8" fmla="*/ 0 w 76"/>
                    <a:gd name="T9" fmla="*/ 0 h 34"/>
                    <a:gd name="T10" fmla="*/ 0 w 76"/>
                    <a:gd name="T11" fmla="*/ 0 h 34"/>
                    <a:gd name="T12" fmla="*/ 0 w 76"/>
                    <a:gd name="T13" fmla="*/ 0 h 34"/>
                    <a:gd name="T14" fmla="*/ 0 w 76"/>
                    <a:gd name="T15" fmla="*/ 0 h 34"/>
                    <a:gd name="T16" fmla="*/ 0 w 76"/>
                    <a:gd name="T17" fmla="*/ 0 h 34"/>
                    <a:gd name="T18" fmla="*/ 0 w 76"/>
                    <a:gd name="T19" fmla="*/ 0 h 34"/>
                    <a:gd name="T20" fmla="*/ 0 w 76"/>
                    <a:gd name="T21" fmla="*/ 0 h 34"/>
                    <a:gd name="T22" fmla="*/ 0 w 76"/>
                    <a:gd name="T23" fmla="*/ 0 h 34"/>
                    <a:gd name="T24" fmla="*/ 0 w 76"/>
                    <a:gd name="T25" fmla="*/ 0 h 34"/>
                    <a:gd name="T26" fmla="*/ 0 w 76"/>
                    <a:gd name="T27" fmla="*/ 0 h 34"/>
                    <a:gd name="T28" fmla="*/ 0 w 76"/>
                    <a:gd name="T29" fmla="*/ 0 h 34"/>
                    <a:gd name="T30" fmla="*/ 0 w 76"/>
                    <a:gd name="T31" fmla="*/ 0 h 34"/>
                    <a:gd name="T32" fmla="*/ 0 w 76"/>
                    <a:gd name="T33" fmla="*/ 0 h 34"/>
                    <a:gd name="T34" fmla="*/ 0 w 76"/>
                    <a:gd name="T35" fmla="*/ 0 h 34"/>
                    <a:gd name="T36" fmla="*/ 0 w 76"/>
                    <a:gd name="T37" fmla="*/ 0 h 34"/>
                    <a:gd name="T38" fmla="*/ 0 w 76"/>
                    <a:gd name="T39" fmla="*/ 0 h 34"/>
                    <a:gd name="T40" fmla="*/ 0 w 76"/>
                    <a:gd name="T41" fmla="*/ 0 h 34"/>
                    <a:gd name="T42" fmla="*/ 0 w 76"/>
                    <a:gd name="T43" fmla="*/ 0 h 34"/>
                    <a:gd name="T44" fmla="*/ 0 w 76"/>
                    <a:gd name="T45" fmla="*/ 0 h 34"/>
                    <a:gd name="T46" fmla="*/ 0 w 76"/>
                    <a:gd name="T47" fmla="*/ 0 h 34"/>
                    <a:gd name="T48" fmla="*/ 0 w 76"/>
                    <a:gd name="T49" fmla="*/ 0 h 34"/>
                    <a:gd name="T50" fmla="*/ 0 w 76"/>
                    <a:gd name="T51" fmla="*/ 0 h 34"/>
                    <a:gd name="T52" fmla="*/ 0 w 76"/>
                    <a:gd name="T53" fmla="*/ 0 h 34"/>
                    <a:gd name="T54" fmla="*/ 0 w 76"/>
                    <a:gd name="T55" fmla="*/ 0 h 34"/>
                    <a:gd name="T56" fmla="*/ 0 w 76"/>
                    <a:gd name="T57" fmla="*/ 0 h 34"/>
                    <a:gd name="T58" fmla="*/ 0 w 76"/>
                    <a:gd name="T59" fmla="*/ 0 h 34"/>
                    <a:gd name="T60" fmla="*/ 0 w 76"/>
                    <a:gd name="T61" fmla="*/ 0 h 34"/>
                    <a:gd name="T62" fmla="*/ 0 w 76"/>
                    <a:gd name="T63" fmla="*/ 0 h 34"/>
                    <a:gd name="T64" fmla="*/ 0 w 76"/>
                    <a:gd name="T65" fmla="*/ 0 h 34"/>
                    <a:gd name="T66" fmla="*/ 0 w 76"/>
                    <a:gd name="T67" fmla="*/ 0 h 34"/>
                    <a:gd name="T68" fmla="*/ 0 w 76"/>
                    <a:gd name="T69" fmla="*/ 0 h 34"/>
                    <a:gd name="T70" fmla="*/ 0 w 76"/>
                    <a:gd name="T71" fmla="*/ 0 h 34"/>
                    <a:gd name="T72" fmla="*/ 0 w 76"/>
                    <a:gd name="T73" fmla="*/ 0 h 34"/>
                    <a:gd name="T74" fmla="*/ 0 w 76"/>
                    <a:gd name="T75" fmla="*/ 0 h 34"/>
                    <a:gd name="T76" fmla="*/ 0 w 76"/>
                    <a:gd name="T77" fmla="*/ 0 h 34"/>
                    <a:gd name="T78" fmla="*/ 0 w 76"/>
                    <a:gd name="T79" fmla="*/ 0 h 34"/>
                    <a:gd name="T80" fmla="*/ 0 w 76"/>
                    <a:gd name="T81" fmla="*/ 0 h 3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76" h="34">
                      <a:moveTo>
                        <a:pt x="75" y="5"/>
                      </a:moveTo>
                      <a:lnTo>
                        <a:pt x="73" y="3"/>
                      </a:lnTo>
                      <a:lnTo>
                        <a:pt x="72" y="1"/>
                      </a:lnTo>
                      <a:lnTo>
                        <a:pt x="69" y="1"/>
                      </a:lnTo>
                      <a:lnTo>
                        <a:pt x="65" y="2"/>
                      </a:lnTo>
                      <a:lnTo>
                        <a:pt x="58" y="3"/>
                      </a:lnTo>
                      <a:lnTo>
                        <a:pt x="50" y="4"/>
                      </a:lnTo>
                      <a:lnTo>
                        <a:pt x="41" y="3"/>
                      </a:lnTo>
                      <a:lnTo>
                        <a:pt x="32" y="3"/>
                      </a:lnTo>
                      <a:lnTo>
                        <a:pt x="23" y="2"/>
                      </a:lnTo>
                      <a:lnTo>
                        <a:pt x="16" y="2"/>
                      </a:lnTo>
                      <a:lnTo>
                        <a:pt x="11" y="1"/>
                      </a:lnTo>
                      <a:lnTo>
                        <a:pt x="8" y="1"/>
                      </a:lnTo>
                      <a:lnTo>
                        <a:pt x="6" y="1"/>
                      </a:lnTo>
                      <a:lnTo>
                        <a:pt x="3" y="0"/>
                      </a:lnTo>
                      <a:lnTo>
                        <a:pt x="2" y="0"/>
                      </a:lnTo>
                      <a:lnTo>
                        <a:pt x="1" y="2"/>
                      </a:lnTo>
                      <a:lnTo>
                        <a:pt x="0" y="9"/>
                      </a:lnTo>
                      <a:lnTo>
                        <a:pt x="0" y="15"/>
                      </a:lnTo>
                      <a:lnTo>
                        <a:pt x="0" y="21"/>
                      </a:lnTo>
                      <a:lnTo>
                        <a:pt x="0" y="24"/>
                      </a:lnTo>
                      <a:lnTo>
                        <a:pt x="1" y="27"/>
                      </a:lnTo>
                      <a:lnTo>
                        <a:pt x="2" y="29"/>
                      </a:lnTo>
                      <a:lnTo>
                        <a:pt x="3" y="30"/>
                      </a:lnTo>
                      <a:lnTo>
                        <a:pt x="6" y="31"/>
                      </a:lnTo>
                      <a:lnTo>
                        <a:pt x="10" y="31"/>
                      </a:lnTo>
                      <a:lnTo>
                        <a:pt x="17" y="32"/>
                      </a:lnTo>
                      <a:lnTo>
                        <a:pt x="26" y="33"/>
                      </a:lnTo>
                      <a:lnTo>
                        <a:pt x="36" y="33"/>
                      </a:lnTo>
                      <a:lnTo>
                        <a:pt x="46" y="34"/>
                      </a:lnTo>
                      <a:lnTo>
                        <a:pt x="55" y="34"/>
                      </a:lnTo>
                      <a:lnTo>
                        <a:pt x="63" y="33"/>
                      </a:lnTo>
                      <a:lnTo>
                        <a:pt x="68" y="32"/>
                      </a:lnTo>
                      <a:lnTo>
                        <a:pt x="71" y="31"/>
                      </a:lnTo>
                      <a:lnTo>
                        <a:pt x="73" y="30"/>
                      </a:lnTo>
                      <a:lnTo>
                        <a:pt x="76" y="28"/>
                      </a:lnTo>
                      <a:lnTo>
                        <a:pt x="76" y="26"/>
                      </a:lnTo>
                      <a:lnTo>
                        <a:pt x="76" y="21"/>
                      </a:lnTo>
                      <a:lnTo>
                        <a:pt x="76" y="14"/>
                      </a:lnTo>
                      <a:lnTo>
                        <a:pt x="75" y="8"/>
                      </a:lnTo>
                      <a:lnTo>
                        <a:pt x="75" y="5"/>
                      </a:lnTo>
                      <a:close/>
                    </a:path>
                  </a:pathLst>
                </a:custGeom>
                <a:solidFill>
                  <a:srgbClr val="E5DDD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0105" name="Freeform 495"/>
                <p:cNvSpPr>
                  <a:spLocks/>
                </p:cNvSpPr>
                <p:nvPr/>
              </p:nvSpPr>
              <p:spPr bwMode="auto">
                <a:xfrm>
                  <a:off x="2087" y="2344"/>
                  <a:ext cx="9" cy="4"/>
                </a:xfrm>
                <a:custGeom>
                  <a:avLst/>
                  <a:gdLst>
                    <a:gd name="T0" fmla="*/ 0 w 76"/>
                    <a:gd name="T1" fmla="*/ 0 h 34"/>
                    <a:gd name="T2" fmla="*/ 0 w 76"/>
                    <a:gd name="T3" fmla="*/ 0 h 34"/>
                    <a:gd name="T4" fmla="*/ 0 w 76"/>
                    <a:gd name="T5" fmla="*/ 0 h 34"/>
                    <a:gd name="T6" fmla="*/ 0 w 76"/>
                    <a:gd name="T7" fmla="*/ 0 h 34"/>
                    <a:gd name="T8" fmla="*/ 0 w 76"/>
                    <a:gd name="T9" fmla="*/ 0 h 34"/>
                    <a:gd name="T10" fmla="*/ 0 w 76"/>
                    <a:gd name="T11" fmla="*/ 0 h 34"/>
                    <a:gd name="T12" fmla="*/ 0 w 76"/>
                    <a:gd name="T13" fmla="*/ 0 h 34"/>
                    <a:gd name="T14" fmla="*/ 0 w 76"/>
                    <a:gd name="T15" fmla="*/ 0 h 34"/>
                    <a:gd name="T16" fmla="*/ 0 w 76"/>
                    <a:gd name="T17" fmla="*/ 0 h 34"/>
                    <a:gd name="T18" fmla="*/ 0 w 76"/>
                    <a:gd name="T19" fmla="*/ 0 h 34"/>
                    <a:gd name="T20" fmla="*/ 0 w 76"/>
                    <a:gd name="T21" fmla="*/ 0 h 34"/>
                    <a:gd name="T22" fmla="*/ 0 w 76"/>
                    <a:gd name="T23" fmla="*/ 0 h 34"/>
                    <a:gd name="T24" fmla="*/ 0 w 76"/>
                    <a:gd name="T25" fmla="*/ 0 h 34"/>
                    <a:gd name="T26" fmla="*/ 0 w 76"/>
                    <a:gd name="T27" fmla="*/ 0 h 34"/>
                    <a:gd name="T28" fmla="*/ 0 w 76"/>
                    <a:gd name="T29" fmla="*/ 0 h 34"/>
                    <a:gd name="T30" fmla="*/ 0 w 76"/>
                    <a:gd name="T31" fmla="*/ 0 h 34"/>
                    <a:gd name="T32" fmla="*/ 0 w 76"/>
                    <a:gd name="T33" fmla="*/ 0 h 34"/>
                    <a:gd name="T34" fmla="*/ 0 w 76"/>
                    <a:gd name="T35" fmla="*/ 0 h 34"/>
                    <a:gd name="T36" fmla="*/ 0 w 76"/>
                    <a:gd name="T37" fmla="*/ 0 h 34"/>
                    <a:gd name="T38" fmla="*/ 0 w 76"/>
                    <a:gd name="T39" fmla="*/ 0 h 34"/>
                    <a:gd name="T40" fmla="*/ 0 w 76"/>
                    <a:gd name="T41" fmla="*/ 0 h 34"/>
                    <a:gd name="T42" fmla="*/ 0 w 76"/>
                    <a:gd name="T43" fmla="*/ 0 h 34"/>
                    <a:gd name="T44" fmla="*/ 0 w 76"/>
                    <a:gd name="T45" fmla="*/ 0 h 34"/>
                    <a:gd name="T46" fmla="*/ 0 w 76"/>
                    <a:gd name="T47" fmla="*/ 0 h 34"/>
                    <a:gd name="T48" fmla="*/ 0 w 76"/>
                    <a:gd name="T49" fmla="*/ 0 h 34"/>
                    <a:gd name="T50" fmla="*/ 0 w 76"/>
                    <a:gd name="T51" fmla="*/ 0 h 34"/>
                    <a:gd name="T52" fmla="*/ 0 w 76"/>
                    <a:gd name="T53" fmla="*/ 0 h 34"/>
                    <a:gd name="T54" fmla="*/ 0 w 76"/>
                    <a:gd name="T55" fmla="*/ 0 h 34"/>
                    <a:gd name="T56" fmla="*/ 0 w 76"/>
                    <a:gd name="T57" fmla="*/ 0 h 34"/>
                    <a:gd name="T58" fmla="*/ 0 w 76"/>
                    <a:gd name="T59" fmla="*/ 0 h 34"/>
                    <a:gd name="T60" fmla="*/ 0 w 76"/>
                    <a:gd name="T61" fmla="*/ 0 h 34"/>
                    <a:gd name="T62" fmla="*/ 0 w 76"/>
                    <a:gd name="T63" fmla="*/ 0 h 34"/>
                    <a:gd name="T64" fmla="*/ 0 w 76"/>
                    <a:gd name="T65" fmla="*/ 0 h 34"/>
                    <a:gd name="T66" fmla="*/ 0 w 76"/>
                    <a:gd name="T67" fmla="*/ 0 h 34"/>
                    <a:gd name="T68" fmla="*/ 0 w 76"/>
                    <a:gd name="T69" fmla="*/ 0 h 34"/>
                    <a:gd name="T70" fmla="*/ 0 w 76"/>
                    <a:gd name="T71" fmla="*/ 0 h 34"/>
                    <a:gd name="T72" fmla="*/ 0 w 76"/>
                    <a:gd name="T73" fmla="*/ 0 h 34"/>
                    <a:gd name="T74" fmla="*/ 0 w 76"/>
                    <a:gd name="T75" fmla="*/ 0 h 34"/>
                    <a:gd name="T76" fmla="*/ 0 w 76"/>
                    <a:gd name="T77" fmla="*/ 0 h 34"/>
                    <a:gd name="T78" fmla="*/ 0 w 76"/>
                    <a:gd name="T79" fmla="*/ 0 h 34"/>
                    <a:gd name="T80" fmla="*/ 0 w 76"/>
                    <a:gd name="T81" fmla="*/ 0 h 34"/>
                    <a:gd name="T82" fmla="*/ 0 w 76"/>
                    <a:gd name="T83" fmla="*/ 0 h 34"/>
                    <a:gd name="T84" fmla="*/ 0 w 76"/>
                    <a:gd name="T85" fmla="*/ 0 h 34"/>
                    <a:gd name="T86" fmla="*/ 0 w 76"/>
                    <a:gd name="T87" fmla="*/ 0 h 34"/>
                    <a:gd name="T88" fmla="*/ 0 w 76"/>
                    <a:gd name="T89" fmla="*/ 0 h 34"/>
                    <a:gd name="T90" fmla="*/ 0 w 76"/>
                    <a:gd name="T91" fmla="*/ 0 h 34"/>
                    <a:gd name="T92" fmla="*/ 0 w 76"/>
                    <a:gd name="T93" fmla="*/ 0 h 34"/>
                    <a:gd name="T94" fmla="*/ 0 w 76"/>
                    <a:gd name="T95" fmla="*/ 0 h 34"/>
                    <a:gd name="T96" fmla="*/ 0 w 76"/>
                    <a:gd name="T97" fmla="*/ 0 h 3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76" h="34">
                      <a:moveTo>
                        <a:pt x="75" y="5"/>
                      </a:moveTo>
                      <a:lnTo>
                        <a:pt x="75" y="5"/>
                      </a:lnTo>
                      <a:lnTo>
                        <a:pt x="73" y="3"/>
                      </a:lnTo>
                      <a:lnTo>
                        <a:pt x="72" y="1"/>
                      </a:lnTo>
                      <a:lnTo>
                        <a:pt x="69" y="1"/>
                      </a:lnTo>
                      <a:lnTo>
                        <a:pt x="65" y="2"/>
                      </a:lnTo>
                      <a:lnTo>
                        <a:pt x="58" y="3"/>
                      </a:lnTo>
                      <a:lnTo>
                        <a:pt x="50" y="4"/>
                      </a:lnTo>
                      <a:lnTo>
                        <a:pt x="41" y="3"/>
                      </a:lnTo>
                      <a:lnTo>
                        <a:pt x="32" y="3"/>
                      </a:lnTo>
                      <a:lnTo>
                        <a:pt x="23" y="2"/>
                      </a:lnTo>
                      <a:lnTo>
                        <a:pt x="16" y="2"/>
                      </a:lnTo>
                      <a:lnTo>
                        <a:pt x="11" y="1"/>
                      </a:lnTo>
                      <a:lnTo>
                        <a:pt x="8" y="1"/>
                      </a:lnTo>
                      <a:lnTo>
                        <a:pt x="6" y="1"/>
                      </a:lnTo>
                      <a:lnTo>
                        <a:pt x="3" y="0"/>
                      </a:lnTo>
                      <a:lnTo>
                        <a:pt x="2" y="0"/>
                      </a:lnTo>
                      <a:lnTo>
                        <a:pt x="1" y="2"/>
                      </a:lnTo>
                      <a:lnTo>
                        <a:pt x="0" y="9"/>
                      </a:lnTo>
                      <a:lnTo>
                        <a:pt x="0" y="15"/>
                      </a:lnTo>
                      <a:lnTo>
                        <a:pt x="0" y="21"/>
                      </a:lnTo>
                      <a:lnTo>
                        <a:pt x="0" y="24"/>
                      </a:lnTo>
                      <a:lnTo>
                        <a:pt x="1" y="27"/>
                      </a:lnTo>
                      <a:lnTo>
                        <a:pt x="2" y="29"/>
                      </a:lnTo>
                      <a:lnTo>
                        <a:pt x="3" y="30"/>
                      </a:lnTo>
                      <a:lnTo>
                        <a:pt x="6" y="31"/>
                      </a:lnTo>
                      <a:lnTo>
                        <a:pt x="10" y="31"/>
                      </a:lnTo>
                      <a:lnTo>
                        <a:pt x="17" y="32"/>
                      </a:lnTo>
                      <a:lnTo>
                        <a:pt x="26" y="33"/>
                      </a:lnTo>
                      <a:lnTo>
                        <a:pt x="36" y="33"/>
                      </a:lnTo>
                      <a:lnTo>
                        <a:pt x="46" y="34"/>
                      </a:lnTo>
                      <a:lnTo>
                        <a:pt x="55" y="34"/>
                      </a:lnTo>
                      <a:lnTo>
                        <a:pt x="63" y="33"/>
                      </a:lnTo>
                      <a:lnTo>
                        <a:pt x="68" y="32"/>
                      </a:lnTo>
                      <a:lnTo>
                        <a:pt x="71" y="31"/>
                      </a:lnTo>
                      <a:lnTo>
                        <a:pt x="73" y="30"/>
                      </a:lnTo>
                      <a:lnTo>
                        <a:pt x="76" y="28"/>
                      </a:lnTo>
                      <a:lnTo>
                        <a:pt x="76" y="26"/>
                      </a:lnTo>
                      <a:lnTo>
                        <a:pt x="76" y="21"/>
                      </a:lnTo>
                      <a:lnTo>
                        <a:pt x="76" y="14"/>
                      </a:lnTo>
                      <a:lnTo>
                        <a:pt x="75" y="8"/>
                      </a:lnTo>
                      <a:lnTo>
                        <a:pt x="75" y="5"/>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40106" name="Freeform 496"/>
                <p:cNvSpPr>
                  <a:spLocks/>
                </p:cNvSpPr>
                <p:nvPr/>
              </p:nvSpPr>
              <p:spPr bwMode="auto">
                <a:xfrm>
                  <a:off x="2099" y="2344"/>
                  <a:ext cx="10" cy="5"/>
                </a:xfrm>
                <a:custGeom>
                  <a:avLst/>
                  <a:gdLst>
                    <a:gd name="T0" fmla="*/ 0 w 76"/>
                    <a:gd name="T1" fmla="*/ 0 h 34"/>
                    <a:gd name="T2" fmla="*/ 0 w 76"/>
                    <a:gd name="T3" fmla="*/ 0 h 34"/>
                    <a:gd name="T4" fmla="*/ 0 w 76"/>
                    <a:gd name="T5" fmla="*/ 0 h 34"/>
                    <a:gd name="T6" fmla="*/ 0 w 76"/>
                    <a:gd name="T7" fmla="*/ 0 h 34"/>
                    <a:gd name="T8" fmla="*/ 0 w 76"/>
                    <a:gd name="T9" fmla="*/ 0 h 34"/>
                    <a:gd name="T10" fmla="*/ 0 w 76"/>
                    <a:gd name="T11" fmla="*/ 0 h 34"/>
                    <a:gd name="T12" fmla="*/ 0 w 76"/>
                    <a:gd name="T13" fmla="*/ 0 h 34"/>
                    <a:gd name="T14" fmla="*/ 0 w 76"/>
                    <a:gd name="T15" fmla="*/ 0 h 34"/>
                    <a:gd name="T16" fmla="*/ 0 w 76"/>
                    <a:gd name="T17" fmla="*/ 0 h 34"/>
                    <a:gd name="T18" fmla="*/ 0 w 76"/>
                    <a:gd name="T19" fmla="*/ 0 h 34"/>
                    <a:gd name="T20" fmla="*/ 0 w 76"/>
                    <a:gd name="T21" fmla="*/ 0 h 34"/>
                    <a:gd name="T22" fmla="*/ 0 w 76"/>
                    <a:gd name="T23" fmla="*/ 0 h 34"/>
                    <a:gd name="T24" fmla="*/ 0 w 76"/>
                    <a:gd name="T25" fmla="*/ 0 h 34"/>
                    <a:gd name="T26" fmla="*/ 0 w 76"/>
                    <a:gd name="T27" fmla="*/ 0 h 34"/>
                    <a:gd name="T28" fmla="*/ 0 w 76"/>
                    <a:gd name="T29" fmla="*/ 0 h 34"/>
                    <a:gd name="T30" fmla="*/ 0 w 76"/>
                    <a:gd name="T31" fmla="*/ 0 h 34"/>
                    <a:gd name="T32" fmla="*/ 0 w 76"/>
                    <a:gd name="T33" fmla="*/ 0 h 34"/>
                    <a:gd name="T34" fmla="*/ 0 w 76"/>
                    <a:gd name="T35" fmla="*/ 0 h 34"/>
                    <a:gd name="T36" fmla="*/ 0 w 76"/>
                    <a:gd name="T37" fmla="*/ 0 h 34"/>
                    <a:gd name="T38" fmla="*/ 0 w 76"/>
                    <a:gd name="T39" fmla="*/ 0 h 34"/>
                    <a:gd name="T40" fmla="*/ 0 w 76"/>
                    <a:gd name="T41" fmla="*/ 0 h 34"/>
                    <a:gd name="T42" fmla="*/ 0 w 76"/>
                    <a:gd name="T43" fmla="*/ 0 h 34"/>
                    <a:gd name="T44" fmla="*/ 0 w 76"/>
                    <a:gd name="T45" fmla="*/ 0 h 34"/>
                    <a:gd name="T46" fmla="*/ 0 w 76"/>
                    <a:gd name="T47" fmla="*/ 0 h 34"/>
                    <a:gd name="T48" fmla="*/ 0 w 76"/>
                    <a:gd name="T49" fmla="*/ 0 h 34"/>
                    <a:gd name="T50" fmla="*/ 0 w 76"/>
                    <a:gd name="T51" fmla="*/ 0 h 34"/>
                    <a:gd name="T52" fmla="*/ 0 w 76"/>
                    <a:gd name="T53" fmla="*/ 0 h 34"/>
                    <a:gd name="T54" fmla="*/ 0 w 76"/>
                    <a:gd name="T55" fmla="*/ 0 h 34"/>
                    <a:gd name="T56" fmla="*/ 0 w 76"/>
                    <a:gd name="T57" fmla="*/ 0 h 34"/>
                    <a:gd name="T58" fmla="*/ 0 w 76"/>
                    <a:gd name="T59" fmla="*/ 0 h 34"/>
                    <a:gd name="T60" fmla="*/ 0 w 76"/>
                    <a:gd name="T61" fmla="*/ 0 h 34"/>
                    <a:gd name="T62" fmla="*/ 0 w 76"/>
                    <a:gd name="T63" fmla="*/ 0 h 34"/>
                    <a:gd name="T64" fmla="*/ 0 w 76"/>
                    <a:gd name="T65" fmla="*/ 0 h 34"/>
                    <a:gd name="T66" fmla="*/ 0 w 76"/>
                    <a:gd name="T67" fmla="*/ 0 h 34"/>
                    <a:gd name="T68" fmla="*/ 0 w 76"/>
                    <a:gd name="T69" fmla="*/ 0 h 34"/>
                    <a:gd name="T70" fmla="*/ 0 w 76"/>
                    <a:gd name="T71" fmla="*/ 0 h 34"/>
                    <a:gd name="T72" fmla="*/ 0 w 76"/>
                    <a:gd name="T73" fmla="*/ 0 h 34"/>
                    <a:gd name="T74" fmla="*/ 0 w 76"/>
                    <a:gd name="T75" fmla="*/ 0 h 34"/>
                    <a:gd name="T76" fmla="*/ 0 w 76"/>
                    <a:gd name="T77" fmla="*/ 0 h 34"/>
                    <a:gd name="T78" fmla="*/ 0 w 76"/>
                    <a:gd name="T79" fmla="*/ 0 h 34"/>
                    <a:gd name="T80" fmla="*/ 0 w 76"/>
                    <a:gd name="T81" fmla="*/ 0 h 3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76" h="34">
                      <a:moveTo>
                        <a:pt x="75" y="6"/>
                      </a:moveTo>
                      <a:lnTo>
                        <a:pt x="74" y="4"/>
                      </a:lnTo>
                      <a:lnTo>
                        <a:pt x="72" y="2"/>
                      </a:lnTo>
                      <a:lnTo>
                        <a:pt x="69" y="2"/>
                      </a:lnTo>
                      <a:lnTo>
                        <a:pt x="65" y="3"/>
                      </a:lnTo>
                      <a:lnTo>
                        <a:pt x="58" y="4"/>
                      </a:lnTo>
                      <a:lnTo>
                        <a:pt x="50" y="4"/>
                      </a:lnTo>
                      <a:lnTo>
                        <a:pt x="41" y="4"/>
                      </a:lnTo>
                      <a:lnTo>
                        <a:pt x="32" y="3"/>
                      </a:lnTo>
                      <a:lnTo>
                        <a:pt x="24" y="2"/>
                      </a:lnTo>
                      <a:lnTo>
                        <a:pt x="17" y="2"/>
                      </a:lnTo>
                      <a:lnTo>
                        <a:pt x="12" y="1"/>
                      </a:lnTo>
                      <a:lnTo>
                        <a:pt x="9" y="1"/>
                      </a:lnTo>
                      <a:lnTo>
                        <a:pt x="6" y="1"/>
                      </a:lnTo>
                      <a:lnTo>
                        <a:pt x="4" y="0"/>
                      </a:lnTo>
                      <a:lnTo>
                        <a:pt x="2" y="1"/>
                      </a:lnTo>
                      <a:lnTo>
                        <a:pt x="1" y="3"/>
                      </a:lnTo>
                      <a:lnTo>
                        <a:pt x="0" y="9"/>
                      </a:lnTo>
                      <a:lnTo>
                        <a:pt x="0" y="15"/>
                      </a:lnTo>
                      <a:lnTo>
                        <a:pt x="0" y="21"/>
                      </a:lnTo>
                      <a:lnTo>
                        <a:pt x="1" y="25"/>
                      </a:lnTo>
                      <a:lnTo>
                        <a:pt x="1" y="27"/>
                      </a:lnTo>
                      <a:lnTo>
                        <a:pt x="2" y="29"/>
                      </a:lnTo>
                      <a:lnTo>
                        <a:pt x="4" y="31"/>
                      </a:lnTo>
                      <a:lnTo>
                        <a:pt x="7" y="32"/>
                      </a:lnTo>
                      <a:lnTo>
                        <a:pt x="11" y="32"/>
                      </a:lnTo>
                      <a:lnTo>
                        <a:pt x="17" y="33"/>
                      </a:lnTo>
                      <a:lnTo>
                        <a:pt x="26" y="34"/>
                      </a:lnTo>
                      <a:lnTo>
                        <a:pt x="36" y="34"/>
                      </a:lnTo>
                      <a:lnTo>
                        <a:pt x="46" y="34"/>
                      </a:lnTo>
                      <a:lnTo>
                        <a:pt x="55" y="34"/>
                      </a:lnTo>
                      <a:lnTo>
                        <a:pt x="63" y="34"/>
                      </a:lnTo>
                      <a:lnTo>
                        <a:pt x="68" y="33"/>
                      </a:lnTo>
                      <a:lnTo>
                        <a:pt x="71" y="32"/>
                      </a:lnTo>
                      <a:lnTo>
                        <a:pt x="74" y="30"/>
                      </a:lnTo>
                      <a:lnTo>
                        <a:pt x="75" y="28"/>
                      </a:lnTo>
                      <a:lnTo>
                        <a:pt x="76" y="26"/>
                      </a:lnTo>
                      <a:lnTo>
                        <a:pt x="76" y="22"/>
                      </a:lnTo>
                      <a:lnTo>
                        <a:pt x="76" y="15"/>
                      </a:lnTo>
                      <a:lnTo>
                        <a:pt x="75" y="9"/>
                      </a:lnTo>
                      <a:lnTo>
                        <a:pt x="75" y="6"/>
                      </a:lnTo>
                      <a:close/>
                    </a:path>
                  </a:pathLst>
                </a:custGeom>
                <a:solidFill>
                  <a:srgbClr val="E5DDD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0107" name="Freeform 497"/>
                <p:cNvSpPr>
                  <a:spLocks/>
                </p:cNvSpPr>
                <p:nvPr/>
              </p:nvSpPr>
              <p:spPr bwMode="auto">
                <a:xfrm>
                  <a:off x="2099" y="2344"/>
                  <a:ext cx="10" cy="5"/>
                </a:xfrm>
                <a:custGeom>
                  <a:avLst/>
                  <a:gdLst>
                    <a:gd name="T0" fmla="*/ 0 w 76"/>
                    <a:gd name="T1" fmla="*/ 0 h 34"/>
                    <a:gd name="T2" fmla="*/ 0 w 76"/>
                    <a:gd name="T3" fmla="*/ 0 h 34"/>
                    <a:gd name="T4" fmla="*/ 0 w 76"/>
                    <a:gd name="T5" fmla="*/ 0 h 34"/>
                    <a:gd name="T6" fmla="*/ 0 w 76"/>
                    <a:gd name="T7" fmla="*/ 0 h 34"/>
                    <a:gd name="T8" fmla="*/ 0 w 76"/>
                    <a:gd name="T9" fmla="*/ 0 h 34"/>
                    <a:gd name="T10" fmla="*/ 0 w 76"/>
                    <a:gd name="T11" fmla="*/ 0 h 34"/>
                    <a:gd name="T12" fmla="*/ 0 w 76"/>
                    <a:gd name="T13" fmla="*/ 0 h 34"/>
                    <a:gd name="T14" fmla="*/ 0 w 76"/>
                    <a:gd name="T15" fmla="*/ 0 h 34"/>
                    <a:gd name="T16" fmla="*/ 0 w 76"/>
                    <a:gd name="T17" fmla="*/ 0 h 34"/>
                    <a:gd name="T18" fmla="*/ 0 w 76"/>
                    <a:gd name="T19" fmla="*/ 0 h 34"/>
                    <a:gd name="T20" fmla="*/ 0 w 76"/>
                    <a:gd name="T21" fmla="*/ 0 h 34"/>
                    <a:gd name="T22" fmla="*/ 0 w 76"/>
                    <a:gd name="T23" fmla="*/ 0 h 34"/>
                    <a:gd name="T24" fmla="*/ 0 w 76"/>
                    <a:gd name="T25" fmla="*/ 0 h 34"/>
                    <a:gd name="T26" fmla="*/ 0 w 76"/>
                    <a:gd name="T27" fmla="*/ 0 h 34"/>
                    <a:gd name="T28" fmla="*/ 0 w 76"/>
                    <a:gd name="T29" fmla="*/ 0 h 34"/>
                    <a:gd name="T30" fmla="*/ 0 w 76"/>
                    <a:gd name="T31" fmla="*/ 0 h 34"/>
                    <a:gd name="T32" fmla="*/ 0 w 76"/>
                    <a:gd name="T33" fmla="*/ 0 h 34"/>
                    <a:gd name="T34" fmla="*/ 0 w 76"/>
                    <a:gd name="T35" fmla="*/ 0 h 34"/>
                    <a:gd name="T36" fmla="*/ 0 w 76"/>
                    <a:gd name="T37" fmla="*/ 0 h 34"/>
                    <a:gd name="T38" fmla="*/ 0 w 76"/>
                    <a:gd name="T39" fmla="*/ 0 h 34"/>
                    <a:gd name="T40" fmla="*/ 0 w 76"/>
                    <a:gd name="T41" fmla="*/ 0 h 34"/>
                    <a:gd name="T42" fmla="*/ 0 w 76"/>
                    <a:gd name="T43" fmla="*/ 0 h 34"/>
                    <a:gd name="T44" fmla="*/ 0 w 76"/>
                    <a:gd name="T45" fmla="*/ 0 h 34"/>
                    <a:gd name="T46" fmla="*/ 0 w 76"/>
                    <a:gd name="T47" fmla="*/ 0 h 34"/>
                    <a:gd name="T48" fmla="*/ 0 w 76"/>
                    <a:gd name="T49" fmla="*/ 0 h 34"/>
                    <a:gd name="T50" fmla="*/ 0 w 76"/>
                    <a:gd name="T51" fmla="*/ 0 h 34"/>
                    <a:gd name="T52" fmla="*/ 0 w 76"/>
                    <a:gd name="T53" fmla="*/ 0 h 34"/>
                    <a:gd name="T54" fmla="*/ 0 w 76"/>
                    <a:gd name="T55" fmla="*/ 0 h 34"/>
                    <a:gd name="T56" fmla="*/ 0 w 76"/>
                    <a:gd name="T57" fmla="*/ 0 h 34"/>
                    <a:gd name="T58" fmla="*/ 0 w 76"/>
                    <a:gd name="T59" fmla="*/ 0 h 34"/>
                    <a:gd name="T60" fmla="*/ 0 w 76"/>
                    <a:gd name="T61" fmla="*/ 0 h 34"/>
                    <a:gd name="T62" fmla="*/ 0 w 76"/>
                    <a:gd name="T63" fmla="*/ 0 h 34"/>
                    <a:gd name="T64" fmla="*/ 0 w 76"/>
                    <a:gd name="T65" fmla="*/ 0 h 34"/>
                    <a:gd name="T66" fmla="*/ 0 w 76"/>
                    <a:gd name="T67" fmla="*/ 0 h 34"/>
                    <a:gd name="T68" fmla="*/ 0 w 76"/>
                    <a:gd name="T69" fmla="*/ 0 h 34"/>
                    <a:gd name="T70" fmla="*/ 0 w 76"/>
                    <a:gd name="T71" fmla="*/ 0 h 34"/>
                    <a:gd name="T72" fmla="*/ 0 w 76"/>
                    <a:gd name="T73" fmla="*/ 0 h 34"/>
                    <a:gd name="T74" fmla="*/ 0 w 76"/>
                    <a:gd name="T75" fmla="*/ 0 h 34"/>
                    <a:gd name="T76" fmla="*/ 0 w 76"/>
                    <a:gd name="T77" fmla="*/ 0 h 34"/>
                    <a:gd name="T78" fmla="*/ 0 w 76"/>
                    <a:gd name="T79" fmla="*/ 0 h 34"/>
                    <a:gd name="T80" fmla="*/ 0 w 76"/>
                    <a:gd name="T81" fmla="*/ 0 h 34"/>
                    <a:gd name="T82" fmla="*/ 0 w 76"/>
                    <a:gd name="T83" fmla="*/ 0 h 34"/>
                    <a:gd name="T84" fmla="*/ 0 w 76"/>
                    <a:gd name="T85" fmla="*/ 0 h 34"/>
                    <a:gd name="T86" fmla="*/ 0 w 76"/>
                    <a:gd name="T87" fmla="*/ 0 h 34"/>
                    <a:gd name="T88" fmla="*/ 0 w 76"/>
                    <a:gd name="T89" fmla="*/ 0 h 34"/>
                    <a:gd name="T90" fmla="*/ 0 w 76"/>
                    <a:gd name="T91" fmla="*/ 0 h 34"/>
                    <a:gd name="T92" fmla="*/ 0 w 76"/>
                    <a:gd name="T93" fmla="*/ 0 h 34"/>
                    <a:gd name="T94" fmla="*/ 0 w 76"/>
                    <a:gd name="T95" fmla="*/ 0 h 34"/>
                    <a:gd name="T96" fmla="*/ 0 w 76"/>
                    <a:gd name="T97" fmla="*/ 0 h 3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76" h="34">
                      <a:moveTo>
                        <a:pt x="75" y="6"/>
                      </a:moveTo>
                      <a:lnTo>
                        <a:pt x="75" y="6"/>
                      </a:lnTo>
                      <a:lnTo>
                        <a:pt x="74" y="4"/>
                      </a:lnTo>
                      <a:lnTo>
                        <a:pt x="72" y="2"/>
                      </a:lnTo>
                      <a:lnTo>
                        <a:pt x="69" y="2"/>
                      </a:lnTo>
                      <a:lnTo>
                        <a:pt x="65" y="3"/>
                      </a:lnTo>
                      <a:lnTo>
                        <a:pt x="58" y="4"/>
                      </a:lnTo>
                      <a:lnTo>
                        <a:pt x="50" y="4"/>
                      </a:lnTo>
                      <a:lnTo>
                        <a:pt x="41" y="4"/>
                      </a:lnTo>
                      <a:lnTo>
                        <a:pt x="32" y="3"/>
                      </a:lnTo>
                      <a:lnTo>
                        <a:pt x="24" y="2"/>
                      </a:lnTo>
                      <a:lnTo>
                        <a:pt x="17" y="2"/>
                      </a:lnTo>
                      <a:lnTo>
                        <a:pt x="12" y="1"/>
                      </a:lnTo>
                      <a:lnTo>
                        <a:pt x="9" y="1"/>
                      </a:lnTo>
                      <a:lnTo>
                        <a:pt x="6" y="1"/>
                      </a:lnTo>
                      <a:lnTo>
                        <a:pt x="4" y="0"/>
                      </a:lnTo>
                      <a:lnTo>
                        <a:pt x="2" y="1"/>
                      </a:lnTo>
                      <a:lnTo>
                        <a:pt x="1" y="3"/>
                      </a:lnTo>
                      <a:lnTo>
                        <a:pt x="0" y="9"/>
                      </a:lnTo>
                      <a:lnTo>
                        <a:pt x="0" y="15"/>
                      </a:lnTo>
                      <a:lnTo>
                        <a:pt x="0" y="21"/>
                      </a:lnTo>
                      <a:lnTo>
                        <a:pt x="1" y="25"/>
                      </a:lnTo>
                      <a:lnTo>
                        <a:pt x="1" y="27"/>
                      </a:lnTo>
                      <a:lnTo>
                        <a:pt x="2" y="29"/>
                      </a:lnTo>
                      <a:lnTo>
                        <a:pt x="4" y="31"/>
                      </a:lnTo>
                      <a:lnTo>
                        <a:pt x="7" y="32"/>
                      </a:lnTo>
                      <a:lnTo>
                        <a:pt x="11" y="32"/>
                      </a:lnTo>
                      <a:lnTo>
                        <a:pt x="17" y="33"/>
                      </a:lnTo>
                      <a:lnTo>
                        <a:pt x="26" y="34"/>
                      </a:lnTo>
                      <a:lnTo>
                        <a:pt x="36" y="34"/>
                      </a:lnTo>
                      <a:lnTo>
                        <a:pt x="46" y="34"/>
                      </a:lnTo>
                      <a:lnTo>
                        <a:pt x="55" y="34"/>
                      </a:lnTo>
                      <a:lnTo>
                        <a:pt x="63" y="34"/>
                      </a:lnTo>
                      <a:lnTo>
                        <a:pt x="68" y="33"/>
                      </a:lnTo>
                      <a:lnTo>
                        <a:pt x="71" y="32"/>
                      </a:lnTo>
                      <a:lnTo>
                        <a:pt x="74" y="30"/>
                      </a:lnTo>
                      <a:lnTo>
                        <a:pt x="75" y="28"/>
                      </a:lnTo>
                      <a:lnTo>
                        <a:pt x="76" y="26"/>
                      </a:lnTo>
                      <a:lnTo>
                        <a:pt x="76" y="22"/>
                      </a:lnTo>
                      <a:lnTo>
                        <a:pt x="76" y="15"/>
                      </a:lnTo>
                      <a:lnTo>
                        <a:pt x="75" y="9"/>
                      </a:lnTo>
                      <a:lnTo>
                        <a:pt x="75" y="6"/>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40108" name="Freeform 498"/>
                <p:cNvSpPr>
                  <a:spLocks/>
                </p:cNvSpPr>
                <p:nvPr/>
              </p:nvSpPr>
              <p:spPr bwMode="auto">
                <a:xfrm>
                  <a:off x="2112" y="2344"/>
                  <a:ext cx="10" cy="5"/>
                </a:xfrm>
                <a:custGeom>
                  <a:avLst/>
                  <a:gdLst>
                    <a:gd name="T0" fmla="*/ 0 w 76"/>
                    <a:gd name="T1" fmla="*/ 0 h 34"/>
                    <a:gd name="T2" fmla="*/ 0 w 76"/>
                    <a:gd name="T3" fmla="*/ 0 h 34"/>
                    <a:gd name="T4" fmla="*/ 0 w 76"/>
                    <a:gd name="T5" fmla="*/ 0 h 34"/>
                    <a:gd name="T6" fmla="*/ 0 w 76"/>
                    <a:gd name="T7" fmla="*/ 0 h 34"/>
                    <a:gd name="T8" fmla="*/ 0 w 76"/>
                    <a:gd name="T9" fmla="*/ 0 h 34"/>
                    <a:gd name="T10" fmla="*/ 0 w 76"/>
                    <a:gd name="T11" fmla="*/ 0 h 34"/>
                    <a:gd name="T12" fmla="*/ 0 w 76"/>
                    <a:gd name="T13" fmla="*/ 0 h 34"/>
                    <a:gd name="T14" fmla="*/ 0 w 76"/>
                    <a:gd name="T15" fmla="*/ 0 h 34"/>
                    <a:gd name="T16" fmla="*/ 0 w 76"/>
                    <a:gd name="T17" fmla="*/ 0 h 34"/>
                    <a:gd name="T18" fmla="*/ 0 w 76"/>
                    <a:gd name="T19" fmla="*/ 0 h 34"/>
                    <a:gd name="T20" fmla="*/ 0 w 76"/>
                    <a:gd name="T21" fmla="*/ 0 h 34"/>
                    <a:gd name="T22" fmla="*/ 0 w 76"/>
                    <a:gd name="T23" fmla="*/ 0 h 34"/>
                    <a:gd name="T24" fmla="*/ 0 w 76"/>
                    <a:gd name="T25" fmla="*/ 0 h 34"/>
                    <a:gd name="T26" fmla="*/ 0 w 76"/>
                    <a:gd name="T27" fmla="*/ 0 h 34"/>
                    <a:gd name="T28" fmla="*/ 0 w 76"/>
                    <a:gd name="T29" fmla="*/ 0 h 34"/>
                    <a:gd name="T30" fmla="*/ 0 w 76"/>
                    <a:gd name="T31" fmla="*/ 0 h 34"/>
                    <a:gd name="T32" fmla="*/ 0 w 76"/>
                    <a:gd name="T33" fmla="*/ 0 h 34"/>
                    <a:gd name="T34" fmla="*/ 0 w 76"/>
                    <a:gd name="T35" fmla="*/ 0 h 34"/>
                    <a:gd name="T36" fmla="*/ 0 w 76"/>
                    <a:gd name="T37" fmla="*/ 0 h 34"/>
                    <a:gd name="T38" fmla="*/ 0 w 76"/>
                    <a:gd name="T39" fmla="*/ 0 h 34"/>
                    <a:gd name="T40" fmla="*/ 0 w 76"/>
                    <a:gd name="T41" fmla="*/ 0 h 34"/>
                    <a:gd name="T42" fmla="*/ 0 w 76"/>
                    <a:gd name="T43" fmla="*/ 0 h 34"/>
                    <a:gd name="T44" fmla="*/ 0 w 76"/>
                    <a:gd name="T45" fmla="*/ 0 h 34"/>
                    <a:gd name="T46" fmla="*/ 0 w 76"/>
                    <a:gd name="T47" fmla="*/ 0 h 34"/>
                    <a:gd name="T48" fmla="*/ 0 w 76"/>
                    <a:gd name="T49" fmla="*/ 0 h 34"/>
                    <a:gd name="T50" fmla="*/ 0 w 76"/>
                    <a:gd name="T51" fmla="*/ 0 h 34"/>
                    <a:gd name="T52" fmla="*/ 0 w 76"/>
                    <a:gd name="T53" fmla="*/ 0 h 34"/>
                    <a:gd name="T54" fmla="*/ 0 w 76"/>
                    <a:gd name="T55" fmla="*/ 0 h 34"/>
                    <a:gd name="T56" fmla="*/ 0 w 76"/>
                    <a:gd name="T57" fmla="*/ 0 h 34"/>
                    <a:gd name="T58" fmla="*/ 0 w 76"/>
                    <a:gd name="T59" fmla="*/ 0 h 34"/>
                    <a:gd name="T60" fmla="*/ 0 w 76"/>
                    <a:gd name="T61" fmla="*/ 0 h 34"/>
                    <a:gd name="T62" fmla="*/ 0 w 76"/>
                    <a:gd name="T63" fmla="*/ 0 h 34"/>
                    <a:gd name="T64" fmla="*/ 0 w 76"/>
                    <a:gd name="T65" fmla="*/ 0 h 34"/>
                    <a:gd name="T66" fmla="*/ 0 w 76"/>
                    <a:gd name="T67" fmla="*/ 0 h 34"/>
                    <a:gd name="T68" fmla="*/ 0 w 76"/>
                    <a:gd name="T69" fmla="*/ 0 h 34"/>
                    <a:gd name="T70" fmla="*/ 0 w 76"/>
                    <a:gd name="T71" fmla="*/ 0 h 34"/>
                    <a:gd name="T72" fmla="*/ 0 w 76"/>
                    <a:gd name="T73" fmla="*/ 0 h 34"/>
                    <a:gd name="T74" fmla="*/ 0 w 76"/>
                    <a:gd name="T75" fmla="*/ 0 h 34"/>
                    <a:gd name="T76" fmla="*/ 0 w 76"/>
                    <a:gd name="T77" fmla="*/ 0 h 34"/>
                    <a:gd name="T78" fmla="*/ 0 w 76"/>
                    <a:gd name="T79" fmla="*/ 0 h 34"/>
                    <a:gd name="T80" fmla="*/ 0 w 76"/>
                    <a:gd name="T81" fmla="*/ 0 h 3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76" h="34">
                      <a:moveTo>
                        <a:pt x="75" y="5"/>
                      </a:moveTo>
                      <a:lnTo>
                        <a:pt x="75" y="3"/>
                      </a:lnTo>
                      <a:lnTo>
                        <a:pt x="73" y="1"/>
                      </a:lnTo>
                      <a:lnTo>
                        <a:pt x="70" y="1"/>
                      </a:lnTo>
                      <a:lnTo>
                        <a:pt x="66" y="2"/>
                      </a:lnTo>
                      <a:lnTo>
                        <a:pt x="59" y="3"/>
                      </a:lnTo>
                      <a:lnTo>
                        <a:pt x="51" y="4"/>
                      </a:lnTo>
                      <a:lnTo>
                        <a:pt x="42" y="3"/>
                      </a:lnTo>
                      <a:lnTo>
                        <a:pt x="32" y="3"/>
                      </a:lnTo>
                      <a:lnTo>
                        <a:pt x="23" y="2"/>
                      </a:lnTo>
                      <a:lnTo>
                        <a:pt x="16" y="2"/>
                      </a:lnTo>
                      <a:lnTo>
                        <a:pt x="11" y="1"/>
                      </a:lnTo>
                      <a:lnTo>
                        <a:pt x="8" y="1"/>
                      </a:lnTo>
                      <a:lnTo>
                        <a:pt x="6" y="1"/>
                      </a:lnTo>
                      <a:lnTo>
                        <a:pt x="4" y="0"/>
                      </a:lnTo>
                      <a:lnTo>
                        <a:pt x="2" y="0"/>
                      </a:lnTo>
                      <a:lnTo>
                        <a:pt x="1" y="2"/>
                      </a:lnTo>
                      <a:lnTo>
                        <a:pt x="0" y="9"/>
                      </a:lnTo>
                      <a:lnTo>
                        <a:pt x="0" y="15"/>
                      </a:lnTo>
                      <a:lnTo>
                        <a:pt x="0" y="21"/>
                      </a:lnTo>
                      <a:lnTo>
                        <a:pt x="0" y="24"/>
                      </a:lnTo>
                      <a:lnTo>
                        <a:pt x="1" y="27"/>
                      </a:lnTo>
                      <a:lnTo>
                        <a:pt x="2" y="29"/>
                      </a:lnTo>
                      <a:lnTo>
                        <a:pt x="3" y="30"/>
                      </a:lnTo>
                      <a:lnTo>
                        <a:pt x="6" y="31"/>
                      </a:lnTo>
                      <a:lnTo>
                        <a:pt x="10" y="31"/>
                      </a:lnTo>
                      <a:lnTo>
                        <a:pt x="17" y="32"/>
                      </a:lnTo>
                      <a:lnTo>
                        <a:pt x="26" y="33"/>
                      </a:lnTo>
                      <a:lnTo>
                        <a:pt x="36" y="33"/>
                      </a:lnTo>
                      <a:lnTo>
                        <a:pt x="47" y="34"/>
                      </a:lnTo>
                      <a:lnTo>
                        <a:pt x="56" y="34"/>
                      </a:lnTo>
                      <a:lnTo>
                        <a:pt x="64" y="33"/>
                      </a:lnTo>
                      <a:lnTo>
                        <a:pt x="69" y="32"/>
                      </a:lnTo>
                      <a:lnTo>
                        <a:pt x="72" y="31"/>
                      </a:lnTo>
                      <a:lnTo>
                        <a:pt x="74" y="30"/>
                      </a:lnTo>
                      <a:lnTo>
                        <a:pt x="76" y="28"/>
                      </a:lnTo>
                      <a:lnTo>
                        <a:pt x="76" y="26"/>
                      </a:lnTo>
                      <a:lnTo>
                        <a:pt x="76" y="21"/>
                      </a:lnTo>
                      <a:lnTo>
                        <a:pt x="76" y="14"/>
                      </a:lnTo>
                      <a:lnTo>
                        <a:pt x="75" y="8"/>
                      </a:lnTo>
                      <a:lnTo>
                        <a:pt x="75" y="5"/>
                      </a:lnTo>
                      <a:close/>
                    </a:path>
                  </a:pathLst>
                </a:custGeom>
                <a:solidFill>
                  <a:srgbClr val="E5DDD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0109" name="Freeform 499"/>
                <p:cNvSpPr>
                  <a:spLocks/>
                </p:cNvSpPr>
                <p:nvPr/>
              </p:nvSpPr>
              <p:spPr bwMode="auto">
                <a:xfrm>
                  <a:off x="2112" y="2344"/>
                  <a:ext cx="10" cy="5"/>
                </a:xfrm>
                <a:custGeom>
                  <a:avLst/>
                  <a:gdLst>
                    <a:gd name="T0" fmla="*/ 0 w 76"/>
                    <a:gd name="T1" fmla="*/ 0 h 34"/>
                    <a:gd name="T2" fmla="*/ 0 w 76"/>
                    <a:gd name="T3" fmla="*/ 0 h 34"/>
                    <a:gd name="T4" fmla="*/ 0 w 76"/>
                    <a:gd name="T5" fmla="*/ 0 h 34"/>
                    <a:gd name="T6" fmla="*/ 0 w 76"/>
                    <a:gd name="T7" fmla="*/ 0 h 34"/>
                    <a:gd name="T8" fmla="*/ 0 w 76"/>
                    <a:gd name="T9" fmla="*/ 0 h 34"/>
                    <a:gd name="T10" fmla="*/ 0 w 76"/>
                    <a:gd name="T11" fmla="*/ 0 h 34"/>
                    <a:gd name="T12" fmla="*/ 0 w 76"/>
                    <a:gd name="T13" fmla="*/ 0 h 34"/>
                    <a:gd name="T14" fmla="*/ 0 w 76"/>
                    <a:gd name="T15" fmla="*/ 0 h 34"/>
                    <a:gd name="T16" fmla="*/ 0 w 76"/>
                    <a:gd name="T17" fmla="*/ 0 h 34"/>
                    <a:gd name="T18" fmla="*/ 0 w 76"/>
                    <a:gd name="T19" fmla="*/ 0 h 34"/>
                    <a:gd name="T20" fmla="*/ 0 w 76"/>
                    <a:gd name="T21" fmla="*/ 0 h 34"/>
                    <a:gd name="T22" fmla="*/ 0 w 76"/>
                    <a:gd name="T23" fmla="*/ 0 h 34"/>
                    <a:gd name="T24" fmla="*/ 0 w 76"/>
                    <a:gd name="T25" fmla="*/ 0 h 34"/>
                    <a:gd name="T26" fmla="*/ 0 w 76"/>
                    <a:gd name="T27" fmla="*/ 0 h 34"/>
                    <a:gd name="T28" fmla="*/ 0 w 76"/>
                    <a:gd name="T29" fmla="*/ 0 h 34"/>
                    <a:gd name="T30" fmla="*/ 0 w 76"/>
                    <a:gd name="T31" fmla="*/ 0 h 34"/>
                    <a:gd name="T32" fmla="*/ 0 w 76"/>
                    <a:gd name="T33" fmla="*/ 0 h 34"/>
                    <a:gd name="T34" fmla="*/ 0 w 76"/>
                    <a:gd name="T35" fmla="*/ 0 h 34"/>
                    <a:gd name="T36" fmla="*/ 0 w 76"/>
                    <a:gd name="T37" fmla="*/ 0 h 34"/>
                    <a:gd name="T38" fmla="*/ 0 w 76"/>
                    <a:gd name="T39" fmla="*/ 0 h 34"/>
                    <a:gd name="T40" fmla="*/ 0 w 76"/>
                    <a:gd name="T41" fmla="*/ 0 h 34"/>
                    <a:gd name="T42" fmla="*/ 0 w 76"/>
                    <a:gd name="T43" fmla="*/ 0 h 34"/>
                    <a:gd name="T44" fmla="*/ 0 w 76"/>
                    <a:gd name="T45" fmla="*/ 0 h 34"/>
                    <a:gd name="T46" fmla="*/ 0 w 76"/>
                    <a:gd name="T47" fmla="*/ 0 h 34"/>
                    <a:gd name="T48" fmla="*/ 0 w 76"/>
                    <a:gd name="T49" fmla="*/ 0 h 34"/>
                    <a:gd name="T50" fmla="*/ 0 w 76"/>
                    <a:gd name="T51" fmla="*/ 0 h 34"/>
                    <a:gd name="T52" fmla="*/ 0 w 76"/>
                    <a:gd name="T53" fmla="*/ 0 h 34"/>
                    <a:gd name="T54" fmla="*/ 0 w 76"/>
                    <a:gd name="T55" fmla="*/ 0 h 34"/>
                    <a:gd name="T56" fmla="*/ 0 w 76"/>
                    <a:gd name="T57" fmla="*/ 0 h 34"/>
                    <a:gd name="T58" fmla="*/ 0 w 76"/>
                    <a:gd name="T59" fmla="*/ 0 h 34"/>
                    <a:gd name="T60" fmla="*/ 0 w 76"/>
                    <a:gd name="T61" fmla="*/ 0 h 34"/>
                    <a:gd name="T62" fmla="*/ 0 w 76"/>
                    <a:gd name="T63" fmla="*/ 0 h 34"/>
                    <a:gd name="T64" fmla="*/ 0 w 76"/>
                    <a:gd name="T65" fmla="*/ 0 h 34"/>
                    <a:gd name="T66" fmla="*/ 0 w 76"/>
                    <a:gd name="T67" fmla="*/ 0 h 34"/>
                    <a:gd name="T68" fmla="*/ 0 w 76"/>
                    <a:gd name="T69" fmla="*/ 0 h 34"/>
                    <a:gd name="T70" fmla="*/ 0 w 76"/>
                    <a:gd name="T71" fmla="*/ 0 h 34"/>
                    <a:gd name="T72" fmla="*/ 0 w 76"/>
                    <a:gd name="T73" fmla="*/ 0 h 34"/>
                    <a:gd name="T74" fmla="*/ 0 w 76"/>
                    <a:gd name="T75" fmla="*/ 0 h 34"/>
                    <a:gd name="T76" fmla="*/ 0 w 76"/>
                    <a:gd name="T77" fmla="*/ 0 h 34"/>
                    <a:gd name="T78" fmla="*/ 0 w 76"/>
                    <a:gd name="T79" fmla="*/ 0 h 34"/>
                    <a:gd name="T80" fmla="*/ 0 w 76"/>
                    <a:gd name="T81" fmla="*/ 0 h 34"/>
                    <a:gd name="T82" fmla="*/ 0 w 76"/>
                    <a:gd name="T83" fmla="*/ 0 h 34"/>
                    <a:gd name="T84" fmla="*/ 0 w 76"/>
                    <a:gd name="T85" fmla="*/ 0 h 34"/>
                    <a:gd name="T86" fmla="*/ 0 w 76"/>
                    <a:gd name="T87" fmla="*/ 0 h 34"/>
                    <a:gd name="T88" fmla="*/ 0 w 76"/>
                    <a:gd name="T89" fmla="*/ 0 h 34"/>
                    <a:gd name="T90" fmla="*/ 0 w 76"/>
                    <a:gd name="T91" fmla="*/ 0 h 34"/>
                    <a:gd name="T92" fmla="*/ 0 w 76"/>
                    <a:gd name="T93" fmla="*/ 0 h 34"/>
                    <a:gd name="T94" fmla="*/ 0 w 76"/>
                    <a:gd name="T95" fmla="*/ 0 h 34"/>
                    <a:gd name="T96" fmla="*/ 0 w 76"/>
                    <a:gd name="T97" fmla="*/ 0 h 3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76" h="34">
                      <a:moveTo>
                        <a:pt x="75" y="5"/>
                      </a:moveTo>
                      <a:lnTo>
                        <a:pt x="75" y="5"/>
                      </a:lnTo>
                      <a:lnTo>
                        <a:pt x="75" y="3"/>
                      </a:lnTo>
                      <a:lnTo>
                        <a:pt x="73" y="1"/>
                      </a:lnTo>
                      <a:lnTo>
                        <a:pt x="70" y="1"/>
                      </a:lnTo>
                      <a:lnTo>
                        <a:pt x="66" y="2"/>
                      </a:lnTo>
                      <a:lnTo>
                        <a:pt x="59" y="3"/>
                      </a:lnTo>
                      <a:lnTo>
                        <a:pt x="51" y="4"/>
                      </a:lnTo>
                      <a:lnTo>
                        <a:pt x="42" y="3"/>
                      </a:lnTo>
                      <a:lnTo>
                        <a:pt x="32" y="3"/>
                      </a:lnTo>
                      <a:lnTo>
                        <a:pt x="23" y="2"/>
                      </a:lnTo>
                      <a:lnTo>
                        <a:pt x="16" y="2"/>
                      </a:lnTo>
                      <a:lnTo>
                        <a:pt x="11" y="1"/>
                      </a:lnTo>
                      <a:lnTo>
                        <a:pt x="8" y="1"/>
                      </a:lnTo>
                      <a:lnTo>
                        <a:pt x="6" y="1"/>
                      </a:lnTo>
                      <a:lnTo>
                        <a:pt x="4" y="0"/>
                      </a:lnTo>
                      <a:lnTo>
                        <a:pt x="2" y="0"/>
                      </a:lnTo>
                      <a:lnTo>
                        <a:pt x="1" y="2"/>
                      </a:lnTo>
                      <a:lnTo>
                        <a:pt x="0" y="9"/>
                      </a:lnTo>
                      <a:lnTo>
                        <a:pt x="0" y="15"/>
                      </a:lnTo>
                      <a:lnTo>
                        <a:pt x="0" y="21"/>
                      </a:lnTo>
                      <a:lnTo>
                        <a:pt x="0" y="24"/>
                      </a:lnTo>
                      <a:lnTo>
                        <a:pt x="1" y="27"/>
                      </a:lnTo>
                      <a:lnTo>
                        <a:pt x="2" y="29"/>
                      </a:lnTo>
                      <a:lnTo>
                        <a:pt x="3" y="30"/>
                      </a:lnTo>
                      <a:lnTo>
                        <a:pt x="6" y="31"/>
                      </a:lnTo>
                      <a:lnTo>
                        <a:pt x="10" y="31"/>
                      </a:lnTo>
                      <a:lnTo>
                        <a:pt x="17" y="32"/>
                      </a:lnTo>
                      <a:lnTo>
                        <a:pt x="26" y="33"/>
                      </a:lnTo>
                      <a:lnTo>
                        <a:pt x="36" y="33"/>
                      </a:lnTo>
                      <a:lnTo>
                        <a:pt x="47" y="34"/>
                      </a:lnTo>
                      <a:lnTo>
                        <a:pt x="56" y="34"/>
                      </a:lnTo>
                      <a:lnTo>
                        <a:pt x="64" y="33"/>
                      </a:lnTo>
                      <a:lnTo>
                        <a:pt x="69" y="32"/>
                      </a:lnTo>
                      <a:lnTo>
                        <a:pt x="72" y="31"/>
                      </a:lnTo>
                      <a:lnTo>
                        <a:pt x="74" y="30"/>
                      </a:lnTo>
                      <a:lnTo>
                        <a:pt x="76" y="28"/>
                      </a:lnTo>
                      <a:lnTo>
                        <a:pt x="76" y="26"/>
                      </a:lnTo>
                      <a:lnTo>
                        <a:pt x="76" y="21"/>
                      </a:lnTo>
                      <a:lnTo>
                        <a:pt x="76" y="14"/>
                      </a:lnTo>
                      <a:lnTo>
                        <a:pt x="75" y="8"/>
                      </a:lnTo>
                      <a:lnTo>
                        <a:pt x="75" y="5"/>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40110" name="Freeform 500"/>
                <p:cNvSpPr>
                  <a:spLocks/>
                </p:cNvSpPr>
                <p:nvPr/>
              </p:nvSpPr>
              <p:spPr bwMode="auto">
                <a:xfrm>
                  <a:off x="2074" y="2344"/>
                  <a:ext cx="9" cy="4"/>
                </a:xfrm>
                <a:custGeom>
                  <a:avLst/>
                  <a:gdLst>
                    <a:gd name="T0" fmla="*/ 0 w 77"/>
                    <a:gd name="T1" fmla="*/ 0 h 34"/>
                    <a:gd name="T2" fmla="*/ 0 w 77"/>
                    <a:gd name="T3" fmla="*/ 0 h 34"/>
                    <a:gd name="T4" fmla="*/ 0 w 77"/>
                    <a:gd name="T5" fmla="*/ 0 h 34"/>
                    <a:gd name="T6" fmla="*/ 0 w 77"/>
                    <a:gd name="T7" fmla="*/ 0 h 34"/>
                    <a:gd name="T8" fmla="*/ 0 w 77"/>
                    <a:gd name="T9" fmla="*/ 0 h 34"/>
                    <a:gd name="T10" fmla="*/ 0 w 77"/>
                    <a:gd name="T11" fmla="*/ 0 h 34"/>
                    <a:gd name="T12" fmla="*/ 0 w 77"/>
                    <a:gd name="T13" fmla="*/ 0 h 34"/>
                    <a:gd name="T14" fmla="*/ 0 w 77"/>
                    <a:gd name="T15" fmla="*/ 0 h 34"/>
                    <a:gd name="T16" fmla="*/ 0 w 77"/>
                    <a:gd name="T17" fmla="*/ 0 h 34"/>
                    <a:gd name="T18" fmla="*/ 0 w 77"/>
                    <a:gd name="T19" fmla="*/ 0 h 34"/>
                    <a:gd name="T20" fmla="*/ 0 w 77"/>
                    <a:gd name="T21" fmla="*/ 0 h 34"/>
                    <a:gd name="T22" fmla="*/ 0 w 77"/>
                    <a:gd name="T23" fmla="*/ 0 h 34"/>
                    <a:gd name="T24" fmla="*/ 0 w 77"/>
                    <a:gd name="T25" fmla="*/ 0 h 34"/>
                    <a:gd name="T26" fmla="*/ 0 w 77"/>
                    <a:gd name="T27" fmla="*/ 0 h 34"/>
                    <a:gd name="T28" fmla="*/ 0 w 77"/>
                    <a:gd name="T29" fmla="*/ 0 h 34"/>
                    <a:gd name="T30" fmla="*/ 0 w 77"/>
                    <a:gd name="T31" fmla="*/ 0 h 34"/>
                    <a:gd name="T32" fmla="*/ 0 w 77"/>
                    <a:gd name="T33" fmla="*/ 0 h 34"/>
                    <a:gd name="T34" fmla="*/ 0 w 77"/>
                    <a:gd name="T35" fmla="*/ 0 h 34"/>
                    <a:gd name="T36" fmla="*/ 0 w 77"/>
                    <a:gd name="T37" fmla="*/ 0 h 34"/>
                    <a:gd name="T38" fmla="*/ 0 w 77"/>
                    <a:gd name="T39" fmla="*/ 0 h 34"/>
                    <a:gd name="T40" fmla="*/ 0 w 77"/>
                    <a:gd name="T41" fmla="*/ 0 h 34"/>
                    <a:gd name="T42" fmla="*/ 0 w 77"/>
                    <a:gd name="T43" fmla="*/ 0 h 34"/>
                    <a:gd name="T44" fmla="*/ 0 w 77"/>
                    <a:gd name="T45" fmla="*/ 0 h 34"/>
                    <a:gd name="T46" fmla="*/ 0 w 77"/>
                    <a:gd name="T47" fmla="*/ 0 h 34"/>
                    <a:gd name="T48" fmla="*/ 0 w 77"/>
                    <a:gd name="T49" fmla="*/ 0 h 34"/>
                    <a:gd name="T50" fmla="*/ 0 w 77"/>
                    <a:gd name="T51" fmla="*/ 0 h 34"/>
                    <a:gd name="T52" fmla="*/ 0 w 77"/>
                    <a:gd name="T53" fmla="*/ 0 h 34"/>
                    <a:gd name="T54" fmla="*/ 0 w 77"/>
                    <a:gd name="T55" fmla="*/ 0 h 34"/>
                    <a:gd name="T56" fmla="*/ 0 w 77"/>
                    <a:gd name="T57" fmla="*/ 0 h 34"/>
                    <a:gd name="T58" fmla="*/ 0 w 77"/>
                    <a:gd name="T59" fmla="*/ 0 h 34"/>
                    <a:gd name="T60" fmla="*/ 0 w 77"/>
                    <a:gd name="T61" fmla="*/ 0 h 34"/>
                    <a:gd name="T62" fmla="*/ 0 w 77"/>
                    <a:gd name="T63" fmla="*/ 0 h 34"/>
                    <a:gd name="T64" fmla="*/ 0 w 77"/>
                    <a:gd name="T65" fmla="*/ 0 h 34"/>
                    <a:gd name="T66" fmla="*/ 0 w 77"/>
                    <a:gd name="T67" fmla="*/ 0 h 34"/>
                    <a:gd name="T68" fmla="*/ 0 w 77"/>
                    <a:gd name="T69" fmla="*/ 0 h 34"/>
                    <a:gd name="T70" fmla="*/ 0 w 77"/>
                    <a:gd name="T71" fmla="*/ 0 h 34"/>
                    <a:gd name="T72" fmla="*/ 0 w 77"/>
                    <a:gd name="T73" fmla="*/ 0 h 34"/>
                    <a:gd name="T74" fmla="*/ 0 w 77"/>
                    <a:gd name="T75" fmla="*/ 0 h 34"/>
                    <a:gd name="T76" fmla="*/ 0 w 77"/>
                    <a:gd name="T77" fmla="*/ 0 h 34"/>
                    <a:gd name="T78" fmla="*/ 0 w 77"/>
                    <a:gd name="T79" fmla="*/ 0 h 34"/>
                    <a:gd name="T80" fmla="*/ 0 w 77"/>
                    <a:gd name="T81" fmla="*/ 0 h 3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77" h="34">
                      <a:moveTo>
                        <a:pt x="76" y="5"/>
                      </a:moveTo>
                      <a:lnTo>
                        <a:pt x="75" y="3"/>
                      </a:lnTo>
                      <a:lnTo>
                        <a:pt x="73" y="1"/>
                      </a:lnTo>
                      <a:lnTo>
                        <a:pt x="70" y="1"/>
                      </a:lnTo>
                      <a:lnTo>
                        <a:pt x="66" y="2"/>
                      </a:lnTo>
                      <a:lnTo>
                        <a:pt x="59" y="3"/>
                      </a:lnTo>
                      <a:lnTo>
                        <a:pt x="51" y="4"/>
                      </a:lnTo>
                      <a:lnTo>
                        <a:pt x="42" y="3"/>
                      </a:lnTo>
                      <a:lnTo>
                        <a:pt x="33" y="3"/>
                      </a:lnTo>
                      <a:lnTo>
                        <a:pt x="25" y="2"/>
                      </a:lnTo>
                      <a:lnTo>
                        <a:pt x="18" y="2"/>
                      </a:lnTo>
                      <a:lnTo>
                        <a:pt x="13" y="1"/>
                      </a:lnTo>
                      <a:lnTo>
                        <a:pt x="10" y="1"/>
                      </a:lnTo>
                      <a:lnTo>
                        <a:pt x="7" y="1"/>
                      </a:lnTo>
                      <a:lnTo>
                        <a:pt x="5" y="0"/>
                      </a:lnTo>
                      <a:lnTo>
                        <a:pt x="2" y="0"/>
                      </a:lnTo>
                      <a:lnTo>
                        <a:pt x="1" y="2"/>
                      </a:lnTo>
                      <a:lnTo>
                        <a:pt x="0" y="9"/>
                      </a:lnTo>
                      <a:lnTo>
                        <a:pt x="0" y="15"/>
                      </a:lnTo>
                      <a:lnTo>
                        <a:pt x="0" y="21"/>
                      </a:lnTo>
                      <a:lnTo>
                        <a:pt x="1" y="24"/>
                      </a:lnTo>
                      <a:lnTo>
                        <a:pt x="1" y="27"/>
                      </a:lnTo>
                      <a:lnTo>
                        <a:pt x="2" y="29"/>
                      </a:lnTo>
                      <a:lnTo>
                        <a:pt x="5" y="30"/>
                      </a:lnTo>
                      <a:lnTo>
                        <a:pt x="8" y="31"/>
                      </a:lnTo>
                      <a:lnTo>
                        <a:pt x="12" y="31"/>
                      </a:lnTo>
                      <a:lnTo>
                        <a:pt x="18" y="32"/>
                      </a:lnTo>
                      <a:lnTo>
                        <a:pt x="27" y="33"/>
                      </a:lnTo>
                      <a:lnTo>
                        <a:pt x="37" y="33"/>
                      </a:lnTo>
                      <a:lnTo>
                        <a:pt x="47" y="34"/>
                      </a:lnTo>
                      <a:lnTo>
                        <a:pt x="57" y="34"/>
                      </a:lnTo>
                      <a:lnTo>
                        <a:pt x="65" y="33"/>
                      </a:lnTo>
                      <a:lnTo>
                        <a:pt x="70" y="32"/>
                      </a:lnTo>
                      <a:lnTo>
                        <a:pt x="73" y="31"/>
                      </a:lnTo>
                      <a:lnTo>
                        <a:pt x="75" y="30"/>
                      </a:lnTo>
                      <a:lnTo>
                        <a:pt x="76" y="28"/>
                      </a:lnTo>
                      <a:lnTo>
                        <a:pt x="77" y="25"/>
                      </a:lnTo>
                      <a:lnTo>
                        <a:pt x="77" y="21"/>
                      </a:lnTo>
                      <a:lnTo>
                        <a:pt x="77" y="14"/>
                      </a:lnTo>
                      <a:lnTo>
                        <a:pt x="76" y="8"/>
                      </a:lnTo>
                      <a:lnTo>
                        <a:pt x="76" y="5"/>
                      </a:lnTo>
                      <a:close/>
                    </a:path>
                  </a:pathLst>
                </a:custGeom>
                <a:solidFill>
                  <a:srgbClr val="E5DDD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0111" name="Freeform 501"/>
                <p:cNvSpPr>
                  <a:spLocks/>
                </p:cNvSpPr>
                <p:nvPr/>
              </p:nvSpPr>
              <p:spPr bwMode="auto">
                <a:xfrm>
                  <a:off x="2074" y="2344"/>
                  <a:ext cx="9" cy="4"/>
                </a:xfrm>
                <a:custGeom>
                  <a:avLst/>
                  <a:gdLst>
                    <a:gd name="T0" fmla="*/ 0 w 77"/>
                    <a:gd name="T1" fmla="*/ 0 h 34"/>
                    <a:gd name="T2" fmla="*/ 0 w 77"/>
                    <a:gd name="T3" fmla="*/ 0 h 34"/>
                    <a:gd name="T4" fmla="*/ 0 w 77"/>
                    <a:gd name="T5" fmla="*/ 0 h 34"/>
                    <a:gd name="T6" fmla="*/ 0 w 77"/>
                    <a:gd name="T7" fmla="*/ 0 h 34"/>
                    <a:gd name="T8" fmla="*/ 0 w 77"/>
                    <a:gd name="T9" fmla="*/ 0 h 34"/>
                    <a:gd name="T10" fmla="*/ 0 w 77"/>
                    <a:gd name="T11" fmla="*/ 0 h 34"/>
                    <a:gd name="T12" fmla="*/ 0 w 77"/>
                    <a:gd name="T13" fmla="*/ 0 h 34"/>
                    <a:gd name="T14" fmla="*/ 0 w 77"/>
                    <a:gd name="T15" fmla="*/ 0 h 34"/>
                    <a:gd name="T16" fmla="*/ 0 w 77"/>
                    <a:gd name="T17" fmla="*/ 0 h 34"/>
                    <a:gd name="T18" fmla="*/ 0 w 77"/>
                    <a:gd name="T19" fmla="*/ 0 h 34"/>
                    <a:gd name="T20" fmla="*/ 0 w 77"/>
                    <a:gd name="T21" fmla="*/ 0 h 34"/>
                    <a:gd name="T22" fmla="*/ 0 w 77"/>
                    <a:gd name="T23" fmla="*/ 0 h 34"/>
                    <a:gd name="T24" fmla="*/ 0 w 77"/>
                    <a:gd name="T25" fmla="*/ 0 h 34"/>
                    <a:gd name="T26" fmla="*/ 0 w 77"/>
                    <a:gd name="T27" fmla="*/ 0 h 34"/>
                    <a:gd name="T28" fmla="*/ 0 w 77"/>
                    <a:gd name="T29" fmla="*/ 0 h 34"/>
                    <a:gd name="T30" fmla="*/ 0 w 77"/>
                    <a:gd name="T31" fmla="*/ 0 h 34"/>
                    <a:gd name="T32" fmla="*/ 0 w 77"/>
                    <a:gd name="T33" fmla="*/ 0 h 34"/>
                    <a:gd name="T34" fmla="*/ 0 w 77"/>
                    <a:gd name="T35" fmla="*/ 0 h 34"/>
                    <a:gd name="T36" fmla="*/ 0 w 77"/>
                    <a:gd name="T37" fmla="*/ 0 h 34"/>
                    <a:gd name="T38" fmla="*/ 0 w 77"/>
                    <a:gd name="T39" fmla="*/ 0 h 34"/>
                    <a:gd name="T40" fmla="*/ 0 w 77"/>
                    <a:gd name="T41" fmla="*/ 0 h 34"/>
                    <a:gd name="T42" fmla="*/ 0 w 77"/>
                    <a:gd name="T43" fmla="*/ 0 h 34"/>
                    <a:gd name="T44" fmla="*/ 0 w 77"/>
                    <a:gd name="T45" fmla="*/ 0 h 34"/>
                    <a:gd name="T46" fmla="*/ 0 w 77"/>
                    <a:gd name="T47" fmla="*/ 0 h 34"/>
                    <a:gd name="T48" fmla="*/ 0 w 77"/>
                    <a:gd name="T49" fmla="*/ 0 h 34"/>
                    <a:gd name="T50" fmla="*/ 0 w 77"/>
                    <a:gd name="T51" fmla="*/ 0 h 34"/>
                    <a:gd name="T52" fmla="*/ 0 w 77"/>
                    <a:gd name="T53" fmla="*/ 0 h 34"/>
                    <a:gd name="T54" fmla="*/ 0 w 77"/>
                    <a:gd name="T55" fmla="*/ 0 h 34"/>
                    <a:gd name="T56" fmla="*/ 0 w 77"/>
                    <a:gd name="T57" fmla="*/ 0 h 34"/>
                    <a:gd name="T58" fmla="*/ 0 w 77"/>
                    <a:gd name="T59" fmla="*/ 0 h 34"/>
                    <a:gd name="T60" fmla="*/ 0 w 77"/>
                    <a:gd name="T61" fmla="*/ 0 h 34"/>
                    <a:gd name="T62" fmla="*/ 0 w 77"/>
                    <a:gd name="T63" fmla="*/ 0 h 34"/>
                    <a:gd name="T64" fmla="*/ 0 w 77"/>
                    <a:gd name="T65" fmla="*/ 0 h 34"/>
                    <a:gd name="T66" fmla="*/ 0 w 77"/>
                    <a:gd name="T67" fmla="*/ 0 h 34"/>
                    <a:gd name="T68" fmla="*/ 0 w 77"/>
                    <a:gd name="T69" fmla="*/ 0 h 34"/>
                    <a:gd name="T70" fmla="*/ 0 w 77"/>
                    <a:gd name="T71" fmla="*/ 0 h 34"/>
                    <a:gd name="T72" fmla="*/ 0 w 77"/>
                    <a:gd name="T73" fmla="*/ 0 h 34"/>
                    <a:gd name="T74" fmla="*/ 0 w 77"/>
                    <a:gd name="T75" fmla="*/ 0 h 34"/>
                    <a:gd name="T76" fmla="*/ 0 w 77"/>
                    <a:gd name="T77" fmla="*/ 0 h 34"/>
                    <a:gd name="T78" fmla="*/ 0 w 77"/>
                    <a:gd name="T79" fmla="*/ 0 h 34"/>
                    <a:gd name="T80" fmla="*/ 0 w 77"/>
                    <a:gd name="T81" fmla="*/ 0 h 34"/>
                    <a:gd name="T82" fmla="*/ 0 w 77"/>
                    <a:gd name="T83" fmla="*/ 0 h 34"/>
                    <a:gd name="T84" fmla="*/ 0 w 77"/>
                    <a:gd name="T85" fmla="*/ 0 h 34"/>
                    <a:gd name="T86" fmla="*/ 0 w 77"/>
                    <a:gd name="T87" fmla="*/ 0 h 34"/>
                    <a:gd name="T88" fmla="*/ 0 w 77"/>
                    <a:gd name="T89" fmla="*/ 0 h 34"/>
                    <a:gd name="T90" fmla="*/ 0 w 77"/>
                    <a:gd name="T91" fmla="*/ 0 h 34"/>
                    <a:gd name="T92" fmla="*/ 0 w 77"/>
                    <a:gd name="T93" fmla="*/ 0 h 34"/>
                    <a:gd name="T94" fmla="*/ 0 w 77"/>
                    <a:gd name="T95" fmla="*/ 0 h 34"/>
                    <a:gd name="T96" fmla="*/ 0 w 77"/>
                    <a:gd name="T97" fmla="*/ 0 h 3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77" h="34">
                      <a:moveTo>
                        <a:pt x="76" y="5"/>
                      </a:moveTo>
                      <a:lnTo>
                        <a:pt x="76" y="5"/>
                      </a:lnTo>
                      <a:lnTo>
                        <a:pt x="75" y="3"/>
                      </a:lnTo>
                      <a:lnTo>
                        <a:pt x="73" y="1"/>
                      </a:lnTo>
                      <a:lnTo>
                        <a:pt x="70" y="1"/>
                      </a:lnTo>
                      <a:lnTo>
                        <a:pt x="66" y="2"/>
                      </a:lnTo>
                      <a:lnTo>
                        <a:pt x="59" y="3"/>
                      </a:lnTo>
                      <a:lnTo>
                        <a:pt x="51" y="4"/>
                      </a:lnTo>
                      <a:lnTo>
                        <a:pt x="42" y="3"/>
                      </a:lnTo>
                      <a:lnTo>
                        <a:pt x="33" y="3"/>
                      </a:lnTo>
                      <a:lnTo>
                        <a:pt x="25" y="2"/>
                      </a:lnTo>
                      <a:lnTo>
                        <a:pt x="18" y="2"/>
                      </a:lnTo>
                      <a:lnTo>
                        <a:pt x="13" y="1"/>
                      </a:lnTo>
                      <a:lnTo>
                        <a:pt x="10" y="1"/>
                      </a:lnTo>
                      <a:lnTo>
                        <a:pt x="7" y="1"/>
                      </a:lnTo>
                      <a:lnTo>
                        <a:pt x="5" y="0"/>
                      </a:lnTo>
                      <a:lnTo>
                        <a:pt x="2" y="0"/>
                      </a:lnTo>
                      <a:lnTo>
                        <a:pt x="1" y="2"/>
                      </a:lnTo>
                      <a:lnTo>
                        <a:pt x="0" y="9"/>
                      </a:lnTo>
                      <a:lnTo>
                        <a:pt x="0" y="15"/>
                      </a:lnTo>
                      <a:lnTo>
                        <a:pt x="0" y="21"/>
                      </a:lnTo>
                      <a:lnTo>
                        <a:pt x="1" y="24"/>
                      </a:lnTo>
                      <a:lnTo>
                        <a:pt x="1" y="27"/>
                      </a:lnTo>
                      <a:lnTo>
                        <a:pt x="2" y="29"/>
                      </a:lnTo>
                      <a:lnTo>
                        <a:pt x="5" y="30"/>
                      </a:lnTo>
                      <a:lnTo>
                        <a:pt x="8" y="31"/>
                      </a:lnTo>
                      <a:lnTo>
                        <a:pt x="12" y="31"/>
                      </a:lnTo>
                      <a:lnTo>
                        <a:pt x="18" y="32"/>
                      </a:lnTo>
                      <a:lnTo>
                        <a:pt x="27" y="33"/>
                      </a:lnTo>
                      <a:lnTo>
                        <a:pt x="37" y="33"/>
                      </a:lnTo>
                      <a:lnTo>
                        <a:pt x="47" y="34"/>
                      </a:lnTo>
                      <a:lnTo>
                        <a:pt x="57" y="34"/>
                      </a:lnTo>
                      <a:lnTo>
                        <a:pt x="65" y="33"/>
                      </a:lnTo>
                      <a:lnTo>
                        <a:pt x="70" y="32"/>
                      </a:lnTo>
                      <a:lnTo>
                        <a:pt x="73" y="31"/>
                      </a:lnTo>
                      <a:lnTo>
                        <a:pt x="75" y="30"/>
                      </a:lnTo>
                      <a:lnTo>
                        <a:pt x="76" y="28"/>
                      </a:lnTo>
                      <a:lnTo>
                        <a:pt x="77" y="25"/>
                      </a:lnTo>
                      <a:lnTo>
                        <a:pt x="77" y="21"/>
                      </a:lnTo>
                      <a:lnTo>
                        <a:pt x="77" y="14"/>
                      </a:lnTo>
                      <a:lnTo>
                        <a:pt x="76" y="8"/>
                      </a:lnTo>
                      <a:lnTo>
                        <a:pt x="76" y="5"/>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40112" name="Freeform 502"/>
                <p:cNvSpPr>
                  <a:spLocks/>
                </p:cNvSpPr>
                <p:nvPr/>
              </p:nvSpPr>
              <p:spPr bwMode="auto">
                <a:xfrm>
                  <a:off x="2075" y="2350"/>
                  <a:ext cx="9" cy="5"/>
                </a:xfrm>
                <a:custGeom>
                  <a:avLst/>
                  <a:gdLst>
                    <a:gd name="T0" fmla="*/ 0 w 75"/>
                    <a:gd name="T1" fmla="*/ 0 h 34"/>
                    <a:gd name="T2" fmla="*/ 0 w 75"/>
                    <a:gd name="T3" fmla="*/ 0 h 34"/>
                    <a:gd name="T4" fmla="*/ 0 w 75"/>
                    <a:gd name="T5" fmla="*/ 0 h 34"/>
                    <a:gd name="T6" fmla="*/ 0 w 75"/>
                    <a:gd name="T7" fmla="*/ 0 h 34"/>
                    <a:gd name="T8" fmla="*/ 0 w 75"/>
                    <a:gd name="T9" fmla="*/ 0 h 34"/>
                    <a:gd name="T10" fmla="*/ 0 w 75"/>
                    <a:gd name="T11" fmla="*/ 0 h 34"/>
                    <a:gd name="T12" fmla="*/ 0 w 75"/>
                    <a:gd name="T13" fmla="*/ 0 h 34"/>
                    <a:gd name="T14" fmla="*/ 0 w 75"/>
                    <a:gd name="T15" fmla="*/ 0 h 34"/>
                    <a:gd name="T16" fmla="*/ 0 w 75"/>
                    <a:gd name="T17" fmla="*/ 0 h 34"/>
                    <a:gd name="T18" fmla="*/ 0 w 75"/>
                    <a:gd name="T19" fmla="*/ 0 h 34"/>
                    <a:gd name="T20" fmla="*/ 0 w 75"/>
                    <a:gd name="T21" fmla="*/ 0 h 34"/>
                    <a:gd name="T22" fmla="*/ 0 w 75"/>
                    <a:gd name="T23" fmla="*/ 0 h 34"/>
                    <a:gd name="T24" fmla="*/ 0 w 75"/>
                    <a:gd name="T25" fmla="*/ 0 h 34"/>
                    <a:gd name="T26" fmla="*/ 0 w 75"/>
                    <a:gd name="T27" fmla="*/ 0 h 34"/>
                    <a:gd name="T28" fmla="*/ 0 w 75"/>
                    <a:gd name="T29" fmla="*/ 0 h 34"/>
                    <a:gd name="T30" fmla="*/ 0 w 75"/>
                    <a:gd name="T31" fmla="*/ 0 h 34"/>
                    <a:gd name="T32" fmla="*/ 0 w 75"/>
                    <a:gd name="T33" fmla="*/ 0 h 34"/>
                    <a:gd name="T34" fmla="*/ 0 w 75"/>
                    <a:gd name="T35" fmla="*/ 0 h 34"/>
                    <a:gd name="T36" fmla="*/ 0 w 75"/>
                    <a:gd name="T37" fmla="*/ 0 h 34"/>
                    <a:gd name="T38" fmla="*/ 0 w 75"/>
                    <a:gd name="T39" fmla="*/ 0 h 34"/>
                    <a:gd name="T40" fmla="*/ 0 w 75"/>
                    <a:gd name="T41" fmla="*/ 0 h 34"/>
                    <a:gd name="T42" fmla="*/ 0 w 75"/>
                    <a:gd name="T43" fmla="*/ 0 h 34"/>
                    <a:gd name="T44" fmla="*/ 0 w 75"/>
                    <a:gd name="T45" fmla="*/ 0 h 34"/>
                    <a:gd name="T46" fmla="*/ 0 w 75"/>
                    <a:gd name="T47" fmla="*/ 0 h 34"/>
                    <a:gd name="T48" fmla="*/ 0 w 75"/>
                    <a:gd name="T49" fmla="*/ 0 h 34"/>
                    <a:gd name="T50" fmla="*/ 0 w 75"/>
                    <a:gd name="T51" fmla="*/ 0 h 34"/>
                    <a:gd name="T52" fmla="*/ 0 w 75"/>
                    <a:gd name="T53" fmla="*/ 0 h 34"/>
                    <a:gd name="T54" fmla="*/ 0 w 75"/>
                    <a:gd name="T55" fmla="*/ 0 h 34"/>
                    <a:gd name="T56" fmla="*/ 0 w 75"/>
                    <a:gd name="T57" fmla="*/ 0 h 34"/>
                    <a:gd name="T58" fmla="*/ 0 w 75"/>
                    <a:gd name="T59" fmla="*/ 0 h 34"/>
                    <a:gd name="T60" fmla="*/ 0 w 75"/>
                    <a:gd name="T61" fmla="*/ 0 h 34"/>
                    <a:gd name="T62" fmla="*/ 0 w 75"/>
                    <a:gd name="T63" fmla="*/ 0 h 34"/>
                    <a:gd name="T64" fmla="*/ 0 w 75"/>
                    <a:gd name="T65" fmla="*/ 0 h 34"/>
                    <a:gd name="T66" fmla="*/ 0 w 75"/>
                    <a:gd name="T67" fmla="*/ 0 h 34"/>
                    <a:gd name="T68" fmla="*/ 0 w 75"/>
                    <a:gd name="T69" fmla="*/ 0 h 34"/>
                    <a:gd name="T70" fmla="*/ 0 w 75"/>
                    <a:gd name="T71" fmla="*/ 0 h 34"/>
                    <a:gd name="T72" fmla="*/ 0 w 75"/>
                    <a:gd name="T73" fmla="*/ 0 h 34"/>
                    <a:gd name="T74" fmla="*/ 0 w 75"/>
                    <a:gd name="T75" fmla="*/ 0 h 34"/>
                    <a:gd name="T76" fmla="*/ 0 w 75"/>
                    <a:gd name="T77" fmla="*/ 0 h 34"/>
                    <a:gd name="T78" fmla="*/ 0 w 75"/>
                    <a:gd name="T79" fmla="*/ 0 h 34"/>
                    <a:gd name="T80" fmla="*/ 0 w 75"/>
                    <a:gd name="T81" fmla="*/ 0 h 3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75" h="34">
                      <a:moveTo>
                        <a:pt x="74" y="5"/>
                      </a:moveTo>
                      <a:lnTo>
                        <a:pt x="73" y="3"/>
                      </a:lnTo>
                      <a:lnTo>
                        <a:pt x="71" y="2"/>
                      </a:lnTo>
                      <a:lnTo>
                        <a:pt x="68" y="2"/>
                      </a:lnTo>
                      <a:lnTo>
                        <a:pt x="64" y="2"/>
                      </a:lnTo>
                      <a:lnTo>
                        <a:pt x="57" y="3"/>
                      </a:lnTo>
                      <a:lnTo>
                        <a:pt x="49" y="4"/>
                      </a:lnTo>
                      <a:lnTo>
                        <a:pt x="40" y="3"/>
                      </a:lnTo>
                      <a:lnTo>
                        <a:pt x="31" y="3"/>
                      </a:lnTo>
                      <a:lnTo>
                        <a:pt x="23" y="2"/>
                      </a:lnTo>
                      <a:lnTo>
                        <a:pt x="16" y="2"/>
                      </a:lnTo>
                      <a:lnTo>
                        <a:pt x="11" y="1"/>
                      </a:lnTo>
                      <a:lnTo>
                        <a:pt x="8" y="1"/>
                      </a:lnTo>
                      <a:lnTo>
                        <a:pt x="6" y="1"/>
                      </a:lnTo>
                      <a:lnTo>
                        <a:pt x="3" y="0"/>
                      </a:lnTo>
                      <a:lnTo>
                        <a:pt x="1" y="1"/>
                      </a:lnTo>
                      <a:lnTo>
                        <a:pt x="0" y="3"/>
                      </a:lnTo>
                      <a:lnTo>
                        <a:pt x="0" y="9"/>
                      </a:lnTo>
                      <a:lnTo>
                        <a:pt x="0" y="15"/>
                      </a:lnTo>
                      <a:lnTo>
                        <a:pt x="0" y="21"/>
                      </a:lnTo>
                      <a:lnTo>
                        <a:pt x="0" y="25"/>
                      </a:lnTo>
                      <a:lnTo>
                        <a:pt x="0" y="27"/>
                      </a:lnTo>
                      <a:lnTo>
                        <a:pt x="1" y="29"/>
                      </a:lnTo>
                      <a:lnTo>
                        <a:pt x="3" y="30"/>
                      </a:lnTo>
                      <a:lnTo>
                        <a:pt x="6" y="31"/>
                      </a:lnTo>
                      <a:lnTo>
                        <a:pt x="10" y="31"/>
                      </a:lnTo>
                      <a:lnTo>
                        <a:pt x="16" y="32"/>
                      </a:lnTo>
                      <a:lnTo>
                        <a:pt x="25" y="33"/>
                      </a:lnTo>
                      <a:lnTo>
                        <a:pt x="35" y="33"/>
                      </a:lnTo>
                      <a:lnTo>
                        <a:pt x="45" y="34"/>
                      </a:lnTo>
                      <a:lnTo>
                        <a:pt x="55" y="34"/>
                      </a:lnTo>
                      <a:lnTo>
                        <a:pt x="63" y="34"/>
                      </a:lnTo>
                      <a:lnTo>
                        <a:pt x="68" y="33"/>
                      </a:lnTo>
                      <a:lnTo>
                        <a:pt x="71" y="31"/>
                      </a:lnTo>
                      <a:lnTo>
                        <a:pt x="73" y="30"/>
                      </a:lnTo>
                      <a:lnTo>
                        <a:pt x="74" y="28"/>
                      </a:lnTo>
                      <a:lnTo>
                        <a:pt x="75" y="26"/>
                      </a:lnTo>
                      <a:lnTo>
                        <a:pt x="75" y="21"/>
                      </a:lnTo>
                      <a:lnTo>
                        <a:pt x="75" y="14"/>
                      </a:lnTo>
                      <a:lnTo>
                        <a:pt x="74" y="8"/>
                      </a:lnTo>
                      <a:lnTo>
                        <a:pt x="74" y="5"/>
                      </a:lnTo>
                      <a:close/>
                    </a:path>
                  </a:pathLst>
                </a:custGeom>
                <a:solidFill>
                  <a:srgbClr val="E5DDD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0113" name="Freeform 503"/>
                <p:cNvSpPr>
                  <a:spLocks/>
                </p:cNvSpPr>
                <p:nvPr/>
              </p:nvSpPr>
              <p:spPr bwMode="auto">
                <a:xfrm>
                  <a:off x="2075" y="2350"/>
                  <a:ext cx="9" cy="5"/>
                </a:xfrm>
                <a:custGeom>
                  <a:avLst/>
                  <a:gdLst>
                    <a:gd name="T0" fmla="*/ 0 w 75"/>
                    <a:gd name="T1" fmla="*/ 0 h 34"/>
                    <a:gd name="T2" fmla="*/ 0 w 75"/>
                    <a:gd name="T3" fmla="*/ 0 h 34"/>
                    <a:gd name="T4" fmla="*/ 0 w 75"/>
                    <a:gd name="T5" fmla="*/ 0 h 34"/>
                    <a:gd name="T6" fmla="*/ 0 w 75"/>
                    <a:gd name="T7" fmla="*/ 0 h 34"/>
                    <a:gd name="T8" fmla="*/ 0 w 75"/>
                    <a:gd name="T9" fmla="*/ 0 h 34"/>
                    <a:gd name="T10" fmla="*/ 0 w 75"/>
                    <a:gd name="T11" fmla="*/ 0 h 34"/>
                    <a:gd name="T12" fmla="*/ 0 w 75"/>
                    <a:gd name="T13" fmla="*/ 0 h 34"/>
                    <a:gd name="T14" fmla="*/ 0 w 75"/>
                    <a:gd name="T15" fmla="*/ 0 h 34"/>
                    <a:gd name="T16" fmla="*/ 0 w 75"/>
                    <a:gd name="T17" fmla="*/ 0 h 34"/>
                    <a:gd name="T18" fmla="*/ 0 w 75"/>
                    <a:gd name="T19" fmla="*/ 0 h 34"/>
                    <a:gd name="T20" fmla="*/ 0 w 75"/>
                    <a:gd name="T21" fmla="*/ 0 h 34"/>
                    <a:gd name="T22" fmla="*/ 0 w 75"/>
                    <a:gd name="T23" fmla="*/ 0 h 34"/>
                    <a:gd name="T24" fmla="*/ 0 w 75"/>
                    <a:gd name="T25" fmla="*/ 0 h 34"/>
                    <a:gd name="T26" fmla="*/ 0 w 75"/>
                    <a:gd name="T27" fmla="*/ 0 h 34"/>
                    <a:gd name="T28" fmla="*/ 0 w 75"/>
                    <a:gd name="T29" fmla="*/ 0 h 34"/>
                    <a:gd name="T30" fmla="*/ 0 w 75"/>
                    <a:gd name="T31" fmla="*/ 0 h 34"/>
                    <a:gd name="T32" fmla="*/ 0 w 75"/>
                    <a:gd name="T33" fmla="*/ 0 h 34"/>
                    <a:gd name="T34" fmla="*/ 0 w 75"/>
                    <a:gd name="T35" fmla="*/ 0 h 34"/>
                    <a:gd name="T36" fmla="*/ 0 w 75"/>
                    <a:gd name="T37" fmla="*/ 0 h 34"/>
                    <a:gd name="T38" fmla="*/ 0 w 75"/>
                    <a:gd name="T39" fmla="*/ 0 h 34"/>
                    <a:gd name="T40" fmla="*/ 0 w 75"/>
                    <a:gd name="T41" fmla="*/ 0 h 34"/>
                    <a:gd name="T42" fmla="*/ 0 w 75"/>
                    <a:gd name="T43" fmla="*/ 0 h 34"/>
                    <a:gd name="T44" fmla="*/ 0 w 75"/>
                    <a:gd name="T45" fmla="*/ 0 h 34"/>
                    <a:gd name="T46" fmla="*/ 0 w 75"/>
                    <a:gd name="T47" fmla="*/ 0 h 34"/>
                    <a:gd name="T48" fmla="*/ 0 w 75"/>
                    <a:gd name="T49" fmla="*/ 0 h 34"/>
                    <a:gd name="T50" fmla="*/ 0 w 75"/>
                    <a:gd name="T51" fmla="*/ 0 h 34"/>
                    <a:gd name="T52" fmla="*/ 0 w 75"/>
                    <a:gd name="T53" fmla="*/ 0 h 34"/>
                    <a:gd name="T54" fmla="*/ 0 w 75"/>
                    <a:gd name="T55" fmla="*/ 0 h 34"/>
                    <a:gd name="T56" fmla="*/ 0 w 75"/>
                    <a:gd name="T57" fmla="*/ 0 h 34"/>
                    <a:gd name="T58" fmla="*/ 0 w 75"/>
                    <a:gd name="T59" fmla="*/ 0 h 34"/>
                    <a:gd name="T60" fmla="*/ 0 w 75"/>
                    <a:gd name="T61" fmla="*/ 0 h 34"/>
                    <a:gd name="T62" fmla="*/ 0 w 75"/>
                    <a:gd name="T63" fmla="*/ 0 h 34"/>
                    <a:gd name="T64" fmla="*/ 0 w 75"/>
                    <a:gd name="T65" fmla="*/ 0 h 34"/>
                    <a:gd name="T66" fmla="*/ 0 w 75"/>
                    <a:gd name="T67" fmla="*/ 0 h 34"/>
                    <a:gd name="T68" fmla="*/ 0 w 75"/>
                    <a:gd name="T69" fmla="*/ 0 h 34"/>
                    <a:gd name="T70" fmla="*/ 0 w 75"/>
                    <a:gd name="T71" fmla="*/ 0 h 34"/>
                    <a:gd name="T72" fmla="*/ 0 w 75"/>
                    <a:gd name="T73" fmla="*/ 0 h 34"/>
                    <a:gd name="T74" fmla="*/ 0 w 75"/>
                    <a:gd name="T75" fmla="*/ 0 h 34"/>
                    <a:gd name="T76" fmla="*/ 0 w 75"/>
                    <a:gd name="T77" fmla="*/ 0 h 34"/>
                    <a:gd name="T78" fmla="*/ 0 w 75"/>
                    <a:gd name="T79" fmla="*/ 0 h 34"/>
                    <a:gd name="T80" fmla="*/ 0 w 75"/>
                    <a:gd name="T81" fmla="*/ 0 h 34"/>
                    <a:gd name="T82" fmla="*/ 0 w 75"/>
                    <a:gd name="T83" fmla="*/ 0 h 34"/>
                    <a:gd name="T84" fmla="*/ 0 w 75"/>
                    <a:gd name="T85" fmla="*/ 0 h 34"/>
                    <a:gd name="T86" fmla="*/ 0 w 75"/>
                    <a:gd name="T87" fmla="*/ 0 h 34"/>
                    <a:gd name="T88" fmla="*/ 0 w 75"/>
                    <a:gd name="T89" fmla="*/ 0 h 34"/>
                    <a:gd name="T90" fmla="*/ 0 w 75"/>
                    <a:gd name="T91" fmla="*/ 0 h 34"/>
                    <a:gd name="T92" fmla="*/ 0 w 75"/>
                    <a:gd name="T93" fmla="*/ 0 h 34"/>
                    <a:gd name="T94" fmla="*/ 0 w 75"/>
                    <a:gd name="T95" fmla="*/ 0 h 34"/>
                    <a:gd name="T96" fmla="*/ 0 w 75"/>
                    <a:gd name="T97" fmla="*/ 0 h 3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75" h="34">
                      <a:moveTo>
                        <a:pt x="74" y="5"/>
                      </a:moveTo>
                      <a:lnTo>
                        <a:pt x="74" y="5"/>
                      </a:lnTo>
                      <a:lnTo>
                        <a:pt x="73" y="3"/>
                      </a:lnTo>
                      <a:lnTo>
                        <a:pt x="71" y="2"/>
                      </a:lnTo>
                      <a:lnTo>
                        <a:pt x="68" y="2"/>
                      </a:lnTo>
                      <a:lnTo>
                        <a:pt x="64" y="2"/>
                      </a:lnTo>
                      <a:lnTo>
                        <a:pt x="57" y="3"/>
                      </a:lnTo>
                      <a:lnTo>
                        <a:pt x="49" y="4"/>
                      </a:lnTo>
                      <a:lnTo>
                        <a:pt x="40" y="3"/>
                      </a:lnTo>
                      <a:lnTo>
                        <a:pt x="31" y="3"/>
                      </a:lnTo>
                      <a:lnTo>
                        <a:pt x="23" y="2"/>
                      </a:lnTo>
                      <a:lnTo>
                        <a:pt x="16" y="2"/>
                      </a:lnTo>
                      <a:lnTo>
                        <a:pt x="11" y="1"/>
                      </a:lnTo>
                      <a:lnTo>
                        <a:pt x="8" y="1"/>
                      </a:lnTo>
                      <a:lnTo>
                        <a:pt x="6" y="1"/>
                      </a:lnTo>
                      <a:lnTo>
                        <a:pt x="3" y="0"/>
                      </a:lnTo>
                      <a:lnTo>
                        <a:pt x="1" y="1"/>
                      </a:lnTo>
                      <a:lnTo>
                        <a:pt x="0" y="3"/>
                      </a:lnTo>
                      <a:lnTo>
                        <a:pt x="0" y="9"/>
                      </a:lnTo>
                      <a:lnTo>
                        <a:pt x="0" y="15"/>
                      </a:lnTo>
                      <a:lnTo>
                        <a:pt x="0" y="21"/>
                      </a:lnTo>
                      <a:lnTo>
                        <a:pt x="0" y="25"/>
                      </a:lnTo>
                      <a:lnTo>
                        <a:pt x="0" y="27"/>
                      </a:lnTo>
                      <a:lnTo>
                        <a:pt x="1" y="29"/>
                      </a:lnTo>
                      <a:lnTo>
                        <a:pt x="3" y="30"/>
                      </a:lnTo>
                      <a:lnTo>
                        <a:pt x="6" y="31"/>
                      </a:lnTo>
                      <a:lnTo>
                        <a:pt x="10" y="31"/>
                      </a:lnTo>
                      <a:lnTo>
                        <a:pt x="16" y="32"/>
                      </a:lnTo>
                      <a:lnTo>
                        <a:pt x="25" y="33"/>
                      </a:lnTo>
                      <a:lnTo>
                        <a:pt x="35" y="33"/>
                      </a:lnTo>
                      <a:lnTo>
                        <a:pt x="45" y="34"/>
                      </a:lnTo>
                      <a:lnTo>
                        <a:pt x="55" y="34"/>
                      </a:lnTo>
                      <a:lnTo>
                        <a:pt x="63" y="34"/>
                      </a:lnTo>
                      <a:lnTo>
                        <a:pt x="68" y="33"/>
                      </a:lnTo>
                      <a:lnTo>
                        <a:pt x="71" y="31"/>
                      </a:lnTo>
                      <a:lnTo>
                        <a:pt x="73" y="30"/>
                      </a:lnTo>
                      <a:lnTo>
                        <a:pt x="74" y="28"/>
                      </a:lnTo>
                      <a:lnTo>
                        <a:pt x="75" y="26"/>
                      </a:lnTo>
                      <a:lnTo>
                        <a:pt x="75" y="21"/>
                      </a:lnTo>
                      <a:lnTo>
                        <a:pt x="75" y="14"/>
                      </a:lnTo>
                      <a:lnTo>
                        <a:pt x="74" y="8"/>
                      </a:lnTo>
                      <a:lnTo>
                        <a:pt x="74" y="5"/>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40114" name="Freeform 504"/>
                <p:cNvSpPr>
                  <a:spLocks/>
                </p:cNvSpPr>
                <p:nvPr/>
              </p:nvSpPr>
              <p:spPr bwMode="auto">
                <a:xfrm>
                  <a:off x="2088" y="2350"/>
                  <a:ext cx="9" cy="5"/>
                </a:xfrm>
                <a:custGeom>
                  <a:avLst/>
                  <a:gdLst>
                    <a:gd name="T0" fmla="*/ 0 w 76"/>
                    <a:gd name="T1" fmla="*/ 0 h 34"/>
                    <a:gd name="T2" fmla="*/ 0 w 76"/>
                    <a:gd name="T3" fmla="*/ 0 h 34"/>
                    <a:gd name="T4" fmla="*/ 0 w 76"/>
                    <a:gd name="T5" fmla="*/ 0 h 34"/>
                    <a:gd name="T6" fmla="*/ 0 w 76"/>
                    <a:gd name="T7" fmla="*/ 0 h 34"/>
                    <a:gd name="T8" fmla="*/ 0 w 76"/>
                    <a:gd name="T9" fmla="*/ 0 h 34"/>
                    <a:gd name="T10" fmla="*/ 0 w 76"/>
                    <a:gd name="T11" fmla="*/ 0 h 34"/>
                    <a:gd name="T12" fmla="*/ 0 w 76"/>
                    <a:gd name="T13" fmla="*/ 0 h 34"/>
                    <a:gd name="T14" fmla="*/ 0 w 76"/>
                    <a:gd name="T15" fmla="*/ 0 h 34"/>
                    <a:gd name="T16" fmla="*/ 0 w 76"/>
                    <a:gd name="T17" fmla="*/ 0 h 34"/>
                    <a:gd name="T18" fmla="*/ 0 w 76"/>
                    <a:gd name="T19" fmla="*/ 0 h 34"/>
                    <a:gd name="T20" fmla="*/ 0 w 76"/>
                    <a:gd name="T21" fmla="*/ 0 h 34"/>
                    <a:gd name="T22" fmla="*/ 0 w 76"/>
                    <a:gd name="T23" fmla="*/ 0 h 34"/>
                    <a:gd name="T24" fmla="*/ 0 w 76"/>
                    <a:gd name="T25" fmla="*/ 0 h 34"/>
                    <a:gd name="T26" fmla="*/ 0 w 76"/>
                    <a:gd name="T27" fmla="*/ 0 h 34"/>
                    <a:gd name="T28" fmla="*/ 0 w 76"/>
                    <a:gd name="T29" fmla="*/ 0 h 34"/>
                    <a:gd name="T30" fmla="*/ 0 w 76"/>
                    <a:gd name="T31" fmla="*/ 0 h 34"/>
                    <a:gd name="T32" fmla="*/ 0 w 76"/>
                    <a:gd name="T33" fmla="*/ 0 h 34"/>
                    <a:gd name="T34" fmla="*/ 0 w 76"/>
                    <a:gd name="T35" fmla="*/ 0 h 34"/>
                    <a:gd name="T36" fmla="*/ 0 w 76"/>
                    <a:gd name="T37" fmla="*/ 0 h 34"/>
                    <a:gd name="T38" fmla="*/ 0 w 76"/>
                    <a:gd name="T39" fmla="*/ 0 h 34"/>
                    <a:gd name="T40" fmla="*/ 0 w 76"/>
                    <a:gd name="T41" fmla="*/ 0 h 34"/>
                    <a:gd name="T42" fmla="*/ 0 w 76"/>
                    <a:gd name="T43" fmla="*/ 0 h 34"/>
                    <a:gd name="T44" fmla="*/ 0 w 76"/>
                    <a:gd name="T45" fmla="*/ 0 h 34"/>
                    <a:gd name="T46" fmla="*/ 0 w 76"/>
                    <a:gd name="T47" fmla="*/ 0 h 34"/>
                    <a:gd name="T48" fmla="*/ 0 w 76"/>
                    <a:gd name="T49" fmla="*/ 0 h 34"/>
                    <a:gd name="T50" fmla="*/ 0 w 76"/>
                    <a:gd name="T51" fmla="*/ 0 h 34"/>
                    <a:gd name="T52" fmla="*/ 0 w 76"/>
                    <a:gd name="T53" fmla="*/ 0 h 34"/>
                    <a:gd name="T54" fmla="*/ 0 w 76"/>
                    <a:gd name="T55" fmla="*/ 0 h 34"/>
                    <a:gd name="T56" fmla="*/ 0 w 76"/>
                    <a:gd name="T57" fmla="*/ 0 h 34"/>
                    <a:gd name="T58" fmla="*/ 0 w 76"/>
                    <a:gd name="T59" fmla="*/ 0 h 34"/>
                    <a:gd name="T60" fmla="*/ 0 w 76"/>
                    <a:gd name="T61" fmla="*/ 0 h 34"/>
                    <a:gd name="T62" fmla="*/ 0 w 76"/>
                    <a:gd name="T63" fmla="*/ 0 h 34"/>
                    <a:gd name="T64" fmla="*/ 0 w 76"/>
                    <a:gd name="T65" fmla="*/ 0 h 34"/>
                    <a:gd name="T66" fmla="*/ 0 w 76"/>
                    <a:gd name="T67" fmla="*/ 0 h 34"/>
                    <a:gd name="T68" fmla="*/ 0 w 76"/>
                    <a:gd name="T69" fmla="*/ 0 h 34"/>
                    <a:gd name="T70" fmla="*/ 0 w 76"/>
                    <a:gd name="T71" fmla="*/ 0 h 34"/>
                    <a:gd name="T72" fmla="*/ 0 w 76"/>
                    <a:gd name="T73" fmla="*/ 0 h 34"/>
                    <a:gd name="T74" fmla="*/ 0 w 76"/>
                    <a:gd name="T75" fmla="*/ 0 h 34"/>
                    <a:gd name="T76" fmla="*/ 0 w 76"/>
                    <a:gd name="T77" fmla="*/ 0 h 34"/>
                    <a:gd name="T78" fmla="*/ 0 w 76"/>
                    <a:gd name="T79" fmla="*/ 0 h 34"/>
                    <a:gd name="T80" fmla="*/ 0 w 76"/>
                    <a:gd name="T81" fmla="*/ 0 h 3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76" h="34">
                      <a:moveTo>
                        <a:pt x="75" y="5"/>
                      </a:moveTo>
                      <a:lnTo>
                        <a:pt x="75" y="3"/>
                      </a:lnTo>
                      <a:lnTo>
                        <a:pt x="73" y="2"/>
                      </a:lnTo>
                      <a:lnTo>
                        <a:pt x="70" y="2"/>
                      </a:lnTo>
                      <a:lnTo>
                        <a:pt x="65" y="2"/>
                      </a:lnTo>
                      <a:lnTo>
                        <a:pt x="58" y="3"/>
                      </a:lnTo>
                      <a:lnTo>
                        <a:pt x="50" y="4"/>
                      </a:lnTo>
                      <a:lnTo>
                        <a:pt x="41" y="3"/>
                      </a:lnTo>
                      <a:lnTo>
                        <a:pt x="32" y="3"/>
                      </a:lnTo>
                      <a:lnTo>
                        <a:pt x="23" y="2"/>
                      </a:lnTo>
                      <a:lnTo>
                        <a:pt x="16" y="2"/>
                      </a:lnTo>
                      <a:lnTo>
                        <a:pt x="11" y="1"/>
                      </a:lnTo>
                      <a:lnTo>
                        <a:pt x="9" y="1"/>
                      </a:lnTo>
                      <a:lnTo>
                        <a:pt x="6" y="1"/>
                      </a:lnTo>
                      <a:lnTo>
                        <a:pt x="4" y="0"/>
                      </a:lnTo>
                      <a:lnTo>
                        <a:pt x="2" y="0"/>
                      </a:lnTo>
                      <a:lnTo>
                        <a:pt x="1" y="2"/>
                      </a:lnTo>
                      <a:lnTo>
                        <a:pt x="0" y="9"/>
                      </a:lnTo>
                      <a:lnTo>
                        <a:pt x="0" y="15"/>
                      </a:lnTo>
                      <a:lnTo>
                        <a:pt x="0" y="21"/>
                      </a:lnTo>
                      <a:lnTo>
                        <a:pt x="0" y="24"/>
                      </a:lnTo>
                      <a:lnTo>
                        <a:pt x="1" y="27"/>
                      </a:lnTo>
                      <a:lnTo>
                        <a:pt x="2" y="29"/>
                      </a:lnTo>
                      <a:lnTo>
                        <a:pt x="3" y="30"/>
                      </a:lnTo>
                      <a:lnTo>
                        <a:pt x="6" y="31"/>
                      </a:lnTo>
                      <a:lnTo>
                        <a:pt x="10" y="31"/>
                      </a:lnTo>
                      <a:lnTo>
                        <a:pt x="17" y="32"/>
                      </a:lnTo>
                      <a:lnTo>
                        <a:pt x="26" y="33"/>
                      </a:lnTo>
                      <a:lnTo>
                        <a:pt x="36" y="33"/>
                      </a:lnTo>
                      <a:lnTo>
                        <a:pt x="46" y="34"/>
                      </a:lnTo>
                      <a:lnTo>
                        <a:pt x="55" y="34"/>
                      </a:lnTo>
                      <a:lnTo>
                        <a:pt x="63" y="34"/>
                      </a:lnTo>
                      <a:lnTo>
                        <a:pt x="69" y="33"/>
                      </a:lnTo>
                      <a:lnTo>
                        <a:pt x="72" y="31"/>
                      </a:lnTo>
                      <a:lnTo>
                        <a:pt x="74" y="30"/>
                      </a:lnTo>
                      <a:lnTo>
                        <a:pt x="76" y="28"/>
                      </a:lnTo>
                      <a:lnTo>
                        <a:pt x="76" y="26"/>
                      </a:lnTo>
                      <a:lnTo>
                        <a:pt x="76" y="21"/>
                      </a:lnTo>
                      <a:lnTo>
                        <a:pt x="76" y="14"/>
                      </a:lnTo>
                      <a:lnTo>
                        <a:pt x="75" y="8"/>
                      </a:lnTo>
                      <a:lnTo>
                        <a:pt x="75" y="5"/>
                      </a:lnTo>
                      <a:close/>
                    </a:path>
                  </a:pathLst>
                </a:custGeom>
                <a:solidFill>
                  <a:srgbClr val="E5DDD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0115" name="Freeform 505"/>
                <p:cNvSpPr>
                  <a:spLocks/>
                </p:cNvSpPr>
                <p:nvPr/>
              </p:nvSpPr>
              <p:spPr bwMode="auto">
                <a:xfrm>
                  <a:off x="2088" y="2350"/>
                  <a:ext cx="9" cy="5"/>
                </a:xfrm>
                <a:custGeom>
                  <a:avLst/>
                  <a:gdLst>
                    <a:gd name="T0" fmla="*/ 0 w 76"/>
                    <a:gd name="T1" fmla="*/ 0 h 34"/>
                    <a:gd name="T2" fmla="*/ 0 w 76"/>
                    <a:gd name="T3" fmla="*/ 0 h 34"/>
                    <a:gd name="T4" fmla="*/ 0 w 76"/>
                    <a:gd name="T5" fmla="*/ 0 h 34"/>
                    <a:gd name="T6" fmla="*/ 0 w 76"/>
                    <a:gd name="T7" fmla="*/ 0 h 34"/>
                    <a:gd name="T8" fmla="*/ 0 w 76"/>
                    <a:gd name="T9" fmla="*/ 0 h 34"/>
                    <a:gd name="T10" fmla="*/ 0 w 76"/>
                    <a:gd name="T11" fmla="*/ 0 h 34"/>
                    <a:gd name="T12" fmla="*/ 0 w 76"/>
                    <a:gd name="T13" fmla="*/ 0 h 34"/>
                    <a:gd name="T14" fmla="*/ 0 w 76"/>
                    <a:gd name="T15" fmla="*/ 0 h 34"/>
                    <a:gd name="T16" fmla="*/ 0 w 76"/>
                    <a:gd name="T17" fmla="*/ 0 h 34"/>
                    <a:gd name="T18" fmla="*/ 0 w 76"/>
                    <a:gd name="T19" fmla="*/ 0 h 34"/>
                    <a:gd name="T20" fmla="*/ 0 w 76"/>
                    <a:gd name="T21" fmla="*/ 0 h 34"/>
                    <a:gd name="T22" fmla="*/ 0 w 76"/>
                    <a:gd name="T23" fmla="*/ 0 h 34"/>
                    <a:gd name="T24" fmla="*/ 0 w 76"/>
                    <a:gd name="T25" fmla="*/ 0 h 34"/>
                    <a:gd name="T26" fmla="*/ 0 w 76"/>
                    <a:gd name="T27" fmla="*/ 0 h 34"/>
                    <a:gd name="T28" fmla="*/ 0 w 76"/>
                    <a:gd name="T29" fmla="*/ 0 h 34"/>
                    <a:gd name="T30" fmla="*/ 0 w 76"/>
                    <a:gd name="T31" fmla="*/ 0 h 34"/>
                    <a:gd name="T32" fmla="*/ 0 w 76"/>
                    <a:gd name="T33" fmla="*/ 0 h 34"/>
                    <a:gd name="T34" fmla="*/ 0 w 76"/>
                    <a:gd name="T35" fmla="*/ 0 h 34"/>
                    <a:gd name="T36" fmla="*/ 0 w 76"/>
                    <a:gd name="T37" fmla="*/ 0 h 34"/>
                    <a:gd name="T38" fmla="*/ 0 w 76"/>
                    <a:gd name="T39" fmla="*/ 0 h 34"/>
                    <a:gd name="T40" fmla="*/ 0 w 76"/>
                    <a:gd name="T41" fmla="*/ 0 h 34"/>
                    <a:gd name="T42" fmla="*/ 0 w 76"/>
                    <a:gd name="T43" fmla="*/ 0 h 34"/>
                    <a:gd name="T44" fmla="*/ 0 w 76"/>
                    <a:gd name="T45" fmla="*/ 0 h 34"/>
                    <a:gd name="T46" fmla="*/ 0 w 76"/>
                    <a:gd name="T47" fmla="*/ 0 h 34"/>
                    <a:gd name="T48" fmla="*/ 0 w 76"/>
                    <a:gd name="T49" fmla="*/ 0 h 34"/>
                    <a:gd name="T50" fmla="*/ 0 w 76"/>
                    <a:gd name="T51" fmla="*/ 0 h 34"/>
                    <a:gd name="T52" fmla="*/ 0 w 76"/>
                    <a:gd name="T53" fmla="*/ 0 h 34"/>
                    <a:gd name="T54" fmla="*/ 0 w 76"/>
                    <a:gd name="T55" fmla="*/ 0 h 34"/>
                    <a:gd name="T56" fmla="*/ 0 w 76"/>
                    <a:gd name="T57" fmla="*/ 0 h 34"/>
                    <a:gd name="T58" fmla="*/ 0 w 76"/>
                    <a:gd name="T59" fmla="*/ 0 h 34"/>
                    <a:gd name="T60" fmla="*/ 0 w 76"/>
                    <a:gd name="T61" fmla="*/ 0 h 34"/>
                    <a:gd name="T62" fmla="*/ 0 w 76"/>
                    <a:gd name="T63" fmla="*/ 0 h 34"/>
                    <a:gd name="T64" fmla="*/ 0 w 76"/>
                    <a:gd name="T65" fmla="*/ 0 h 34"/>
                    <a:gd name="T66" fmla="*/ 0 w 76"/>
                    <a:gd name="T67" fmla="*/ 0 h 34"/>
                    <a:gd name="T68" fmla="*/ 0 w 76"/>
                    <a:gd name="T69" fmla="*/ 0 h 34"/>
                    <a:gd name="T70" fmla="*/ 0 w 76"/>
                    <a:gd name="T71" fmla="*/ 0 h 34"/>
                    <a:gd name="T72" fmla="*/ 0 w 76"/>
                    <a:gd name="T73" fmla="*/ 0 h 34"/>
                    <a:gd name="T74" fmla="*/ 0 w 76"/>
                    <a:gd name="T75" fmla="*/ 0 h 34"/>
                    <a:gd name="T76" fmla="*/ 0 w 76"/>
                    <a:gd name="T77" fmla="*/ 0 h 34"/>
                    <a:gd name="T78" fmla="*/ 0 w 76"/>
                    <a:gd name="T79" fmla="*/ 0 h 34"/>
                    <a:gd name="T80" fmla="*/ 0 w 76"/>
                    <a:gd name="T81" fmla="*/ 0 h 34"/>
                    <a:gd name="T82" fmla="*/ 0 w 76"/>
                    <a:gd name="T83" fmla="*/ 0 h 34"/>
                    <a:gd name="T84" fmla="*/ 0 w 76"/>
                    <a:gd name="T85" fmla="*/ 0 h 34"/>
                    <a:gd name="T86" fmla="*/ 0 w 76"/>
                    <a:gd name="T87" fmla="*/ 0 h 34"/>
                    <a:gd name="T88" fmla="*/ 0 w 76"/>
                    <a:gd name="T89" fmla="*/ 0 h 34"/>
                    <a:gd name="T90" fmla="*/ 0 w 76"/>
                    <a:gd name="T91" fmla="*/ 0 h 34"/>
                    <a:gd name="T92" fmla="*/ 0 w 76"/>
                    <a:gd name="T93" fmla="*/ 0 h 34"/>
                    <a:gd name="T94" fmla="*/ 0 w 76"/>
                    <a:gd name="T95" fmla="*/ 0 h 34"/>
                    <a:gd name="T96" fmla="*/ 0 w 76"/>
                    <a:gd name="T97" fmla="*/ 0 h 3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76" h="34">
                      <a:moveTo>
                        <a:pt x="75" y="5"/>
                      </a:moveTo>
                      <a:lnTo>
                        <a:pt x="75" y="5"/>
                      </a:lnTo>
                      <a:lnTo>
                        <a:pt x="75" y="3"/>
                      </a:lnTo>
                      <a:lnTo>
                        <a:pt x="73" y="2"/>
                      </a:lnTo>
                      <a:lnTo>
                        <a:pt x="70" y="2"/>
                      </a:lnTo>
                      <a:lnTo>
                        <a:pt x="65" y="2"/>
                      </a:lnTo>
                      <a:lnTo>
                        <a:pt x="58" y="3"/>
                      </a:lnTo>
                      <a:lnTo>
                        <a:pt x="50" y="4"/>
                      </a:lnTo>
                      <a:lnTo>
                        <a:pt x="41" y="3"/>
                      </a:lnTo>
                      <a:lnTo>
                        <a:pt x="32" y="3"/>
                      </a:lnTo>
                      <a:lnTo>
                        <a:pt x="23" y="2"/>
                      </a:lnTo>
                      <a:lnTo>
                        <a:pt x="16" y="2"/>
                      </a:lnTo>
                      <a:lnTo>
                        <a:pt x="11" y="1"/>
                      </a:lnTo>
                      <a:lnTo>
                        <a:pt x="9" y="1"/>
                      </a:lnTo>
                      <a:lnTo>
                        <a:pt x="6" y="1"/>
                      </a:lnTo>
                      <a:lnTo>
                        <a:pt x="4" y="0"/>
                      </a:lnTo>
                      <a:lnTo>
                        <a:pt x="2" y="0"/>
                      </a:lnTo>
                      <a:lnTo>
                        <a:pt x="1" y="2"/>
                      </a:lnTo>
                      <a:lnTo>
                        <a:pt x="0" y="9"/>
                      </a:lnTo>
                      <a:lnTo>
                        <a:pt x="0" y="15"/>
                      </a:lnTo>
                      <a:lnTo>
                        <a:pt x="0" y="21"/>
                      </a:lnTo>
                      <a:lnTo>
                        <a:pt x="0" y="24"/>
                      </a:lnTo>
                      <a:lnTo>
                        <a:pt x="1" y="27"/>
                      </a:lnTo>
                      <a:lnTo>
                        <a:pt x="2" y="29"/>
                      </a:lnTo>
                      <a:lnTo>
                        <a:pt x="3" y="30"/>
                      </a:lnTo>
                      <a:lnTo>
                        <a:pt x="6" y="31"/>
                      </a:lnTo>
                      <a:lnTo>
                        <a:pt x="10" y="31"/>
                      </a:lnTo>
                      <a:lnTo>
                        <a:pt x="17" y="32"/>
                      </a:lnTo>
                      <a:lnTo>
                        <a:pt x="26" y="33"/>
                      </a:lnTo>
                      <a:lnTo>
                        <a:pt x="36" y="33"/>
                      </a:lnTo>
                      <a:lnTo>
                        <a:pt x="46" y="34"/>
                      </a:lnTo>
                      <a:lnTo>
                        <a:pt x="55" y="34"/>
                      </a:lnTo>
                      <a:lnTo>
                        <a:pt x="63" y="34"/>
                      </a:lnTo>
                      <a:lnTo>
                        <a:pt x="69" y="33"/>
                      </a:lnTo>
                      <a:lnTo>
                        <a:pt x="72" y="31"/>
                      </a:lnTo>
                      <a:lnTo>
                        <a:pt x="74" y="30"/>
                      </a:lnTo>
                      <a:lnTo>
                        <a:pt x="76" y="28"/>
                      </a:lnTo>
                      <a:lnTo>
                        <a:pt x="76" y="26"/>
                      </a:lnTo>
                      <a:lnTo>
                        <a:pt x="76" y="21"/>
                      </a:lnTo>
                      <a:lnTo>
                        <a:pt x="76" y="14"/>
                      </a:lnTo>
                      <a:lnTo>
                        <a:pt x="75" y="8"/>
                      </a:lnTo>
                      <a:lnTo>
                        <a:pt x="75" y="5"/>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40116" name="Freeform 506"/>
                <p:cNvSpPr>
                  <a:spLocks/>
                </p:cNvSpPr>
                <p:nvPr/>
              </p:nvSpPr>
              <p:spPr bwMode="auto">
                <a:xfrm>
                  <a:off x="2113" y="2350"/>
                  <a:ext cx="9" cy="5"/>
                </a:xfrm>
                <a:custGeom>
                  <a:avLst/>
                  <a:gdLst>
                    <a:gd name="T0" fmla="*/ 0 w 76"/>
                    <a:gd name="T1" fmla="*/ 0 h 34"/>
                    <a:gd name="T2" fmla="*/ 0 w 76"/>
                    <a:gd name="T3" fmla="*/ 0 h 34"/>
                    <a:gd name="T4" fmla="*/ 0 w 76"/>
                    <a:gd name="T5" fmla="*/ 0 h 34"/>
                    <a:gd name="T6" fmla="*/ 0 w 76"/>
                    <a:gd name="T7" fmla="*/ 0 h 34"/>
                    <a:gd name="T8" fmla="*/ 0 w 76"/>
                    <a:gd name="T9" fmla="*/ 0 h 34"/>
                    <a:gd name="T10" fmla="*/ 0 w 76"/>
                    <a:gd name="T11" fmla="*/ 0 h 34"/>
                    <a:gd name="T12" fmla="*/ 0 w 76"/>
                    <a:gd name="T13" fmla="*/ 0 h 34"/>
                    <a:gd name="T14" fmla="*/ 0 w 76"/>
                    <a:gd name="T15" fmla="*/ 0 h 34"/>
                    <a:gd name="T16" fmla="*/ 0 w 76"/>
                    <a:gd name="T17" fmla="*/ 0 h 34"/>
                    <a:gd name="T18" fmla="*/ 0 w 76"/>
                    <a:gd name="T19" fmla="*/ 0 h 34"/>
                    <a:gd name="T20" fmla="*/ 0 w 76"/>
                    <a:gd name="T21" fmla="*/ 0 h 34"/>
                    <a:gd name="T22" fmla="*/ 0 w 76"/>
                    <a:gd name="T23" fmla="*/ 0 h 34"/>
                    <a:gd name="T24" fmla="*/ 0 w 76"/>
                    <a:gd name="T25" fmla="*/ 0 h 34"/>
                    <a:gd name="T26" fmla="*/ 0 w 76"/>
                    <a:gd name="T27" fmla="*/ 0 h 34"/>
                    <a:gd name="T28" fmla="*/ 0 w 76"/>
                    <a:gd name="T29" fmla="*/ 0 h 34"/>
                    <a:gd name="T30" fmla="*/ 0 w 76"/>
                    <a:gd name="T31" fmla="*/ 0 h 34"/>
                    <a:gd name="T32" fmla="*/ 0 w 76"/>
                    <a:gd name="T33" fmla="*/ 0 h 34"/>
                    <a:gd name="T34" fmla="*/ 0 w 76"/>
                    <a:gd name="T35" fmla="*/ 0 h 34"/>
                    <a:gd name="T36" fmla="*/ 0 w 76"/>
                    <a:gd name="T37" fmla="*/ 0 h 34"/>
                    <a:gd name="T38" fmla="*/ 0 w 76"/>
                    <a:gd name="T39" fmla="*/ 0 h 34"/>
                    <a:gd name="T40" fmla="*/ 0 w 76"/>
                    <a:gd name="T41" fmla="*/ 0 h 34"/>
                    <a:gd name="T42" fmla="*/ 0 w 76"/>
                    <a:gd name="T43" fmla="*/ 0 h 34"/>
                    <a:gd name="T44" fmla="*/ 0 w 76"/>
                    <a:gd name="T45" fmla="*/ 0 h 34"/>
                    <a:gd name="T46" fmla="*/ 0 w 76"/>
                    <a:gd name="T47" fmla="*/ 0 h 34"/>
                    <a:gd name="T48" fmla="*/ 0 w 76"/>
                    <a:gd name="T49" fmla="*/ 0 h 34"/>
                    <a:gd name="T50" fmla="*/ 0 w 76"/>
                    <a:gd name="T51" fmla="*/ 0 h 34"/>
                    <a:gd name="T52" fmla="*/ 0 w 76"/>
                    <a:gd name="T53" fmla="*/ 0 h 34"/>
                    <a:gd name="T54" fmla="*/ 0 w 76"/>
                    <a:gd name="T55" fmla="*/ 0 h 34"/>
                    <a:gd name="T56" fmla="*/ 0 w 76"/>
                    <a:gd name="T57" fmla="*/ 0 h 34"/>
                    <a:gd name="T58" fmla="*/ 0 w 76"/>
                    <a:gd name="T59" fmla="*/ 0 h 34"/>
                    <a:gd name="T60" fmla="*/ 0 w 76"/>
                    <a:gd name="T61" fmla="*/ 0 h 34"/>
                    <a:gd name="T62" fmla="*/ 0 w 76"/>
                    <a:gd name="T63" fmla="*/ 0 h 34"/>
                    <a:gd name="T64" fmla="*/ 0 w 76"/>
                    <a:gd name="T65" fmla="*/ 0 h 34"/>
                    <a:gd name="T66" fmla="*/ 0 w 76"/>
                    <a:gd name="T67" fmla="*/ 0 h 34"/>
                    <a:gd name="T68" fmla="*/ 0 w 76"/>
                    <a:gd name="T69" fmla="*/ 0 h 34"/>
                    <a:gd name="T70" fmla="*/ 0 w 76"/>
                    <a:gd name="T71" fmla="*/ 0 h 34"/>
                    <a:gd name="T72" fmla="*/ 0 w 76"/>
                    <a:gd name="T73" fmla="*/ 0 h 34"/>
                    <a:gd name="T74" fmla="*/ 0 w 76"/>
                    <a:gd name="T75" fmla="*/ 0 h 34"/>
                    <a:gd name="T76" fmla="*/ 0 w 76"/>
                    <a:gd name="T77" fmla="*/ 0 h 34"/>
                    <a:gd name="T78" fmla="*/ 0 w 76"/>
                    <a:gd name="T79" fmla="*/ 0 h 34"/>
                    <a:gd name="T80" fmla="*/ 0 w 76"/>
                    <a:gd name="T81" fmla="*/ 0 h 3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76" h="34">
                      <a:moveTo>
                        <a:pt x="75" y="5"/>
                      </a:moveTo>
                      <a:lnTo>
                        <a:pt x="75" y="3"/>
                      </a:lnTo>
                      <a:lnTo>
                        <a:pt x="73" y="1"/>
                      </a:lnTo>
                      <a:lnTo>
                        <a:pt x="70" y="1"/>
                      </a:lnTo>
                      <a:lnTo>
                        <a:pt x="66" y="2"/>
                      </a:lnTo>
                      <a:lnTo>
                        <a:pt x="59" y="3"/>
                      </a:lnTo>
                      <a:lnTo>
                        <a:pt x="51" y="4"/>
                      </a:lnTo>
                      <a:lnTo>
                        <a:pt x="42" y="3"/>
                      </a:lnTo>
                      <a:lnTo>
                        <a:pt x="32" y="3"/>
                      </a:lnTo>
                      <a:lnTo>
                        <a:pt x="23" y="2"/>
                      </a:lnTo>
                      <a:lnTo>
                        <a:pt x="16" y="2"/>
                      </a:lnTo>
                      <a:lnTo>
                        <a:pt x="11" y="1"/>
                      </a:lnTo>
                      <a:lnTo>
                        <a:pt x="8" y="1"/>
                      </a:lnTo>
                      <a:lnTo>
                        <a:pt x="6" y="1"/>
                      </a:lnTo>
                      <a:lnTo>
                        <a:pt x="4" y="0"/>
                      </a:lnTo>
                      <a:lnTo>
                        <a:pt x="2" y="0"/>
                      </a:lnTo>
                      <a:lnTo>
                        <a:pt x="1" y="2"/>
                      </a:lnTo>
                      <a:lnTo>
                        <a:pt x="0" y="9"/>
                      </a:lnTo>
                      <a:lnTo>
                        <a:pt x="0" y="15"/>
                      </a:lnTo>
                      <a:lnTo>
                        <a:pt x="0" y="21"/>
                      </a:lnTo>
                      <a:lnTo>
                        <a:pt x="0" y="24"/>
                      </a:lnTo>
                      <a:lnTo>
                        <a:pt x="1" y="27"/>
                      </a:lnTo>
                      <a:lnTo>
                        <a:pt x="2" y="29"/>
                      </a:lnTo>
                      <a:lnTo>
                        <a:pt x="3" y="30"/>
                      </a:lnTo>
                      <a:lnTo>
                        <a:pt x="6" y="31"/>
                      </a:lnTo>
                      <a:lnTo>
                        <a:pt x="10" y="31"/>
                      </a:lnTo>
                      <a:lnTo>
                        <a:pt x="17" y="32"/>
                      </a:lnTo>
                      <a:lnTo>
                        <a:pt x="26" y="33"/>
                      </a:lnTo>
                      <a:lnTo>
                        <a:pt x="37" y="33"/>
                      </a:lnTo>
                      <a:lnTo>
                        <a:pt x="47" y="34"/>
                      </a:lnTo>
                      <a:lnTo>
                        <a:pt x="56" y="34"/>
                      </a:lnTo>
                      <a:lnTo>
                        <a:pt x="64" y="33"/>
                      </a:lnTo>
                      <a:lnTo>
                        <a:pt x="69" y="32"/>
                      </a:lnTo>
                      <a:lnTo>
                        <a:pt x="72" y="31"/>
                      </a:lnTo>
                      <a:lnTo>
                        <a:pt x="74" y="30"/>
                      </a:lnTo>
                      <a:lnTo>
                        <a:pt x="76" y="28"/>
                      </a:lnTo>
                      <a:lnTo>
                        <a:pt x="76" y="26"/>
                      </a:lnTo>
                      <a:lnTo>
                        <a:pt x="76" y="21"/>
                      </a:lnTo>
                      <a:lnTo>
                        <a:pt x="76" y="14"/>
                      </a:lnTo>
                      <a:lnTo>
                        <a:pt x="75" y="8"/>
                      </a:lnTo>
                      <a:lnTo>
                        <a:pt x="75" y="5"/>
                      </a:lnTo>
                      <a:close/>
                    </a:path>
                  </a:pathLst>
                </a:custGeom>
                <a:solidFill>
                  <a:srgbClr val="E5DDD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0117" name="Freeform 507"/>
                <p:cNvSpPr>
                  <a:spLocks/>
                </p:cNvSpPr>
                <p:nvPr/>
              </p:nvSpPr>
              <p:spPr bwMode="auto">
                <a:xfrm>
                  <a:off x="2113" y="2350"/>
                  <a:ext cx="9" cy="5"/>
                </a:xfrm>
                <a:custGeom>
                  <a:avLst/>
                  <a:gdLst>
                    <a:gd name="T0" fmla="*/ 0 w 76"/>
                    <a:gd name="T1" fmla="*/ 0 h 34"/>
                    <a:gd name="T2" fmla="*/ 0 w 76"/>
                    <a:gd name="T3" fmla="*/ 0 h 34"/>
                    <a:gd name="T4" fmla="*/ 0 w 76"/>
                    <a:gd name="T5" fmla="*/ 0 h 34"/>
                    <a:gd name="T6" fmla="*/ 0 w 76"/>
                    <a:gd name="T7" fmla="*/ 0 h 34"/>
                    <a:gd name="T8" fmla="*/ 0 w 76"/>
                    <a:gd name="T9" fmla="*/ 0 h 34"/>
                    <a:gd name="T10" fmla="*/ 0 w 76"/>
                    <a:gd name="T11" fmla="*/ 0 h 34"/>
                    <a:gd name="T12" fmla="*/ 0 w 76"/>
                    <a:gd name="T13" fmla="*/ 0 h 34"/>
                    <a:gd name="T14" fmla="*/ 0 w 76"/>
                    <a:gd name="T15" fmla="*/ 0 h 34"/>
                    <a:gd name="T16" fmla="*/ 0 w 76"/>
                    <a:gd name="T17" fmla="*/ 0 h 34"/>
                    <a:gd name="T18" fmla="*/ 0 w 76"/>
                    <a:gd name="T19" fmla="*/ 0 h 34"/>
                    <a:gd name="T20" fmla="*/ 0 w 76"/>
                    <a:gd name="T21" fmla="*/ 0 h 34"/>
                    <a:gd name="T22" fmla="*/ 0 w 76"/>
                    <a:gd name="T23" fmla="*/ 0 h 34"/>
                    <a:gd name="T24" fmla="*/ 0 w 76"/>
                    <a:gd name="T25" fmla="*/ 0 h 34"/>
                    <a:gd name="T26" fmla="*/ 0 w 76"/>
                    <a:gd name="T27" fmla="*/ 0 h 34"/>
                    <a:gd name="T28" fmla="*/ 0 w 76"/>
                    <a:gd name="T29" fmla="*/ 0 h 34"/>
                    <a:gd name="T30" fmla="*/ 0 w 76"/>
                    <a:gd name="T31" fmla="*/ 0 h 34"/>
                    <a:gd name="T32" fmla="*/ 0 w 76"/>
                    <a:gd name="T33" fmla="*/ 0 h 34"/>
                    <a:gd name="T34" fmla="*/ 0 w 76"/>
                    <a:gd name="T35" fmla="*/ 0 h 34"/>
                    <a:gd name="T36" fmla="*/ 0 w 76"/>
                    <a:gd name="T37" fmla="*/ 0 h 34"/>
                    <a:gd name="T38" fmla="*/ 0 w 76"/>
                    <a:gd name="T39" fmla="*/ 0 h 34"/>
                    <a:gd name="T40" fmla="*/ 0 w 76"/>
                    <a:gd name="T41" fmla="*/ 0 h 34"/>
                    <a:gd name="T42" fmla="*/ 0 w 76"/>
                    <a:gd name="T43" fmla="*/ 0 h 34"/>
                    <a:gd name="T44" fmla="*/ 0 w 76"/>
                    <a:gd name="T45" fmla="*/ 0 h 34"/>
                    <a:gd name="T46" fmla="*/ 0 w 76"/>
                    <a:gd name="T47" fmla="*/ 0 h 34"/>
                    <a:gd name="T48" fmla="*/ 0 w 76"/>
                    <a:gd name="T49" fmla="*/ 0 h 34"/>
                    <a:gd name="T50" fmla="*/ 0 w 76"/>
                    <a:gd name="T51" fmla="*/ 0 h 34"/>
                    <a:gd name="T52" fmla="*/ 0 w 76"/>
                    <a:gd name="T53" fmla="*/ 0 h 34"/>
                    <a:gd name="T54" fmla="*/ 0 w 76"/>
                    <a:gd name="T55" fmla="*/ 0 h 34"/>
                    <a:gd name="T56" fmla="*/ 0 w 76"/>
                    <a:gd name="T57" fmla="*/ 0 h 34"/>
                    <a:gd name="T58" fmla="*/ 0 w 76"/>
                    <a:gd name="T59" fmla="*/ 0 h 34"/>
                    <a:gd name="T60" fmla="*/ 0 w 76"/>
                    <a:gd name="T61" fmla="*/ 0 h 34"/>
                    <a:gd name="T62" fmla="*/ 0 w 76"/>
                    <a:gd name="T63" fmla="*/ 0 h 34"/>
                    <a:gd name="T64" fmla="*/ 0 w 76"/>
                    <a:gd name="T65" fmla="*/ 0 h 34"/>
                    <a:gd name="T66" fmla="*/ 0 w 76"/>
                    <a:gd name="T67" fmla="*/ 0 h 34"/>
                    <a:gd name="T68" fmla="*/ 0 w 76"/>
                    <a:gd name="T69" fmla="*/ 0 h 34"/>
                    <a:gd name="T70" fmla="*/ 0 w 76"/>
                    <a:gd name="T71" fmla="*/ 0 h 34"/>
                    <a:gd name="T72" fmla="*/ 0 w 76"/>
                    <a:gd name="T73" fmla="*/ 0 h 34"/>
                    <a:gd name="T74" fmla="*/ 0 w 76"/>
                    <a:gd name="T75" fmla="*/ 0 h 34"/>
                    <a:gd name="T76" fmla="*/ 0 w 76"/>
                    <a:gd name="T77" fmla="*/ 0 h 34"/>
                    <a:gd name="T78" fmla="*/ 0 w 76"/>
                    <a:gd name="T79" fmla="*/ 0 h 34"/>
                    <a:gd name="T80" fmla="*/ 0 w 76"/>
                    <a:gd name="T81" fmla="*/ 0 h 34"/>
                    <a:gd name="T82" fmla="*/ 0 w 76"/>
                    <a:gd name="T83" fmla="*/ 0 h 34"/>
                    <a:gd name="T84" fmla="*/ 0 w 76"/>
                    <a:gd name="T85" fmla="*/ 0 h 34"/>
                    <a:gd name="T86" fmla="*/ 0 w 76"/>
                    <a:gd name="T87" fmla="*/ 0 h 34"/>
                    <a:gd name="T88" fmla="*/ 0 w 76"/>
                    <a:gd name="T89" fmla="*/ 0 h 34"/>
                    <a:gd name="T90" fmla="*/ 0 w 76"/>
                    <a:gd name="T91" fmla="*/ 0 h 34"/>
                    <a:gd name="T92" fmla="*/ 0 w 76"/>
                    <a:gd name="T93" fmla="*/ 0 h 34"/>
                    <a:gd name="T94" fmla="*/ 0 w 76"/>
                    <a:gd name="T95" fmla="*/ 0 h 34"/>
                    <a:gd name="T96" fmla="*/ 0 w 76"/>
                    <a:gd name="T97" fmla="*/ 0 h 3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76" h="34">
                      <a:moveTo>
                        <a:pt x="75" y="5"/>
                      </a:moveTo>
                      <a:lnTo>
                        <a:pt x="75" y="5"/>
                      </a:lnTo>
                      <a:lnTo>
                        <a:pt x="75" y="3"/>
                      </a:lnTo>
                      <a:lnTo>
                        <a:pt x="73" y="1"/>
                      </a:lnTo>
                      <a:lnTo>
                        <a:pt x="70" y="1"/>
                      </a:lnTo>
                      <a:lnTo>
                        <a:pt x="66" y="2"/>
                      </a:lnTo>
                      <a:lnTo>
                        <a:pt x="59" y="3"/>
                      </a:lnTo>
                      <a:lnTo>
                        <a:pt x="51" y="4"/>
                      </a:lnTo>
                      <a:lnTo>
                        <a:pt x="42" y="3"/>
                      </a:lnTo>
                      <a:lnTo>
                        <a:pt x="32" y="3"/>
                      </a:lnTo>
                      <a:lnTo>
                        <a:pt x="23" y="2"/>
                      </a:lnTo>
                      <a:lnTo>
                        <a:pt x="16" y="2"/>
                      </a:lnTo>
                      <a:lnTo>
                        <a:pt x="11" y="1"/>
                      </a:lnTo>
                      <a:lnTo>
                        <a:pt x="8" y="1"/>
                      </a:lnTo>
                      <a:lnTo>
                        <a:pt x="6" y="1"/>
                      </a:lnTo>
                      <a:lnTo>
                        <a:pt x="4" y="0"/>
                      </a:lnTo>
                      <a:lnTo>
                        <a:pt x="2" y="0"/>
                      </a:lnTo>
                      <a:lnTo>
                        <a:pt x="1" y="2"/>
                      </a:lnTo>
                      <a:lnTo>
                        <a:pt x="0" y="9"/>
                      </a:lnTo>
                      <a:lnTo>
                        <a:pt x="0" y="15"/>
                      </a:lnTo>
                      <a:lnTo>
                        <a:pt x="0" y="21"/>
                      </a:lnTo>
                      <a:lnTo>
                        <a:pt x="0" y="24"/>
                      </a:lnTo>
                      <a:lnTo>
                        <a:pt x="1" y="27"/>
                      </a:lnTo>
                      <a:lnTo>
                        <a:pt x="2" y="29"/>
                      </a:lnTo>
                      <a:lnTo>
                        <a:pt x="3" y="30"/>
                      </a:lnTo>
                      <a:lnTo>
                        <a:pt x="6" y="31"/>
                      </a:lnTo>
                      <a:lnTo>
                        <a:pt x="10" y="31"/>
                      </a:lnTo>
                      <a:lnTo>
                        <a:pt x="17" y="32"/>
                      </a:lnTo>
                      <a:lnTo>
                        <a:pt x="26" y="33"/>
                      </a:lnTo>
                      <a:lnTo>
                        <a:pt x="37" y="33"/>
                      </a:lnTo>
                      <a:lnTo>
                        <a:pt x="47" y="34"/>
                      </a:lnTo>
                      <a:lnTo>
                        <a:pt x="56" y="34"/>
                      </a:lnTo>
                      <a:lnTo>
                        <a:pt x="64" y="33"/>
                      </a:lnTo>
                      <a:lnTo>
                        <a:pt x="69" y="32"/>
                      </a:lnTo>
                      <a:lnTo>
                        <a:pt x="72" y="31"/>
                      </a:lnTo>
                      <a:lnTo>
                        <a:pt x="74" y="30"/>
                      </a:lnTo>
                      <a:lnTo>
                        <a:pt x="76" y="28"/>
                      </a:lnTo>
                      <a:lnTo>
                        <a:pt x="76" y="26"/>
                      </a:lnTo>
                      <a:lnTo>
                        <a:pt x="76" y="21"/>
                      </a:lnTo>
                      <a:lnTo>
                        <a:pt x="76" y="14"/>
                      </a:lnTo>
                      <a:lnTo>
                        <a:pt x="75" y="8"/>
                      </a:lnTo>
                      <a:lnTo>
                        <a:pt x="75" y="5"/>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40118" name="Freeform 508"/>
                <p:cNvSpPr>
                  <a:spLocks/>
                </p:cNvSpPr>
                <p:nvPr/>
              </p:nvSpPr>
              <p:spPr bwMode="auto">
                <a:xfrm>
                  <a:off x="2100" y="2350"/>
                  <a:ext cx="10" cy="5"/>
                </a:xfrm>
                <a:custGeom>
                  <a:avLst/>
                  <a:gdLst>
                    <a:gd name="T0" fmla="*/ 0 w 76"/>
                    <a:gd name="T1" fmla="*/ 0 h 34"/>
                    <a:gd name="T2" fmla="*/ 0 w 76"/>
                    <a:gd name="T3" fmla="*/ 0 h 34"/>
                    <a:gd name="T4" fmla="*/ 0 w 76"/>
                    <a:gd name="T5" fmla="*/ 0 h 34"/>
                    <a:gd name="T6" fmla="*/ 0 w 76"/>
                    <a:gd name="T7" fmla="*/ 0 h 34"/>
                    <a:gd name="T8" fmla="*/ 0 w 76"/>
                    <a:gd name="T9" fmla="*/ 0 h 34"/>
                    <a:gd name="T10" fmla="*/ 0 w 76"/>
                    <a:gd name="T11" fmla="*/ 0 h 34"/>
                    <a:gd name="T12" fmla="*/ 0 w 76"/>
                    <a:gd name="T13" fmla="*/ 0 h 34"/>
                    <a:gd name="T14" fmla="*/ 0 w 76"/>
                    <a:gd name="T15" fmla="*/ 0 h 34"/>
                    <a:gd name="T16" fmla="*/ 0 w 76"/>
                    <a:gd name="T17" fmla="*/ 0 h 34"/>
                    <a:gd name="T18" fmla="*/ 0 w 76"/>
                    <a:gd name="T19" fmla="*/ 0 h 34"/>
                    <a:gd name="T20" fmla="*/ 0 w 76"/>
                    <a:gd name="T21" fmla="*/ 0 h 34"/>
                    <a:gd name="T22" fmla="*/ 0 w 76"/>
                    <a:gd name="T23" fmla="*/ 0 h 34"/>
                    <a:gd name="T24" fmla="*/ 0 w 76"/>
                    <a:gd name="T25" fmla="*/ 0 h 34"/>
                    <a:gd name="T26" fmla="*/ 0 w 76"/>
                    <a:gd name="T27" fmla="*/ 0 h 34"/>
                    <a:gd name="T28" fmla="*/ 0 w 76"/>
                    <a:gd name="T29" fmla="*/ 0 h 34"/>
                    <a:gd name="T30" fmla="*/ 0 w 76"/>
                    <a:gd name="T31" fmla="*/ 0 h 34"/>
                    <a:gd name="T32" fmla="*/ 0 w 76"/>
                    <a:gd name="T33" fmla="*/ 0 h 34"/>
                    <a:gd name="T34" fmla="*/ 0 w 76"/>
                    <a:gd name="T35" fmla="*/ 0 h 34"/>
                    <a:gd name="T36" fmla="*/ 0 w 76"/>
                    <a:gd name="T37" fmla="*/ 0 h 34"/>
                    <a:gd name="T38" fmla="*/ 0 w 76"/>
                    <a:gd name="T39" fmla="*/ 0 h 34"/>
                    <a:gd name="T40" fmla="*/ 0 w 76"/>
                    <a:gd name="T41" fmla="*/ 0 h 34"/>
                    <a:gd name="T42" fmla="*/ 0 w 76"/>
                    <a:gd name="T43" fmla="*/ 0 h 34"/>
                    <a:gd name="T44" fmla="*/ 0 w 76"/>
                    <a:gd name="T45" fmla="*/ 0 h 34"/>
                    <a:gd name="T46" fmla="*/ 0 w 76"/>
                    <a:gd name="T47" fmla="*/ 0 h 34"/>
                    <a:gd name="T48" fmla="*/ 0 w 76"/>
                    <a:gd name="T49" fmla="*/ 0 h 34"/>
                    <a:gd name="T50" fmla="*/ 0 w 76"/>
                    <a:gd name="T51" fmla="*/ 0 h 34"/>
                    <a:gd name="T52" fmla="*/ 0 w 76"/>
                    <a:gd name="T53" fmla="*/ 0 h 34"/>
                    <a:gd name="T54" fmla="*/ 0 w 76"/>
                    <a:gd name="T55" fmla="*/ 0 h 34"/>
                    <a:gd name="T56" fmla="*/ 0 w 76"/>
                    <a:gd name="T57" fmla="*/ 0 h 34"/>
                    <a:gd name="T58" fmla="*/ 0 w 76"/>
                    <a:gd name="T59" fmla="*/ 0 h 34"/>
                    <a:gd name="T60" fmla="*/ 0 w 76"/>
                    <a:gd name="T61" fmla="*/ 0 h 34"/>
                    <a:gd name="T62" fmla="*/ 0 w 76"/>
                    <a:gd name="T63" fmla="*/ 0 h 34"/>
                    <a:gd name="T64" fmla="*/ 0 w 76"/>
                    <a:gd name="T65" fmla="*/ 0 h 34"/>
                    <a:gd name="T66" fmla="*/ 0 w 76"/>
                    <a:gd name="T67" fmla="*/ 0 h 34"/>
                    <a:gd name="T68" fmla="*/ 0 w 76"/>
                    <a:gd name="T69" fmla="*/ 0 h 34"/>
                    <a:gd name="T70" fmla="*/ 0 w 76"/>
                    <a:gd name="T71" fmla="*/ 0 h 34"/>
                    <a:gd name="T72" fmla="*/ 0 w 76"/>
                    <a:gd name="T73" fmla="*/ 0 h 34"/>
                    <a:gd name="T74" fmla="*/ 0 w 76"/>
                    <a:gd name="T75" fmla="*/ 0 h 34"/>
                    <a:gd name="T76" fmla="*/ 0 w 76"/>
                    <a:gd name="T77" fmla="*/ 0 h 34"/>
                    <a:gd name="T78" fmla="*/ 0 w 76"/>
                    <a:gd name="T79" fmla="*/ 0 h 34"/>
                    <a:gd name="T80" fmla="*/ 0 w 76"/>
                    <a:gd name="T81" fmla="*/ 0 h 3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76" h="34">
                      <a:moveTo>
                        <a:pt x="74" y="5"/>
                      </a:moveTo>
                      <a:lnTo>
                        <a:pt x="74" y="3"/>
                      </a:lnTo>
                      <a:lnTo>
                        <a:pt x="72" y="2"/>
                      </a:lnTo>
                      <a:lnTo>
                        <a:pt x="69" y="2"/>
                      </a:lnTo>
                      <a:lnTo>
                        <a:pt x="65" y="2"/>
                      </a:lnTo>
                      <a:lnTo>
                        <a:pt x="58" y="3"/>
                      </a:lnTo>
                      <a:lnTo>
                        <a:pt x="50" y="4"/>
                      </a:lnTo>
                      <a:lnTo>
                        <a:pt x="41" y="3"/>
                      </a:lnTo>
                      <a:lnTo>
                        <a:pt x="32" y="3"/>
                      </a:lnTo>
                      <a:lnTo>
                        <a:pt x="23" y="2"/>
                      </a:lnTo>
                      <a:lnTo>
                        <a:pt x="16" y="2"/>
                      </a:lnTo>
                      <a:lnTo>
                        <a:pt x="11" y="1"/>
                      </a:lnTo>
                      <a:lnTo>
                        <a:pt x="9" y="1"/>
                      </a:lnTo>
                      <a:lnTo>
                        <a:pt x="6" y="1"/>
                      </a:lnTo>
                      <a:lnTo>
                        <a:pt x="4" y="0"/>
                      </a:lnTo>
                      <a:lnTo>
                        <a:pt x="2" y="1"/>
                      </a:lnTo>
                      <a:lnTo>
                        <a:pt x="1" y="3"/>
                      </a:lnTo>
                      <a:lnTo>
                        <a:pt x="0" y="9"/>
                      </a:lnTo>
                      <a:lnTo>
                        <a:pt x="0" y="15"/>
                      </a:lnTo>
                      <a:lnTo>
                        <a:pt x="0" y="21"/>
                      </a:lnTo>
                      <a:lnTo>
                        <a:pt x="0" y="25"/>
                      </a:lnTo>
                      <a:lnTo>
                        <a:pt x="1" y="27"/>
                      </a:lnTo>
                      <a:lnTo>
                        <a:pt x="2" y="29"/>
                      </a:lnTo>
                      <a:lnTo>
                        <a:pt x="3" y="30"/>
                      </a:lnTo>
                      <a:lnTo>
                        <a:pt x="6" y="31"/>
                      </a:lnTo>
                      <a:lnTo>
                        <a:pt x="10" y="32"/>
                      </a:lnTo>
                      <a:lnTo>
                        <a:pt x="17" y="33"/>
                      </a:lnTo>
                      <a:lnTo>
                        <a:pt x="26" y="33"/>
                      </a:lnTo>
                      <a:lnTo>
                        <a:pt x="36" y="34"/>
                      </a:lnTo>
                      <a:lnTo>
                        <a:pt x="46" y="34"/>
                      </a:lnTo>
                      <a:lnTo>
                        <a:pt x="55" y="34"/>
                      </a:lnTo>
                      <a:lnTo>
                        <a:pt x="63" y="34"/>
                      </a:lnTo>
                      <a:lnTo>
                        <a:pt x="68" y="33"/>
                      </a:lnTo>
                      <a:lnTo>
                        <a:pt x="71" y="31"/>
                      </a:lnTo>
                      <a:lnTo>
                        <a:pt x="74" y="30"/>
                      </a:lnTo>
                      <a:lnTo>
                        <a:pt x="75" y="28"/>
                      </a:lnTo>
                      <a:lnTo>
                        <a:pt x="76" y="26"/>
                      </a:lnTo>
                      <a:lnTo>
                        <a:pt x="76" y="21"/>
                      </a:lnTo>
                      <a:lnTo>
                        <a:pt x="75" y="14"/>
                      </a:lnTo>
                      <a:lnTo>
                        <a:pt x="74" y="8"/>
                      </a:lnTo>
                      <a:lnTo>
                        <a:pt x="74" y="5"/>
                      </a:lnTo>
                      <a:close/>
                    </a:path>
                  </a:pathLst>
                </a:custGeom>
                <a:solidFill>
                  <a:srgbClr val="E5DDD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0119" name="Freeform 509"/>
                <p:cNvSpPr>
                  <a:spLocks/>
                </p:cNvSpPr>
                <p:nvPr/>
              </p:nvSpPr>
              <p:spPr bwMode="auto">
                <a:xfrm>
                  <a:off x="2100" y="2350"/>
                  <a:ext cx="10" cy="5"/>
                </a:xfrm>
                <a:custGeom>
                  <a:avLst/>
                  <a:gdLst>
                    <a:gd name="T0" fmla="*/ 0 w 76"/>
                    <a:gd name="T1" fmla="*/ 0 h 34"/>
                    <a:gd name="T2" fmla="*/ 0 w 76"/>
                    <a:gd name="T3" fmla="*/ 0 h 34"/>
                    <a:gd name="T4" fmla="*/ 0 w 76"/>
                    <a:gd name="T5" fmla="*/ 0 h 34"/>
                    <a:gd name="T6" fmla="*/ 0 w 76"/>
                    <a:gd name="T7" fmla="*/ 0 h 34"/>
                    <a:gd name="T8" fmla="*/ 0 w 76"/>
                    <a:gd name="T9" fmla="*/ 0 h 34"/>
                    <a:gd name="T10" fmla="*/ 0 w 76"/>
                    <a:gd name="T11" fmla="*/ 0 h 34"/>
                    <a:gd name="T12" fmla="*/ 0 w 76"/>
                    <a:gd name="T13" fmla="*/ 0 h 34"/>
                    <a:gd name="T14" fmla="*/ 0 w 76"/>
                    <a:gd name="T15" fmla="*/ 0 h 34"/>
                    <a:gd name="T16" fmla="*/ 0 w 76"/>
                    <a:gd name="T17" fmla="*/ 0 h 34"/>
                    <a:gd name="T18" fmla="*/ 0 w 76"/>
                    <a:gd name="T19" fmla="*/ 0 h 34"/>
                    <a:gd name="T20" fmla="*/ 0 w 76"/>
                    <a:gd name="T21" fmla="*/ 0 h 34"/>
                    <a:gd name="T22" fmla="*/ 0 w 76"/>
                    <a:gd name="T23" fmla="*/ 0 h 34"/>
                    <a:gd name="T24" fmla="*/ 0 w 76"/>
                    <a:gd name="T25" fmla="*/ 0 h 34"/>
                    <a:gd name="T26" fmla="*/ 0 w 76"/>
                    <a:gd name="T27" fmla="*/ 0 h 34"/>
                    <a:gd name="T28" fmla="*/ 0 w 76"/>
                    <a:gd name="T29" fmla="*/ 0 h 34"/>
                    <a:gd name="T30" fmla="*/ 0 w 76"/>
                    <a:gd name="T31" fmla="*/ 0 h 34"/>
                    <a:gd name="T32" fmla="*/ 0 w 76"/>
                    <a:gd name="T33" fmla="*/ 0 h 34"/>
                    <a:gd name="T34" fmla="*/ 0 w 76"/>
                    <a:gd name="T35" fmla="*/ 0 h 34"/>
                    <a:gd name="T36" fmla="*/ 0 w 76"/>
                    <a:gd name="T37" fmla="*/ 0 h 34"/>
                    <a:gd name="T38" fmla="*/ 0 w 76"/>
                    <a:gd name="T39" fmla="*/ 0 h 34"/>
                    <a:gd name="T40" fmla="*/ 0 w 76"/>
                    <a:gd name="T41" fmla="*/ 0 h 34"/>
                    <a:gd name="T42" fmla="*/ 0 w 76"/>
                    <a:gd name="T43" fmla="*/ 0 h 34"/>
                    <a:gd name="T44" fmla="*/ 0 w 76"/>
                    <a:gd name="T45" fmla="*/ 0 h 34"/>
                    <a:gd name="T46" fmla="*/ 0 w 76"/>
                    <a:gd name="T47" fmla="*/ 0 h 34"/>
                    <a:gd name="T48" fmla="*/ 0 w 76"/>
                    <a:gd name="T49" fmla="*/ 0 h 34"/>
                    <a:gd name="T50" fmla="*/ 0 w 76"/>
                    <a:gd name="T51" fmla="*/ 0 h 34"/>
                    <a:gd name="T52" fmla="*/ 0 w 76"/>
                    <a:gd name="T53" fmla="*/ 0 h 34"/>
                    <a:gd name="T54" fmla="*/ 0 w 76"/>
                    <a:gd name="T55" fmla="*/ 0 h 34"/>
                    <a:gd name="T56" fmla="*/ 0 w 76"/>
                    <a:gd name="T57" fmla="*/ 0 h 34"/>
                    <a:gd name="T58" fmla="*/ 0 w 76"/>
                    <a:gd name="T59" fmla="*/ 0 h 34"/>
                    <a:gd name="T60" fmla="*/ 0 w 76"/>
                    <a:gd name="T61" fmla="*/ 0 h 34"/>
                    <a:gd name="T62" fmla="*/ 0 w 76"/>
                    <a:gd name="T63" fmla="*/ 0 h 34"/>
                    <a:gd name="T64" fmla="*/ 0 w 76"/>
                    <a:gd name="T65" fmla="*/ 0 h 34"/>
                    <a:gd name="T66" fmla="*/ 0 w 76"/>
                    <a:gd name="T67" fmla="*/ 0 h 34"/>
                    <a:gd name="T68" fmla="*/ 0 w 76"/>
                    <a:gd name="T69" fmla="*/ 0 h 34"/>
                    <a:gd name="T70" fmla="*/ 0 w 76"/>
                    <a:gd name="T71" fmla="*/ 0 h 34"/>
                    <a:gd name="T72" fmla="*/ 0 w 76"/>
                    <a:gd name="T73" fmla="*/ 0 h 34"/>
                    <a:gd name="T74" fmla="*/ 0 w 76"/>
                    <a:gd name="T75" fmla="*/ 0 h 34"/>
                    <a:gd name="T76" fmla="*/ 0 w 76"/>
                    <a:gd name="T77" fmla="*/ 0 h 34"/>
                    <a:gd name="T78" fmla="*/ 0 w 76"/>
                    <a:gd name="T79" fmla="*/ 0 h 34"/>
                    <a:gd name="T80" fmla="*/ 0 w 76"/>
                    <a:gd name="T81" fmla="*/ 0 h 34"/>
                    <a:gd name="T82" fmla="*/ 0 w 76"/>
                    <a:gd name="T83" fmla="*/ 0 h 34"/>
                    <a:gd name="T84" fmla="*/ 0 w 76"/>
                    <a:gd name="T85" fmla="*/ 0 h 34"/>
                    <a:gd name="T86" fmla="*/ 0 w 76"/>
                    <a:gd name="T87" fmla="*/ 0 h 34"/>
                    <a:gd name="T88" fmla="*/ 0 w 76"/>
                    <a:gd name="T89" fmla="*/ 0 h 34"/>
                    <a:gd name="T90" fmla="*/ 0 w 76"/>
                    <a:gd name="T91" fmla="*/ 0 h 34"/>
                    <a:gd name="T92" fmla="*/ 0 w 76"/>
                    <a:gd name="T93" fmla="*/ 0 h 34"/>
                    <a:gd name="T94" fmla="*/ 0 w 76"/>
                    <a:gd name="T95" fmla="*/ 0 h 34"/>
                    <a:gd name="T96" fmla="*/ 0 w 76"/>
                    <a:gd name="T97" fmla="*/ 0 h 3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76" h="34">
                      <a:moveTo>
                        <a:pt x="74" y="5"/>
                      </a:moveTo>
                      <a:lnTo>
                        <a:pt x="74" y="5"/>
                      </a:lnTo>
                      <a:lnTo>
                        <a:pt x="74" y="3"/>
                      </a:lnTo>
                      <a:lnTo>
                        <a:pt x="72" y="2"/>
                      </a:lnTo>
                      <a:lnTo>
                        <a:pt x="69" y="2"/>
                      </a:lnTo>
                      <a:lnTo>
                        <a:pt x="65" y="2"/>
                      </a:lnTo>
                      <a:lnTo>
                        <a:pt x="58" y="3"/>
                      </a:lnTo>
                      <a:lnTo>
                        <a:pt x="50" y="4"/>
                      </a:lnTo>
                      <a:lnTo>
                        <a:pt x="41" y="3"/>
                      </a:lnTo>
                      <a:lnTo>
                        <a:pt x="32" y="3"/>
                      </a:lnTo>
                      <a:lnTo>
                        <a:pt x="23" y="2"/>
                      </a:lnTo>
                      <a:lnTo>
                        <a:pt x="16" y="2"/>
                      </a:lnTo>
                      <a:lnTo>
                        <a:pt x="11" y="1"/>
                      </a:lnTo>
                      <a:lnTo>
                        <a:pt x="9" y="1"/>
                      </a:lnTo>
                      <a:lnTo>
                        <a:pt x="6" y="1"/>
                      </a:lnTo>
                      <a:lnTo>
                        <a:pt x="4" y="0"/>
                      </a:lnTo>
                      <a:lnTo>
                        <a:pt x="2" y="1"/>
                      </a:lnTo>
                      <a:lnTo>
                        <a:pt x="1" y="3"/>
                      </a:lnTo>
                      <a:lnTo>
                        <a:pt x="0" y="9"/>
                      </a:lnTo>
                      <a:lnTo>
                        <a:pt x="0" y="15"/>
                      </a:lnTo>
                      <a:lnTo>
                        <a:pt x="0" y="21"/>
                      </a:lnTo>
                      <a:lnTo>
                        <a:pt x="0" y="25"/>
                      </a:lnTo>
                      <a:lnTo>
                        <a:pt x="1" y="27"/>
                      </a:lnTo>
                      <a:lnTo>
                        <a:pt x="2" y="29"/>
                      </a:lnTo>
                      <a:lnTo>
                        <a:pt x="3" y="30"/>
                      </a:lnTo>
                      <a:lnTo>
                        <a:pt x="6" y="31"/>
                      </a:lnTo>
                      <a:lnTo>
                        <a:pt x="10" y="32"/>
                      </a:lnTo>
                      <a:lnTo>
                        <a:pt x="17" y="33"/>
                      </a:lnTo>
                      <a:lnTo>
                        <a:pt x="26" y="33"/>
                      </a:lnTo>
                      <a:lnTo>
                        <a:pt x="36" y="34"/>
                      </a:lnTo>
                      <a:lnTo>
                        <a:pt x="46" y="34"/>
                      </a:lnTo>
                      <a:lnTo>
                        <a:pt x="55" y="34"/>
                      </a:lnTo>
                      <a:lnTo>
                        <a:pt x="63" y="34"/>
                      </a:lnTo>
                      <a:lnTo>
                        <a:pt x="68" y="33"/>
                      </a:lnTo>
                      <a:lnTo>
                        <a:pt x="71" y="31"/>
                      </a:lnTo>
                      <a:lnTo>
                        <a:pt x="74" y="30"/>
                      </a:lnTo>
                      <a:lnTo>
                        <a:pt x="75" y="28"/>
                      </a:lnTo>
                      <a:lnTo>
                        <a:pt x="76" y="26"/>
                      </a:lnTo>
                      <a:lnTo>
                        <a:pt x="76" y="21"/>
                      </a:lnTo>
                      <a:lnTo>
                        <a:pt x="75" y="14"/>
                      </a:lnTo>
                      <a:lnTo>
                        <a:pt x="74" y="8"/>
                      </a:lnTo>
                      <a:lnTo>
                        <a:pt x="74" y="5"/>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40120" name="Freeform 510"/>
                <p:cNvSpPr>
                  <a:spLocks/>
                </p:cNvSpPr>
                <p:nvPr/>
              </p:nvSpPr>
              <p:spPr bwMode="auto">
                <a:xfrm>
                  <a:off x="2076" y="2357"/>
                  <a:ext cx="10" cy="4"/>
                </a:xfrm>
                <a:custGeom>
                  <a:avLst/>
                  <a:gdLst>
                    <a:gd name="T0" fmla="*/ 0 w 75"/>
                    <a:gd name="T1" fmla="*/ 0 h 34"/>
                    <a:gd name="T2" fmla="*/ 0 w 75"/>
                    <a:gd name="T3" fmla="*/ 0 h 34"/>
                    <a:gd name="T4" fmla="*/ 0 w 75"/>
                    <a:gd name="T5" fmla="*/ 0 h 34"/>
                    <a:gd name="T6" fmla="*/ 0 w 75"/>
                    <a:gd name="T7" fmla="*/ 0 h 34"/>
                    <a:gd name="T8" fmla="*/ 0 w 75"/>
                    <a:gd name="T9" fmla="*/ 0 h 34"/>
                    <a:gd name="T10" fmla="*/ 0 w 75"/>
                    <a:gd name="T11" fmla="*/ 0 h 34"/>
                    <a:gd name="T12" fmla="*/ 0 w 75"/>
                    <a:gd name="T13" fmla="*/ 0 h 34"/>
                    <a:gd name="T14" fmla="*/ 0 w 75"/>
                    <a:gd name="T15" fmla="*/ 0 h 34"/>
                    <a:gd name="T16" fmla="*/ 0 w 75"/>
                    <a:gd name="T17" fmla="*/ 0 h 34"/>
                    <a:gd name="T18" fmla="*/ 0 w 75"/>
                    <a:gd name="T19" fmla="*/ 0 h 34"/>
                    <a:gd name="T20" fmla="*/ 0 w 75"/>
                    <a:gd name="T21" fmla="*/ 0 h 34"/>
                    <a:gd name="T22" fmla="*/ 0 w 75"/>
                    <a:gd name="T23" fmla="*/ 0 h 34"/>
                    <a:gd name="T24" fmla="*/ 0 w 75"/>
                    <a:gd name="T25" fmla="*/ 0 h 34"/>
                    <a:gd name="T26" fmla="*/ 0 w 75"/>
                    <a:gd name="T27" fmla="*/ 0 h 34"/>
                    <a:gd name="T28" fmla="*/ 0 w 75"/>
                    <a:gd name="T29" fmla="*/ 0 h 34"/>
                    <a:gd name="T30" fmla="*/ 0 w 75"/>
                    <a:gd name="T31" fmla="*/ 0 h 34"/>
                    <a:gd name="T32" fmla="*/ 0 w 75"/>
                    <a:gd name="T33" fmla="*/ 0 h 34"/>
                    <a:gd name="T34" fmla="*/ 0 w 75"/>
                    <a:gd name="T35" fmla="*/ 0 h 34"/>
                    <a:gd name="T36" fmla="*/ 0 w 75"/>
                    <a:gd name="T37" fmla="*/ 0 h 34"/>
                    <a:gd name="T38" fmla="*/ 0 w 75"/>
                    <a:gd name="T39" fmla="*/ 0 h 34"/>
                    <a:gd name="T40" fmla="*/ 0 w 75"/>
                    <a:gd name="T41" fmla="*/ 0 h 34"/>
                    <a:gd name="T42" fmla="*/ 0 w 75"/>
                    <a:gd name="T43" fmla="*/ 0 h 34"/>
                    <a:gd name="T44" fmla="*/ 0 w 75"/>
                    <a:gd name="T45" fmla="*/ 0 h 34"/>
                    <a:gd name="T46" fmla="*/ 0 w 75"/>
                    <a:gd name="T47" fmla="*/ 0 h 34"/>
                    <a:gd name="T48" fmla="*/ 0 w 75"/>
                    <a:gd name="T49" fmla="*/ 0 h 34"/>
                    <a:gd name="T50" fmla="*/ 0 w 75"/>
                    <a:gd name="T51" fmla="*/ 0 h 34"/>
                    <a:gd name="T52" fmla="*/ 0 w 75"/>
                    <a:gd name="T53" fmla="*/ 0 h 34"/>
                    <a:gd name="T54" fmla="*/ 0 w 75"/>
                    <a:gd name="T55" fmla="*/ 0 h 34"/>
                    <a:gd name="T56" fmla="*/ 0 w 75"/>
                    <a:gd name="T57" fmla="*/ 0 h 34"/>
                    <a:gd name="T58" fmla="*/ 0 w 75"/>
                    <a:gd name="T59" fmla="*/ 0 h 34"/>
                    <a:gd name="T60" fmla="*/ 0 w 75"/>
                    <a:gd name="T61" fmla="*/ 0 h 34"/>
                    <a:gd name="T62" fmla="*/ 0 w 75"/>
                    <a:gd name="T63" fmla="*/ 0 h 34"/>
                    <a:gd name="T64" fmla="*/ 0 w 75"/>
                    <a:gd name="T65" fmla="*/ 0 h 34"/>
                    <a:gd name="T66" fmla="*/ 0 w 75"/>
                    <a:gd name="T67" fmla="*/ 0 h 34"/>
                    <a:gd name="T68" fmla="*/ 0 w 75"/>
                    <a:gd name="T69" fmla="*/ 0 h 34"/>
                    <a:gd name="T70" fmla="*/ 0 w 75"/>
                    <a:gd name="T71" fmla="*/ 0 h 34"/>
                    <a:gd name="T72" fmla="*/ 0 w 75"/>
                    <a:gd name="T73" fmla="*/ 0 h 34"/>
                    <a:gd name="T74" fmla="*/ 0 w 75"/>
                    <a:gd name="T75" fmla="*/ 0 h 34"/>
                    <a:gd name="T76" fmla="*/ 0 w 75"/>
                    <a:gd name="T77" fmla="*/ 0 h 34"/>
                    <a:gd name="T78" fmla="*/ 0 w 75"/>
                    <a:gd name="T79" fmla="*/ 0 h 34"/>
                    <a:gd name="T80" fmla="*/ 0 w 75"/>
                    <a:gd name="T81" fmla="*/ 0 h 3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75" h="34">
                      <a:moveTo>
                        <a:pt x="74" y="5"/>
                      </a:moveTo>
                      <a:lnTo>
                        <a:pt x="73" y="3"/>
                      </a:lnTo>
                      <a:lnTo>
                        <a:pt x="71" y="2"/>
                      </a:lnTo>
                      <a:lnTo>
                        <a:pt x="69" y="2"/>
                      </a:lnTo>
                      <a:lnTo>
                        <a:pt x="65" y="2"/>
                      </a:lnTo>
                      <a:lnTo>
                        <a:pt x="58" y="3"/>
                      </a:lnTo>
                      <a:lnTo>
                        <a:pt x="49" y="4"/>
                      </a:lnTo>
                      <a:lnTo>
                        <a:pt x="40" y="3"/>
                      </a:lnTo>
                      <a:lnTo>
                        <a:pt x="31" y="3"/>
                      </a:lnTo>
                      <a:lnTo>
                        <a:pt x="23" y="2"/>
                      </a:lnTo>
                      <a:lnTo>
                        <a:pt x="16" y="2"/>
                      </a:lnTo>
                      <a:lnTo>
                        <a:pt x="11" y="1"/>
                      </a:lnTo>
                      <a:lnTo>
                        <a:pt x="8" y="1"/>
                      </a:lnTo>
                      <a:lnTo>
                        <a:pt x="6" y="1"/>
                      </a:lnTo>
                      <a:lnTo>
                        <a:pt x="3" y="0"/>
                      </a:lnTo>
                      <a:lnTo>
                        <a:pt x="2" y="0"/>
                      </a:lnTo>
                      <a:lnTo>
                        <a:pt x="1" y="2"/>
                      </a:lnTo>
                      <a:lnTo>
                        <a:pt x="0" y="9"/>
                      </a:lnTo>
                      <a:lnTo>
                        <a:pt x="0" y="15"/>
                      </a:lnTo>
                      <a:lnTo>
                        <a:pt x="0" y="21"/>
                      </a:lnTo>
                      <a:lnTo>
                        <a:pt x="0" y="25"/>
                      </a:lnTo>
                      <a:lnTo>
                        <a:pt x="1" y="27"/>
                      </a:lnTo>
                      <a:lnTo>
                        <a:pt x="2" y="29"/>
                      </a:lnTo>
                      <a:lnTo>
                        <a:pt x="3" y="30"/>
                      </a:lnTo>
                      <a:lnTo>
                        <a:pt x="6" y="31"/>
                      </a:lnTo>
                      <a:lnTo>
                        <a:pt x="10" y="31"/>
                      </a:lnTo>
                      <a:lnTo>
                        <a:pt x="16" y="32"/>
                      </a:lnTo>
                      <a:lnTo>
                        <a:pt x="25" y="33"/>
                      </a:lnTo>
                      <a:lnTo>
                        <a:pt x="35" y="33"/>
                      </a:lnTo>
                      <a:lnTo>
                        <a:pt x="45" y="34"/>
                      </a:lnTo>
                      <a:lnTo>
                        <a:pt x="55" y="34"/>
                      </a:lnTo>
                      <a:lnTo>
                        <a:pt x="63" y="34"/>
                      </a:lnTo>
                      <a:lnTo>
                        <a:pt x="68" y="33"/>
                      </a:lnTo>
                      <a:lnTo>
                        <a:pt x="71" y="31"/>
                      </a:lnTo>
                      <a:lnTo>
                        <a:pt x="73" y="30"/>
                      </a:lnTo>
                      <a:lnTo>
                        <a:pt x="75" y="28"/>
                      </a:lnTo>
                      <a:lnTo>
                        <a:pt x="75" y="26"/>
                      </a:lnTo>
                      <a:lnTo>
                        <a:pt x="75" y="21"/>
                      </a:lnTo>
                      <a:lnTo>
                        <a:pt x="75" y="14"/>
                      </a:lnTo>
                      <a:lnTo>
                        <a:pt x="74" y="8"/>
                      </a:lnTo>
                      <a:lnTo>
                        <a:pt x="74" y="5"/>
                      </a:lnTo>
                      <a:close/>
                    </a:path>
                  </a:pathLst>
                </a:custGeom>
                <a:solidFill>
                  <a:srgbClr val="E5DDD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0121" name="Freeform 511"/>
                <p:cNvSpPr>
                  <a:spLocks/>
                </p:cNvSpPr>
                <p:nvPr/>
              </p:nvSpPr>
              <p:spPr bwMode="auto">
                <a:xfrm>
                  <a:off x="2076" y="2357"/>
                  <a:ext cx="10" cy="4"/>
                </a:xfrm>
                <a:custGeom>
                  <a:avLst/>
                  <a:gdLst>
                    <a:gd name="T0" fmla="*/ 0 w 75"/>
                    <a:gd name="T1" fmla="*/ 0 h 34"/>
                    <a:gd name="T2" fmla="*/ 0 w 75"/>
                    <a:gd name="T3" fmla="*/ 0 h 34"/>
                    <a:gd name="T4" fmla="*/ 0 w 75"/>
                    <a:gd name="T5" fmla="*/ 0 h 34"/>
                    <a:gd name="T6" fmla="*/ 0 w 75"/>
                    <a:gd name="T7" fmla="*/ 0 h 34"/>
                    <a:gd name="T8" fmla="*/ 0 w 75"/>
                    <a:gd name="T9" fmla="*/ 0 h 34"/>
                    <a:gd name="T10" fmla="*/ 0 w 75"/>
                    <a:gd name="T11" fmla="*/ 0 h 34"/>
                    <a:gd name="T12" fmla="*/ 0 w 75"/>
                    <a:gd name="T13" fmla="*/ 0 h 34"/>
                    <a:gd name="T14" fmla="*/ 0 w 75"/>
                    <a:gd name="T15" fmla="*/ 0 h 34"/>
                    <a:gd name="T16" fmla="*/ 0 w 75"/>
                    <a:gd name="T17" fmla="*/ 0 h 34"/>
                    <a:gd name="T18" fmla="*/ 0 w 75"/>
                    <a:gd name="T19" fmla="*/ 0 h 34"/>
                    <a:gd name="T20" fmla="*/ 0 w 75"/>
                    <a:gd name="T21" fmla="*/ 0 h 34"/>
                    <a:gd name="T22" fmla="*/ 0 w 75"/>
                    <a:gd name="T23" fmla="*/ 0 h 34"/>
                    <a:gd name="T24" fmla="*/ 0 w 75"/>
                    <a:gd name="T25" fmla="*/ 0 h 34"/>
                    <a:gd name="T26" fmla="*/ 0 w 75"/>
                    <a:gd name="T27" fmla="*/ 0 h 34"/>
                    <a:gd name="T28" fmla="*/ 0 w 75"/>
                    <a:gd name="T29" fmla="*/ 0 h 34"/>
                    <a:gd name="T30" fmla="*/ 0 w 75"/>
                    <a:gd name="T31" fmla="*/ 0 h 34"/>
                    <a:gd name="T32" fmla="*/ 0 w 75"/>
                    <a:gd name="T33" fmla="*/ 0 h 34"/>
                    <a:gd name="T34" fmla="*/ 0 w 75"/>
                    <a:gd name="T35" fmla="*/ 0 h 34"/>
                    <a:gd name="T36" fmla="*/ 0 w 75"/>
                    <a:gd name="T37" fmla="*/ 0 h 34"/>
                    <a:gd name="T38" fmla="*/ 0 w 75"/>
                    <a:gd name="T39" fmla="*/ 0 h 34"/>
                    <a:gd name="T40" fmla="*/ 0 w 75"/>
                    <a:gd name="T41" fmla="*/ 0 h 34"/>
                    <a:gd name="T42" fmla="*/ 0 w 75"/>
                    <a:gd name="T43" fmla="*/ 0 h 34"/>
                    <a:gd name="T44" fmla="*/ 0 w 75"/>
                    <a:gd name="T45" fmla="*/ 0 h 34"/>
                    <a:gd name="T46" fmla="*/ 0 w 75"/>
                    <a:gd name="T47" fmla="*/ 0 h 34"/>
                    <a:gd name="T48" fmla="*/ 0 w 75"/>
                    <a:gd name="T49" fmla="*/ 0 h 34"/>
                    <a:gd name="T50" fmla="*/ 0 w 75"/>
                    <a:gd name="T51" fmla="*/ 0 h 34"/>
                    <a:gd name="T52" fmla="*/ 0 w 75"/>
                    <a:gd name="T53" fmla="*/ 0 h 34"/>
                    <a:gd name="T54" fmla="*/ 0 w 75"/>
                    <a:gd name="T55" fmla="*/ 0 h 34"/>
                    <a:gd name="T56" fmla="*/ 0 w 75"/>
                    <a:gd name="T57" fmla="*/ 0 h 34"/>
                    <a:gd name="T58" fmla="*/ 0 w 75"/>
                    <a:gd name="T59" fmla="*/ 0 h 34"/>
                    <a:gd name="T60" fmla="*/ 0 w 75"/>
                    <a:gd name="T61" fmla="*/ 0 h 34"/>
                    <a:gd name="T62" fmla="*/ 0 w 75"/>
                    <a:gd name="T63" fmla="*/ 0 h 34"/>
                    <a:gd name="T64" fmla="*/ 0 w 75"/>
                    <a:gd name="T65" fmla="*/ 0 h 34"/>
                    <a:gd name="T66" fmla="*/ 0 w 75"/>
                    <a:gd name="T67" fmla="*/ 0 h 34"/>
                    <a:gd name="T68" fmla="*/ 0 w 75"/>
                    <a:gd name="T69" fmla="*/ 0 h 34"/>
                    <a:gd name="T70" fmla="*/ 0 w 75"/>
                    <a:gd name="T71" fmla="*/ 0 h 34"/>
                    <a:gd name="T72" fmla="*/ 0 w 75"/>
                    <a:gd name="T73" fmla="*/ 0 h 34"/>
                    <a:gd name="T74" fmla="*/ 0 w 75"/>
                    <a:gd name="T75" fmla="*/ 0 h 34"/>
                    <a:gd name="T76" fmla="*/ 0 w 75"/>
                    <a:gd name="T77" fmla="*/ 0 h 34"/>
                    <a:gd name="T78" fmla="*/ 0 w 75"/>
                    <a:gd name="T79" fmla="*/ 0 h 34"/>
                    <a:gd name="T80" fmla="*/ 0 w 75"/>
                    <a:gd name="T81" fmla="*/ 0 h 34"/>
                    <a:gd name="T82" fmla="*/ 0 w 75"/>
                    <a:gd name="T83" fmla="*/ 0 h 34"/>
                    <a:gd name="T84" fmla="*/ 0 w 75"/>
                    <a:gd name="T85" fmla="*/ 0 h 34"/>
                    <a:gd name="T86" fmla="*/ 0 w 75"/>
                    <a:gd name="T87" fmla="*/ 0 h 34"/>
                    <a:gd name="T88" fmla="*/ 0 w 75"/>
                    <a:gd name="T89" fmla="*/ 0 h 34"/>
                    <a:gd name="T90" fmla="*/ 0 w 75"/>
                    <a:gd name="T91" fmla="*/ 0 h 34"/>
                    <a:gd name="T92" fmla="*/ 0 w 75"/>
                    <a:gd name="T93" fmla="*/ 0 h 34"/>
                    <a:gd name="T94" fmla="*/ 0 w 75"/>
                    <a:gd name="T95" fmla="*/ 0 h 34"/>
                    <a:gd name="T96" fmla="*/ 0 w 75"/>
                    <a:gd name="T97" fmla="*/ 0 h 3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75" h="34">
                      <a:moveTo>
                        <a:pt x="74" y="5"/>
                      </a:moveTo>
                      <a:lnTo>
                        <a:pt x="74" y="5"/>
                      </a:lnTo>
                      <a:lnTo>
                        <a:pt x="73" y="3"/>
                      </a:lnTo>
                      <a:lnTo>
                        <a:pt x="71" y="2"/>
                      </a:lnTo>
                      <a:lnTo>
                        <a:pt x="69" y="2"/>
                      </a:lnTo>
                      <a:lnTo>
                        <a:pt x="65" y="2"/>
                      </a:lnTo>
                      <a:lnTo>
                        <a:pt x="58" y="3"/>
                      </a:lnTo>
                      <a:lnTo>
                        <a:pt x="49" y="4"/>
                      </a:lnTo>
                      <a:lnTo>
                        <a:pt x="40" y="3"/>
                      </a:lnTo>
                      <a:lnTo>
                        <a:pt x="31" y="3"/>
                      </a:lnTo>
                      <a:lnTo>
                        <a:pt x="23" y="2"/>
                      </a:lnTo>
                      <a:lnTo>
                        <a:pt x="16" y="2"/>
                      </a:lnTo>
                      <a:lnTo>
                        <a:pt x="11" y="1"/>
                      </a:lnTo>
                      <a:lnTo>
                        <a:pt x="8" y="1"/>
                      </a:lnTo>
                      <a:lnTo>
                        <a:pt x="6" y="1"/>
                      </a:lnTo>
                      <a:lnTo>
                        <a:pt x="3" y="0"/>
                      </a:lnTo>
                      <a:lnTo>
                        <a:pt x="2" y="0"/>
                      </a:lnTo>
                      <a:lnTo>
                        <a:pt x="1" y="2"/>
                      </a:lnTo>
                      <a:lnTo>
                        <a:pt x="0" y="9"/>
                      </a:lnTo>
                      <a:lnTo>
                        <a:pt x="0" y="15"/>
                      </a:lnTo>
                      <a:lnTo>
                        <a:pt x="0" y="21"/>
                      </a:lnTo>
                      <a:lnTo>
                        <a:pt x="0" y="25"/>
                      </a:lnTo>
                      <a:lnTo>
                        <a:pt x="1" y="27"/>
                      </a:lnTo>
                      <a:lnTo>
                        <a:pt x="2" y="29"/>
                      </a:lnTo>
                      <a:lnTo>
                        <a:pt x="3" y="30"/>
                      </a:lnTo>
                      <a:lnTo>
                        <a:pt x="6" y="31"/>
                      </a:lnTo>
                      <a:lnTo>
                        <a:pt x="10" y="31"/>
                      </a:lnTo>
                      <a:lnTo>
                        <a:pt x="16" y="32"/>
                      </a:lnTo>
                      <a:lnTo>
                        <a:pt x="25" y="33"/>
                      </a:lnTo>
                      <a:lnTo>
                        <a:pt x="35" y="33"/>
                      </a:lnTo>
                      <a:lnTo>
                        <a:pt x="45" y="34"/>
                      </a:lnTo>
                      <a:lnTo>
                        <a:pt x="55" y="34"/>
                      </a:lnTo>
                      <a:lnTo>
                        <a:pt x="63" y="34"/>
                      </a:lnTo>
                      <a:lnTo>
                        <a:pt x="68" y="33"/>
                      </a:lnTo>
                      <a:lnTo>
                        <a:pt x="71" y="31"/>
                      </a:lnTo>
                      <a:lnTo>
                        <a:pt x="73" y="30"/>
                      </a:lnTo>
                      <a:lnTo>
                        <a:pt x="75" y="28"/>
                      </a:lnTo>
                      <a:lnTo>
                        <a:pt x="75" y="26"/>
                      </a:lnTo>
                      <a:lnTo>
                        <a:pt x="75" y="21"/>
                      </a:lnTo>
                      <a:lnTo>
                        <a:pt x="75" y="14"/>
                      </a:lnTo>
                      <a:lnTo>
                        <a:pt x="74" y="8"/>
                      </a:lnTo>
                      <a:lnTo>
                        <a:pt x="74" y="5"/>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40122" name="Freeform 512"/>
                <p:cNvSpPr>
                  <a:spLocks/>
                </p:cNvSpPr>
                <p:nvPr/>
              </p:nvSpPr>
              <p:spPr bwMode="auto">
                <a:xfrm>
                  <a:off x="2089" y="2357"/>
                  <a:ext cx="9" cy="4"/>
                </a:xfrm>
                <a:custGeom>
                  <a:avLst/>
                  <a:gdLst>
                    <a:gd name="T0" fmla="*/ 0 w 76"/>
                    <a:gd name="T1" fmla="*/ 0 h 34"/>
                    <a:gd name="T2" fmla="*/ 0 w 76"/>
                    <a:gd name="T3" fmla="*/ 0 h 34"/>
                    <a:gd name="T4" fmla="*/ 0 w 76"/>
                    <a:gd name="T5" fmla="*/ 0 h 34"/>
                    <a:gd name="T6" fmla="*/ 0 w 76"/>
                    <a:gd name="T7" fmla="*/ 0 h 34"/>
                    <a:gd name="T8" fmla="*/ 0 w 76"/>
                    <a:gd name="T9" fmla="*/ 0 h 34"/>
                    <a:gd name="T10" fmla="*/ 0 w 76"/>
                    <a:gd name="T11" fmla="*/ 0 h 34"/>
                    <a:gd name="T12" fmla="*/ 0 w 76"/>
                    <a:gd name="T13" fmla="*/ 0 h 34"/>
                    <a:gd name="T14" fmla="*/ 0 w 76"/>
                    <a:gd name="T15" fmla="*/ 0 h 34"/>
                    <a:gd name="T16" fmla="*/ 0 w 76"/>
                    <a:gd name="T17" fmla="*/ 0 h 34"/>
                    <a:gd name="T18" fmla="*/ 0 w 76"/>
                    <a:gd name="T19" fmla="*/ 0 h 34"/>
                    <a:gd name="T20" fmla="*/ 0 w 76"/>
                    <a:gd name="T21" fmla="*/ 0 h 34"/>
                    <a:gd name="T22" fmla="*/ 0 w 76"/>
                    <a:gd name="T23" fmla="*/ 0 h 34"/>
                    <a:gd name="T24" fmla="*/ 0 w 76"/>
                    <a:gd name="T25" fmla="*/ 0 h 34"/>
                    <a:gd name="T26" fmla="*/ 0 w 76"/>
                    <a:gd name="T27" fmla="*/ 0 h 34"/>
                    <a:gd name="T28" fmla="*/ 0 w 76"/>
                    <a:gd name="T29" fmla="*/ 0 h 34"/>
                    <a:gd name="T30" fmla="*/ 0 w 76"/>
                    <a:gd name="T31" fmla="*/ 0 h 34"/>
                    <a:gd name="T32" fmla="*/ 0 w 76"/>
                    <a:gd name="T33" fmla="*/ 0 h 34"/>
                    <a:gd name="T34" fmla="*/ 0 w 76"/>
                    <a:gd name="T35" fmla="*/ 0 h 34"/>
                    <a:gd name="T36" fmla="*/ 0 w 76"/>
                    <a:gd name="T37" fmla="*/ 0 h 34"/>
                    <a:gd name="T38" fmla="*/ 0 w 76"/>
                    <a:gd name="T39" fmla="*/ 0 h 34"/>
                    <a:gd name="T40" fmla="*/ 0 w 76"/>
                    <a:gd name="T41" fmla="*/ 0 h 34"/>
                    <a:gd name="T42" fmla="*/ 0 w 76"/>
                    <a:gd name="T43" fmla="*/ 0 h 34"/>
                    <a:gd name="T44" fmla="*/ 0 w 76"/>
                    <a:gd name="T45" fmla="*/ 0 h 34"/>
                    <a:gd name="T46" fmla="*/ 0 w 76"/>
                    <a:gd name="T47" fmla="*/ 0 h 34"/>
                    <a:gd name="T48" fmla="*/ 0 w 76"/>
                    <a:gd name="T49" fmla="*/ 0 h 34"/>
                    <a:gd name="T50" fmla="*/ 0 w 76"/>
                    <a:gd name="T51" fmla="*/ 0 h 34"/>
                    <a:gd name="T52" fmla="*/ 0 w 76"/>
                    <a:gd name="T53" fmla="*/ 0 h 34"/>
                    <a:gd name="T54" fmla="*/ 0 w 76"/>
                    <a:gd name="T55" fmla="*/ 0 h 34"/>
                    <a:gd name="T56" fmla="*/ 0 w 76"/>
                    <a:gd name="T57" fmla="*/ 0 h 34"/>
                    <a:gd name="T58" fmla="*/ 0 w 76"/>
                    <a:gd name="T59" fmla="*/ 0 h 34"/>
                    <a:gd name="T60" fmla="*/ 0 w 76"/>
                    <a:gd name="T61" fmla="*/ 0 h 34"/>
                    <a:gd name="T62" fmla="*/ 0 w 76"/>
                    <a:gd name="T63" fmla="*/ 0 h 34"/>
                    <a:gd name="T64" fmla="*/ 0 w 76"/>
                    <a:gd name="T65" fmla="*/ 0 h 34"/>
                    <a:gd name="T66" fmla="*/ 0 w 76"/>
                    <a:gd name="T67" fmla="*/ 0 h 34"/>
                    <a:gd name="T68" fmla="*/ 0 w 76"/>
                    <a:gd name="T69" fmla="*/ 0 h 34"/>
                    <a:gd name="T70" fmla="*/ 0 w 76"/>
                    <a:gd name="T71" fmla="*/ 0 h 34"/>
                    <a:gd name="T72" fmla="*/ 0 w 76"/>
                    <a:gd name="T73" fmla="*/ 0 h 34"/>
                    <a:gd name="T74" fmla="*/ 0 w 76"/>
                    <a:gd name="T75" fmla="*/ 0 h 34"/>
                    <a:gd name="T76" fmla="*/ 0 w 76"/>
                    <a:gd name="T77" fmla="*/ 0 h 34"/>
                    <a:gd name="T78" fmla="*/ 0 w 76"/>
                    <a:gd name="T79" fmla="*/ 0 h 34"/>
                    <a:gd name="T80" fmla="*/ 0 w 76"/>
                    <a:gd name="T81" fmla="*/ 0 h 3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76" h="34">
                      <a:moveTo>
                        <a:pt x="75" y="5"/>
                      </a:moveTo>
                      <a:lnTo>
                        <a:pt x="74" y="3"/>
                      </a:lnTo>
                      <a:lnTo>
                        <a:pt x="72" y="1"/>
                      </a:lnTo>
                      <a:lnTo>
                        <a:pt x="69" y="1"/>
                      </a:lnTo>
                      <a:lnTo>
                        <a:pt x="65" y="2"/>
                      </a:lnTo>
                      <a:lnTo>
                        <a:pt x="58" y="3"/>
                      </a:lnTo>
                      <a:lnTo>
                        <a:pt x="49" y="4"/>
                      </a:lnTo>
                      <a:lnTo>
                        <a:pt x="40" y="3"/>
                      </a:lnTo>
                      <a:lnTo>
                        <a:pt x="31" y="3"/>
                      </a:lnTo>
                      <a:lnTo>
                        <a:pt x="23" y="2"/>
                      </a:lnTo>
                      <a:lnTo>
                        <a:pt x="16" y="2"/>
                      </a:lnTo>
                      <a:lnTo>
                        <a:pt x="11" y="1"/>
                      </a:lnTo>
                      <a:lnTo>
                        <a:pt x="8" y="1"/>
                      </a:lnTo>
                      <a:lnTo>
                        <a:pt x="6" y="1"/>
                      </a:lnTo>
                      <a:lnTo>
                        <a:pt x="3" y="0"/>
                      </a:lnTo>
                      <a:lnTo>
                        <a:pt x="1" y="0"/>
                      </a:lnTo>
                      <a:lnTo>
                        <a:pt x="0" y="2"/>
                      </a:lnTo>
                      <a:lnTo>
                        <a:pt x="0" y="9"/>
                      </a:lnTo>
                      <a:lnTo>
                        <a:pt x="0" y="15"/>
                      </a:lnTo>
                      <a:lnTo>
                        <a:pt x="0" y="21"/>
                      </a:lnTo>
                      <a:lnTo>
                        <a:pt x="0" y="24"/>
                      </a:lnTo>
                      <a:lnTo>
                        <a:pt x="0" y="27"/>
                      </a:lnTo>
                      <a:lnTo>
                        <a:pt x="1" y="29"/>
                      </a:lnTo>
                      <a:lnTo>
                        <a:pt x="3" y="30"/>
                      </a:lnTo>
                      <a:lnTo>
                        <a:pt x="6" y="31"/>
                      </a:lnTo>
                      <a:lnTo>
                        <a:pt x="10" y="31"/>
                      </a:lnTo>
                      <a:lnTo>
                        <a:pt x="16" y="32"/>
                      </a:lnTo>
                      <a:lnTo>
                        <a:pt x="25" y="33"/>
                      </a:lnTo>
                      <a:lnTo>
                        <a:pt x="35" y="33"/>
                      </a:lnTo>
                      <a:lnTo>
                        <a:pt x="45" y="34"/>
                      </a:lnTo>
                      <a:lnTo>
                        <a:pt x="55" y="34"/>
                      </a:lnTo>
                      <a:lnTo>
                        <a:pt x="64" y="33"/>
                      </a:lnTo>
                      <a:lnTo>
                        <a:pt x="69" y="32"/>
                      </a:lnTo>
                      <a:lnTo>
                        <a:pt x="72" y="31"/>
                      </a:lnTo>
                      <a:lnTo>
                        <a:pt x="74" y="30"/>
                      </a:lnTo>
                      <a:lnTo>
                        <a:pt x="75" y="28"/>
                      </a:lnTo>
                      <a:lnTo>
                        <a:pt x="76" y="26"/>
                      </a:lnTo>
                      <a:lnTo>
                        <a:pt x="76" y="21"/>
                      </a:lnTo>
                      <a:lnTo>
                        <a:pt x="76" y="14"/>
                      </a:lnTo>
                      <a:lnTo>
                        <a:pt x="75" y="8"/>
                      </a:lnTo>
                      <a:lnTo>
                        <a:pt x="75" y="5"/>
                      </a:lnTo>
                      <a:close/>
                    </a:path>
                  </a:pathLst>
                </a:custGeom>
                <a:solidFill>
                  <a:srgbClr val="E5DDD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0123" name="Freeform 513"/>
                <p:cNvSpPr>
                  <a:spLocks/>
                </p:cNvSpPr>
                <p:nvPr/>
              </p:nvSpPr>
              <p:spPr bwMode="auto">
                <a:xfrm>
                  <a:off x="2089" y="2357"/>
                  <a:ext cx="9" cy="4"/>
                </a:xfrm>
                <a:custGeom>
                  <a:avLst/>
                  <a:gdLst>
                    <a:gd name="T0" fmla="*/ 0 w 76"/>
                    <a:gd name="T1" fmla="*/ 0 h 34"/>
                    <a:gd name="T2" fmla="*/ 0 w 76"/>
                    <a:gd name="T3" fmla="*/ 0 h 34"/>
                    <a:gd name="T4" fmla="*/ 0 w 76"/>
                    <a:gd name="T5" fmla="*/ 0 h 34"/>
                    <a:gd name="T6" fmla="*/ 0 w 76"/>
                    <a:gd name="T7" fmla="*/ 0 h 34"/>
                    <a:gd name="T8" fmla="*/ 0 w 76"/>
                    <a:gd name="T9" fmla="*/ 0 h 34"/>
                    <a:gd name="T10" fmla="*/ 0 w 76"/>
                    <a:gd name="T11" fmla="*/ 0 h 34"/>
                    <a:gd name="T12" fmla="*/ 0 w 76"/>
                    <a:gd name="T13" fmla="*/ 0 h 34"/>
                    <a:gd name="T14" fmla="*/ 0 w 76"/>
                    <a:gd name="T15" fmla="*/ 0 h 34"/>
                    <a:gd name="T16" fmla="*/ 0 w 76"/>
                    <a:gd name="T17" fmla="*/ 0 h 34"/>
                    <a:gd name="T18" fmla="*/ 0 w 76"/>
                    <a:gd name="T19" fmla="*/ 0 h 34"/>
                    <a:gd name="T20" fmla="*/ 0 w 76"/>
                    <a:gd name="T21" fmla="*/ 0 h 34"/>
                    <a:gd name="T22" fmla="*/ 0 w 76"/>
                    <a:gd name="T23" fmla="*/ 0 h 34"/>
                    <a:gd name="T24" fmla="*/ 0 w 76"/>
                    <a:gd name="T25" fmla="*/ 0 h 34"/>
                    <a:gd name="T26" fmla="*/ 0 w 76"/>
                    <a:gd name="T27" fmla="*/ 0 h 34"/>
                    <a:gd name="T28" fmla="*/ 0 w 76"/>
                    <a:gd name="T29" fmla="*/ 0 h 34"/>
                    <a:gd name="T30" fmla="*/ 0 w 76"/>
                    <a:gd name="T31" fmla="*/ 0 h 34"/>
                    <a:gd name="T32" fmla="*/ 0 w 76"/>
                    <a:gd name="T33" fmla="*/ 0 h 34"/>
                    <a:gd name="T34" fmla="*/ 0 w 76"/>
                    <a:gd name="T35" fmla="*/ 0 h 34"/>
                    <a:gd name="T36" fmla="*/ 0 w 76"/>
                    <a:gd name="T37" fmla="*/ 0 h 34"/>
                    <a:gd name="T38" fmla="*/ 0 w 76"/>
                    <a:gd name="T39" fmla="*/ 0 h 34"/>
                    <a:gd name="T40" fmla="*/ 0 w 76"/>
                    <a:gd name="T41" fmla="*/ 0 h 34"/>
                    <a:gd name="T42" fmla="*/ 0 w 76"/>
                    <a:gd name="T43" fmla="*/ 0 h 34"/>
                    <a:gd name="T44" fmla="*/ 0 w 76"/>
                    <a:gd name="T45" fmla="*/ 0 h 34"/>
                    <a:gd name="T46" fmla="*/ 0 w 76"/>
                    <a:gd name="T47" fmla="*/ 0 h 34"/>
                    <a:gd name="T48" fmla="*/ 0 w 76"/>
                    <a:gd name="T49" fmla="*/ 0 h 34"/>
                    <a:gd name="T50" fmla="*/ 0 w 76"/>
                    <a:gd name="T51" fmla="*/ 0 h 34"/>
                    <a:gd name="T52" fmla="*/ 0 w 76"/>
                    <a:gd name="T53" fmla="*/ 0 h 34"/>
                    <a:gd name="T54" fmla="*/ 0 w 76"/>
                    <a:gd name="T55" fmla="*/ 0 h 34"/>
                    <a:gd name="T56" fmla="*/ 0 w 76"/>
                    <a:gd name="T57" fmla="*/ 0 h 34"/>
                    <a:gd name="T58" fmla="*/ 0 w 76"/>
                    <a:gd name="T59" fmla="*/ 0 h 34"/>
                    <a:gd name="T60" fmla="*/ 0 w 76"/>
                    <a:gd name="T61" fmla="*/ 0 h 34"/>
                    <a:gd name="T62" fmla="*/ 0 w 76"/>
                    <a:gd name="T63" fmla="*/ 0 h 34"/>
                    <a:gd name="T64" fmla="*/ 0 w 76"/>
                    <a:gd name="T65" fmla="*/ 0 h 34"/>
                    <a:gd name="T66" fmla="*/ 0 w 76"/>
                    <a:gd name="T67" fmla="*/ 0 h 34"/>
                    <a:gd name="T68" fmla="*/ 0 w 76"/>
                    <a:gd name="T69" fmla="*/ 0 h 34"/>
                    <a:gd name="T70" fmla="*/ 0 w 76"/>
                    <a:gd name="T71" fmla="*/ 0 h 34"/>
                    <a:gd name="T72" fmla="*/ 0 w 76"/>
                    <a:gd name="T73" fmla="*/ 0 h 34"/>
                    <a:gd name="T74" fmla="*/ 0 w 76"/>
                    <a:gd name="T75" fmla="*/ 0 h 34"/>
                    <a:gd name="T76" fmla="*/ 0 w 76"/>
                    <a:gd name="T77" fmla="*/ 0 h 34"/>
                    <a:gd name="T78" fmla="*/ 0 w 76"/>
                    <a:gd name="T79" fmla="*/ 0 h 34"/>
                    <a:gd name="T80" fmla="*/ 0 w 76"/>
                    <a:gd name="T81" fmla="*/ 0 h 34"/>
                    <a:gd name="T82" fmla="*/ 0 w 76"/>
                    <a:gd name="T83" fmla="*/ 0 h 34"/>
                    <a:gd name="T84" fmla="*/ 0 w 76"/>
                    <a:gd name="T85" fmla="*/ 0 h 34"/>
                    <a:gd name="T86" fmla="*/ 0 w 76"/>
                    <a:gd name="T87" fmla="*/ 0 h 34"/>
                    <a:gd name="T88" fmla="*/ 0 w 76"/>
                    <a:gd name="T89" fmla="*/ 0 h 34"/>
                    <a:gd name="T90" fmla="*/ 0 w 76"/>
                    <a:gd name="T91" fmla="*/ 0 h 34"/>
                    <a:gd name="T92" fmla="*/ 0 w 76"/>
                    <a:gd name="T93" fmla="*/ 0 h 34"/>
                    <a:gd name="T94" fmla="*/ 0 w 76"/>
                    <a:gd name="T95" fmla="*/ 0 h 34"/>
                    <a:gd name="T96" fmla="*/ 0 w 76"/>
                    <a:gd name="T97" fmla="*/ 0 h 3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76" h="34">
                      <a:moveTo>
                        <a:pt x="75" y="5"/>
                      </a:moveTo>
                      <a:lnTo>
                        <a:pt x="75" y="5"/>
                      </a:lnTo>
                      <a:lnTo>
                        <a:pt x="74" y="3"/>
                      </a:lnTo>
                      <a:lnTo>
                        <a:pt x="72" y="1"/>
                      </a:lnTo>
                      <a:lnTo>
                        <a:pt x="69" y="1"/>
                      </a:lnTo>
                      <a:lnTo>
                        <a:pt x="65" y="2"/>
                      </a:lnTo>
                      <a:lnTo>
                        <a:pt x="58" y="3"/>
                      </a:lnTo>
                      <a:lnTo>
                        <a:pt x="49" y="4"/>
                      </a:lnTo>
                      <a:lnTo>
                        <a:pt x="40" y="3"/>
                      </a:lnTo>
                      <a:lnTo>
                        <a:pt x="31" y="3"/>
                      </a:lnTo>
                      <a:lnTo>
                        <a:pt x="23" y="2"/>
                      </a:lnTo>
                      <a:lnTo>
                        <a:pt x="16" y="2"/>
                      </a:lnTo>
                      <a:lnTo>
                        <a:pt x="11" y="1"/>
                      </a:lnTo>
                      <a:lnTo>
                        <a:pt x="8" y="1"/>
                      </a:lnTo>
                      <a:lnTo>
                        <a:pt x="6" y="1"/>
                      </a:lnTo>
                      <a:lnTo>
                        <a:pt x="3" y="0"/>
                      </a:lnTo>
                      <a:lnTo>
                        <a:pt x="1" y="0"/>
                      </a:lnTo>
                      <a:lnTo>
                        <a:pt x="0" y="2"/>
                      </a:lnTo>
                      <a:lnTo>
                        <a:pt x="0" y="9"/>
                      </a:lnTo>
                      <a:lnTo>
                        <a:pt x="0" y="15"/>
                      </a:lnTo>
                      <a:lnTo>
                        <a:pt x="0" y="21"/>
                      </a:lnTo>
                      <a:lnTo>
                        <a:pt x="0" y="24"/>
                      </a:lnTo>
                      <a:lnTo>
                        <a:pt x="0" y="27"/>
                      </a:lnTo>
                      <a:lnTo>
                        <a:pt x="1" y="29"/>
                      </a:lnTo>
                      <a:lnTo>
                        <a:pt x="3" y="30"/>
                      </a:lnTo>
                      <a:lnTo>
                        <a:pt x="6" y="31"/>
                      </a:lnTo>
                      <a:lnTo>
                        <a:pt x="10" y="31"/>
                      </a:lnTo>
                      <a:lnTo>
                        <a:pt x="16" y="32"/>
                      </a:lnTo>
                      <a:lnTo>
                        <a:pt x="25" y="33"/>
                      </a:lnTo>
                      <a:lnTo>
                        <a:pt x="35" y="33"/>
                      </a:lnTo>
                      <a:lnTo>
                        <a:pt x="45" y="34"/>
                      </a:lnTo>
                      <a:lnTo>
                        <a:pt x="55" y="34"/>
                      </a:lnTo>
                      <a:lnTo>
                        <a:pt x="64" y="33"/>
                      </a:lnTo>
                      <a:lnTo>
                        <a:pt x="69" y="32"/>
                      </a:lnTo>
                      <a:lnTo>
                        <a:pt x="72" y="31"/>
                      </a:lnTo>
                      <a:lnTo>
                        <a:pt x="74" y="30"/>
                      </a:lnTo>
                      <a:lnTo>
                        <a:pt x="75" y="28"/>
                      </a:lnTo>
                      <a:lnTo>
                        <a:pt x="76" y="26"/>
                      </a:lnTo>
                      <a:lnTo>
                        <a:pt x="76" y="21"/>
                      </a:lnTo>
                      <a:lnTo>
                        <a:pt x="76" y="14"/>
                      </a:lnTo>
                      <a:lnTo>
                        <a:pt x="75" y="8"/>
                      </a:lnTo>
                      <a:lnTo>
                        <a:pt x="75" y="5"/>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40124" name="Freeform 514"/>
                <p:cNvSpPr>
                  <a:spLocks/>
                </p:cNvSpPr>
                <p:nvPr/>
              </p:nvSpPr>
              <p:spPr bwMode="auto">
                <a:xfrm>
                  <a:off x="2114" y="2357"/>
                  <a:ext cx="9" cy="4"/>
                </a:xfrm>
                <a:custGeom>
                  <a:avLst/>
                  <a:gdLst>
                    <a:gd name="T0" fmla="*/ 0 w 76"/>
                    <a:gd name="T1" fmla="*/ 0 h 33"/>
                    <a:gd name="T2" fmla="*/ 0 w 76"/>
                    <a:gd name="T3" fmla="*/ 0 h 33"/>
                    <a:gd name="T4" fmla="*/ 0 w 76"/>
                    <a:gd name="T5" fmla="*/ 0 h 33"/>
                    <a:gd name="T6" fmla="*/ 0 w 76"/>
                    <a:gd name="T7" fmla="*/ 0 h 33"/>
                    <a:gd name="T8" fmla="*/ 0 w 76"/>
                    <a:gd name="T9" fmla="*/ 0 h 33"/>
                    <a:gd name="T10" fmla="*/ 0 w 76"/>
                    <a:gd name="T11" fmla="*/ 0 h 33"/>
                    <a:gd name="T12" fmla="*/ 0 w 76"/>
                    <a:gd name="T13" fmla="*/ 0 h 33"/>
                    <a:gd name="T14" fmla="*/ 0 w 76"/>
                    <a:gd name="T15" fmla="*/ 0 h 33"/>
                    <a:gd name="T16" fmla="*/ 0 w 76"/>
                    <a:gd name="T17" fmla="*/ 0 h 33"/>
                    <a:gd name="T18" fmla="*/ 0 w 76"/>
                    <a:gd name="T19" fmla="*/ 0 h 33"/>
                    <a:gd name="T20" fmla="*/ 0 w 76"/>
                    <a:gd name="T21" fmla="*/ 0 h 33"/>
                    <a:gd name="T22" fmla="*/ 0 w 76"/>
                    <a:gd name="T23" fmla="*/ 0 h 33"/>
                    <a:gd name="T24" fmla="*/ 0 w 76"/>
                    <a:gd name="T25" fmla="*/ 0 h 33"/>
                    <a:gd name="T26" fmla="*/ 0 w 76"/>
                    <a:gd name="T27" fmla="*/ 0 h 33"/>
                    <a:gd name="T28" fmla="*/ 0 w 76"/>
                    <a:gd name="T29" fmla="*/ 0 h 33"/>
                    <a:gd name="T30" fmla="*/ 0 w 76"/>
                    <a:gd name="T31" fmla="*/ 0 h 33"/>
                    <a:gd name="T32" fmla="*/ 0 w 76"/>
                    <a:gd name="T33" fmla="*/ 0 h 33"/>
                    <a:gd name="T34" fmla="*/ 0 w 76"/>
                    <a:gd name="T35" fmla="*/ 0 h 33"/>
                    <a:gd name="T36" fmla="*/ 0 w 76"/>
                    <a:gd name="T37" fmla="*/ 0 h 33"/>
                    <a:gd name="T38" fmla="*/ 0 w 76"/>
                    <a:gd name="T39" fmla="*/ 0 h 33"/>
                    <a:gd name="T40" fmla="*/ 0 w 76"/>
                    <a:gd name="T41" fmla="*/ 0 h 33"/>
                    <a:gd name="T42" fmla="*/ 0 w 76"/>
                    <a:gd name="T43" fmla="*/ 0 h 33"/>
                    <a:gd name="T44" fmla="*/ 0 w 76"/>
                    <a:gd name="T45" fmla="*/ 0 h 33"/>
                    <a:gd name="T46" fmla="*/ 0 w 76"/>
                    <a:gd name="T47" fmla="*/ 0 h 33"/>
                    <a:gd name="T48" fmla="*/ 0 w 76"/>
                    <a:gd name="T49" fmla="*/ 0 h 33"/>
                    <a:gd name="T50" fmla="*/ 0 w 76"/>
                    <a:gd name="T51" fmla="*/ 0 h 33"/>
                    <a:gd name="T52" fmla="*/ 0 w 76"/>
                    <a:gd name="T53" fmla="*/ 0 h 33"/>
                    <a:gd name="T54" fmla="*/ 0 w 76"/>
                    <a:gd name="T55" fmla="*/ 0 h 33"/>
                    <a:gd name="T56" fmla="*/ 0 w 76"/>
                    <a:gd name="T57" fmla="*/ 0 h 33"/>
                    <a:gd name="T58" fmla="*/ 0 w 76"/>
                    <a:gd name="T59" fmla="*/ 0 h 33"/>
                    <a:gd name="T60" fmla="*/ 0 w 76"/>
                    <a:gd name="T61" fmla="*/ 0 h 33"/>
                    <a:gd name="T62" fmla="*/ 0 w 76"/>
                    <a:gd name="T63" fmla="*/ 0 h 33"/>
                    <a:gd name="T64" fmla="*/ 0 w 76"/>
                    <a:gd name="T65" fmla="*/ 0 h 33"/>
                    <a:gd name="T66" fmla="*/ 0 w 76"/>
                    <a:gd name="T67" fmla="*/ 0 h 33"/>
                    <a:gd name="T68" fmla="*/ 0 w 76"/>
                    <a:gd name="T69" fmla="*/ 0 h 33"/>
                    <a:gd name="T70" fmla="*/ 0 w 76"/>
                    <a:gd name="T71" fmla="*/ 0 h 33"/>
                    <a:gd name="T72" fmla="*/ 0 w 76"/>
                    <a:gd name="T73" fmla="*/ 0 h 33"/>
                    <a:gd name="T74" fmla="*/ 0 w 76"/>
                    <a:gd name="T75" fmla="*/ 0 h 33"/>
                    <a:gd name="T76" fmla="*/ 0 w 76"/>
                    <a:gd name="T77" fmla="*/ 0 h 33"/>
                    <a:gd name="T78" fmla="*/ 0 w 76"/>
                    <a:gd name="T79" fmla="*/ 0 h 33"/>
                    <a:gd name="T80" fmla="*/ 0 w 76"/>
                    <a:gd name="T81" fmla="*/ 0 h 3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76" h="33">
                      <a:moveTo>
                        <a:pt x="75" y="5"/>
                      </a:moveTo>
                      <a:lnTo>
                        <a:pt x="74" y="3"/>
                      </a:lnTo>
                      <a:lnTo>
                        <a:pt x="72" y="1"/>
                      </a:lnTo>
                      <a:lnTo>
                        <a:pt x="70" y="1"/>
                      </a:lnTo>
                      <a:lnTo>
                        <a:pt x="66" y="2"/>
                      </a:lnTo>
                      <a:lnTo>
                        <a:pt x="59" y="3"/>
                      </a:lnTo>
                      <a:lnTo>
                        <a:pt x="50" y="4"/>
                      </a:lnTo>
                      <a:lnTo>
                        <a:pt x="41" y="3"/>
                      </a:lnTo>
                      <a:lnTo>
                        <a:pt x="32" y="3"/>
                      </a:lnTo>
                      <a:lnTo>
                        <a:pt x="23" y="2"/>
                      </a:lnTo>
                      <a:lnTo>
                        <a:pt x="16" y="2"/>
                      </a:lnTo>
                      <a:lnTo>
                        <a:pt x="11" y="1"/>
                      </a:lnTo>
                      <a:lnTo>
                        <a:pt x="8" y="1"/>
                      </a:lnTo>
                      <a:lnTo>
                        <a:pt x="6" y="0"/>
                      </a:lnTo>
                      <a:lnTo>
                        <a:pt x="3" y="0"/>
                      </a:lnTo>
                      <a:lnTo>
                        <a:pt x="2" y="0"/>
                      </a:lnTo>
                      <a:lnTo>
                        <a:pt x="1" y="2"/>
                      </a:lnTo>
                      <a:lnTo>
                        <a:pt x="0" y="9"/>
                      </a:lnTo>
                      <a:lnTo>
                        <a:pt x="0" y="15"/>
                      </a:lnTo>
                      <a:lnTo>
                        <a:pt x="0" y="20"/>
                      </a:lnTo>
                      <a:lnTo>
                        <a:pt x="0" y="24"/>
                      </a:lnTo>
                      <a:lnTo>
                        <a:pt x="1" y="27"/>
                      </a:lnTo>
                      <a:lnTo>
                        <a:pt x="2" y="29"/>
                      </a:lnTo>
                      <a:lnTo>
                        <a:pt x="3" y="30"/>
                      </a:lnTo>
                      <a:lnTo>
                        <a:pt x="6" y="31"/>
                      </a:lnTo>
                      <a:lnTo>
                        <a:pt x="10" y="31"/>
                      </a:lnTo>
                      <a:lnTo>
                        <a:pt x="16" y="32"/>
                      </a:lnTo>
                      <a:lnTo>
                        <a:pt x="25" y="33"/>
                      </a:lnTo>
                      <a:lnTo>
                        <a:pt x="36" y="33"/>
                      </a:lnTo>
                      <a:lnTo>
                        <a:pt x="46" y="33"/>
                      </a:lnTo>
                      <a:lnTo>
                        <a:pt x="56" y="33"/>
                      </a:lnTo>
                      <a:lnTo>
                        <a:pt x="64" y="33"/>
                      </a:lnTo>
                      <a:lnTo>
                        <a:pt x="69" y="32"/>
                      </a:lnTo>
                      <a:lnTo>
                        <a:pt x="72" y="31"/>
                      </a:lnTo>
                      <a:lnTo>
                        <a:pt x="74" y="30"/>
                      </a:lnTo>
                      <a:lnTo>
                        <a:pt x="76" y="28"/>
                      </a:lnTo>
                      <a:lnTo>
                        <a:pt x="76" y="25"/>
                      </a:lnTo>
                      <a:lnTo>
                        <a:pt x="76" y="21"/>
                      </a:lnTo>
                      <a:lnTo>
                        <a:pt x="76" y="14"/>
                      </a:lnTo>
                      <a:lnTo>
                        <a:pt x="75" y="8"/>
                      </a:lnTo>
                      <a:lnTo>
                        <a:pt x="75" y="5"/>
                      </a:lnTo>
                      <a:close/>
                    </a:path>
                  </a:pathLst>
                </a:custGeom>
                <a:solidFill>
                  <a:srgbClr val="E5DDD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0125" name="Freeform 515"/>
                <p:cNvSpPr>
                  <a:spLocks/>
                </p:cNvSpPr>
                <p:nvPr/>
              </p:nvSpPr>
              <p:spPr bwMode="auto">
                <a:xfrm>
                  <a:off x="2114" y="2357"/>
                  <a:ext cx="9" cy="4"/>
                </a:xfrm>
                <a:custGeom>
                  <a:avLst/>
                  <a:gdLst>
                    <a:gd name="T0" fmla="*/ 0 w 76"/>
                    <a:gd name="T1" fmla="*/ 0 h 33"/>
                    <a:gd name="T2" fmla="*/ 0 w 76"/>
                    <a:gd name="T3" fmla="*/ 0 h 33"/>
                    <a:gd name="T4" fmla="*/ 0 w 76"/>
                    <a:gd name="T5" fmla="*/ 0 h 33"/>
                    <a:gd name="T6" fmla="*/ 0 w 76"/>
                    <a:gd name="T7" fmla="*/ 0 h 33"/>
                    <a:gd name="T8" fmla="*/ 0 w 76"/>
                    <a:gd name="T9" fmla="*/ 0 h 33"/>
                    <a:gd name="T10" fmla="*/ 0 w 76"/>
                    <a:gd name="T11" fmla="*/ 0 h 33"/>
                    <a:gd name="T12" fmla="*/ 0 w 76"/>
                    <a:gd name="T13" fmla="*/ 0 h 33"/>
                    <a:gd name="T14" fmla="*/ 0 w 76"/>
                    <a:gd name="T15" fmla="*/ 0 h 33"/>
                    <a:gd name="T16" fmla="*/ 0 w 76"/>
                    <a:gd name="T17" fmla="*/ 0 h 33"/>
                    <a:gd name="T18" fmla="*/ 0 w 76"/>
                    <a:gd name="T19" fmla="*/ 0 h 33"/>
                    <a:gd name="T20" fmla="*/ 0 w 76"/>
                    <a:gd name="T21" fmla="*/ 0 h 33"/>
                    <a:gd name="T22" fmla="*/ 0 w 76"/>
                    <a:gd name="T23" fmla="*/ 0 h 33"/>
                    <a:gd name="T24" fmla="*/ 0 w 76"/>
                    <a:gd name="T25" fmla="*/ 0 h 33"/>
                    <a:gd name="T26" fmla="*/ 0 w 76"/>
                    <a:gd name="T27" fmla="*/ 0 h 33"/>
                    <a:gd name="T28" fmla="*/ 0 w 76"/>
                    <a:gd name="T29" fmla="*/ 0 h 33"/>
                    <a:gd name="T30" fmla="*/ 0 w 76"/>
                    <a:gd name="T31" fmla="*/ 0 h 33"/>
                    <a:gd name="T32" fmla="*/ 0 w 76"/>
                    <a:gd name="T33" fmla="*/ 0 h 33"/>
                    <a:gd name="T34" fmla="*/ 0 w 76"/>
                    <a:gd name="T35" fmla="*/ 0 h 33"/>
                    <a:gd name="T36" fmla="*/ 0 w 76"/>
                    <a:gd name="T37" fmla="*/ 0 h 33"/>
                    <a:gd name="T38" fmla="*/ 0 w 76"/>
                    <a:gd name="T39" fmla="*/ 0 h 33"/>
                    <a:gd name="T40" fmla="*/ 0 w 76"/>
                    <a:gd name="T41" fmla="*/ 0 h 33"/>
                    <a:gd name="T42" fmla="*/ 0 w 76"/>
                    <a:gd name="T43" fmla="*/ 0 h 33"/>
                    <a:gd name="T44" fmla="*/ 0 w 76"/>
                    <a:gd name="T45" fmla="*/ 0 h 33"/>
                    <a:gd name="T46" fmla="*/ 0 w 76"/>
                    <a:gd name="T47" fmla="*/ 0 h 33"/>
                    <a:gd name="T48" fmla="*/ 0 w 76"/>
                    <a:gd name="T49" fmla="*/ 0 h 33"/>
                    <a:gd name="T50" fmla="*/ 0 w 76"/>
                    <a:gd name="T51" fmla="*/ 0 h 33"/>
                    <a:gd name="T52" fmla="*/ 0 w 76"/>
                    <a:gd name="T53" fmla="*/ 0 h 33"/>
                    <a:gd name="T54" fmla="*/ 0 w 76"/>
                    <a:gd name="T55" fmla="*/ 0 h 33"/>
                    <a:gd name="T56" fmla="*/ 0 w 76"/>
                    <a:gd name="T57" fmla="*/ 0 h 33"/>
                    <a:gd name="T58" fmla="*/ 0 w 76"/>
                    <a:gd name="T59" fmla="*/ 0 h 33"/>
                    <a:gd name="T60" fmla="*/ 0 w 76"/>
                    <a:gd name="T61" fmla="*/ 0 h 33"/>
                    <a:gd name="T62" fmla="*/ 0 w 76"/>
                    <a:gd name="T63" fmla="*/ 0 h 33"/>
                    <a:gd name="T64" fmla="*/ 0 w 76"/>
                    <a:gd name="T65" fmla="*/ 0 h 33"/>
                    <a:gd name="T66" fmla="*/ 0 w 76"/>
                    <a:gd name="T67" fmla="*/ 0 h 33"/>
                    <a:gd name="T68" fmla="*/ 0 w 76"/>
                    <a:gd name="T69" fmla="*/ 0 h 33"/>
                    <a:gd name="T70" fmla="*/ 0 w 76"/>
                    <a:gd name="T71" fmla="*/ 0 h 33"/>
                    <a:gd name="T72" fmla="*/ 0 w 76"/>
                    <a:gd name="T73" fmla="*/ 0 h 33"/>
                    <a:gd name="T74" fmla="*/ 0 w 76"/>
                    <a:gd name="T75" fmla="*/ 0 h 33"/>
                    <a:gd name="T76" fmla="*/ 0 w 76"/>
                    <a:gd name="T77" fmla="*/ 0 h 33"/>
                    <a:gd name="T78" fmla="*/ 0 w 76"/>
                    <a:gd name="T79" fmla="*/ 0 h 33"/>
                    <a:gd name="T80" fmla="*/ 0 w 76"/>
                    <a:gd name="T81" fmla="*/ 0 h 33"/>
                    <a:gd name="T82" fmla="*/ 0 w 76"/>
                    <a:gd name="T83" fmla="*/ 0 h 33"/>
                    <a:gd name="T84" fmla="*/ 0 w 76"/>
                    <a:gd name="T85" fmla="*/ 0 h 33"/>
                    <a:gd name="T86" fmla="*/ 0 w 76"/>
                    <a:gd name="T87" fmla="*/ 0 h 33"/>
                    <a:gd name="T88" fmla="*/ 0 w 76"/>
                    <a:gd name="T89" fmla="*/ 0 h 33"/>
                    <a:gd name="T90" fmla="*/ 0 w 76"/>
                    <a:gd name="T91" fmla="*/ 0 h 33"/>
                    <a:gd name="T92" fmla="*/ 0 w 76"/>
                    <a:gd name="T93" fmla="*/ 0 h 33"/>
                    <a:gd name="T94" fmla="*/ 0 w 76"/>
                    <a:gd name="T95" fmla="*/ 0 h 33"/>
                    <a:gd name="T96" fmla="*/ 0 w 76"/>
                    <a:gd name="T97" fmla="*/ 0 h 3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76" h="33">
                      <a:moveTo>
                        <a:pt x="75" y="5"/>
                      </a:moveTo>
                      <a:lnTo>
                        <a:pt x="75" y="5"/>
                      </a:lnTo>
                      <a:lnTo>
                        <a:pt x="74" y="3"/>
                      </a:lnTo>
                      <a:lnTo>
                        <a:pt x="72" y="1"/>
                      </a:lnTo>
                      <a:lnTo>
                        <a:pt x="70" y="1"/>
                      </a:lnTo>
                      <a:lnTo>
                        <a:pt x="66" y="2"/>
                      </a:lnTo>
                      <a:lnTo>
                        <a:pt x="59" y="3"/>
                      </a:lnTo>
                      <a:lnTo>
                        <a:pt x="50" y="4"/>
                      </a:lnTo>
                      <a:lnTo>
                        <a:pt x="41" y="3"/>
                      </a:lnTo>
                      <a:lnTo>
                        <a:pt x="32" y="3"/>
                      </a:lnTo>
                      <a:lnTo>
                        <a:pt x="23" y="2"/>
                      </a:lnTo>
                      <a:lnTo>
                        <a:pt x="16" y="2"/>
                      </a:lnTo>
                      <a:lnTo>
                        <a:pt x="11" y="1"/>
                      </a:lnTo>
                      <a:lnTo>
                        <a:pt x="8" y="1"/>
                      </a:lnTo>
                      <a:lnTo>
                        <a:pt x="6" y="0"/>
                      </a:lnTo>
                      <a:lnTo>
                        <a:pt x="3" y="0"/>
                      </a:lnTo>
                      <a:lnTo>
                        <a:pt x="2" y="0"/>
                      </a:lnTo>
                      <a:lnTo>
                        <a:pt x="1" y="2"/>
                      </a:lnTo>
                      <a:lnTo>
                        <a:pt x="0" y="9"/>
                      </a:lnTo>
                      <a:lnTo>
                        <a:pt x="0" y="15"/>
                      </a:lnTo>
                      <a:lnTo>
                        <a:pt x="0" y="20"/>
                      </a:lnTo>
                      <a:lnTo>
                        <a:pt x="0" y="24"/>
                      </a:lnTo>
                      <a:lnTo>
                        <a:pt x="1" y="27"/>
                      </a:lnTo>
                      <a:lnTo>
                        <a:pt x="2" y="29"/>
                      </a:lnTo>
                      <a:lnTo>
                        <a:pt x="3" y="30"/>
                      </a:lnTo>
                      <a:lnTo>
                        <a:pt x="6" y="31"/>
                      </a:lnTo>
                      <a:lnTo>
                        <a:pt x="10" y="31"/>
                      </a:lnTo>
                      <a:lnTo>
                        <a:pt x="16" y="32"/>
                      </a:lnTo>
                      <a:lnTo>
                        <a:pt x="25" y="33"/>
                      </a:lnTo>
                      <a:lnTo>
                        <a:pt x="36" y="33"/>
                      </a:lnTo>
                      <a:lnTo>
                        <a:pt x="46" y="33"/>
                      </a:lnTo>
                      <a:lnTo>
                        <a:pt x="56" y="33"/>
                      </a:lnTo>
                      <a:lnTo>
                        <a:pt x="64" y="33"/>
                      </a:lnTo>
                      <a:lnTo>
                        <a:pt x="69" y="32"/>
                      </a:lnTo>
                      <a:lnTo>
                        <a:pt x="72" y="31"/>
                      </a:lnTo>
                      <a:lnTo>
                        <a:pt x="74" y="30"/>
                      </a:lnTo>
                      <a:lnTo>
                        <a:pt x="76" y="28"/>
                      </a:lnTo>
                      <a:lnTo>
                        <a:pt x="76" y="25"/>
                      </a:lnTo>
                      <a:lnTo>
                        <a:pt x="76" y="21"/>
                      </a:lnTo>
                      <a:lnTo>
                        <a:pt x="76" y="14"/>
                      </a:lnTo>
                      <a:lnTo>
                        <a:pt x="75" y="8"/>
                      </a:lnTo>
                      <a:lnTo>
                        <a:pt x="75" y="5"/>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40126" name="Freeform 516"/>
                <p:cNvSpPr>
                  <a:spLocks/>
                </p:cNvSpPr>
                <p:nvPr/>
              </p:nvSpPr>
              <p:spPr bwMode="auto">
                <a:xfrm>
                  <a:off x="2101" y="2357"/>
                  <a:ext cx="9" cy="4"/>
                </a:xfrm>
                <a:custGeom>
                  <a:avLst/>
                  <a:gdLst>
                    <a:gd name="T0" fmla="*/ 0 w 75"/>
                    <a:gd name="T1" fmla="*/ 0 h 34"/>
                    <a:gd name="T2" fmla="*/ 0 w 75"/>
                    <a:gd name="T3" fmla="*/ 0 h 34"/>
                    <a:gd name="T4" fmla="*/ 0 w 75"/>
                    <a:gd name="T5" fmla="*/ 0 h 34"/>
                    <a:gd name="T6" fmla="*/ 0 w 75"/>
                    <a:gd name="T7" fmla="*/ 0 h 34"/>
                    <a:gd name="T8" fmla="*/ 0 w 75"/>
                    <a:gd name="T9" fmla="*/ 0 h 34"/>
                    <a:gd name="T10" fmla="*/ 0 w 75"/>
                    <a:gd name="T11" fmla="*/ 0 h 34"/>
                    <a:gd name="T12" fmla="*/ 0 w 75"/>
                    <a:gd name="T13" fmla="*/ 0 h 34"/>
                    <a:gd name="T14" fmla="*/ 0 w 75"/>
                    <a:gd name="T15" fmla="*/ 0 h 34"/>
                    <a:gd name="T16" fmla="*/ 0 w 75"/>
                    <a:gd name="T17" fmla="*/ 0 h 34"/>
                    <a:gd name="T18" fmla="*/ 0 w 75"/>
                    <a:gd name="T19" fmla="*/ 0 h 34"/>
                    <a:gd name="T20" fmla="*/ 0 w 75"/>
                    <a:gd name="T21" fmla="*/ 0 h 34"/>
                    <a:gd name="T22" fmla="*/ 0 w 75"/>
                    <a:gd name="T23" fmla="*/ 0 h 34"/>
                    <a:gd name="T24" fmla="*/ 0 w 75"/>
                    <a:gd name="T25" fmla="*/ 0 h 34"/>
                    <a:gd name="T26" fmla="*/ 0 w 75"/>
                    <a:gd name="T27" fmla="*/ 0 h 34"/>
                    <a:gd name="T28" fmla="*/ 0 w 75"/>
                    <a:gd name="T29" fmla="*/ 0 h 34"/>
                    <a:gd name="T30" fmla="*/ 0 w 75"/>
                    <a:gd name="T31" fmla="*/ 0 h 34"/>
                    <a:gd name="T32" fmla="*/ 0 w 75"/>
                    <a:gd name="T33" fmla="*/ 0 h 34"/>
                    <a:gd name="T34" fmla="*/ 0 w 75"/>
                    <a:gd name="T35" fmla="*/ 0 h 34"/>
                    <a:gd name="T36" fmla="*/ 0 w 75"/>
                    <a:gd name="T37" fmla="*/ 0 h 34"/>
                    <a:gd name="T38" fmla="*/ 0 w 75"/>
                    <a:gd name="T39" fmla="*/ 0 h 34"/>
                    <a:gd name="T40" fmla="*/ 0 w 75"/>
                    <a:gd name="T41" fmla="*/ 0 h 34"/>
                    <a:gd name="T42" fmla="*/ 0 w 75"/>
                    <a:gd name="T43" fmla="*/ 0 h 34"/>
                    <a:gd name="T44" fmla="*/ 0 w 75"/>
                    <a:gd name="T45" fmla="*/ 0 h 34"/>
                    <a:gd name="T46" fmla="*/ 0 w 75"/>
                    <a:gd name="T47" fmla="*/ 0 h 34"/>
                    <a:gd name="T48" fmla="*/ 0 w 75"/>
                    <a:gd name="T49" fmla="*/ 0 h 34"/>
                    <a:gd name="T50" fmla="*/ 0 w 75"/>
                    <a:gd name="T51" fmla="*/ 0 h 34"/>
                    <a:gd name="T52" fmla="*/ 0 w 75"/>
                    <a:gd name="T53" fmla="*/ 0 h 34"/>
                    <a:gd name="T54" fmla="*/ 0 w 75"/>
                    <a:gd name="T55" fmla="*/ 0 h 34"/>
                    <a:gd name="T56" fmla="*/ 0 w 75"/>
                    <a:gd name="T57" fmla="*/ 0 h 34"/>
                    <a:gd name="T58" fmla="*/ 0 w 75"/>
                    <a:gd name="T59" fmla="*/ 0 h 34"/>
                    <a:gd name="T60" fmla="*/ 0 w 75"/>
                    <a:gd name="T61" fmla="*/ 0 h 34"/>
                    <a:gd name="T62" fmla="*/ 0 w 75"/>
                    <a:gd name="T63" fmla="*/ 0 h 34"/>
                    <a:gd name="T64" fmla="*/ 0 w 75"/>
                    <a:gd name="T65" fmla="*/ 0 h 34"/>
                    <a:gd name="T66" fmla="*/ 0 w 75"/>
                    <a:gd name="T67" fmla="*/ 0 h 34"/>
                    <a:gd name="T68" fmla="*/ 0 w 75"/>
                    <a:gd name="T69" fmla="*/ 0 h 34"/>
                    <a:gd name="T70" fmla="*/ 0 w 75"/>
                    <a:gd name="T71" fmla="*/ 0 h 34"/>
                    <a:gd name="T72" fmla="*/ 0 w 75"/>
                    <a:gd name="T73" fmla="*/ 0 h 34"/>
                    <a:gd name="T74" fmla="*/ 0 w 75"/>
                    <a:gd name="T75" fmla="*/ 0 h 34"/>
                    <a:gd name="T76" fmla="*/ 0 w 75"/>
                    <a:gd name="T77" fmla="*/ 0 h 34"/>
                    <a:gd name="T78" fmla="*/ 0 w 75"/>
                    <a:gd name="T79" fmla="*/ 0 h 34"/>
                    <a:gd name="T80" fmla="*/ 0 w 75"/>
                    <a:gd name="T81" fmla="*/ 0 h 3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75" h="34">
                      <a:moveTo>
                        <a:pt x="74" y="5"/>
                      </a:moveTo>
                      <a:lnTo>
                        <a:pt x="73" y="3"/>
                      </a:lnTo>
                      <a:lnTo>
                        <a:pt x="71" y="2"/>
                      </a:lnTo>
                      <a:lnTo>
                        <a:pt x="69" y="2"/>
                      </a:lnTo>
                      <a:lnTo>
                        <a:pt x="65" y="2"/>
                      </a:lnTo>
                      <a:lnTo>
                        <a:pt x="58" y="3"/>
                      </a:lnTo>
                      <a:lnTo>
                        <a:pt x="50" y="4"/>
                      </a:lnTo>
                      <a:lnTo>
                        <a:pt x="41" y="3"/>
                      </a:lnTo>
                      <a:lnTo>
                        <a:pt x="32" y="3"/>
                      </a:lnTo>
                      <a:lnTo>
                        <a:pt x="23" y="2"/>
                      </a:lnTo>
                      <a:lnTo>
                        <a:pt x="16" y="2"/>
                      </a:lnTo>
                      <a:lnTo>
                        <a:pt x="11" y="1"/>
                      </a:lnTo>
                      <a:lnTo>
                        <a:pt x="8" y="1"/>
                      </a:lnTo>
                      <a:lnTo>
                        <a:pt x="6" y="1"/>
                      </a:lnTo>
                      <a:lnTo>
                        <a:pt x="3" y="0"/>
                      </a:lnTo>
                      <a:lnTo>
                        <a:pt x="2" y="0"/>
                      </a:lnTo>
                      <a:lnTo>
                        <a:pt x="1" y="2"/>
                      </a:lnTo>
                      <a:lnTo>
                        <a:pt x="0" y="9"/>
                      </a:lnTo>
                      <a:lnTo>
                        <a:pt x="0" y="15"/>
                      </a:lnTo>
                      <a:lnTo>
                        <a:pt x="0" y="21"/>
                      </a:lnTo>
                      <a:lnTo>
                        <a:pt x="0" y="25"/>
                      </a:lnTo>
                      <a:lnTo>
                        <a:pt x="1" y="27"/>
                      </a:lnTo>
                      <a:lnTo>
                        <a:pt x="2" y="29"/>
                      </a:lnTo>
                      <a:lnTo>
                        <a:pt x="3" y="30"/>
                      </a:lnTo>
                      <a:lnTo>
                        <a:pt x="6" y="31"/>
                      </a:lnTo>
                      <a:lnTo>
                        <a:pt x="10" y="31"/>
                      </a:lnTo>
                      <a:lnTo>
                        <a:pt x="16" y="32"/>
                      </a:lnTo>
                      <a:lnTo>
                        <a:pt x="25" y="33"/>
                      </a:lnTo>
                      <a:lnTo>
                        <a:pt x="35" y="33"/>
                      </a:lnTo>
                      <a:lnTo>
                        <a:pt x="45" y="34"/>
                      </a:lnTo>
                      <a:lnTo>
                        <a:pt x="55" y="34"/>
                      </a:lnTo>
                      <a:lnTo>
                        <a:pt x="63" y="34"/>
                      </a:lnTo>
                      <a:lnTo>
                        <a:pt x="68" y="33"/>
                      </a:lnTo>
                      <a:lnTo>
                        <a:pt x="71" y="31"/>
                      </a:lnTo>
                      <a:lnTo>
                        <a:pt x="73" y="30"/>
                      </a:lnTo>
                      <a:lnTo>
                        <a:pt x="75" y="28"/>
                      </a:lnTo>
                      <a:lnTo>
                        <a:pt x="75" y="26"/>
                      </a:lnTo>
                      <a:lnTo>
                        <a:pt x="75" y="21"/>
                      </a:lnTo>
                      <a:lnTo>
                        <a:pt x="75" y="14"/>
                      </a:lnTo>
                      <a:lnTo>
                        <a:pt x="74" y="8"/>
                      </a:lnTo>
                      <a:lnTo>
                        <a:pt x="74" y="5"/>
                      </a:lnTo>
                      <a:close/>
                    </a:path>
                  </a:pathLst>
                </a:custGeom>
                <a:solidFill>
                  <a:srgbClr val="E5DDD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0127" name="Freeform 517"/>
                <p:cNvSpPr>
                  <a:spLocks/>
                </p:cNvSpPr>
                <p:nvPr/>
              </p:nvSpPr>
              <p:spPr bwMode="auto">
                <a:xfrm>
                  <a:off x="2101" y="2357"/>
                  <a:ext cx="9" cy="4"/>
                </a:xfrm>
                <a:custGeom>
                  <a:avLst/>
                  <a:gdLst>
                    <a:gd name="T0" fmla="*/ 0 w 75"/>
                    <a:gd name="T1" fmla="*/ 0 h 34"/>
                    <a:gd name="T2" fmla="*/ 0 w 75"/>
                    <a:gd name="T3" fmla="*/ 0 h 34"/>
                    <a:gd name="T4" fmla="*/ 0 w 75"/>
                    <a:gd name="T5" fmla="*/ 0 h 34"/>
                    <a:gd name="T6" fmla="*/ 0 w 75"/>
                    <a:gd name="T7" fmla="*/ 0 h 34"/>
                    <a:gd name="T8" fmla="*/ 0 w 75"/>
                    <a:gd name="T9" fmla="*/ 0 h 34"/>
                    <a:gd name="T10" fmla="*/ 0 w 75"/>
                    <a:gd name="T11" fmla="*/ 0 h 34"/>
                    <a:gd name="T12" fmla="*/ 0 w 75"/>
                    <a:gd name="T13" fmla="*/ 0 h 34"/>
                    <a:gd name="T14" fmla="*/ 0 w 75"/>
                    <a:gd name="T15" fmla="*/ 0 h 34"/>
                    <a:gd name="T16" fmla="*/ 0 w 75"/>
                    <a:gd name="T17" fmla="*/ 0 h 34"/>
                    <a:gd name="T18" fmla="*/ 0 w 75"/>
                    <a:gd name="T19" fmla="*/ 0 h 34"/>
                    <a:gd name="T20" fmla="*/ 0 w 75"/>
                    <a:gd name="T21" fmla="*/ 0 h 34"/>
                    <a:gd name="T22" fmla="*/ 0 w 75"/>
                    <a:gd name="T23" fmla="*/ 0 h 34"/>
                    <a:gd name="T24" fmla="*/ 0 w 75"/>
                    <a:gd name="T25" fmla="*/ 0 h 34"/>
                    <a:gd name="T26" fmla="*/ 0 w 75"/>
                    <a:gd name="T27" fmla="*/ 0 h 34"/>
                    <a:gd name="T28" fmla="*/ 0 w 75"/>
                    <a:gd name="T29" fmla="*/ 0 h 34"/>
                    <a:gd name="T30" fmla="*/ 0 w 75"/>
                    <a:gd name="T31" fmla="*/ 0 h 34"/>
                    <a:gd name="T32" fmla="*/ 0 w 75"/>
                    <a:gd name="T33" fmla="*/ 0 h 34"/>
                    <a:gd name="T34" fmla="*/ 0 w 75"/>
                    <a:gd name="T35" fmla="*/ 0 h 34"/>
                    <a:gd name="T36" fmla="*/ 0 w 75"/>
                    <a:gd name="T37" fmla="*/ 0 h 34"/>
                    <a:gd name="T38" fmla="*/ 0 w 75"/>
                    <a:gd name="T39" fmla="*/ 0 h 34"/>
                    <a:gd name="T40" fmla="*/ 0 w 75"/>
                    <a:gd name="T41" fmla="*/ 0 h 34"/>
                    <a:gd name="T42" fmla="*/ 0 w 75"/>
                    <a:gd name="T43" fmla="*/ 0 h 34"/>
                    <a:gd name="T44" fmla="*/ 0 w 75"/>
                    <a:gd name="T45" fmla="*/ 0 h 34"/>
                    <a:gd name="T46" fmla="*/ 0 w 75"/>
                    <a:gd name="T47" fmla="*/ 0 h 34"/>
                    <a:gd name="T48" fmla="*/ 0 w 75"/>
                    <a:gd name="T49" fmla="*/ 0 h 34"/>
                    <a:gd name="T50" fmla="*/ 0 w 75"/>
                    <a:gd name="T51" fmla="*/ 0 h 34"/>
                    <a:gd name="T52" fmla="*/ 0 w 75"/>
                    <a:gd name="T53" fmla="*/ 0 h 34"/>
                    <a:gd name="T54" fmla="*/ 0 w 75"/>
                    <a:gd name="T55" fmla="*/ 0 h 34"/>
                    <a:gd name="T56" fmla="*/ 0 w 75"/>
                    <a:gd name="T57" fmla="*/ 0 h 34"/>
                    <a:gd name="T58" fmla="*/ 0 w 75"/>
                    <a:gd name="T59" fmla="*/ 0 h 34"/>
                    <a:gd name="T60" fmla="*/ 0 w 75"/>
                    <a:gd name="T61" fmla="*/ 0 h 34"/>
                    <a:gd name="T62" fmla="*/ 0 w 75"/>
                    <a:gd name="T63" fmla="*/ 0 h 34"/>
                    <a:gd name="T64" fmla="*/ 0 w 75"/>
                    <a:gd name="T65" fmla="*/ 0 h 34"/>
                    <a:gd name="T66" fmla="*/ 0 w 75"/>
                    <a:gd name="T67" fmla="*/ 0 h 34"/>
                    <a:gd name="T68" fmla="*/ 0 w 75"/>
                    <a:gd name="T69" fmla="*/ 0 h 34"/>
                    <a:gd name="T70" fmla="*/ 0 w 75"/>
                    <a:gd name="T71" fmla="*/ 0 h 34"/>
                    <a:gd name="T72" fmla="*/ 0 w 75"/>
                    <a:gd name="T73" fmla="*/ 0 h 34"/>
                    <a:gd name="T74" fmla="*/ 0 w 75"/>
                    <a:gd name="T75" fmla="*/ 0 h 34"/>
                    <a:gd name="T76" fmla="*/ 0 w 75"/>
                    <a:gd name="T77" fmla="*/ 0 h 34"/>
                    <a:gd name="T78" fmla="*/ 0 w 75"/>
                    <a:gd name="T79" fmla="*/ 0 h 34"/>
                    <a:gd name="T80" fmla="*/ 0 w 75"/>
                    <a:gd name="T81" fmla="*/ 0 h 34"/>
                    <a:gd name="T82" fmla="*/ 0 w 75"/>
                    <a:gd name="T83" fmla="*/ 0 h 34"/>
                    <a:gd name="T84" fmla="*/ 0 w 75"/>
                    <a:gd name="T85" fmla="*/ 0 h 34"/>
                    <a:gd name="T86" fmla="*/ 0 w 75"/>
                    <a:gd name="T87" fmla="*/ 0 h 34"/>
                    <a:gd name="T88" fmla="*/ 0 w 75"/>
                    <a:gd name="T89" fmla="*/ 0 h 34"/>
                    <a:gd name="T90" fmla="*/ 0 w 75"/>
                    <a:gd name="T91" fmla="*/ 0 h 34"/>
                    <a:gd name="T92" fmla="*/ 0 w 75"/>
                    <a:gd name="T93" fmla="*/ 0 h 34"/>
                    <a:gd name="T94" fmla="*/ 0 w 75"/>
                    <a:gd name="T95" fmla="*/ 0 h 34"/>
                    <a:gd name="T96" fmla="*/ 0 w 75"/>
                    <a:gd name="T97" fmla="*/ 0 h 3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75" h="34">
                      <a:moveTo>
                        <a:pt x="74" y="5"/>
                      </a:moveTo>
                      <a:lnTo>
                        <a:pt x="74" y="5"/>
                      </a:lnTo>
                      <a:lnTo>
                        <a:pt x="73" y="3"/>
                      </a:lnTo>
                      <a:lnTo>
                        <a:pt x="71" y="2"/>
                      </a:lnTo>
                      <a:lnTo>
                        <a:pt x="69" y="2"/>
                      </a:lnTo>
                      <a:lnTo>
                        <a:pt x="65" y="2"/>
                      </a:lnTo>
                      <a:lnTo>
                        <a:pt x="58" y="3"/>
                      </a:lnTo>
                      <a:lnTo>
                        <a:pt x="50" y="4"/>
                      </a:lnTo>
                      <a:lnTo>
                        <a:pt x="41" y="3"/>
                      </a:lnTo>
                      <a:lnTo>
                        <a:pt x="32" y="3"/>
                      </a:lnTo>
                      <a:lnTo>
                        <a:pt x="23" y="2"/>
                      </a:lnTo>
                      <a:lnTo>
                        <a:pt x="16" y="2"/>
                      </a:lnTo>
                      <a:lnTo>
                        <a:pt x="11" y="1"/>
                      </a:lnTo>
                      <a:lnTo>
                        <a:pt x="8" y="1"/>
                      </a:lnTo>
                      <a:lnTo>
                        <a:pt x="6" y="1"/>
                      </a:lnTo>
                      <a:lnTo>
                        <a:pt x="3" y="0"/>
                      </a:lnTo>
                      <a:lnTo>
                        <a:pt x="2" y="0"/>
                      </a:lnTo>
                      <a:lnTo>
                        <a:pt x="1" y="2"/>
                      </a:lnTo>
                      <a:lnTo>
                        <a:pt x="0" y="9"/>
                      </a:lnTo>
                      <a:lnTo>
                        <a:pt x="0" y="15"/>
                      </a:lnTo>
                      <a:lnTo>
                        <a:pt x="0" y="21"/>
                      </a:lnTo>
                      <a:lnTo>
                        <a:pt x="0" y="25"/>
                      </a:lnTo>
                      <a:lnTo>
                        <a:pt x="1" y="27"/>
                      </a:lnTo>
                      <a:lnTo>
                        <a:pt x="2" y="29"/>
                      </a:lnTo>
                      <a:lnTo>
                        <a:pt x="3" y="30"/>
                      </a:lnTo>
                      <a:lnTo>
                        <a:pt x="6" y="31"/>
                      </a:lnTo>
                      <a:lnTo>
                        <a:pt x="10" y="31"/>
                      </a:lnTo>
                      <a:lnTo>
                        <a:pt x="16" y="32"/>
                      </a:lnTo>
                      <a:lnTo>
                        <a:pt x="25" y="33"/>
                      </a:lnTo>
                      <a:lnTo>
                        <a:pt x="35" y="33"/>
                      </a:lnTo>
                      <a:lnTo>
                        <a:pt x="45" y="34"/>
                      </a:lnTo>
                      <a:lnTo>
                        <a:pt x="55" y="34"/>
                      </a:lnTo>
                      <a:lnTo>
                        <a:pt x="63" y="34"/>
                      </a:lnTo>
                      <a:lnTo>
                        <a:pt x="68" y="33"/>
                      </a:lnTo>
                      <a:lnTo>
                        <a:pt x="71" y="31"/>
                      </a:lnTo>
                      <a:lnTo>
                        <a:pt x="73" y="30"/>
                      </a:lnTo>
                      <a:lnTo>
                        <a:pt x="75" y="28"/>
                      </a:lnTo>
                      <a:lnTo>
                        <a:pt x="75" y="26"/>
                      </a:lnTo>
                      <a:lnTo>
                        <a:pt x="75" y="21"/>
                      </a:lnTo>
                      <a:lnTo>
                        <a:pt x="75" y="14"/>
                      </a:lnTo>
                      <a:lnTo>
                        <a:pt x="74" y="8"/>
                      </a:lnTo>
                      <a:lnTo>
                        <a:pt x="74" y="5"/>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40128" name="Freeform 518"/>
                <p:cNvSpPr>
                  <a:spLocks/>
                </p:cNvSpPr>
                <p:nvPr/>
              </p:nvSpPr>
              <p:spPr bwMode="auto">
                <a:xfrm>
                  <a:off x="2077" y="2363"/>
                  <a:ext cx="10" cy="5"/>
                </a:xfrm>
                <a:custGeom>
                  <a:avLst/>
                  <a:gdLst>
                    <a:gd name="T0" fmla="*/ 0 w 75"/>
                    <a:gd name="T1" fmla="*/ 0 h 34"/>
                    <a:gd name="T2" fmla="*/ 0 w 75"/>
                    <a:gd name="T3" fmla="*/ 0 h 34"/>
                    <a:gd name="T4" fmla="*/ 0 w 75"/>
                    <a:gd name="T5" fmla="*/ 0 h 34"/>
                    <a:gd name="T6" fmla="*/ 0 w 75"/>
                    <a:gd name="T7" fmla="*/ 0 h 34"/>
                    <a:gd name="T8" fmla="*/ 0 w 75"/>
                    <a:gd name="T9" fmla="*/ 0 h 34"/>
                    <a:gd name="T10" fmla="*/ 0 w 75"/>
                    <a:gd name="T11" fmla="*/ 0 h 34"/>
                    <a:gd name="T12" fmla="*/ 0 w 75"/>
                    <a:gd name="T13" fmla="*/ 0 h 34"/>
                    <a:gd name="T14" fmla="*/ 0 w 75"/>
                    <a:gd name="T15" fmla="*/ 0 h 34"/>
                    <a:gd name="T16" fmla="*/ 0 w 75"/>
                    <a:gd name="T17" fmla="*/ 0 h 34"/>
                    <a:gd name="T18" fmla="*/ 0 w 75"/>
                    <a:gd name="T19" fmla="*/ 0 h 34"/>
                    <a:gd name="T20" fmla="*/ 0 w 75"/>
                    <a:gd name="T21" fmla="*/ 0 h 34"/>
                    <a:gd name="T22" fmla="*/ 0 w 75"/>
                    <a:gd name="T23" fmla="*/ 0 h 34"/>
                    <a:gd name="T24" fmla="*/ 0 w 75"/>
                    <a:gd name="T25" fmla="*/ 0 h 34"/>
                    <a:gd name="T26" fmla="*/ 0 w 75"/>
                    <a:gd name="T27" fmla="*/ 0 h 34"/>
                    <a:gd name="T28" fmla="*/ 0 w 75"/>
                    <a:gd name="T29" fmla="*/ 0 h 34"/>
                    <a:gd name="T30" fmla="*/ 0 w 75"/>
                    <a:gd name="T31" fmla="*/ 0 h 34"/>
                    <a:gd name="T32" fmla="*/ 0 w 75"/>
                    <a:gd name="T33" fmla="*/ 0 h 34"/>
                    <a:gd name="T34" fmla="*/ 0 w 75"/>
                    <a:gd name="T35" fmla="*/ 0 h 34"/>
                    <a:gd name="T36" fmla="*/ 0 w 75"/>
                    <a:gd name="T37" fmla="*/ 0 h 34"/>
                    <a:gd name="T38" fmla="*/ 0 w 75"/>
                    <a:gd name="T39" fmla="*/ 0 h 34"/>
                    <a:gd name="T40" fmla="*/ 0 w 75"/>
                    <a:gd name="T41" fmla="*/ 0 h 34"/>
                    <a:gd name="T42" fmla="*/ 0 w 75"/>
                    <a:gd name="T43" fmla="*/ 0 h 34"/>
                    <a:gd name="T44" fmla="*/ 0 w 75"/>
                    <a:gd name="T45" fmla="*/ 0 h 34"/>
                    <a:gd name="T46" fmla="*/ 0 w 75"/>
                    <a:gd name="T47" fmla="*/ 0 h 34"/>
                    <a:gd name="T48" fmla="*/ 0 w 75"/>
                    <a:gd name="T49" fmla="*/ 0 h 34"/>
                    <a:gd name="T50" fmla="*/ 0 w 75"/>
                    <a:gd name="T51" fmla="*/ 0 h 34"/>
                    <a:gd name="T52" fmla="*/ 0 w 75"/>
                    <a:gd name="T53" fmla="*/ 0 h 34"/>
                    <a:gd name="T54" fmla="*/ 0 w 75"/>
                    <a:gd name="T55" fmla="*/ 0 h 34"/>
                    <a:gd name="T56" fmla="*/ 0 w 75"/>
                    <a:gd name="T57" fmla="*/ 0 h 34"/>
                    <a:gd name="T58" fmla="*/ 0 w 75"/>
                    <a:gd name="T59" fmla="*/ 0 h 34"/>
                    <a:gd name="T60" fmla="*/ 0 w 75"/>
                    <a:gd name="T61" fmla="*/ 0 h 34"/>
                    <a:gd name="T62" fmla="*/ 0 w 75"/>
                    <a:gd name="T63" fmla="*/ 0 h 34"/>
                    <a:gd name="T64" fmla="*/ 0 w 75"/>
                    <a:gd name="T65" fmla="*/ 0 h 34"/>
                    <a:gd name="T66" fmla="*/ 0 w 75"/>
                    <a:gd name="T67" fmla="*/ 0 h 34"/>
                    <a:gd name="T68" fmla="*/ 0 w 75"/>
                    <a:gd name="T69" fmla="*/ 0 h 34"/>
                    <a:gd name="T70" fmla="*/ 0 w 75"/>
                    <a:gd name="T71" fmla="*/ 0 h 34"/>
                    <a:gd name="T72" fmla="*/ 0 w 75"/>
                    <a:gd name="T73" fmla="*/ 0 h 34"/>
                    <a:gd name="T74" fmla="*/ 0 w 75"/>
                    <a:gd name="T75" fmla="*/ 0 h 34"/>
                    <a:gd name="T76" fmla="*/ 0 w 75"/>
                    <a:gd name="T77" fmla="*/ 0 h 34"/>
                    <a:gd name="T78" fmla="*/ 0 w 75"/>
                    <a:gd name="T79" fmla="*/ 0 h 34"/>
                    <a:gd name="T80" fmla="*/ 0 w 75"/>
                    <a:gd name="T81" fmla="*/ 0 h 3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75" h="34">
                      <a:moveTo>
                        <a:pt x="74" y="5"/>
                      </a:moveTo>
                      <a:lnTo>
                        <a:pt x="74" y="3"/>
                      </a:lnTo>
                      <a:lnTo>
                        <a:pt x="72" y="1"/>
                      </a:lnTo>
                      <a:lnTo>
                        <a:pt x="69" y="1"/>
                      </a:lnTo>
                      <a:lnTo>
                        <a:pt x="65" y="2"/>
                      </a:lnTo>
                      <a:lnTo>
                        <a:pt x="58" y="3"/>
                      </a:lnTo>
                      <a:lnTo>
                        <a:pt x="50" y="4"/>
                      </a:lnTo>
                      <a:lnTo>
                        <a:pt x="41" y="3"/>
                      </a:lnTo>
                      <a:lnTo>
                        <a:pt x="32" y="3"/>
                      </a:lnTo>
                      <a:lnTo>
                        <a:pt x="23" y="2"/>
                      </a:lnTo>
                      <a:lnTo>
                        <a:pt x="16" y="2"/>
                      </a:lnTo>
                      <a:lnTo>
                        <a:pt x="11" y="1"/>
                      </a:lnTo>
                      <a:lnTo>
                        <a:pt x="8" y="1"/>
                      </a:lnTo>
                      <a:lnTo>
                        <a:pt x="6" y="1"/>
                      </a:lnTo>
                      <a:lnTo>
                        <a:pt x="4" y="0"/>
                      </a:lnTo>
                      <a:lnTo>
                        <a:pt x="2" y="0"/>
                      </a:lnTo>
                      <a:lnTo>
                        <a:pt x="1" y="2"/>
                      </a:lnTo>
                      <a:lnTo>
                        <a:pt x="0" y="9"/>
                      </a:lnTo>
                      <a:lnTo>
                        <a:pt x="0" y="15"/>
                      </a:lnTo>
                      <a:lnTo>
                        <a:pt x="0" y="21"/>
                      </a:lnTo>
                      <a:lnTo>
                        <a:pt x="0" y="24"/>
                      </a:lnTo>
                      <a:lnTo>
                        <a:pt x="1" y="27"/>
                      </a:lnTo>
                      <a:lnTo>
                        <a:pt x="2" y="29"/>
                      </a:lnTo>
                      <a:lnTo>
                        <a:pt x="3" y="30"/>
                      </a:lnTo>
                      <a:lnTo>
                        <a:pt x="6" y="31"/>
                      </a:lnTo>
                      <a:lnTo>
                        <a:pt x="10" y="31"/>
                      </a:lnTo>
                      <a:lnTo>
                        <a:pt x="17" y="32"/>
                      </a:lnTo>
                      <a:lnTo>
                        <a:pt x="26" y="33"/>
                      </a:lnTo>
                      <a:lnTo>
                        <a:pt x="36" y="33"/>
                      </a:lnTo>
                      <a:lnTo>
                        <a:pt x="46" y="34"/>
                      </a:lnTo>
                      <a:lnTo>
                        <a:pt x="55" y="34"/>
                      </a:lnTo>
                      <a:lnTo>
                        <a:pt x="63" y="33"/>
                      </a:lnTo>
                      <a:lnTo>
                        <a:pt x="68" y="32"/>
                      </a:lnTo>
                      <a:lnTo>
                        <a:pt x="71" y="31"/>
                      </a:lnTo>
                      <a:lnTo>
                        <a:pt x="73" y="30"/>
                      </a:lnTo>
                      <a:lnTo>
                        <a:pt x="75" y="28"/>
                      </a:lnTo>
                      <a:lnTo>
                        <a:pt x="75" y="26"/>
                      </a:lnTo>
                      <a:lnTo>
                        <a:pt x="75" y="21"/>
                      </a:lnTo>
                      <a:lnTo>
                        <a:pt x="75" y="14"/>
                      </a:lnTo>
                      <a:lnTo>
                        <a:pt x="74" y="8"/>
                      </a:lnTo>
                      <a:lnTo>
                        <a:pt x="74" y="5"/>
                      </a:lnTo>
                      <a:close/>
                    </a:path>
                  </a:pathLst>
                </a:custGeom>
                <a:solidFill>
                  <a:srgbClr val="E5DDD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0129" name="Freeform 519"/>
                <p:cNvSpPr>
                  <a:spLocks/>
                </p:cNvSpPr>
                <p:nvPr/>
              </p:nvSpPr>
              <p:spPr bwMode="auto">
                <a:xfrm>
                  <a:off x="2077" y="2363"/>
                  <a:ext cx="10" cy="5"/>
                </a:xfrm>
                <a:custGeom>
                  <a:avLst/>
                  <a:gdLst>
                    <a:gd name="T0" fmla="*/ 0 w 75"/>
                    <a:gd name="T1" fmla="*/ 0 h 34"/>
                    <a:gd name="T2" fmla="*/ 0 w 75"/>
                    <a:gd name="T3" fmla="*/ 0 h 34"/>
                    <a:gd name="T4" fmla="*/ 0 w 75"/>
                    <a:gd name="T5" fmla="*/ 0 h 34"/>
                    <a:gd name="T6" fmla="*/ 0 w 75"/>
                    <a:gd name="T7" fmla="*/ 0 h 34"/>
                    <a:gd name="T8" fmla="*/ 0 w 75"/>
                    <a:gd name="T9" fmla="*/ 0 h 34"/>
                    <a:gd name="T10" fmla="*/ 0 w 75"/>
                    <a:gd name="T11" fmla="*/ 0 h 34"/>
                    <a:gd name="T12" fmla="*/ 0 w 75"/>
                    <a:gd name="T13" fmla="*/ 0 h 34"/>
                    <a:gd name="T14" fmla="*/ 0 w 75"/>
                    <a:gd name="T15" fmla="*/ 0 h 34"/>
                    <a:gd name="T16" fmla="*/ 0 w 75"/>
                    <a:gd name="T17" fmla="*/ 0 h 34"/>
                    <a:gd name="T18" fmla="*/ 0 w 75"/>
                    <a:gd name="T19" fmla="*/ 0 h 34"/>
                    <a:gd name="T20" fmla="*/ 0 w 75"/>
                    <a:gd name="T21" fmla="*/ 0 h 34"/>
                    <a:gd name="T22" fmla="*/ 0 w 75"/>
                    <a:gd name="T23" fmla="*/ 0 h 34"/>
                    <a:gd name="T24" fmla="*/ 0 w 75"/>
                    <a:gd name="T25" fmla="*/ 0 h 34"/>
                    <a:gd name="T26" fmla="*/ 0 w 75"/>
                    <a:gd name="T27" fmla="*/ 0 h 34"/>
                    <a:gd name="T28" fmla="*/ 0 w 75"/>
                    <a:gd name="T29" fmla="*/ 0 h 34"/>
                    <a:gd name="T30" fmla="*/ 0 w 75"/>
                    <a:gd name="T31" fmla="*/ 0 h 34"/>
                    <a:gd name="T32" fmla="*/ 0 w 75"/>
                    <a:gd name="T33" fmla="*/ 0 h 34"/>
                    <a:gd name="T34" fmla="*/ 0 w 75"/>
                    <a:gd name="T35" fmla="*/ 0 h 34"/>
                    <a:gd name="T36" fmla="*/ 0 w 75"/>
                    <a:gd name="T37" fmla="*/ 0 h 34"/>
                    <a:gd name="T38" fmla="*/ 0 w 75"/>
                    <a:gd name="T39" fmla="*/ 0 h 34"/>
                    <a:gd name="T40" fmla="*/ 0 w 75"/>
                    <a:gd name="T41" fmla="*/ 0 h 34"/>
                    <a:gd name="T42" fmla="*/ 0 w 75"/>
                    <a:gd name="T43" fmla="*/ 0 h 34"/>
                    <a:gd name="T44" fmla="*/ 0 w 75"/>
                    <a:gd name="T45" fmla="*/ 0 h 34"/>
                    <a:gd name="T46" fmla="*/ 0 w 75"/>
                    <a:gd name="T47" fmla="*/ 0 h 34"/>
                    <a:gd name="T48" fmla="*/ 0 w 75"/>
                    <a:gd name="T49" fmla="*/ 0 h 34"/>
                    <a:gd name="T50" fmla="*/ 0 w 75"/>
                    <a:gd name="T51" fmla="*/ 0 h 34"/>
                    <a:gd name="T52" fmla="*/ 0 w 75"/>
                    <a:gd name="T53" fmla="*/ 0 h 34"/>
                    <a:gd name="T54" fmla="*/ 0 w 75"/>
                    <a:gd name="T55" fmla="*/ 0 h 34"/>
                    <a:gd name="T56" fmla="*/ 0 w 75"/>
                    <a:gd name="T57" fmla="*/ 0 h 34"/>
                    <a:gd name="T58" fmla="*/ 0 w 75"/>
                    <a:gd name="T59" fmla="*/ 0 h 34"/>
                    <a:gd name="T60" fmla="*/ 0 w 75"/>
                    <a:gd name="T61" fmla="*/ 0 h 34"/>
                    <a:gd name="T62" fmla="*/ 0 w 75"/>
                    <a:gd name="T63" fmla="*/ 0 h 34"/>
                    <a:gd name="T64" fmla="*/ 0 w 75"/>
                    <a:gd name="T65" fmla="*/ 0 h 34"/>
                    <a:gd name="T66" fmla="*/ 0 w 75"/>
                    <a:gd name="T67" fmla="*/ 0 h 34"/>
                    <a:gd name="T68" fmla="*/ 0 w 75"/>
                    <a:gd name="T69" fmla="*/ 0 h 34"/>
                    <a:gd name="T70" fmla="*/ 0 w 75"/>
                    <a:gd name="T71" fmla="*/ 0 h 34"/>
                    <a:gd name="T72" fmla="*/ 0 w 75"/>
                    <a:gd name="T73" fmla="*/ 0 h 34"/>
                    <a:gd name="T74" fmla="*/ 0 w 75"/>
                    <a:gd name="T75" fmla="*/ 0 h 34"/>
                    <a:gd name="T76" fmla="*/ 0 w 75"/>
                    <a:gd name="T77" fmla="*/ 0 h 34"/>
                    <a:gd name="T78" fmla="*/ 0 w 75"/>
                    <a:gd name="T79" fmla="*/ 0 h 34"/>
                    <a:gd name="T80" fmla="*/ 0 w 75"/>
                    <a:gd name="T81" fmla="*/ 0 h 34"/>
                    <a:gd name="T82" fmla="*/ 0 w 75"/>
                    <a:gd name="T83" fmla="*/ 0 h 34"/>
                    <a:gd name="T84" fmla="*/ 0 w 75"/>
                    <a:gd name="T85" fmla="*/ 0 h 34"/>
                    <a:gd name="T86" fmla="*/ 0 w 75"/>
                    <a:gd name="T87" fmla="*/ 0 h 34"/>
                    <a:gd name="T88" fmla="*/ 0 w 75"/>
                    <a:gd name="T89" fmla="*/ 0 h 34"/>
                    <a:gd name="T90" fmla="*/ 0 w 75"/>
                    <a:gd name="T91" fmla="*/ 0 h 34"/>
                    <a:gd name="T92" fmla="*/ 0 w 75"/>
                    <a:gd name="T93" fmla="*/ 0 h 34"/>
                    <a:gd name="T94" fmla="*/ 0 w 75"/>
                    <a:gd name="T95" fmla="*/ 0 h 34"/>
                    <a:gd name="T96" fmla="*/ 0 w 75"/>
                    <a:gd name="T97" fmla="*/ 0 h 3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75" h="34">
                      <a:moveTo>
                        <a:pt x="74" y="5"/>
                      </a:moveTo>
                      <a:lnTo>
                        <a:pt x="74" y="5"/>
                      </a:lnTo>
                      <a:lnTo>
                        <a:pt x="74" y="3"/>
                      </a:lnTo>
                      <a:lnTo>
                        <a:pt x="72" y="1"/>
                      </a:lnTo>
                      <a:lnTo>
                        <a:pt x="69" y="1"/>
                      </a:lnTo>
                      <a:lnTo>
                        <a:pt x="65" y="2"/>
                      </a:lnTo>
                      <a:lnTo>
                        <a:pt x="58" y="3"/>
                      </a:lnTo>
                      <a:lnTo>
                        <a:pt x="50" y="4"/>
                      </a:lnTo>
                      <a:lnTo>
                        <a:pt x="41" y="3"/>
                      </a:lnTo>
                      <a:lnTo>
                        <a:pt x="32" y="3"/>
                      </a:lnTo>
                      <a:lnTo>
                        <a:pt x="23" y="2"/>
                      </a:lnTo>
                      <a:lnTo>
                        <a:pt x="16" y="2"/>
                      </a:lnTo>
                      <a:lnTo>
                        <a:pt x="11" y="1"/>
                      </a:lnTo>
                      <a:lnTo>
                        <a:pt x="8" y="1"/>
                      </a:lnTo>
                      <a:lnTo>
                        <a:pt x="6" y="1"/>
                      </a:lnTo>
                      <a:lnTo>
                        <a:pt x="4" y="0"/>
                      </a:lnTo>
                      <a:lnTo>
                        <a:pt x="2" y="0"/>
                      </a:lnTo>
                      <a:lnTo>
                        <a:pt x="1" y="2"/>
                      </a:lnTo>
                      <a:lnTo>
                        <a:pt x="0" y="9"/>
                      </a:lnTo>
                      <a:lnTo>
                        <a:pt x="0" y="15"/>
                      </a:lnTo>
                      <a:lnTo>
                        <a:pt x="0" y="21"/>
                      </a:lnTo>
                      <a:lnTo>
                        <a:pt x="0" y="24"/>
                      </a:lnTo>
                      <a:lnTo>
                        <a:pt x="1" y="27"/>
                      </a:lnTo>
                      <a:lnTo>
                        <a:pt x="2" y="29"/>
                      </a:lnTo>
                      <a:lnTo>
                        <a:pt x="3" y="30"/>
                      </a:lnTo>
                      <a:lnTo>
                        <a:pt x="6" y="31"/>
                      </a:lnTo>
                      <a:lnTo>
                        <a:pt x="10" y="31"/>
                      </a:lnTo>
                      <a:lnTo>
                        <a:pt x="17" y="32"/>
                      </a:lnTo>
                      <a:lnTo>
                        <a:pt x="26" y="33"/>
                      </a:lnTo>
                      <a:lnTo>
                        <a:pt x="36" y="33"/>
                      </a:lnTo>
                      <a:lnTo>
                        <a:pt x="46" y="34"/>
                      </a:lnTo>
                      <a:lnTo>
                        <a:pt x="55" y="34"/>
                      </a:lnTo>
                      <a:lnTo>
                        <a:pt x="63" y="33"/>
                      </a:lnTo>
                      <a:lnTo>
                        <a:pt x="68" y="32"/>
                      </a:lnTo>
                      <a:lnTo>
                        <a:pt x="71" y="31"/>
                      </a:lnTo>
                      <a:lnTo>
                        <a:pt x="73" y="30"/>
                      </a:lnTo>
                      <a:lnTo>
                        <a:pt x="75" y="28"/>
                      </a:lnTo>
                      <a:lnTo>
                        <a:pt x="75" y="26"/>
                      </a:lnTo>
                      <a:lnTo>
                        <a:pt x="75" y="21"/>
                      </a:lnTo>
                      <a:lnTo>
                        <a:pt x="75" y="14"/>
                      </a:lnTo>
                      <a:lnTo>
                        <a:pt x="74" y="8"/>
                      </a:lnTo>
                      <a:lnTo>
                        <a:pt x="74" y="5"/>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40130" name="Freeform 520"/>
                <p:cNvSpPr>
                  <a:spLocks/>
                </p:cNvSpPr>
                <p:nvPr/>
              </p:nvSpPr>
              <p:spPr bwMode="auto">
                <a:xfrm>
                  <a:off x="2102" y="2363"/>
                  <a:ext cx="10" cy="5"/>
                </a:xfrm>
                <a:custGeom>
                  <a:avLst/>
                  <a:gdLst>
                    <a:gd name="T0" fmla="*/ 0 w 76"/>
                    <a:gd name="T1" fmla="*/ 0 h 34"/>
                    <a:gd name="T2" fmla="*/ 0 w 76"/>
                    <a:gd name="T3" fmla="*/ 0 h 34"/>
                    <a:gd name="T4" fmla="*/ 0 w 76"/>
                    <a:gd name="T5" fmla="*/ 0 h 34"/>
                    <a:gd name="T6" fmla="*/ 0 w 76"/>
                    <a:gd name="T7" fmla="*/ 0 h 34"/>
                    <a:gd name="T8" fmla="*/ 0 w 76"/>
                    <a:gd name="T9" fmla="*/ 0 h 34"/>
                    <a:gd name="T10" fmla="*/ 0 w 76"/>
                    <a:gd name="T11" fmla="*/ 0 h 34"/>
                    <a:gd name="T12" fmla="*/ 0 w 76"/>
                    <a:gd name="T13" fmla="*/ 0 h 34"/>
                    <a:gd name="T14" fmla="*/ 0 w 76"/>
                    <a:gd name="T15" fmla="*/ 0 h 34"/>
                    <a:gd name="T16" fmla="*/ 0 w 76"/>
                    <a:gd name="T17" fmla="*/ 0 h 34"/>
                    <a:gd name="T18" fmla="*/ 0 w 76"/>
                    <a:gd name="T19" fmla="*/ 0 h 34"/>
                    <a:gd name="T20" fmla="*/ 0 w 76"/>
                    <a:gd name="T21" fmla="*/ 0 h 34"/>
                    <a:gd name="T22" fmla="*/ 0 w 76"/>
                    <a:gd name="T23" fmla="*/ 0 h 34"/>
                    <a:gd name="T24" fmla="*/ 0 w 76"/>
                    <a:gd name="T25" fmla="*/ 0 h 34"/>
                    <a:gd name="T26" fmla="*/ 0 w 76"/>
                    <a:gd name="T27" fmla="*/ 0 h 34"/>
                    <a:gd name="T28" fmla="*/ 0 w 76"/>
                    <a:gd name="T29" fmla="*/ 0 h 34"/>
                    <a:gd name="T30" fmla="*/ 0 w 76"/>
                    <a:gd name="T31" fmla="*/ 0 h 34"/>
                    <a:gd name="T32" fmla="*/ 0 w 76"/>
                    <a:gd name="T33" fmla="*/ 0 h 34"/>
                    <a:gd name="T34" fmla="*/ 0 w 76"/>
                    <a:gd name="T35" fmla="*/ 0 h 34"/>
                    <a:gd name="T36" fmla="*/ 0 w 76"/>
                    <a:gd name="T37" fmla="*/ 0 h 34"/>
                    <a:gd name="T38" fmla="*/ 0 w 76"/>
                    <a:gd name="T39" fmla="*/ 0 h 34"/>
                    <a:gd name="T40" fmla="*/ 0 w 76"/>
                    <a:gd name="T41" fmla="*/ 0 h 34"/>
                    <a:gd name="T42" fmla="*/ 0 w 76"/>
                    <a:gd name="T43" fmla="*/ 0 h 34"/>
                    <a:gd name="T44" fmla="*/ 0 w 76"/>
                    <a:gd name="T45" fmla="*/ 0 h 34"/>
                    <a:gd name="T46" fmla="*/ 0 w 76"/>
                    <a:gd name="T47" fmla="*/ 0 h 34"/>
                    <a:gd name="T48" fmla="*/ 0 w 76"/>
                    <a:gd name="T49" fmla="*/ 0 h 34"/>
                    <a:gd name="T50" fmla="*/ 0 w 76"/>
                    <a:gd name="T51" fmla="*/ 0 h 34"/>
                    <a:gd name="T52" fmla="*/ 0 w 76"/>
                    <a:gd name="T53" fmla="*/ 0 h 34"/>
                    <a:gd name="T54" fmla="*/ 0 w 76"/>
                    <a:gd name="T55" fmla="*/ 0 h 34"/>
                    <a:gd name="T56" fmla="*/ 0 w 76"/>
                    <a:gd name="T57" fmla="*/ 0 h 34"/>
                    <a:gd name="T58" fmla="*/ 0 w 76"/>
                    <a:gd name="T59" fmla="*/ 0 h 34"/>
                    <a:gd name="T60" fmla="*/ 0 w 76"/>
                    <a:gd name="T61" fmla="*/ 0 h 34"/>
                    <a:gd name="T62" fmla="*/ 0 w 76"/>
                    <a:gd name="T63" fmla="*/ 0 h 34"/>
                    <a:gd name="T64" fmla="*/ 0 w 76"/>
                    <a:gd name="T65" fmla="*/ 0 h 34"/>
                    <a:gd name="T66" fmla="*/ 0 w 76"/>
                    <a:gd name="T67" fmla="*/ 0 h 34"/>
                    <a:gd name="T68" fmla="*/ 0 w 76"/>
                    <a:gd name="T69" fmla="*/ 0 h 34"/>
                    <a:gd name="T70" fmla="*/ 0 w 76"/>
                    <a:gd name="T71" fmla="*/ 0 h 34"/>
                    <a:gd name="T72" fmla="*/ 0 w 76"/>
                    <a:gd name="T73" fmla="*/ 0 h 34"/>
                    <a:gd name="T74" fmla="*/ 0 w 76"/>
                    <a:gd name="T75" fmla="*/ 0 h 34"/>
                    <a:gd name="T76" fmla="*/ 0 w 76"/>
                    <a:gd name="T77" fmla="*/ 0 h 34"/>
                    <a:gd name="T78" fmla="*/ 0 w 76"/>
                    <a:gd name="T79" fmla="*/ 0 h 34"/>
                    <a:gd name="T80" fmla="*/ 0 w 76"/>
                    <a:gd name="T81" fmla="*/ 0 h 3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76" h="34">
                      <a:moveTo>
                        <a:pt x="75" y="5"/>
                      </a:moveTo>
                      <a:lnTo>
                        <a:pt x="74" y="3"/>
                      </a:lnTo>
                      <a:lnTo>
                        <a:pt x="72" y="1"/>
                      </a:lnTo>
                      <a:lnTo>
                        <a:pt x="69" y="1"/>
                      </a:lnTo>
                      <a:lnTo>
                        <a:pt x="65" y="2"/>
                      </a:lnTo>
                      <a:lnTo>
                        <a:pt x="58" y="3"/>
                      </a:lnTo>
                      <a:lnTo>
                        <a:pt x="50" y="4"/>
                      </a:lnTo>
                      <a:lnTo>
                        <a:pt x="41" y="3"/>
                      </a:lnTo>
                      <a:lnTo>
                        <a:pt x="32" y="3"/>
                      </a:lnTo>
                      <a:lnTo>
                        <a:pt x="24" y="2"/>
                      </a:lnTo>
                      <a:lnTo>
                        <a:pt x="17" y="2"/>
                      </a:lnTo>
                      <a:lnTo>
                        <a:pt x="12" y="1"/>
                      </a:lnTo>
                      <a:lnTo>
                        <a:pt x="9" y="1"/>
                      </a:lnTo>
                      <a:lnTo>
                        <a:pt x="6" y="0"/>
                      </a:lnTo>
                      <a:lnTo>
                        <a:pt x="4" y="0"/>
                      </a:lnTo>
                      <a:lnTo>
                        <a:pt x="2" y="0"/>
                      </a:lnTo>
                      <a:lnTo>
                        <a:pt x="1" y="2"/>
                      </a:lnTo>
                      <a:lnTo>
                        <a:pt x="0" y="9"/>
                      </a:lnTo>
                      <a:lnTo>
                        <a:pt x="0" y="15"/>
                      </a:lnTo>
                      <a:lnTo>
                        <a:pt x="0" y="21"/>
                      </a:lnTo>
                      <a:lnTo>
                        <a:pt x="1" y="24"/>
                      </a:lnTo>
                      <a:lnTo>
                        <a:pt x="1" y="27"/>
                      </a:lnTo>
                      <a:lnTo>
                        <a:pt x="2" y="29"/>
                      </a:lnTo>
                      <a:lnTo>
                        <a:pt x="4" y="30"/>
                      </a:lnTo>
                      <a:lnTo>
                        <a:pt x="7" y="31"/>
                      </a:lnTo>
                      <a:lnTo>
                        <a:pt x="11" y="31"/>
                      </a:lnTo>
                      <a:lnTo>
                        <a:pt x="17" y="32"/>
                      </a:lnTo>
                      <a:lnTo>
                        <a:pt x="26" y="33"/>
                      </a:lnTo>
                      <a:lnTo>
                        <a:pt x="36" y="33"/>
                      </a:lnTo>
                      <a:lnTo>
                        <a:pt x="46" y="34"/>
                      </a:lnTo>
                      <a:lnTo>
                        <a:pt x="55" y="34"/>
                      </a:lnTo>
                      <a:lnTo>
                        <a:pt x="63" y="33"/>
                      </a:lnTo>
                      <a:lnTo>
                        <a:pt x="68" y="32"/>
                      </a:lnTo>
                      <a:lnTo>
                        <a:pt x="71" y="31"/>
                      </a:lnTo>
                      <a:lnTo>
                        <a:pt x="74" y="30"/>
                      </a:lnTo>
                      <a:lnTo>
                        <a:pt x="75" y="28"/>
                      </a:lnTo>
                      <a:lnTo>
                        <a:pt x="76" y="25"/>
                      </a:lnTo>
                      <a:lnTo>
                        <a:pt x="76" y="21"/>
                      </a:lnTo>
                      <a:lnTo>
                        <a:pt x="76" y="14"/>
                      </a:lnTo>
                      <a:lnTo>
                        <a:pt x="75" y="8"/>
                      </a:lnTo>
                      <a:lnTo>
                        <a:pt x="75" y="5"/>
                      </a:lnTo>
                      <a:close/>
                    </a:path>
                  </a:pathLst>
                </a:custGeom>
                <a:solidFill>
                  <a:srgbClr val="E5DDD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0131" name="Freeform 521"/>
                <p:cNvSpPr>
                  <a:spLocks/>
                </p:cNvSpPr>
                <p:nvPr/>
              </p:nvSpPr>
              <p:spPr bwMode="auto">
                <a:xfrm>
                  <a:off x="2102" y="2363"/>
                  <a:ext cx="10" cy="5"/>
                </a:xfrm>
                <a:custGeom>
                  <a:avLst/>
                  <a:gdLst>
                    <a:gd name="T0" fmla="*/ 0 w 76"/>
                    <a:gd name="T1" fmla="*/ 0 h 34"/>
                    <a:gd name="T2" fmla="*/ 0 w 76"/>
                    <a:gd name="T3" fmla="*/ 0 h 34"/>
                    <a:gd name="T4" fmla="*/ 0 w 76"/>
                    <a:gd name="T5" fmla="*/ 0 h 34"/>
                    <a:gd name="T6" fmla="*/ 0 w 76"/>
                    <a:gd name="T7" fmla="*/ 0 h 34"/>
                    <a:gd name="T8" fmla="*/ 0 w 76"/>
                    <a:gd name="T9" fmla="*/ 0 h 34"/>
                    <a:gd name="T10" fmla="*/ 0 w 76"/>
                    <a:gd name="T11" fmla="*/ 0 h 34"/>
                    <a:gd name="T12" fmla="*/ 0 w 76"/>
                    <a:gd name="T13" fmla="*/ 0 h 34"/>
                    <a:gd name="T14" fmla="*/ 0 w 76"/>
                    <a:gd name="T15" fmla="*/ 0 h 34"/>
                    <a:gd name="T16" fmla="*/ 0 w 76"/>
                    <a:gd name="T17" fmla="*/ 0 h 34"/>
                    <a:gd name="T18" fmla="*/ 0 w 76"/>
                    <a:gd name="T19" fmla="*/ 0 h 34"/>
                    <a:gd name="T20" fmla="*/ 0 w 76"/>
                    <a:gd name="T21" fmla="*/ 0 h 34"/>
                    <a:gd name="T22" fmla="*/ 0 w 76"/>
                    <a:gd name="T23" fmla="*/ 0 h 34"/>
                    <a:gd name="T24" fmla="*/ 0 w 76"/>
                    <a:gd name="T25" fmla="*/ 0 h 34"/>
                    <a:gd name="T26" fmla="*/ 0 w 76"/>
                    <a:gd name="T27" fmla="*/ 0 h 34"/>
                    <a:gd name="T28" fmla="*/ 0 w 76"/>
                    <a:gd name="T29" fmla="*/ 0 h 34"/>
                    <a:gd name="T30" fmla="*/ 0 w 76"/>
                    <a:gd name="T31" fmla="*/ 0 h 34"/>
                    <a:gd name="T32" fmla="*/ 0 w 76"/>
                    <a:gd name="T33" fmla="*/ 0 h 34"/>
                    <a:gd name="T34" fmla="*/ 0 w 76"/>
                    <a:gd name="T35" fmla="*/ 0 h 34"/>
                    <a:gd name="T36" fmla="*/ 0 w 76"/>
                    <a:gd name="T37" fmla="*/ 0 h 34"/>
                    <a:gd name="T38" fmla="*/ 0 w 76"/>
                    <a:gd name="T39" fmla="*/ 0 h 34"/>
                    <a:gd name="T40" fmla="*/ 0 w 76"/>
                    <a:gd name="T41" fmla="*/ 0 h 34"/>
                    <a:gd name="T42" fmla="*/ 0 w 76"/>
                    <a:gd name="T43" fmla="*/ 0 h 34"/>
                    <a:gd name="T44" fmla="*/ 0 w 76"/>
                    <a:gd name="T45" fmla="*/ 0 h 34"/>
                    <a:gd name="T46" fmla="*/ 0 w 76"/>
                    <a:gd name="T47" fmla="*/ 0 h 34"/>
                    <a:gd name="T48" fmla="*/ 0 w 76"/>
                    <a:gd name="T49" fmla="*/ 0 h 34"/>
                    <a:gd name="T50" fmla="*/ 0 w 76"/>
                    <a:gd name="T51" fmla="*/ 0 h 34"/>
                    <a:gd name="T52" fmla="*/ 0 w 76"/>
                    <a:gd name="T53" fmla="*/ 0 h 34"/>
                    <a:gd name="T54" fmla="*/ 0 w 76"/>
                    <a:gd name="T55" fmla="*/ 0 h 34"/>
                    <a:gd name="T56" fmla="*/ 0 w 76"/>
                    <a:gd name="T57" fmla="*/ 0 h 34"/>
                    <a:gd name="T58" fmla="*/ 0 w 76"/>
                    <a:gd name="T59" fmla="*/ 0 h 34"/>
                    <a:gd name="T60" fmla="*/ 0 w 76"/>
                    <a:gd name="T61" fmla="*/ 0 h 34"/>
                    <a:gd name="T62" fmla="*/ 0 w 76"/>
                    <a:gd name="T63" fmla="*/ 0 h 34"/>
                    <a:gd name="T64" fmla="*/ 0 w 76"/>
                    <a:gd name="T65" fmla="*/ 0 h 34"/>
                    <a:gd name="T66" fmla="*/ 0 w 76"/>
                    <a:gd name="T67" fmla="*/ 0 h 34"/>
                    <a:gd name="T68" fmla="*/ 0 w 76"/>
                    <a:gd name="T69" fmla="*/ 0 h 34"/>
                    <a:gd name="T70" fmla="*/ 0 w 76"/>
                    <a:gd name="T71" fmla="*/ 0 h 34"/>
                    <a:gd name="T72" fmla="*/ 0 w 76"/>
                    <a:gd name="T73" fmla="*/ 0 h 34"/>
                    <a:gd name="T74" fmla="*/ 0 w 76"/>
                    <a:gd name="T75" fmla="*/ 0 h 34"/>
                    <a:gd name="T76" fmla="*/ 0 w 76"/>
                    <a:gd name="T77" fmla="*/ 0 h 34"/>
                    <a:gd name="T78" fmla="*/ 0 w 76"/>
                    <a:gd name="T79" fmla="*/ 0 h 34"/>
                    <a:gd name="T80" fmla="*/ 0 w 76"/>
                    <a:gd name="T81" fmla="*/ 0 h 34"/>
                    <a:gd name="T82" fmla="*/ 0 w 76"/>
                    <a:gd name="T83" fmla="*/ 0 h 34"/>
                    <a:gd name="T84" fmla="*/ 0 w 76"/>
                    <a:gd name="T85" fmla="*/ 0 h 34"/>
                    <a:gd name="T86" fmla="*/ 0 w 76"/>
                    <a:gd name="T87" fmla="*/ 0 h 34"/>
                    <a:gd name="T88" fmla="*/ 0 w 76"/>
                    <a:gd name="T89" fmla="*/ 0 h 34"/>
                    <a:gd name="T90" fmla="*/ 0 w 76"/>
                    <a:gd name="T91" fmla="*/ 0 h 34"/>
                    <a:gd name="T92" fmla="*/ 0 w 76"/>
                    <a:gd name="T93" fmla="*/ 0 h 34"/>
                    <a:gd name="T94" fmla="*/ 0 w 76"/>
                    <a:gd name="T95" fmla="*/ 0 h 34"/>
                    <a:gd name="T96" fmla="*/ 0 w 76"/>
                    <a:gd name="T97" fmla="*/ 0 h 3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76" h="34">
                      <a:moveTo>
                        <a:pt x="75" y="5"/>
                      </a:moveTo>
                      <a:lnTo>
                        <a:pt x="75" y="5"/>
                      </a:lnTo>
                      <a:lnTo>
                        <a:pt x="74" y="3"/>
                      </a:lnTo>
                      <a:lnTo>
                        <a:pt x="72" y="1"/>
                      </a:lnTo>
                      <a:lnTo>
                        <a:pt x="69" y="1"/>
                      </a:lnTo>
                      <a:lnTo>
                        <a:pt x="65" y="2"/>
                      </a:lnTo>
                      <a:lnTo>
                        <a:pt x="58" y="3"/>
                      </a:lnTo>
                      <a:lnTo>
                        <a:pt x="50" y="4"/>
                      </a:lnTo>
                      <a:lnTo>
                        <a:pt x="41" y="3"/>
                      </a:lnTo>
                      <a:lnTo>
                        <a:pt x="32" y="3"/>
                      </a:lnTo>
                      <a:lnTo>
                        <a:pt x="24" y="2"/>
                      </a:lnTo>
                      <a:lnTo>
                        <a:pt x="17" y="2"/>
                      </a:lnTo>
                      <a:lnTo>
                        <a:pt x="12" y="1"/>
                      </a:lnTo>
                      <a:lnTo>
                        <a:pt x="9" y="1"/>
                      </a:lnTo>
                      <a:lnTo>
                        <a:pt x="6" y="0"/>
                      </a:lnTo>
                      <a:lnTo>
                        <a:pt x="4" y="0"/>
                      </a:lnTo>
                      <a:lnTo>
                        <a:pt x="2" y="0"/>
                      </a:lnTo>
                      <a:lnTo>
                        <a:pt x="1" y="2"/>
                      </a:lnTo>
                      <a:lnTo>
                        <a:pt x="0" y="9"/>
                      </a:lnTo>
                      <a:lnTo>
                        <a:pt x="0" y="15"/>
                      </a:lnTo>
                      <a:lnTo>
                        <a:pt x="0" y="21"/>
                      </a:lnTo>
                      <a:lnTo>
                        <a:pt x="1" y="24"/>
                      </a:lnTo>
                      <a:lnTo>
                        <a:pt x="1" y="27"/>
                      </a:lnTo>
                      <a:lnTo>
                        <a:pt x="2" y="29"/>
                      </a:lnTo>
                      <a:lnTo>
                        <a:pt x="4" y="30"/>
                      </a:lnTo>
                      <a:lnTo>
                        <a:pt x="7" y="31"/>
                      </a:lnTo>
                      <a:lnTo>
                        <a:pt x="11" y="31"/>
                      </a:lnTo>
                      <a:lnTo>
                        <a:pt x="17" y="32"/>
                      </a:lnTo>
                      <a:lnTo>
                        <a:pt x="26" y="33"/>
                      </a:lnTo>
                      <a:lnTo>
                        <a:pt x="36" y="33"/>
                      </a:lnTo>
                      <a:lnTo>
                        <a:pt x="46" y="34"/>
                      </a:lnTo>
                      <a:lnTo>
                        <a:pt x="55" y="34"/>
                      </a:lnTo>
                      <a:lnTo>
                        <a:pt x="63" y="33"/>
                      </a:lnTo>
                      <a:lnTo>
                        <a:pt x="68" y="32"/>
                      </a:lnTo>
                      <a:lnTo>
                        <a:pt x="71" y="31"/>
                      </a:lnTo>
                      <a:lnTo>
                        <a:pt x="74" y="30"/>
                      </a:lnTo>
                      <a:lnTo>
                        <a:pt x="75" y="28"/>
                      </a:lnTo>
                      <a:lnTo>
                        <a:pt x="76" y="25"/>
                      </a:lnTo>
                      <a:lnTo>
                        <a:pt x="76" y="21"/>
                      </a:lnTo>
                      <a:lnTo>
                        <a:pt x="76" y="14"/>
                      </a:lnTo>
                      <a:lnTo>
                        <a:pt x="75" y="8"/>
                      </a:lnTo>
                      <a:lnTo>
                        <a:pt x="75" y="5"/>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40132" name="Freeform 522"/>
                <p:cNvSpPr>
                  <a:spLocks/>
                </p:cNvSpPr>
                <p:nvPr/>
              </p:nvSpPr>
              <p:spPr bwMode="auto">
                <a:xfrm>
                  <a:off x="2115" y="2363"/>
                  <a:ext cx="9" cy="5"/>
                </a:xfrm>
                <a:custGeom>
                  <a:avLst/>
                  <a:gdLst>
                    <a:gd name="T0" fmla="*/ 0 w 76"/>
                    <a:gd name="T1" fmla="*/ 0 h 34"/>
                    <a:gd name="T2" fmla="*/ 0 w 76"/>
                    <a:gd name="T3" fmla="*/ 0 h 34"/>
                    <a:gd name="T4" fmla="*/ 0 w 76"/>
                    <a:gd name="T5" fmla="*/ 0 h 34"/>
                    <a:gd name="T6" fmla="*/ 0 w 76"/>
                    <a:gd name="T7" fmla="*/ 0 h 34"/>
                    <a:gd name="T8" fmla="*/ 0 w 76"/>
                    <a:gd name="T9" fmla="*/ 0 h 34"/>
                    <a:gd name="T10" fmla="*/ 0 w 76"/>
                    <a:gd name="T11" fmla="*/ 0 h 34"/>
                    <a:gd name="T12" fmla="*/ 0 w 76"/>
                    <a:gd name="T13" fmla="*/ 0 h 34"/>
                    <a:gd name="T14" fmla="*/ 0 w 76"/>
                    <a:gd name="T15" fmla="*/ 0 h 34"/>
                    <a:gd name="T16" fmla="*/ 0 w 76"/>
                    <a:gd name="T17" fmla="*/ 0 h 34"/>
                    <a:gd name="T18" fmla="*/ 0 w 76"/>
                    <a:gd name="T19" fmla="*/ 0 h 34"/>
                    <a:gd name="T20" fmla="*/ 0 w 76"/>
                    <a:gd name="T21" fmla="*/ 0 h 34"/>
                    <a:gd name="T22" fmla="*/ 0 w 76"/>
                    <a:gd name="T23" fmla="*/ 0 h 34"/>
                    <a:gd name="T24" fmla="*/ 0 w 76"/>
                    <a:gd name="T25" fmla="*/ 0 h 34"/>
                    <a:gd name="T26" fmla="*/ 0 w 76"/>
                    <a:gd name="T27" fmla="*/ 0 h 34"/>
                    <a:gd name="T28" fmla="*/ 0 w 76"/>
                    <a:gd name="T29" fmla="*/ 0 h 34"/>
                    <a:gd name="T30" fmla="*/ 0 w 76"/>
                    <a:gd name="T31" fmla="*/ 0 h 34"/>
                    <a:gd name="T32" fmla="*/ 0 w 76"/>
                    <a:gd name="T33" fmla="*/ 0 h 34"/>
                    <a:gd name="T34" fmla="*/ 0 w 76"/>
                    <a:gd name="T35" fmla="*/ 0 h 34"/>
                    <a:gd name="T36" fmla="*/ 0 w 76"/>
                    <a:gd name="T37" fmla="*/ 0 h 34"/>
                    <a:gd name="T38" fmla="*/ 0 w 76"/>
                    <a:gd name="T39" fmla="*/ 0 h 34"/>
                    <a:gd name="T40" fmla="*/ 0 w 76"/>
                    <a:gd name="T41" fmla="*/ 0 h 34"/>
                    <a:gd name="T42" fmla="*/ 0 w 76"/>
                    <a:gd name="T43" fmla="*/ 0 h 34"/>
                    <a:gd name="T44" fmla="*/ 0 w 76"/>
                    <a:gd name="T45" fmla="*/ 0 h 34"/>
                    <a:gd name="T46" fmla="*/ 0 w 76"/>
                    <a:gd name="T47" fmla="*/ 0 h 34"/>
                    <a:gd name="T48" fmla="*/ 0 w 76"/>
                    <a:gd name="T49" fmla="*/ 0 h 34"/>
                    <a:gd name="T50" fmla="*/ 0 w 76"/>
                    <a:gd name="T51" fmla="*/ 0 h 34"/>
                    <a:gd name="T52" fmla="*/ 0 w 76"/>
                    <a:gd name="T53" fmla="*/ 0 h 34"/>
                    <a:gd name="T54" fmla="*/ 0 w 76"/>
                    <a:gd name="T55" fmla="*/ 0 h 34"/>
                    <a:gd name="T56" fmla="*/ 0 w 76"/>
                    <a:gd name="T57" fmla="*/ 0 h 34"/>
                    <a:gd name="T58" fmla="*/ 0 w 76"/>
                    <a:gd name="T59" fmla="*/ 0 h 34"/>
                    <a:gd name="T60" fmla="*/ 0 w 76"/>
                    <a:gd name="T61" fmla="*/ 0 h 34"/>
                    <a:gd name="T62" fmla="*/ 0 w 76"/>
                    <a:gd name="T63" fmla="*/ 0 h 34"/>
                    <a:gd name="T64" fmla="*/ 0 w 76"/>
                    <a:gd name="T65" fmla="*/ 0 h 34"/>
                    <a:gd name="T66" fmla="*/ 0 w 76"/>
                    <a:gd name="T67" fmla="*/ 0 h 34"/>
                    <a:gd name="T68" fmla="*/ 0 w 76"/>
                    <a:gd name="T69" fmla="*/ 0 h 34"/>
                    <a:gd name="T70" fmla="*/ 0 w 76"/>
                    <a:gd name="T71" fmla="*/ 0 h 34"/>
                    <a:gd name="T72" fmla="*/ 0 w 76"/>
                    <a:gd name="T73" fmla="*/ 0 h 34"/>
                    <a:gd name="T74" fmla="*/ 0 w 76"/>
                    <a:gd name="T75" fmla="*/ 0 h 34"/>
                    <a:gd name="T76" fmla="*/ 0 w 76"/>
                    <a:gd name="T77" fmla="*/ 0 h 34"/>
                    <a:gd name="T78" fmla="*/ 0 w 76"/>
                    <a:gd name="T79" fmla="*/ 0 h 34"/>
                    <a:gd name="T80" fmla="*/ 0 w 76"/>
                    <a:gd name="T81" fmla="*/ 0 h 3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76" h="34">
                      <a:moveTo>
                        <a:pt x="75" y="6"/>
                      </a:moveTo>
                      <a:lnTo>
                        <a:pt x="74" y="4"/>
                      </a:lnTo>
                      <a:lnTo>
                        <a:pt x="73" y="2"/>
                      </a:lnTo>
                      <a:lnTo>
                        <a:pt x="70" y="2"/>
                      </a:lnTo>
                      <a:lnTo>
                        <a:pt x="66" y="3"/>
                      </a:lnTo>
                      <a:lnTo>
                        <a:pt x="59" y="4"/>
                      </a:lnTo>
                      <a:lnTo>
                        <a:pt x="51" y="4"/>
                      </a:lnTo>
                      <a:lnTo>
                        <a:pt x="42" y="4"/>
                      </a:lnTo>
                      <a:lnTo>
                        <a:pt x="33" y="3"/>
                      </a:lnTo>
                      <a:lnTo>
                        <a:pt x="24" y="3"/>
                      </a:lnTo>
                      <a:lnTo>
                        <a:pt x="16" y="2"/>
                      </a:lnTo>
                      <a:lnTo>
                        <a:pt x="11" y="1"/>
                      </a:lnTo>
                      <a:lnTo>
                        <a:pt x="8" y="1"/>
                      </a:lnTo>
                      <a:lnTo>
                        <a:pt x="6" y="1"/>
                      </a:lnTo>
                      <a:lnTo>
                        <a:pt x="4" y="0"/>
                      </a:lnTo>
                      <a:lnTo>
                        <a:pt x="2" y="1"/>
                      </a:lnTo>
                      <a:lnTo>
                        <a:pt x="1" y="3"/>
                      </a:lnTo>
                      <a:lnTo>
                        <a:pt x="0" y="9"/>
                      </a:lnTo>
                      <a:lnTo>
                        <a:pt x="0" y="15"/>
                      </a:lnTo>
                      <a:lnTo>
                        <a:pt x="0" y="21"/>
                      </a:lnTo>
                      <a:lnTo>
                        <a:pt x="0" y="25"/>
                      </a:lnTo>
                      <a:lnTo>
                        <a:pt x="1" y="27"/>
                      </a:lnTo>
                      <a:lnTo>
                        <a:pt x="2" y="29"/>
                      </a:lnTo>
                      <a:lnTo>
                        <a:pt x="3" y="31"/>
                      </a:lnTo>
                      <a:lnTo>
                        <a:pt x="6" y="32"/>
                      </a:lnTo>
                      <a:lnTo>
                        <a:pt x="10" y="32"/>
                      </a:lnTo>
                      <a:lnTo>
                        <a:pt x="17" y="33"/>
                      </a:lnTo>
                      <a:lnTo>
                        <a:pt x="27" y="34"/>
                      </a:lnTo>
                      <a:lnTo>
                        <a:pt x="37" y="34"/>
                      </a:lnTo>
                      <a:lnTo>
                        <a:pt x="47" y="34"/>
                      </a:lnTo>
                      <a:lnTo>
                        <a:pt x="56" y="34"/>
                      </a:lnTo>
                      <a:lnTo>
                        <a:pt x="64" y="34"/>
                      </a:lnTo>
                      <a:lnTo>
                        <a:pt x="69" y="33"/>
                      </a:lnTo>
                      <a:lnTo>
                        <a:pt x="72" y="32"/>
                      </a:lnTo>
                      <a:lnTo>
                        <a:pt x="74" y="31"/>
                      </a:lnTo>
                      <a:lnTo>
                        <a:pt x="76" y="29"/>
                      </a:lnTo>
                      <a:lnTo>
                        <a:pt x="76" y="26"/>
                      </a:lnTo>
                      <a:lnTo>
                        <a:pt x="76" y="22"/>
                      </a:lnTo>
                      <a:lnTo>
                        <a:pt x="76" y="15"/>
                      </a:lnTo>
                      <a:lnTo>
                        <a:pt x="75" y="9"/>
                      </a:lnTo>
                      <a:lnTo>
                        <a:pt x="75" y="6"/>
                      </a:lnTo>
                      <a:close/>
                    </a:path>
                  </a:pathLst>
                </a:custGeom>
                <a:solidFill>
                  <a:srgbClr val="E5DDD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0133" name="Freeform 523"/>
                <p:cNvSpPr>
                  <a:spLocks/>
                </p:cNvSpPr>
                <p:nvPr/>
              </p:nvSpPr>
              <p:spPr bwMode="auto">
                <a:xfrm>
                  <a:off x="2115" y="2363"/>
                  <a:ext cx="9" cy="5"/>
                </a:xfrm>
                <a:custGeom>
                  <a:avLst/>
                  <a:gdLst>
                    <a:gd name="T0" fmla="*/ 0 w 76"/>
                    <a:gd name="T1" fmla="*/ 0 h 34"/>
                    <a:gd name="T2" fmla="*/ 0 w 76"/>
                    <a:gd name="T3" fmla="*/ 0 h 34"/>
                    <a:gd name="T4" fmla="*/ 0 w 76"/>
                    <a:gd name="T5" fmla="*/ 0 h 34"/>
                    <a:gd name="T6" fmla="*/ 0 w 76"/>
                    <a:gd name="T7" fmla="*/ 0 h 34"/>
                    <a:gd name="T8" fmla="*/ 0 w 76"/>
                    <a:gd name="T9" fmla="*/ 0 h 34"/>
                    <a:gd name="T10" fmla="*/ 0 w 76"/>
                    <a:gd name="T11" fmla="*/ 0 h 34"/>
                    <a:gd name="T12" fmla="*/ 0 w 76"/>
                    <a:gd name="T13" fmla="*/ 0 h 34"/>
                    <a:gd name="T14" fmla="*/ 0 w 76"/>
                    <a:gd name="T15" fmla="*/ 0 h 34"/>
                    <a:gd name="T16" fmla="*/ 0 w 76"/>
                    <a:gd name="T17" fmla="*/ 0 h 34"/>
                    <a:gd name="T18" fmla="*/ 0 w 76"/>
                    <a:gd name="T19" fmla="*/ 0 h 34"/>
                    <a:gd name="T20" fmla="*/ 0 w 76"/>
                    <a:gd name="T21" fmla="*/ 0 h 34"/>
                    <a:gd name="T22" fmla="*/ 0 w 76"/>
                    <a:gd name="T23" fmla="*/ 0 h 34"/>
                    <a:gd name="T24" fmla="*/ 0 w 76"/>
                    <a:gd name="T25" fmla="*/ 0 h 34"/>
                    <a:gd name="T26" fmla="*/ 0 w 76"/>
                    <a:gd name="T27" fmla="*/ 0 h 34"/>
                    <a:gd name="T28" fmla="*/ 0 w 76"/>
                    <a:gd name="T29" fmla="*/ 0 h 34"/>
                    <a:gd name="T30" fmla="*/ 0 w 76"/>
                    <a:gd name="T31" fmla="*/ 0 h 34"/>
                    <a:gd name="T32" fmla="*/ 0 w 76"/>
                    <a:gd name="T33" fmla="*/ 0 h 34"/>
                    <a:gd name="T34" fmla="*/ 0 w 76"/>
                    <a:gd name="T35" fmla="*/ 0 h 34"/>
                    <a:gd name="T36" fmla="*/ 0 w 76"/>
                    <a:gd name="T37" fmla="*/ 0 h 34"/>
                    <a:gd name="T38" fmla="*/ 0 w 76"/>
                    <a:gd name="T39" fmla="*/ 0 h 34"/>
                    <a:gd name="T40" fmla="*/ 0 w 76"/>
                    <a:gd name="T41" fmla="*/ 0 h 34"/>
                    <a:gd name="T42" fmla="*/ 0 w 76"/>
                    <a:gd name="T43" fmla="*/ 0 h 34"/>
                    <a:gd name="T44" fmla="*/ 0 w 76"/>
                    <a:gd name="T45" fmla="*/ 0 h 34"/>
                    <a:gd name="T46" fmla="*/ 0 w 76"/>
                    <a:gd name="T47" fmla="*/ 0 h 34"/>
                    <a:gd name="T48" fmla="*/ 0 w 76"/>
                    <a:gd name="T49" fmla="*/ 0 h 34"/>
                    <a:gd name="T50" fmla="*/ 0 w 76"/>
                    <a:gd name="T51" fmla="*/ 0 h 34"/>
                    <a:gd name="T52" fmla="*/ 0 w 76"/>
                    <a:gd name="T53" fmla="*/ 0 h 34"/>
                    <a:gd name="T54" fmla="*/ 0 w 76"/>
                    <a:gd name="T55" fmla="*/ 0 h 34"/>
                    <a:gd name="T56" fmla="*/ 0 w 76"/>
                    <a:gd name="T57" fmla="*/ 0 h 34"/>
                    <a:gd name="T58" fmla="*/ 0 w 76"/>
                    <a:gd name="T59" fmla="*/ 0 h 34"/>
                    <a:gd name="T60" fmla="*/ 0 w 76"/>
                    <a:gd name="T61" fmla="*/ 0 h 34"/>
                    <a:gd name="T62" fmla="*/ 0 w 76"/>
                    <a:gd name="T63" fmla="*/ 0 h 34"/>
                    <a:gd name="T64" fmla="*/ 0 w 76"/>
                    <a:gd name="T65" fmla="*/ 0 h 34"/>
                    <a:gd name="T66" fmla="*/ 0 w 76"/>
                    <a:gd name="T67" fmla="*/ 0 h 34"/>
                    <a:gd name="T68" fmla="*/ 0 w 76"/>
                    <a:gd name="T69" fmla="*/ 0 h 34"/>
                    <a:gd name="T70" fmla="*/ 0 w 76"/>
                    <a:gd name="T71" fmla="*/ 0 h 34"/>
                    <a:gd name="T72" fmla="*/ 0 w 76"/>
                    <a:gd name="T73" fmla="*/ 0 h 34"/>
                    <a:gd name="T74" fmla="*/ 0 w 76"/>
                    <a:gd name="T75" fmla="*/ 0 h 34"/>
                    <a:gd name="T76" fmla="*/ 0 w 76"/>
                    <a:gd name="T77" fmla="*/ 0 h 34"/>
                    <a:gd name="T78" fmla="*/ 0 w 76"/>
                    <a:gd name="T79" fmla="*/ 0 h 34"/>
                    <a:gd name="T80" fmla="*/ 0 w 76"/>
                    <a:gd name="T81" fmla="*/ 0 h 34"/>
                    <a:gd name="T82" fmla="*/ 0 w 76"/>
                    <a:gd name="T83" fmla="*/ 0 h 34"/>
                    <a:gd name="T84" fmla="*/ 0 w 76"/>
                    <a:gd name="T85" fmla="*/ 0 h 34"/>
                    <a:gd name="T86" fmla="*/ 0 w 76"/>
                    <a:gd name="T87" fmla="*/ 0 h 34"/>
                    <a:gd name="T88" fmla="*/ 0 w 76"/>
                    <a:gd name="T89" fmla="*/ 0 h 34"/>
                    <a:gd name="T90" fmla="*/ 0 w 76"/>
                    <a:gd name="T91" fmla="*/ 0 h 34"/>
                    <a:gd name="T92" fmla="*/ 0 w 76"/>
                    <a:gd name="T93" fmla="*/ 0 h 34"/>
                    <a:gd name="T94" fmla="*/ 0 w 76"/>
                    <a:gd name="T95" fmla="*/ 0 h 34"/>
                    <a:gd name="T96" fmla="*/ 0 w 76"/>
                    <a:gd name="T97" fmla="*/ 0 h 3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76" h="34">
                      <a:moveTo>
                        <a:pt x="75" y="6"/>
                      </a:moveTo>
                      <a:lnTo>
                        <a:pt x="75" y="6"/>
                      </a:lnTo>
                      <a:lnTo>
                        <a:pt x="74" y="4"/>
                      </a:lnTo>
                      <a:lnTo>
                        <a:pt x="73" y="2"/>
                      </a:lnTo>
                      <a:lnTo>
                        <a:pt x="70" y="2"/>
                      </a:lnTo>
                      <a:lnTo>
                        <a:pt x="66" y="3"/>
                      </a:lnTo>
                      <a:lnTo>
                        <a:pt x="59" y="4"/>
                      </a:lnTo>
                      <a:lnTo>
                        <a:pt x="51" y="4"/>
                      </a:lnTo>
                      <a:lnTo>
                        <a:pt x="42" y="4"/>
                      </a:lnTo>
                      <a:lnTo>
                        <a:pt x="33" y="3"/>
                      </a:lnTo>
                      <a:lnTo>
                        <a:pt x="24" y="3"/>
                      </a:lnTo>
                      <a:lnTo>
                        <a:pt x="16" y="2"/>
                      </a:lnTo>
                      <a:lnTo>
                        <a:pt x="11" y="1"/>
                      </a:lnTo>
                      <a:lnTo>
                        <a:pt x="8" y="1"/>
                      </a:lnTo>
                      <a:lnTo>
                        <a:pt x="6" y="1"/>
                      </a:lnTo>
                      <a:lnTo>
                        <a:pt x="4" y="0"/>
                      </a:lnTo>
                      <a:lnTo>
                        <a:pt x="2" y="1"/>
                      </a:lnTo>
                      <a:lnTo>
                        <a:pt x="1" y="3"/>
                      </a:lnTo>
                      <a:lnTo>
                        <a:pt x="0" y="9"/>
                      </a:lnTo>
                      <a:lnTo>
                        <a:pt x="0" y="15"/>
                      </a:lnTo>
                      <a:lnTo>
                        <a:pt x="0" y="21"/>
                      </a:lnTo>
                      <a:lnTo>
                        <a:pt x="0" y="25"/>
                      </a:lnTo>
                      <a:lnTo>
                        <a:pt x="1" y="27"/>
                      </a:lnTo>
                      <a:lnTo>
                        <a:pt x="2" y="29"/>
                      </a:lnTo>
                      <a:lnTo>
                        <a:pt x="3" y="31"/>
                      </a:lnTo>
                      <a:lnTo>
                        <a:pt x="6" y="32"/>
                      </a:lnTo>
                      <a:lnTo>
                        <a:pt x="10" y="32"/>
                      </a:lnTo>
                      <a:lnTo>
                        <a:pt x="17" y="33"/>
                      </a:lnTo>
                      <a:lnTo>
                        <a:pt x="27" y="34"/>
                      </a:lnTo>
                      <a:lnTo>
                        <a:pt x="37" y="34"/>
                      </a:lnTo>
                      <a:lnTo>
                        <a:pt x="47" y="34"/>
                      </a:lnTo>
                      <a:lnTo>
                        <a:pt x="56" y="34"/>
                      </a:lnTo>
                      <a:lnTo>
                        <a:pt x="64" y="34"/>
                      </a:lnTo>
                      <a:lnTo>
                        <a:pt x="69" y="33"/>
                      </a:lnTo>
                      <a:lnTo>
                        <a:pt x="72" y="32"/>
                      </a:lnTo>
                      <a:lnTo>
                        <a:pt x="74" y="31"/>
                      </a:lnTo>
                      <a:lnTo>
                        <a:pt x="76" y="29"/>
                      </a:lnTo>
                      <a:lnTo>
                        <a:pt x="76" y="26"/>
                      </a:lnTo>
                      <a:lnTo>
                        <a:pt x="76" y="22"/>
                      </a:lnTo>
                      <a:lnTo>
                        <a:pt x="76" y="15"/>
                      </a:lnTo>
                      <a:lnTo>
                        <a:pt x="75" y="9"/>
                      </a:lnTo>
                      <a:lnTo>
                        <a:pt x="75" y="6"/>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40134" name="Freeform 524"/>
                <p:cNvSpPr>
                  <a:spLocks/>
                </p:cNvSpPr>
                <p:nvPr/>
              </p:nvSpPr>
              <p:spPr bwMode="auto">
                <a:xfrm>
                  <a:off x="2089" y="2363"/>
                  <a:ext cx="10" cy="5"/>
                </a:xfrm>
                <a:custGeom>
                  <a:avLst/>
                  <a:gdLst>
                    <a:gd name="T0" fmla="*/ 0 w 76"/>
                    <a:gd name="T1" fmla="*/ 0 h 34"/>
                    <a:gd name="T2" fmla="*/ 0 w 76"/>
                    <a:gd name="T3" fmla="*/ 0 h 34"/>
                    <a:gd name="T4" fmla="*/ 0 w 76"/>
                    <a:gd name="T5" fmla="*/ 0 h 34"/>
                    <a:gd name="T6" fmla="*/ 0 w 76"/>
                    <a:gd name="T7" fmla="*/ 0 h 34"/>
                    <a:gd name="T8" fmla="*/ 0 w 76"/>
                    <a:gd name="T9" fmla="*/ 0 h 34"/>
                    <a:gd name="T10" fmla="*/ 0 w 76"/>
                    <a:gd name="T11" fmla="*/ 0 h 34"/>
                    <a:gd name="T12" fmla="*/ 0 w 76"/>
                    <a:gd name="T13" fmla="*/ 0 h 34"/>
                    <a:gd name="T14" fmla="*/ 0 w 76"/>
                    <a:gd name="T15" fmla="*/ 0 h 34"/>
                    <a:gd name="T16" fmla="*/ 0 w 76"/>
                    <a:gd name="T17" fmla="*/ 0 h 34"/>
                    <a:gd name="T18" fmla="*/ 0 w 76"/>
                    <a:gd name="T19" fmla="*/ 0 h 34"/>
                    <a:gd name="T20" fmla="*/ 0 w 76"/>
                    <a:gd name="T21" fmla="*/ 0 h 34"/>
                    <a:gd name="T22" fmla="*/ 0 w 76"/>
                    <a:gd name="T23" fmla="*/ 0 h 34"/>
                    <a:gd name="T24" fmla="*/ 0 w 76"/>
                    <a:gd name="T25" fmla="*/ 0 h 34"/>
                    <a:gd name="T26" fmla="*/ 0 w 76"/>
                    <a:gd name="T27" fmla="*/ 0 h 34"/>
                    <a:gd name="T28" fmla="*/ 0 w 76"/>
                    <a:gd name="T29" fmla="*/ 0 h 34"/>
                    <a:gd name="T30" fmla="*/ 0 w 76"/>
                    <a:gd name="T31" fmla="*/ 0 h 34"/>
                    <a:gd name="T32" fmla="*/ 0 w 76"/>
                    <a:gd name="T33" fmla="*/ 0 h 34"/>
                    <a:gd name="T34" fmla="*/ 0 w 76"/>
                    <a:gd name="T35" fmla="*/ 0 h 34"/>
                    <a:gd name="T36" fmla="*/ 0 w 76"/>
                    <a:gd name="T37" fmla="*/ 0 h 34"/>
                    <a:gd name="T38" fmla="*/ 0 w 76"/>
                    <a:gd name="T39" fmla="*/ 0 h 34"/>
                    <a:gd name="T40" fmla="*/ 0 w 76"/>
                    <a:gd name="T41" fmla="*/ 0 h 34"/>
                    <a:gd name="T42" fmla="*/ 0 w 76"/>
                    <a:gd name="T43" fmla="*/ 0 h 34"/>
                    <a:gd name="T44" fmla="*/ 0 w 76"/>
                    <a:gd name="T45" fmla="*/ 0 h 34"/>
                    <a:gd name="T46" fmla="*/ 0 w 76"/>
                    <a:gd name="T47" fmla="*/ 0 h 34"/>
                    <a:gd name="T48" fmla="*/ 0 w 76"/>
                    <a:gd name="T49" fmla="*/ 0 h 34"/>
                    <a:gd name="T50" fmla="*/ 0 w 76"/>
                    <a:gd name="T51" fmla="*/ 0 h 34"/>
                    <a:gd name="T52" fmla="*/ 0 w 76"/>
                    <a:gd name="T53" fmla="*/ 0 h 34"/>
                    <a:gd name="T54" fmla="*/ 0 w 76"/>
                    <a:gd name="T55" fmla="*/ 0 h 34"/>
                    <a:gd name="T56" fmla="*/ 0 w 76"/>
                    <a:gd name="T57" fmla="*/ 0 h 34"/>
                    <a:gd name="T58" fmla="*/ 0 w 76"/>
                    <a:gd name="T59" fmla="*/ 0 h 34"/>
                    <a:gd name="T60" fmla="*/ 0 w 76"/>
                    <a:gd name="T61" fmla="*/ 0 h 34"/>
                    <a:gd name="T62" fmla="*/ 0 w 76"/>
                    <a:gd name="T63" fmla="*/ 0 h 34"/>
                    <a:gd name="T64" fmla="*/ 0 w 76"/>
                    <a:gd name="T65" fmla="*/ 0 h 34"/>
                    <a:gd name="T66" fmla="*/ 0 w 76"/>
                    <a:gd name="T67" fmla="*/ 0 h 34"/>
                    <a:gd name="T68" fmla="*/ 0 w 76"/>
                    <a:gd name="T69" fmla="*/ 0 h 34"/>
                    <a:gd name="T70" fmla="*/ 0 w 76"/>
                    <a:gd name="T71" fmla="*/ 0 h 34"/>
                    <a:gd name="T72" fmla="*/ 0 w 76"/>
                    <a:gd name="T73" fmla="*/ 0 h 34"/>
                    <a:gd name="T74" fmla="*/ 0 w 76"/>
                    <a:gd name="T75" fmla="*/ 0 h 34"/>
                    <a:gd name="T76" fmla="*/ 0 w 76"/>
                    <a:gd name="T77" fmla="*/ 0 h 34"/>
                    <a:gd name="T78" fmla="*/ 0 w 76"/>
                    <a:gd name="T79" fmla="*/ 0 h 34"/>
                    <a:gd name="T80" fmla="*/ 0 w 76"/>
                    <a:gd name="T81" fmla="*/ 0 h 3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76" h="34">
                      <a:moveTo>
                        <a:pt x="75" y="5"/>
                      </a:moveTo>
                      <a:lnTo>
                        <a:pt x="74" y="3"/>
                      </a:lnTo>
                      <a:lnTo>
                        <a:pt x="72" y="1"/>
                      </a:lnTo>
                      <a:lnTo>
                        <a:pt x="70" y="1"/>
                      </a:lnTo>
                      <a:lnTo>
                        <a:pt x="66" y="2"/>
                      </a:lnTo>
                      <a:lnTo>
                        <a:pt x="59" y="3"/>
                      </a:lnTo>
                      <a:lnTo>
                        <a:pt x="50" y="4"/>
                      </a:lnTo>
                      <a:lnTo>
                        <a:pt x="41" y="3"/>
                      </a:lnTo>
                      <a:lnTo>
                        <a:pt x="32" y="3"/>
                      </a:lnTo>
                      <a:lnTo>
                        <a:pt x="23" y="2"/>
                      </a:lnTo>
                      <a:lnTo>
                        <a:pt x="16" y="2"/>
                      </a:lnTo>
                      <a:lnTo>
                        <a:pt x="11" y="1"/>
                      </a:lnTo>
                      <a:lnTo>
                        <a:pt x="8" y="1"/>
                      </a:lnTo>
                      <a:lnTo>
                        <a:pt x="6" y="1"/>
                      </a:lnTo>
                      <a:lnTo>
                        <a:pt x="3" y="0"/>
                      </a:lnTo>
                      <a:lnTo>
                        <a:pt x="2" y="0"/>
                      </a:lnTo>
                      <a:lnTo>
                        <a:pt x="1" y="2"/>
                      </a:lnTo>
                      <a:lnTo>
                        <a:pt x="0" y="9"/>
                      </a:lnTo>
                      <a:lnTo>
                        <a:pt x="0" y="15"/>
                      </a:lnTo>
                      <a:lnTo>
                        <a:pt x="0" y="21"/>
                      </a:lnTo>
                      <a:lnTo>
                        <a:pt x="0" y="24"/>
                      </a:lnTo>
                      <a:lnTo>
                        <a:pt x="1" y="27"/>
                      </a:lnTo>
                      <a:lnTo>
                        <a:pt x="2" y="29"/>
                      </a:lnTo>
                      <a:lnTo>
                        <a:pt x="3" y="30"/>
                      </a:lnTo>
                      <a:lnTo>
                        <a:pt x="6" y="31"/>
                      </a:lnTo>
                      <a:lnTo>
                        <a:pt x="10" y="31"/>
                      </a:lnTo>
                      <a:lnTo>
                        <a:pt x="17" y="32"/>
                      </a:lnTo>
                      <a:lnTo>
                        <a:pt x="26" y="33"/>
                      </a:lnTo>
                      <a:lnTo>
                        <a:pt x="36" y="33"/>
                      </a:lnTo>
                      <a:lnTo>
                        <a:pt x="46" y="34"/>
                      </a:lnTo>
                      <a:lnTo>
                        <a:pt x="56" y="34"/>
                      </a:lnTo>
                      <a:lnTo>
                        <a:pt x="64" y="33"/>
                      </a:lnTo>
                      <a:lnTo>
                        <a:pt x="69" y="32"/>
                      </a:lnTo>
                      <a:lnTo>
                        <a:pt x="72" y="31"/>
                      </a:lnTo>
                      <a:lnTo>
                        <a:pt x="74" y="30"/>
                      </a:lnTo>
                      <a:lnTo>
                        <a:pt x="76" y="28"/>
                      </a:lnTo>
                      <a:lnTo>
                        <a:pt x="76" y="26"/>
                      </a:lnTo>
                      <a:lnTo>
                        <a:pt x="76" y="21"/>
                      </a:lnTo>
                      <a:lnTo>
                        <a:pt x="76" y="14"/>
                      </a:lnTo>
                      <a:lnTo>
                        <a:pt x="75" y="8"/>
                      </a:lnTo>
                      <a:lnTo>
                        <a:pt x="75" y="5"/>
                      </a:lnTo>
                      <a:close/>
                    </a:path>
                  </a:pathLst>
                </a:custGeom>
                <a:solidFill>
                  <a:srgbClr val="E5DDD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0135" name="Freeform 525"/>
                <p:cNvSpPr>
                  <a:spLocks/>
                </p:cNvSpPr>
                <p:nvPr/>
              </p:nvSpPr>
              <p:spPr bwMode="auto">
                <a:xfrm>
                  <a:off x="2089" y="2363"/>
                  <a:ext cx="10" cy="5"/>
                </a:xfrm>
                <a:custGeom>
                  <a:avLst/>
                  <a:gdLst>
                    <a:gd name="T0" fmla="*/ 0 w 76"/>
                    <a:gd name="T1" fmla="*/ 0 h 34"/>
                    <a:gd name="T2" fmla="*/ 0 w 76"/>
                    <a:gd name="T3" fmla="*/ 0 h 34"/>
                    <a:gd name="T4" fmla="*/ 0 w 76"/>
                    <a:gd name="T5" fmla="*/ 0 h 34"/>
                    <a:gd name="T6" fmla="*/ 0 w 76"/>
                    <a:gd name="T7" fmla="*/ 0 h 34"/>
                    <a:gd name="T8" fmla="*/ 0 w 76"/>
                    <a:gd name="T9" fmla="*/ 0 h 34"/>
                    <a:gd name="T10" fmla="*/ 0 w 76"/>
                    <a:gd name="T11" fmla="*/ 0 h 34"/>
                    <a:gd name="T12" fmla="*/ 0 w 76"/>
                    <a:gd name="T13" fmla="*/ 0 h 34"/>
                    <a:gd name="T14" fmla="*/ 0 w 76"/>
                    <a:gd name="T15" fmla="*/ 0 h 34"/>
                    <a:gd name="T16" fmla="*/ 0 w 76"/>
                    <a:gd name="T17" fmla="*/ 0 h 34"/>
                    <a:gd name="T18" fmla="*/ 0 w 76"/>
                    <a:gd name="T19" fmla="*/ 0 h 34"/>
                    <a:gd name="T20" fmla="*/ 0 w 76"/>
                    <a:gd name="T21" fmla="*/ 0 h 34"/>
                    <a:gd name="T22" fmla="*/ 0 w 76"/>
                    <a:gd name="T23" fmla="*/ 0 h 34"/>
                    <a:gd name="T24" fmla="*/ 0 w 76"/>
                    <a:gd name="T25" fmla="*/ 0 h 34"/>
                    <a:gd name="T26" fmla="*/ 0 w 76"/>
                    <a:gd name="T27" fmla="*/ 0 h 34"/>
                    <a:gd name="T28" fmla="*/ 0 w 76"/>
                    <a:gd name="T29" fmla="*/ 0 h 34"/>
                    <a:gd name="T30" fmla="*/ 0 w 76"/>
                    <a:gd name="T31" fmla="*/ 0 h 34"/>
                    <a:gd name="T32" fmla="*/ 0 w 76"/>
                    <a:gd name="T33" fmla="*/ 0 h 34"/>
                    <a:gd name="T34" fmla="*/ 0 w 76"/>
                    <a:gd name="T35" fmla="*/ 0 h 34"/>
                    <a:gd name="T36" fmla="*/ 0 w 76"/>
                    <a:gd name="T37" fmla="*/ 0 h 34"/>
                    <a:gd name="T38" fmla="*/ 0 w 76"/>
                    <a:gd name="T39" fmla="*/ 0 h 34"/>
                    <a:gd name="T40" fmla="*/ 0 w 76"/>
                    <a:gd name="T41" fmla="*/ 0 h 34"/>
                    <a:gd name="T42" fmla="*/ 0 w 76"/>
                    <a:gd name="T43" fmla="*/ 0 h 34"/>
                    <a:gd name="T44" fmla="*/ 0 w 76"/>
                    <a:gd name="T45" fmla="*/ 0 h 34"/>
                    <a:gd name="T46" fmla="*/ 0 w 76"/>
                    <a:gd name="T47" fmla="*/ 0 h 34"/>
                    <a:gd name="T48" fmla="*/ 0 w 76"/>
                    <a:gd name="T49" fmla="*/ 0 h 34"/>
                    <a:gd name="T50" fmla="*/ 0 w 76"/>
                    <a:gd name="T51" fmla="*/ 0 h 34"/>
                    <a:gd name="T52" fmla="*/ 0 w 76"/>
                    <a:gd name="T53" fmla="*/ 0 h 34"/>
                    <a:gd name="T54" fmla="*/ 0 w 76"/>
                    <a:gd name="T55" fmla="*/ 0 h 34"/>
                    <a:gd name="T56" fmla="*/ 0 w 76"/>
                    <a:gd name="T57" fmla="*/ 0 h 34"/>
                    <a:gd name="T58" fmla="*/ 0 w 76"/>
                    <a:gd name="T59" fmla="*/ 0 h 34"/>
                    <a:gd name="T60" fmla="*/ 0 w 76"/>
                    <a:gd name="T61" fmla="*/ 0 h 34"/>
                    <a:gd name="T62" fmla="*/ 0 w 76"/>
                    <a:gd name="T63" fmla="*/ 0 h 34"/>
                    <a:gd name="T64" fmla="*/ 0 w 76"/>
                    <a:gd name="T65" fmla="*/ 0 h 34"/>
                    <a:gd name="T66" fmla="*/ 0 w 76"/>
                    <a:gd name="T67" fmla="*/ 0 h 34"/>
                    <a:gd name="T68" fmla="*/ 0 w 76"/>
                    <a:gd name="T69" fmla="*/ 0 h 34"/>
                    <a:gd name="T70" fmla="*/ 0 w 76"/>
                    <a:gd name="T71" fmla="*/ 0 h 34"/>
                    <a:gd name="T72" fmla="*/ 0 w 76"/>
                    <a:gd name="T73" fmla="*/ 0 h 34"/>
                    <a:gd name="T74" fmla="*/ 0 w 76"/>
                    <a:gd name="T75" fmla="*/ 0 h 34"/>
                    <a:gd name="T76" fmla="*/ 0 w 76"/>
                    <a:gd name="T77" fmla="*/ 0 h 34"/>
                    <a:gd name="T78" fmla="*/ 0 w 76"/>
                    <a:gd name="T79" fmla="*/ 0 h 34"/>
                    <a:gd name="T80" fmla="*/ 0 w 76"/>
                    <a:gd name="T81" fmla="*/ 0 h 34"/>
                    <a:gd name="T82" fmla="*/ 0 w 76"/>
                    <a:gd name="T83" fmla="*/ 0 h 34"/>
                    <a:gd name="T84" fmla="*/ 0 w 76"/>
                    <a:gd name="T85" fmla="*/ 0 h 34"/>
                    <a:gd name="T86" fmla="*/ 0 w 76"/>
                    <a:gd name="T87" fmla="*/ 0 h 34"/>
                    <a:gd name="T88" fmla="*/ 0 w 76"/>
                    <a:gd name="T89" fmla="*/ 0 h 34"/>
                    <a:gd name="T90" fmla="*/ 0 w 76"/>
                    <a:gd name="T91" fmla="*/ 0 h 34"/>
                    <a:gd name="T92" fmla="*/ 0 w 76"/>
                    <a:gd name="T93" fmla="*/ 0 h 34"/>
                    <a:gd name="T94" fmla="*/ 0 w 76"/>
                    <a:gd name="T95" fmla="*/ 0 h 34"/>
                    <a:gd name="T96" fmla="*/ 0 w 76"/>
                    <a:gd name="T97" fmla="*/ 0 h 3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76" h="34">
                      <a:moveTo>
                        <a:pt x="75" y="5"/>
                      </a:moveTo>
                      <a:lnTo>
                        <a:pt x="75" y="5"/>
                      </a:lnTo>
                      <a:lnTo>
                        <a:pt x="74" y="3"/>
                      </a:lnTo>
                      <a:lnTo>
                        <a:pt x="72" y="1"/>
                      </a:lnTo>
                      <a:lnTo>
                        <a:pt x="70" y="1"/>
                      </a:lnTo>
                      <a:lnTo>
                        <a:pt x="66" y="2"/>
                      </a:lnTo>
                      <a:lnTo>
                        <a:pt x="59" y="3"/>
                      </a:lnTo>
                      <a:lnTo>
                        <a:pt x="50" y="4"/>
                      </a:lnTo>
                      <a:lnTo>
                        <a:pt x="41" y="3"/>
                      </a:lnTo>
                      <a:lnTo>
                        <a:pt x="32" y="3"/>
                      </a:lnTo>
                      <a:lnTo>
                        <a:pt x="23" y="2"/>
                      </a:lnTo>
                      <a:lnTo>
                        <a:pt x="16" y="2"/>
                      </a:lnTo>
                      <a:lnTo>
                        <a:pt x="11" y="1"/>
                      </a:lnTo>
                      <a:lnTo>
                        <a:pt x="8" y="1"/>
                      </a:lnTo>
                      <a:lnTo>
                        <a:pt x="6" y="1"/>
                      </a:lnTo>
                      <a:lnTo>
                        <a:pt x="3" y="0"/>
                      </a:lnTo>
                      <a:lnTo>
                        <a:pt x="2" y="0"/>
                      </a:lnTo>
                      <a:lnTo>
                        <a:pt x="1" y="2"/>
                      </a:lnTo>
                      <a:lnTo>
                        <a:pt x="0" y="9"/>
                      </a:lnTo>
                      <a:lnTo>
                        <a:pt x="0" y="15"/>
                      </a:lnTo>
                      <a:lnTo>
                        <a:pt x="0" y="21"/>
                      </a:lnTo>
                      <a:lnTo>
                        <a:pt x="0" y="24"/>
                      </a:lnTo>
                      <a:lnTo>
                        <a:pt x="1" y="27"/>
                      </a:lnTo>
                      <a:lnTo>
                        <a:pt x="2" y="29"/>
                      </a:lnTo>
                      <a:lnTo>
                        <a:pt x="3" y="30"/>
                      </a:lnTo>
                      <a:lnTo>
                        <a:pt x="6" y="31"/>
                      </a:lnTo>
                      <a:lnTo>
                        <a:pt x="10" y="31"/>
                      </a:lnTo>
                      <a:lnTo>
                        <a:pt x="17" y="32"/>
                      </a:lnTo>
                      <a:lnTo>
                        <a:pt x="26" y="33"/>
                      </a:lnTo>
                      <a:lnTo>
                        <a:pt x="36" y="33"/>
                      </a:lnTo>
                      <a:lnTo>
                        <a:pt x="46" y="34"/>
                      </a:lnTo>
                      <a:lnTo>
                        <a:pt x="56" y="34"/>
                      </a:lnTo>
                      <a:lnTo>
                        <a:pt x="64" y="33"/>
                      </a:lnTo>
                      <a:lnTo>
                        <a:pt x="69" y="32"/>
                      </a:lnTo>
                      <a:lnTo>
                        <a:pt x="72" y="31"/>
                      </a:lnTo>
                      <a:lnTo>
                        <a:pt x="74" y="30"/>
                      </a:lnTo>
                      <a:lnTo>
                        <a:pt x="76" y="28"/>
                      </a:lnTo>
                      <a:lnTo>
                        <a:pt x="76" y="26"/>
                      </a:lnTo>
                      <a:lnTo>
                        <a:pt x="76" y="21"/>
                      </a:lnTo>
                      <a:lnTo>
                        <a:pt x="76" y="14"/>
                      </a:lnTo>
                      <a:lnTo>
                        <a:pt x="75" y="8"/>
                      </a:lnTo>
                      <a:lnTo>
                        <a:pt x="75" y="5"/>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40136" name="Freeform 526"/>
                <p:cNvSpPr>
                  <a:spLocks/>
                </p:cNvSpPr>
                <p:nvPr/>
              </p:nvSpPr>
              <p:spPr bwMode="auto">
                <a:xfrm>
                  <a:off x="2090" y="2370"/>
                  <a:ext cx="10" cy="5"/>
                </a:xfrm>
                <a:custGeom>
                  <a:avLst/>
                  <a:gdLst>
                    <a:gd name="T0" fmla="*/ 0 w 76"/>
                    <a:gd name="T1" fmla="*/ 0 h 34"/>
                    <a:gd name="T2" fmla="*/ 0 w 76"/>
                    <a:gd name="T3" fmla="*/ 0 h 34"/>
                    <a:gd name="T4" fmla="*/ 0 w 76"/>
                    <a:gd name="T5" fmla="*/ 0 h 34"/>
                    <a:gd name="T6" fmla="*/ 0 w 76"/>
                    <a:gd name="T7" fmla="*/ 0 h 34"/>
                    <a:gd name="T8" fmla="*/ 0 w 76"/>
                    <a:gd name="T9" fmla="*/ 0 h 34"/>
                    <a:gd name="T10" fmla="*/ 0 w 76"/>
                    <a:gd name="T11" fmla="*/ 0 h 34"/>
                    <a:gd name="T12" fmla="*/ 0 w 76"/>
                    <a:gd name="T13" fmla="*/ 0 h 34"/>
                    <a:gd name="T14" fmla="*/ 0 w 76"/>
                    <a:gd name="T15" fmla="*/ 0 h 34"/>
                    <a:gd name="T16" fmla="*/ 0 w 76"/>
                    <a:gd name="T17" fmla="*/ 0 h 34"/>
                    <a:gd name="T18" fmla="*/ 0 w 76"/>
                    <a:gd name="T19" fmla="*/ 0 h 34"/>
                    <a:gd name="T20" fmla="*/ 0 w 76"/>
                    <a:gd name="T21" fmla="*/ 0 h 34"/>
                    <a:gd name="T22" fmla="*/ 0 w 76"/>
                    <a:gd name="T23" fmla="*/ 0 h 34"/>
                    <a:gd name="T24" fmla="*/ 0 w 76"/>
                    <a:gd name="T25" fmla="*/ 0 h 34"/>
                    <a:gd name="T26" fmla="*/ 0 w 76"/>
                    <a:gd name="T27" fmla="*/ 0 h 34"/>
                    <a:gd name="T28" fmla="*/ 0 w 76"/>
                    <a:gd name="T29" fmla="*/ 0 h 34"/>
                    <a:gd name="T30" fmla="*/ 0 w 76"/>
                    <a:gd name="T31" fmla="*/ 0 h 34"/>
                    <a:gd name="T32" fmla="*/ 0 w 76"/>
                    <a:gd name="T33" fmla="*/ 0 h 34"/>
                    <a:gd name="T34" fmla="*/ 0 w 76"/>
                    <a:gd name="T35" fmla="*/ 0 h 34"/>
                    <a:gd name="T36" fmla="*/ 0 w 76"/>
                    <a:gd name="T37" fmla="*/ 0 h 34"/>
                    <a:gd name="T38" fmla="*/ 0 w 76"/>
                    <a:gd name="T39" fmla="*/ 0 h 34"/>
                    <a:gd name="T40" fmla="*/ 0 w 76"/>
                    <a:gd name="T41" fmla="*/ 0 h 34"/>
                    <a:gd name="T42" fmla="*/ 0 w 76"/>
                    <a:gd name="T43" fmla="*/ 0 h 34"/>
                    <a:gd name="T44" fmla="*/ 0 w 76"/>
                    <a:gd name="T45" fmla="*/ 0 h 34"/>
                    <a:gd name="T46" fmla="*/ 0 w 76"/>
                    <a:gd name="T47" fmla="*/ 0 h 34"/>
                    <a:gd name="T48" fmla="*/ 0 w 76"/>
                    <a:gd name="T49" fmla="*/ 0 h 34"/>
                    <a:gd name="T50" fmla="*/ 0 w 76"/>
                    <a:gd name="T51" fmla="*/ 0 h 34"/>
                    <a:gd name="T52" fmla="*/ 0 w 76"/>
                    <a:gd name="T53" fmla="*/ 0 h 34"/>
                    <a:gd name="T54" fmla="*/ 0 w 76"/>
                    <a:gd name="T55" fmla="*/ 0 h 34"/>
                    <a:gd name="T56" fmla="*/ 0 w 76"/>
                    <a:gd name="T57" fmla="*/ 0 h 34"/>
                    <a:gd name="T58" fmla="*/ 0 w 76"/>
                    <a:gd name="T59" fmla="*/ 0 h 34"/>
                    <a:gd name="T60" fmla="*/ 0 w 76"/>
                    <a:gd name="T61" fmla="*/ 0 h 34"/>
                    <a:gd name="T62" fmla="*/ 0 w 76"/>
                    <a:gd name="T63" fmla="*/ 0 h 34"/>
                    <a:gd name="T64" fmla="*/ 0 w 76"/>
                    <a:gd name="T65" fmla="*/ 0 h 34"/>
                    <a:gd name="T66" fmla="*/ 0 w 76"/>
                    <a:gd name="T67" fmla="*/ 0 h 34"/>
                    <a:gd name="T68" fmla="*/ 0 w 76"/>
                    <a:gd name="T69" fmla="*/ 0 h 34"/>
                    <a:gd name="T70" fmla="*/ 0 w 76"/>
                    <a:gd name="T71" fmla="*/ 0 h 34"/>
                    <a:gd name="T72" fmla="*/ 0 w 76"/>
                    <a:gd name="T73" fmla="*/ 0 h 34"/>
                    <a:gd name="T74" fmla="*/ 0 w 76"/>
                    <a:gd name="T75" fmla="*/ 0 h 34"/>
                    <a:gd name="T76" fmla="*/ 0 w 76"/>
                    <a:gd name="T77" fmla="*/ 0 h 34"/>
                    <a:gd name="T78" fmla="*/ 0 w 76"/>
                    <a:gd name="T79" fmla="*/ 0 h 34"/>
                    <a:gd name="T80" fmla="*/ 0 w 76"/>
                    <a:gd name="T81" fmla="*/ 0 h 3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76" h="34">
                      <a:moveTo>
                        <a:pt x="75" y="5"/>
                      </a:moveTo>
                      <a:lnTo>
                        <a:pt x="74" y="3"/>
                      </a:lnTo>
                      <a:lnTo>
                        <a:pt x="73" y="2"/>
                      </a:lnTo>
                      <a:lnTo>
                        <a:pt x="70" y="2"/>
                      </a:lnTo>
                      <a:lnTo>
                        <a:pt x="66" y="2"/>
                      </a:lnTo>
                      <a:lnTo>
                        <a:pt x="59" y="3"/>
                      </a:lnTo>
                      <a:lnTo>
                        <a:pt x="51" y="4"/>
                      </a:lnTo>
                      <a:lnTo>
                        <a:pt x="41" y="3"/>
                      </a:lnTo>
                      <a:lnTo>
                        <a:pt x="32" y="3"/>
                      </a:lnTo>
                      <a:lnTo>
                        <a:pt x="23" y="2"/>
                      </a:lnTo>
                      <a:lnTo>
                        <a:pt x="16" y="2"/>
                      </a:lnTo>
                      <a:lnTo>
                        <a:pt x="11" y="1"/>
                      </a:lnTo>
                      <a:lnTo>
                        <a:pt x="8" y="1"/>
                      </a:lnTo>
                      <a:lnTo>
                        <a:pt x="6" y="1"/>
                      </a:lnTo>
                      <a:lnTo>
                        <a:pt x="3" y="0"/>
                      </a:lnTo>
                      <a:lnTo>
                        <a:pt x="2" y="1"/>
                      </a:lnTo>
                      <a:lnTo>
                        <a:pt x="1" y="3"/>
                      </a:lnTo>
                      <a:lnTo>
                        <a:pt x="0" y="9"/>
                      </a:lnTo>
                      <a:lnTo>
                        <a:pt x="0" y="15"/>
                      </a:lnTo>
                      <a:lnTo>
                        <a:pt x="0" y="21"/>
                      </a:lnTo>
                      <a:lnTo>
                        <a:pt x="0" y="25"/>
                      </a:lnTo>
                      <a:lnTo>
                        <a:pt x="1" y="27"/>
                      </a:lnTo>
                      <a:lnTo>
                        <a:pt x="2" y="29"/>
                      </a:lnTo>
                      <a:lnTo>
                        <a:pt x="3" y="30"/>
                      </a:lnTo>
                      <a:lnTo>
                        <a:pt x="6" y="31"/>
                      </a:lnTo>
                      <a:lnTo>
                        <a:pt x="10" y="32"/>
                      </a:lnTo>
                      <a:lnTo>
                        <a:pt x="17" y="33"/>
                      </a:lnTo>
                      <a:lnTo>
                        <a:pt x="26" y="33"/>
                      </a:lnTo>
                      <a:lnTo>
                        <a:pt x="36" y="34"/>
                      </a:lnTo>
                      <a:lnTo>
                        <a:pt x="47" y="34"/>
                      </a:lnTo>
                      <a:lnTo>
                        <a:pt x="56" y="34"/>
                      </a:lnTo>
                      <a:lnTo>
                        <a:pt x="64" y="34"/>
                      </a:lnTo>
                      <a:lnTo>
                        <a:pt x="69" y="33"/>
                      </a:lnTo>
                      <a:lnTo>
                        <a:pt x="72" y="32"/>
                      </a:lnTo>
                      <a:lnTo>
                        <a:pt x="74" y="30"/>
                      </a:lnTo>
                      <a:lnTo>
                        <a:pt x="76" y="28"/>
                      </a:lnTo>
                      <a:lnTo>
                        <a:pt x="76" y="26"/>
                      </a:lnTo>
                      <a:lnTo>
                        <a:pt x="76" y="21"/>
                      </a:lnTo>
                      <a:lnTo>
                        <a:pt x="76" y="14"/>
                      </a:lnTo>
                      <a:lnTo>
                        <a:pt x="75" y="8"/>
                      </a:lnTo>
                      <a:lnTo>
                        <a:pt x="75" y="5"/>
                      </a:lnTo>
                      <a:close/>
                    </a:path>
                  </a:pathLst>
                </a:custGeom>
                <a:solidFill>
                  <a:srgbClr val="E5DDD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0137" name="Freeform 527"/>
                <p:cNvSpPr>
                  <a:spLocks/>
                </p:cNvSpPr>
                <p:nvPr/>
              </p:nvSpPr>
              <p:spPr bwMode="auto">
                <a:xfrm>
                  <a:off x="2090" y="2370"/>
                  <a:ext cx="10" cy="5"/>
                </a:xfrm>
                <a:custGeom>
                  <a:avLst/>
                  <a:gdLst>
                    <a:gd name="T0" fmla="*/ 0 w 76"/>
                    <a:gd name="T1" fmla="*/ 0 h 34"/>
                    <a:gd name="T2" fmla="*/ 0 w 76"/>
                    <a:gd name="T3" fmla="*/ 0 h 34"/>
                    <a:gd name="T4" fmla="*/ 0 w 76"/>
                    <a:gd name="T5" fmla="*/ 0 h 34"/>
                    <a:gd name="T6" fmla="*/ 0 w 76"/>
                    <a:gd name="T7" fmla="*/ 0 h 34"/>
                    <a:gd name="T8" fmla="*/ 0 w 76"/>
                    <a:gd name="T9" fmla="*/ 0 h 34"/>
                    <a:gd name="T10" fmla="*/ 0 w 76"/>
                    <a:gd name="T11" fmla="*/ 0 h 34"/>
                    <a:gd name="T12" fmla="*/ 0 w 76"/>
                    <a:gd name="T13" fmla="*/ 0 h 34"/>
                    <a:gd name="T14" fmla="*/ 0 w 76"/>
                    <a:gd name="T15" fmla="*/ 0 h 34"/>
                    <a:gd name="T16" fmla="*/ 0 w 76"/>
                    <a:gd name="T17" fmla="*/ 0 h 34"/>
                    <a:gd name="T18" fmla="*/ 0 w 76"/>
                    <a:gd name="T19" fmla="*/ 0 h 34"/>
                    <a:gd name="T20" fmla="*/ 0 w 76"/>
                    <a:gd name="T21" fmla="*/ 0 h 34"/>
                    <a:gd name="T22" fmla="*/ 0 w 76"/>
                    <a:gd name="T23" fmla="*/ 0 h 34"/>
                    <a:gd name="T24" fmla="*/ 0 w 76"/>
                    <a:gd name="T25" fmla="*/ 0 h 34"/>
                    <a:gd name="T26" fmla="*/ 0 w 76"/>
                    <a:gd name="T27" fmla="*/ 0 h 34"/>
                    <a:gd name="T28" fmla="*/ 0 w 76"/>
                    <a:gd name="T29" fmla="*/ 0 h 34"/>
                    <a:gd name="T30" fmla="*/ 0 w 76"/>
                    <a:gd name="T31" fmla="*/ 0 h 34"/>
                    <a:gd name="T32" fmla="*/ 0 w 76"/>
                    <a:gd name="T33" fmla="*/ 0 h 34"/>
                    <a:gd name="T34" fmla="*/ 0 w 76"/>
                    <a:gd name="T35" fmla="*/ 0 h 34"/>
                    <a:gd name="T36" fmla="*/ 0 w 76"/>
                    <a:gd name="T37" fmla="*/ 0 h 34"/>
                    <a:gd name="T38" fmla="*/ 0 w 76"/>
                    <a:gd name="T39" fmla="*/ 0 h 34"/>
                    <a:gd name="T40" fmla="*/ 0 w 76"/>
                    <a:gd name="T41" fmla="*/ 0 h 34"/>
                    <a:gd name="T42" fmla="*/ 0 w 76"/>
                    <a:gd name="T43" fmla="*/ 0 h 34"/>
                    <a:gd name="T44" fmla="*/ 0 w 76"/>
                    <a:gd name="T45" fmla="*/ 0 h 34"/>
                    <a:gd name="T46" fmla="*/ 0 w 76"/>
                    <a:gd name="T47" fmla="*/ 0 h 34"/>
                    <a:gd name="T48" fmla="*/ 0 w 76"/>
                    <a:gd name="T49" fmla="*/ 0 h 34"/>
                    <a:gd name="T50" fmla="*/ 0 w 76"/>
                    <a:gd name="T51" fmla="*/ 0 h 34"/>
                    <a:gd name="T52" fmla="*/ 0 w 76"/>
                    <a:gd name="T53" fmla="*/ 0 h 34"/>
                    <a:gd name="T54" fmla="*/ 0 w 76"/>
                    <a:gd name="T55" fmla="*/ 0 h 34"/>
                    <a:gd name="T56" fmla="*/ 0 w 76"/>
                    <a:gd name="T57" fmla="*/ 0 h 34"/>
                    <a:gd name="T58" fmla="*/ 0 w 76"/>
                    <a:gd name="T59" fmla="*/ 0 h 34"/>
                    <a:gd name="T60" fmla="*/ 0 w 76"/>
                    <a:gd name="T61" fmla="*/ 0 h 34"/>
                    <a:gd name="T62" fmla="*/ 0 w 76"/>
                    <a:gd name="T63" fmla="*/ 0 h 34"/>
                    <a:gd name="T64" fmla="*/ 0 w 76"/>
                    <a:gd name="T65" fmla="*/ 0 h 34"/>
                    <a:gd name="T66" fmla="*/ 0 w 76"/>
                    <a:gd name="T67" fmla="*/ 0 h 34"/>
                    <a:gd name="T68" fmla="*/ 0 w 76"/>
                    <a:gd name="T69" fmla="*/ 0 h 34"/>
                    <a:gd name="T70" fmla="*/ 0 w 76"/>
                    <a:gd name="T71" fmla="*/ 0 h 34"/>
                    <a:gd name="T72" fmla="*/ 0 w 76"/>
                    <a:gd name="T73" fmla="*/ 0 h 34"/>
                    <a:gd name="T74" fmla="*/ 0 w 76"/>
                    <a:gd name="T75" fmla="*/ 0 h 34"/>
                    <a:gd name="T76" fmla="*/ 0 w 76"/>
                    <a:gd name="T77" fmla="*/ 0 h 34"/>
                    <a:gd name="T78" fmla="*/ 0 w 76"/>
                    <a:gd name="T79" fmla="*/ 0 h 34"/>
                    <a:gd name="T80" fmla="*/ 0 w 76"/>
                    <a:gd name="T81" fmla="*/ 0 h 34"/>
                    <a:gd name="T82" fmla="*/ 0 w 76"/>
                    <a:gd name="T83" fmla="*/ 0 h 34"/>
                    <a:gd name="T84" fmla="*/ 0 w 76"/>
                    <a:gd name="T85" fmla="*/ 0 h 34"/>
                    <a:gd name="T86" fmla="*/ 0 w 76"/>
                    <a:gd name="T87" fmla="*/ 0 h 34"/>
                    <a:gd name="T88" fmla="*/ 0 w 76"/>
                    <a:gd name="T89" fmla="*/ 0 h 34"/>
                    <a:gd name="T90" fmla="*/ 0 w 76"/>
                    <a:gd name="T91" fmla="*/ 0 h 34"/>
                    <a:gd name="T92" fmla="*/ 0 w 76"/>
                    <a:gd name="T93" fmla="*/ 0 h 34"/>
                    <a:gd name="T94" fmla="*/ 0 w 76"/>
                    <a:gd name="T95" fmla="*/ 0 h 34"/>
                    <a:gd name="T96" fmla="*/ 0 w 76"/>
                    <a:gd name="T97" fmla="*/ 0 h 3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76" h="34">
                      <a:moveTo>
                        <a:pt x="75" y="5"/>
                      </a:moveTo>
                      <a:lnTo>
                        <a:pt x="75" y="5"/>
                      </a:lnTo>
                      <a:lnTo>
                        <a:pt x="74" y="3"/>
                      </a:lnTo>
                      <a:lnTo>
                        <a:pt x="73" y="2"/>
                      </a:lnTo>
                      <a:lnTo>
                        <a:pt x="70" y="2"/>
                      </a:lnTo>
                      <a:lnTo>
                        <a:pt x="66" y="2"/>
                      </a:lnTo>
                      <a:lnTo>
                        <a:pt x="59" y="3"/>
                      </a:lnTo>
                      <a:lnTo>
                        <a:pt x="51" y="4"/>
                      </a:lnTo>
                      <a:lnTo>
                        <a:pt x="41" y="3"/>
                      </a:lnTo>
                      <a:lnTo>
                        <a:pt x="32" y="3"/>
                      </a:lnTo>
                      <a:lnTo>
                        <a:pt x="23" y="2"/>
                      </a:lnTo>
                      <a:lnTo>
                        <a:pt x="16" y="2"/>
                      </a:lnTo>
                      <a:lnTo>
                        <a:pt x="11" y="1"/>
                      </a:lnTo>
                      <a:lnTo>
                        <a:pt x="8" y="1"/>
                      </a:lnTo>
                      <a:lnTo>
                        <a:pt x="6" y="1"/>
                      </a:lnTo>
                      <a:lnTo>
                        <a:pt x="3" y="0"/>
                      </a:lnTo>
                      <a:lnTo>
                        <a:pt x="2" y="1"/>
                      </a:lnTo>
                      <a:lnTo>
                        <a:pt x="1" y="3"/>
                      </a:lnTo>
                      <a:lnTo>
                        <a:pt x="0" y="9"/>
                      </a:lnTo>
                      <a:lnTo>
                        <a:pt x="0" y="15"/>
                      </a:lnTo>
                      <a:lnTo>
                        <a:pt x="0" y="21"/>
                      </a:lnTo>
                      <a:lnTo>
                        <a:pt x="0" y="25"/>
                      </a:lnTo>
                      <a:lnTo>
                        <a:pt x="1" y="27"/>
                      </a:lnTo>
                      <a:lnTo>
                        <a:pt x="2" y="29"/>
                      </a:lnTo>
                      <a:lnTo>
                        <a:pt x="3" y="30"/>
                      </a:lnTo>
                      <a:lnTo>
                        <a:pt x="6" y="31"/>
                      </a:lnTo>
                      <a:lnTo>
                        <a:pt x="10" y="32"/>
                      </a:lnTo>
                      <a:lnTo>
                        <a:pt x="17" y="33"/>
                      </a:lnTo>
                      <a:lnTo>
                        <a:pt x="26" y="33"/>
                      </a:lnTo>
                      <a:lnTo>
                        <a:pt x="36" y="34"/>
                      </a:lnTo>
                      <a:lnTo>
                        <a:pt x="47" y="34"/>
                      </a:lnTo>
                      <a:lnTo>
                        <a:pt x="56" y="34"/>
                      </a:lnTo>
                      <a:lnTo>
                        <a:pt x="64" y="34"/>
                      </a:lnTo>
                      <a:lnTo>
                        <a:pt x="69" y="33"/>
                      </a:lnTo>
                      <a:lnTo>
                        <a:pt x="72" y="32"/>
                      </a:lnTo>
                      <a:lnTo>
                        <a:pt x="74" y="30"/>
                      </a:lnTo>
                      <a:lnTo>
                        <a:pt x="76" y="28"/>
                      </a:lnTo>
                      <a:lnTo>
                        <a:pt x="76" y="26"/>
                      </a:lnTo>
                      <a:lnTo>
                        <a:pt x="76" y="21"/>
                      </a:lnTo>
                      <a:lnTo>
                        <a:pt x="76" y="14"/>
                      </a:lnTo>
                      <a:lnTo>
                        <a:pt x="75" y="8"/>
                      </a:lnTo>
                      <a:lnTo>
                        <a:pt x="75" y="5"/>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40138" name="Freeform 528"/>
                <p:cNvSpPr>
                  <a:spLocks/>
                </p:cNvSpPr>
                <p:nvPr/>
              </p:nvSpPr>
              <p:spPr bwMode="auto">
                <a:xfrm>
                  <a:off x="2103" y="2370"/>
                  <a:ext cx="10" cy="5"/>
                </a:xfrm>
                <a:custGeom>
                  <a:avLst/>
                  <a:gdLst>
                    <a:gd name="T0" fmla="*/ 0 w 76"/>
                    <a:gd name="T1" fmla="*/ 0 h 34"/>
                    <a:gd name="T2" fmla="*/ 0 w 76"/>
                    <a:gd name="T3" fmla="*/ 0 h 34"/>
                    <a:gd name="T4" fmla="*/ 0 w 76"/>
                    <a:gd name="T5" fmla="*/ 0 h 34"/>
                    <a:gd name="T6" fmla="*/ 0 w 76"/>
                    <a:gd name="T7" fmla="*/ 0 h 34"/>
                    <a:gd name="T8" fmla="*/ 0 w 76"/>
                    <a:gd name="T9" fmla="*/ 0 h 34"/>
                    <a:gd name="T10" fmla="*/ 0 w 76"/>
                    <a:gd name="T11" fmla="*/ 0 h 34"/>
                    <a:gd name="T12" fmla="*/ 0 w 76"/>
                    <a:gd name="T13" fmla="*/ 0 h 34"/>
                    <a:gd name="T14" fmla="*/ 0 w 76"/>
                    <a:gd name="T15" fmla="*/ 0 h 34"/>
                    <a:gd name="T16" fmla="*/ 0 w 76"/>
                    <a:gd name="T17" fmla="*/ 0 h 34"/>
                    <a:gd name="T18" fmla="*/ 0 w 76"/>
                    <a:gd name="T19" fmla="*/ 0 h 34"/>
                    <a:gd name="T20" fmla="*/ 0 w 76"/>
                    <a:gd name="T21" fmla="*/ 0 h 34"/>
                    <a:gd name="T22" fmla="*/ 0 w 76"/>
                    <a:gd name="T23" fmla="*/ 0 h 34"/>
                    <a:gd name="T24" fmla="*/ 0 w 76"/>
                    <a:gd name="T25" fmla="*/ 0 h 34"/>
                    <a:gd name="T26" fmla="*/ 0 w 76"/>
                    <a:gd name="T27" fmla="*/ 0 h 34"/>
                    <a:gd name="T28" fmla="*/ 0 w 76"/>
                    <a:gd name="T29" fmla="*/ 0 h 34"/>
                    <a:gd name="T30" fmla="*/ 0 w 76"/>
                    <a:gd name="T31" fmla="*/ 0 h 34"/>
                    <a:gd name="T32" fmla="*/ 0 w 76"/>
                    <a:gd name="T33" fmla="*/ 0 h 34"/>
                    <a:gd name="T34" fmla="*/ 0 w 76"/>
                    <a:gd name="T35" fmla="*/ 0 h 34"/>
                    <a:gd name="T36" fmla="*/ 0 w 76"/>
                    <a:gd name="T37" fmla="*/ 0 h 34"/>
                    <a:gd name="T38" fmla="*/ 0 w 76"/>
                    <a:gd name="T39" fmla="*/ 0 h 34"/>
                    <a:gd name="T40" fmla="*/ 0 w 76"/>
                    <a:gd name="T41" fmla="*/ 0 h 34"/>
                    <a:gd name="T42" fmla="*/ 0 w 76"/>
                    <a:gd name="T43" fmla="*/ 0 h 34"/>
                    <a:gd name="T44" fmla="*/ 0 w 76"/>
                    <a:gd name="T45" fmla="*/ 0 h 34"/>
                    <a:gd name="T46" fmla="*/ 0 w 76"/>
                    <a:gd name="T47" fmla="*/ 0 h 34"/>
                    <a:gd name="T48" fmla="*/ 0 w 76"/>
                    <a:gd name="T49" fmla="*/ 0 h 34"/>
                    <a:gd name="T50" fmla="*/ 0 w 76"/>
                    <a:gd name="T51" fmla="*/ 0 h 34"/>
                    <a:gd name="T52" fmla="*/ 0 w 76"/>
                    <a:gd name="T53" fmla="*/ 0 h 34"/>
                    <a:gd name="T54" fmla="*/ 0 w 76"/>
                    <a:gd name="T55" fmla="*/ 0 h 34"/>
                    <a:gd name="T56" fmla="*/ 0 w 76"/>
                    <a:gd name="T57" fmla="*/ 0 h 34"/>
                    <a:gd name="T58" fmla="*/ 0 w 76"/>
                    <a:gd name="T59" fmla="*/ 0 h 34"/>
                    <a:gd name="T60" fmla="*/ 0 w 76"/>
                    <a:gd name="T61" fmla="*/ 0 h 34"/>
                    <a:gd name="T62" fmla="*/ 0 w 76"/>
                    <a:gd name="T63" fmla="*/ 0 h 34"/>
                    <a:gd name="T64" fmla="*/ 0 w 76"/>
                    <a:gd name="T65" fmla="*/ 0 h 34"/>
                    <a:gd name="T66" fmla="*/ 0 w 76"/>
                    <a:gd name="T67" fmla="*/ 0 h 34"/>
                    <a:gd name="T68" fmla="*/ 0 w 76"/>
                    <a:gd name="T69" fmla="*/ 0 h 34"/>
                    <a:gd name="T70" fmla="*/ 0 w 76"/>
                    <a:gd name="T71" fmla="*/ 0 h 34"/>
                    <a:gd name="T72" fmla="*/ 0 w 76"/>
                    <a:gd name="T73" fmla="*/ 0 h 34"/>
                    <a:gd name="T74" fmla="*/ 0 w 76"/>
                    <a:gd name="T75" fmla="*/ 0 h 34"/>
                    <a:gd name="T76" fmla="*/ 0 w 76"/>
                    <a:gd name="T77" fmla="*/ 0 h 34"/>
                    <a:gd name="T78" fmla="*/ 0 w 76"/>
                    <a:gd name="T79" fmla="*/ 0 h 34"/>
                    <a:gd name="T80" fmla="*/ 0 w 76"/>
                    <a:gd name="T81" fmla="*/ 0 h 3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76" h="34">
                      <a:moveTo>
                        <a:pt x="75" y="5"/>
                      </a:moveTo>
                      <a:lnTo>
                        <a:pt x="74" y="3"/>
                      </a:lnTo>
                      <a:lnTo>
                        <a:pt x="72" y="2"/>
                      </a:lnTo>
                      <a:lnTo>
                        <a:pt x="69" y="2"/>
                      </a:lnTo>
                      <a:lnTo>
                        <a:pt x="65" y="2"/>
                      </a:lnTo>
                      <a:lnTo>
                        <a:pt x="58" y="3"/>
                      </a:lnTo>
                      <a:lnTo>
                        <a:pt x="50" y="4"/>
                      </a:lnTo>
                      <a:lnTo>
                        <a:pt x="41" y="3"/>
                      </a:lnTo>
                      <a:lnTo>
                        <a:pt x="32" y="3"/>
                      </a:lnTo>
                      <a:lnTo>
                        <a:pt x="24" y="2"/>
                      </a:lnTo>
                      <a:lnTo>
                        <a:pt x="17" y="2"/>
                      </a:lnTo>
                      <a:lnTo>
                        <a:pt x="12" y="1"/>
                      </a:lnTo>
                      <a:lnTo>
                        <a:pt x="9" y="1"/>
                      </a:lnTo>
                      <a:lnTo>
                        <a:pt x="6" y="1"/>
                      </a:lnTo>
                      <a:lnTo>
                        <a:pt x="4" y="0"/>
                      </a:lnTo>
                      <a:lnTo>
                        <a:pt x="2" y="1"/>
                      </a:lnTo>
                      <a:lnTo>
                        <a:pt x="1" y="3"/>
                      </a:lnTo>
                      <a:lnTo>
                        <a:pt x="0" y="9"/>
                      </a:lnTo>
                      <a:lnTo>
                        <a:pt x="0" y="15"/>
                      </a:lnTo>
                      <a:lnTo>
                        <a:pt x="0" y="21"/>
                      </a:lnTo>
                      <a:lnTo>
                        <a:pt x="1" y="25"/>
                      </a:lnTo>
                      <a:lnTo>
                        <a:pt x="1" y="27"/>
                      </a:lnTo>
                      <a:lnTo>
                        <a:pt x="2" y="29"/>
                      </a:lnTo>
                      <a:lnTo>
                        <a:pt x="4" y="30"/>
                      </a:lnTo>
                      <a:lnTo>
                        <a:pt x="7" y="31"/>
                      </a:lnTo>
                      <a:lnTo>
                        <a:pt x="11" y="32"/>
                      </a:lnTo>
                      <a:lnTo>
                        <a:pt x="17" y="33"/>
                      </a:lnTo>
                      <a:lnTo>
                        <a:pt x="26" y="33"/>
                      </a:lnTo>
                      <a:lnTo>
                        <a:pt x="36" y="34"/>
                      </a:lnTo>
                      <a:lnTo>
                        <a:pt x="46" y="34"/>
                      </a:lnTo>
                      <a:lnTo>
                        <a:pt x="56" y="34"/>
                      </a:lnTo>
                      <a:lnTo>
                        <a:pt x="64" y="34"/>
                      </a:lnTo>
                      <a:lnTo>
                        <a:pt x="69" y="33"/>
                      </a:lnTo>
                      <a:lnTo>
                        <a:pt x="72" y="31"/>
                      </a:lnTo>
                      <a:lnTo>
                        <a:pt x="74" y="30"/>
                      </a:lnTo>
                      <a:lnTo>
                        <a:pt x="75" y="28"/>
                      </a:lnTo>
                      <a:lnTo>
                        <a:pt x="76" y="26"/>
                      </a:lnTo>
                      <a:lnTo>
                        <a:pt x="76" y="21"/>
                      </a:lnTo>
                      <a:lnTo>
                        <a:pt x="76" y="14"/>
                      </a:lnTo>
                      <a:lnTo>
                        <a:pt x="75" y="8"/>
                      </a:lnTo>
                      <a:lnTo>
                        <a:pt x="75" y="5"/>
                      </a:lnTo>
                      <a:close/>
                    </a:path>
                  </a:pathLst>
                </a:custGeom>
                <a:solidFill>
                  <a:srgbClr val="E5DDD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0139" name="Freeform 529"/>
                <p:cNvSpPr>
                  <a:spLocks/>
                </p:cNvSpPr>
                <p:nvPr/>
              </p:nvSpPr>
              <p:spPr bwMode="auto">
                <a:xfrm>
                  <a:off x="2103" y="2370"/>
                  <a:ext cx="10" cy="5"/>
                </a:xfrm>
                <a:custGeom>
                  <a:avLst/>
                  <a:gdLst>
                    <a:gd name="T0" fmla="*/ 0 w 76"/>
                    <a:gd name="T1" fmla="*/ 0 h 34"/>
                    <a:gd name="T2" fmla="*/ 0 w 76"/>
                    <a:gd name="T3" fmla="*/ 0 h 34"/>
                    <a:gd name="T4" fmla="*/ 0 w 76"/>
                    <a:gd name="T5" fmla="*/ 0 h 34"/>
                    <a:gd name="T6" fmla="*/ 0 w 76"/>
                    <a:gd name="T7" fmla="*/ 0 h 34"/>
                    <a:gd name="T8" fmla="*/ 0 w 76"/>
                    <a:gd name="T9" fmla="*/ 0 h 34"/>
                    <a:gd name="T10" fmla="*/ 0 w 76"/>
                    <a:gd name="T11" fmla="*/ 0 h 34"/>
                    <a:gd name="T12" fmla="*/ 0 w 76"/>
                    <a:gd name="T13" fmla="*/ 0 h 34"/>
                    <a:gd name="T14" fmla="*/ 0 w 76"/>
                    <a:gd name="T15" fmla="*/ 0 h 34"/>
                    <a:gd name="T16" fmla="*/ 0 w 76"/>
                    <a:gd name="T17" fmla="*/ 0 h 34"/>
                    <a:gd name="T18" fmla="*/ 0 w 76"/>
                    <a:gd name="T19" fmla="*/ 0 h 34"/>
                    <a:gd name="T20" fmla="*/ 0 w 76"/>
                    <a:gd name="T21" fmla="*/ 0 h 34"/>
                    <a:gd name="T22" fmla="*/ 0 w 76"/>
                    <a:gd name="T23" fmla="*/ 0 h 34"/>
                    <a:gd name="T24" fmla="*/ 0 w 76"/>
                    <a:gd name="T25" fmla="*/ 0 h 34"/>
                    <a:gd name="T26" fmla="*/ 0 w 76"/>
                    <a:gd name="T27" fmla="*/ 0 h 34"/>
                    <a:gd name="T28" fmla="*/ 0 w 76"/>
                    <a:gd name="T29" fmla="*/ 0 h 34"/>
                    <a:gd name="T30" fmla="*/ 0 w 76"/>
                    <a:gd name="T31" fmla="*/ 0 h 34"/>
                    <a:gd name="T32" fmla="*/ 0 w 76"/>
                    <a:gd name="T33" fmla="*/ 0 h 34"/>
                    <a:gd name="T34" fmla="*/ 0 w 76"/>
                    <a:gd name="T35" fmla="*/ 0 h 34"/>
                    <a:gd name="T36" fmla="*/ 0 w 76"/>
                    <a:gd name="T37" fmla="*/ 0 h 34"/>
                    <a:gd name="T38" fmla="*/ 0 w 76"/>
                    <a:gd name="T39" fmla="*/ 0 h 34"/>
                    <a:gd name="T40" fmla="*/ 0 w 76"/>
                    <a:gd name="T41" fmla="*/ 0 h 34"/>
                    <a:gd name="T42" fmla="*/ 0 w 76"/>
                    <a:gd name="T43" fmla="*/ 0 h 34"/>
                    <a:gd name="T44" fmla="*/ 0 w 76"/>
                    <a:gd name="T45" fmla="*/ 0 h 34"/>
                    <a:gd name="T46" fmla="*/ 0 w 76"/>
                    <a:gd name="T47" fmla="*/ 0 h 34"/>
                    <a:gd name="T48" fmla="*/ 0 w 76"/>
                    <a:gd name="T49" fmla="*/ 0 h 34"/>
                    <a:gd name="T50" fmla="*/ 0 w 76"/>
                    <a:gd name="T51" fmla="*/ 0 h 34"/>
                    <a:gd name="T52" fmla="*/ 0 w 76"/>
                    <a:gd name="T53" fmla="*/ 0 h 34"/>
                    <a:gd name="T54" fmla="*/ 0 w 76"/>
                    <a:gd name="T55" fmla="*/ 0 h 34"/>
                    <a:gd name="T56" fmla="*/ 0 w 76"/>
                    <a:gd name="T57" fmla="*/ 0 h 34"/>
                    <a:gd name="T58" fmla="*/ 0 w 76"/>
                    <a:gd name="T59" fmla="*/ 0 h 34"/>
                    <a:gd name="T60" fmla="*/ 0 w 76"/>
                    <a:gd name="T61" fmla="*/ 0 h 34"/>
                    <a:gd name="T62" fmla="*/ 0 w 76"/>
                    <a:gd name="T63" fmla="*/ 0 h 34"/>
                    <a:gd name="T64" fmla="*/ 0 w 76"/>
                    <a:gd name="T65" fmla="*/ 0 h 34"/>
                    <a:gd name="T66" fmla="*/ 0 w 76"/>
                    <a:gd name="T67" fmla="*/ 0 h 34"/>
                    <a:gd name="T68" fmla="*/ 0 w 76"/>
                    <a:gd name="T69" fmla="*/ 0 h 34"/>
                    <a:gd name="T70" fmla="*/ 0 w 76"/>
                    <a:gd name="T71" fmla="*/ 0 h 34"/>
                    <a:gd name="T72" fmla="*/ 0 w 76"/>
                    <a:gd name="T73" fmla="*/ 0 h 34"/>
                    <a:gd name="T74" fmla="*/ 0 w 76"/>
                    <a:gd name="T75" fmla="*/ 0 h 34"/>
                    <a:gd name="T76" fmla="*/ 0 w 76"/>
                    <a:gd name="T77" fmla="*/ 0 h 34"/>
                    <a:gd name="T78" fmla="*/ 0 w 76"/>
                    <a:gd name="T79" fmla="*/ 0 h 34"/>
                    <a:gd name="T80" fmla="*/ 0 w 76"/>
                    <a:gd name="T81" fmla="*/ 0 h 34"/>
                    <a:gd name="T82" fmla="*/ 0 w 76"/>
                    <a:gd name="T83" fmla="*/ 0 h 34"/>
                    <a:gd name="T84" fmla="*/ 0 w 76"/>
                    <a:gd name="T85" fmla="*/ 0 h 34"/>
                    <a:gd name="T86" fmla="*/ 0 w 76"/>
                    <a:gd name="T87" fmla="*/ 0 h 34"/>
                    <a:gd name="T88" fmla="*/ 0 w 76"/>
                    <a:gd name="T89" fmla="*/ 0 h 34"/>
                    <a:gd name="T90" fmla="*/ 0 w 76"/>
                    <a:gd name="T91" fmla="*/ 0 h 34"/>
                    <a:gd name="T92" fmla="*/ 0 w 76"/>
                    <a:gd name="T93" fmla="*/ 0 h 34"/>
                    <a:gd name="T94" fmla="*/ 0 w 76"/>
                    <a:gd name="T95" fmla="*/ 0 h 34"/>
                    <a:gd name="T96" fmla="*/ 0 w 76"/>
                    <a:gd name="T97" fmla="*/ 0 h 3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76" h="34">
                      <a:moveTo>
                        <a:pt x="75" y="5"/>
                      </a:moveTo>
                      <a:lnTo>
                        <a:pt x="75" y="5"/>
                      </a:lnTo>
                      <a:lnTo>
                        <a:pt x="74" y="3"/>
                      </a:lnTo>
                      <a:lnTo>
                        <a:pt x="72" y="2"/>
                      </a:lnTo>
                      <a:lnTo>
                        <a:pt x="69" y="2"/>
                      </a:lnTo>
                      <a:lnTo>
                        <a:pt x="65" y="2"/>
                      </a:lnTo>
                      <a:lnTo>
                        <a:pt x="58" y="3"/>
                      </a:lnTo>
                      <a:lnTo>
                        <a:pt x="50" y="4"/>
                      </a:lnTo>
                      <a:lnTo>
                        <a:pt x="41" y="3"/>
                      </a:lnTo>
                      <a:lnTo>
                        <a:pt x="32" y="3"/>
                      </a:lnTo>
                      <a:lnTo>
                        <a:pt x="24" y="2"/>
                      </a:lnTo>
                      <a:lnTo>
                        <a:pt x="17" y="2"/>
                      </a:lnTo>
                      <a:lnTo>
                        <a:pt x="12" y="1"/>
                      </a:lnTo>
                      <a:lnTo>
                        <a:pt x="9" y="1"/>
                      </a:lnTo>
                      <a:lnTo>
                        <a:pt x="6" y="1"/>
                      </a:lnTo>
                      <a:lnTo>
                        <a:pt x="4" y="0"/>
                      </a:lnTo>
                      <a:lnTo>
                        <a:pt x="2" y="1"/>
                      </a:lnTo>
                      <a:lnTo>
                        <a:pt x="1" y="3"/>
                      </a:lnTo>
                      <a:lnTo>
                        <a:pt x="0" y="9"/>
                      </a:lnTo>
                      <a:lnTo>
                        <a:pt x="0" y="15"/>
                      </a:lnTo>
                      <a:lnTo>
                        <a:pt x="0" y="21"/>
                      </a:lnTo>
                      <a:lnTo>
                        <a:pt x="1" y="25"/>
                      </a:lnTo>
                      <a:lnTo>
                        <a:pt x="1" y="27"/>
                      </a:lnTo>
                      <a:lnTo>
                        <a:pt x="2" y="29"/>
                      </a:lnTo>
                      <a:lnTo>
                        <a:pt x="4" y="30"/>
                      </a:lnTo>
                      <a:lnTo>
                        <a:pt x="7" y="31"/>
                      </a:lnTo>
                      <a:lnTo>
                        <a:pt x="11" y="32"/>
                      </a:lnTo>
                      <a:lnTo>
                        <a:pt x="17" y="33"/>
                      </a:lnTo>
                      <a:lnTo>
                        <a:pt x="26" y="33"/>
                      </a:lnTo>
                      <a:lnTo>
                        <a:pt x="36" y="34"/>
                      </a:lnTo>
                      <a:lnTo>
                        <a:pt x="46" y="34"/>
                      </a:lnTo>
                      <a:lnTo>
                        <a:pt x="56" y="34"/>
                      </a:lnTo>
                      <a:lnTo>
                        <a:pt x="64" y="34"/>
                      </a:lnTo>
                      <a:lnTo>
                        <a:pt x="69" y="33"/>
                      </a:lnTo>
                      <a:lnTo>
                        <a:pt x="72" y="31"/>
                      </a:lnTo>
                      <a:lnTo>
                        <a:pt x="74" y="30"/>
                      </a:lnTo>
                      <a:lnTo>
                        <a:pt x="75" y="28"/>
                      </a:lnTo>
                      <a:lnTo>
                        <a:pt x="76" y="26"/>
                      </a:lnTo>
                      <a:lnTo>
                        <a:pt x="76" y="21"/>
                      </a:lnTo>
                      <a:lnTo>
                        <a:pt x="76" y="14"/>
                      </a:lnTo>
                      <a:lnTo>
                        <a:pt x="75" y="8"/>
                      </a:lnTo>
                      <a:lnTo>
                        <a:pt x="75" y="5"/>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40140" name="Freeform 530"/>
                <p:cNvSpPr>
                  <a:spLocks/>
                </p:cNvSpPr>
                <p:nvPr/>
              </p:nvSpPr>
              <p:spPr bwMode="auto">
                <a:xfrm>
                  <a:off x="2116" y="2370"/>
                  <a:ext cx="9" cy="5"/>
                </a:xfrm>
                <a:custGeom>
                  <a:avLst/>
                  <a:gdLst>
                    <a:gd name="T0" fmla="*/ 0 w 76"/>
                    <a:gd name="T1" fmla="*/ 0 h 34"/>
                    <a:gd name="T2" fmla="*/ 0 w 76"/>
                    <a:gd name="T3" fmla="*/ 0 h 34"/>
                    <a:gd name="T4" fmla="*/ 0 w 76"/>
                    <a:gd name="T5" fmla="*/ 0 h 34"/>
                    <a:gd name="T6" fmla="*/ 0 w 76"/>
                    <a:gd name="T7" fmla="*/ 0 h 34"/>
                    <a:gd name="T8" fmla="*/ 0 w 76"/>
                    <a:gd name="T9" fmla="*/ 0 h 34"/>
                    <a:gd name="T10" fmla="*/ 0 w 76"/>
                    <a:gd name="T11" fmla="*/ 0 h 34"/>
                    <a:gd name="T12" fmla="*/ 0 w 76"/>
                    <a:gd name="T13" fmla="*/ 0 h 34"/>
                    <a:gd name="T14" fmla="*/ 0 w 76"/>
                    <a:gd name="T15" fmla="*/ 0 h 34"/>
                    <a:gd name="T16" fmla="*/ 0 w 76"/>
                    <a:gd name="T17" fmla="*/ 0 h 34"/>
                    <a:gd name="T18" fmla="*/ 0 w 76"/>
                    <a:gd name="T19" fmla="*/ 0 h 34"/>
                    <a:gd name="T20" fmla="*/ 0 w 76"/>
                    <a:gd name="T21" fmla="*/ 0 h 34"/>
                    <a:gd name="T22" fmla="*/ 0 w 76"/>
                    <a:gd name="T23" fmla="*/ 0 h 34"/>
                    <a:gd name="T24" fmla="*/ 0 w 76"/>
                    <a:gd name="T25" fmla="*/ 0 h 34"/>
                    <a:gd name="T26" fmla="*/ 0 w 76"/>
                    <a:gd name="T27" fmla="*/ 0 h 34"/>
                    <a:gd name="T28" fmla="*/ 0 w 76"/>
                    <a:gd name="T29" fmla="*/ 0 h 34"/>
                    <a:gd name="T30" fmla="*/ 0 w 76"/>
                    <a:gd name="T31" fmla="*/ 0 h 34"/>
                    <a:gd name="T32" fmla="*/ 0 w 76"/>
                    <a:gd name="T33" fmla="*/ 0 h 34"/>
                    <a:gd name="T34" fmla="*/ 0 w 76"/>
                    <a:gd name="T35" fmla="*/ 0 h 34"/>
                    <a:gd name="T36" fmla="*/ 0 w 76"/>
                    <a:gd name="T37" fmla="*/ 0 h 34"/>
                    <a:gd name="T38" fmla="*/ 0 w 76"/>
                    <a:gd name="T39" fmla="*/ 0 h 34"/>
                    <a:gd name="T40" fmla="*/ 0 w 76"/>
                    <a:gd name="T41" fmla="*/ 0 h 34"/>
                    <a:gd name="T42" fmla="*/ 0 w 76"/>
                    <a:gd name="T43" fmla="*/ 0 h 34"/>
                    <a:gd name="T44" fmla="*/ 0 w 76"/>
                    <a:gd name="T45" fmla="*/ 0 h 34"/>
                    <a:gd name="T46" fmla="*/ 0 w 76"/>
                    <a:gd name="T47" fmla="*/ 0 h 34"/>
                    <a:gd name="T48" fmla="*/ 0 w 76"/>
                    <a:gd name="T49" fmla="*/ 0 h 34"/>
                    <a:gd name="T50" fmla="*/ 0 w 76"/>
                    <a:gd name="T51" fmla="*/ 0 h 34"/>
                    <a:gd name="T52" fmla="*/ 0 w 76"/>
                    <a:gd name="T53" fmla="*/ 0 h 34"/>
                    <a:gd name="T54" fmla="*/ 0 w 76"/>
                    <a:gd name="T55" fmla="*/ 0 h 34"/>
                    <a:gd name="T56" fmla="*/ 0 w 76"/>
                    <a:gd name="T57" fmla="*/ 0 h 34"/>
                    <a:gd name="T58" fmla="*/ 0 w 76"/>
                    <a:gd name="T59" fmla="*/ 0 h 34"/>
                    <a:gd name="T60" fmla="*/ 0 w 76"/>
                    <a:gd name="T61" fmla="*/ 0 h 34"/>
                    <a:gd name="T62" fmla="*/ 0 w 76"/>
                    <a:gd name="T63" fmla="*/ 0 h 34"/>
                    <a:gd name="T64" fmla="*/ 0 w 76"/>
                    <a:gd name="T65" fmla="*/ 0 h 34"/>
                    <a:gd name="T66" fmla="*/ 0 w 76"/>
                    <a:gd name="T67" fmla="*/ 0 h 34"/>
                    <a:gd name="T68" fmla="*/ 0 w 76"/>
                    <a:gd name="T69" fmla="*/ 0 h 34"/>
                    <a:gd name="T70" fmla="*/ 0 w 76"/>
                    <a:gd name="T71" fmla="*/ 0 h 34"/>
                    <a:gd name="T72" fmla="*/ 0 w 76"/>
                    <a:gd name="T73" fmla="*/ 0 h 34"/>
                    <a:gd name="T74" fmla="*/ 0 w 76"/>
                    <a:gd name="T75" fmla="*/ 0 h 34"/>
                    <a:gd name="T76" fmla="*/ 0 w 76"/>
                    <a:gd name="T77" fmla="*/ 0 h 34"/>
                    <a:gd name="T78" fmla="*/ 0 w 76"/>
                    <a:gd name="T79" fmla="*/ 0 h 34"/>
                    <a:gd name="T80" fmla="*/ 0 w 76"/>
                    <a:gd name="T81" fmla="*/ 0 h 3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76" h="34">
                      <a:moveTo>
                        <a:pt x="75" y="5"/>
                      </a:moveTo>
                      <a:lnTo>
                        <a:pt x="75" y="3"/>
                      </a:lnTo>
                      <a:lnTo>
                        <a:pt x="73" y="1"/>
                      </a:lnTo>
                      <a:lnTo>
                        <a:pt x="70" y="1"/>
                      </a:lnTo>
                      <a:lnTo>
                        <a:pt x="66" y="2"/>
                      </a:lnTo>
                      <a:lnTo>
                        <a:pt x="59" y="3"/>
                      </a:lnTo>
                      <a:lnTo>
                        <a:pt x="51" y="4"/>
                      </a:lnTo>
                      <a:lnTo>
                        <a:pt x="42" y="3"/>
                      </a:lnTo>
                      <a:lnTo>
                        <a:pt x="33" y="3"/>
                      </a:lnTo>
                      <a:lnTo>
                        <a:pt x="24" y="2"/>
                      </a:lnTo>
                      <a:lnTo>
                        <a:pt x="17" y="2"/>
                      </a:lnTo>
                      <a:lnTo>
                        <a:pt x="12" y="1"/>
                      </a:lnTo>
                      <a:lnTo>
                        <a:pt x="8" y="1"/>
                      </a:lnTo>
                      <a:lnTo>
                        <a:pt x="6" y="1"/>
                      </a:lnTo>
                      <a:lnTo>
                        <a:pt x="4" y="0"/>
                      </a:lnTo>
                      <a:lnTo>
                        <a:pt x="2" y="0"/>
                      </a:lnTo>
                      <a:lnTo>
                        <a:pt x="1" y="2"/>
                      </a:lnTo>
                      <a:lnTo>
                        <a:pt x="0" y="9"/>
                      </a:lnTo>
                      <a:lnTo>
                        <a:pt x="0" y="15"/>
                      </a:lnTo>
                      <a:lnTo>
                        <a:pt x="0" y="21"/>
                      </a:lnTo>
                      <a:lnTo>
                        <a:pt x="0" y="24"/>
                      </a:lnTo>
                      <a:lnTo>
                        <a:pt x="1" y="27"/>
                      </a:lnTo>
                      <a:lnTo>
                        <a:pt x="2" y="29"/>
                      </a:lnTo>
                      <a:lnTo>
                        <a:pt x="3" y="30"/>
                      </a:lnTo>
                      <a:lnTo>
                        <a:pt x="6" y="31"/>
                      </a:lnTo>
                      <a:lnTo>
                        <a:pt x="10" y="31"/>
                      </a:lnTo>
                      <a:lnTo>
                        <a:pt x="18" y="32"/>
                      </a:lnTo>
                      <a:lnTo>
                        <a:pt x="27" y="33"/>
                      </a:lnTo>
                      <a:lnTo>
                        <a:pt x="37" y="33"/>
                      </a:lnTo>
                      <a:lnTo>
                        <a:pt x="47" y="34"/>
                      </a:lnTo>
                      <a:lnTo>
                        <a:pt x="56" y="34"/>
                      </a:lnTo>
                      <a:lnTo>
                        <a:pt x="64" y="33"/>
                      </a:lnTo>
                      <a:lnTo>
                        <a:pt x="69" y="32"/>
                      </a:lnTo>
                      <a:lnTo>
                        <a:pt x="72" y="31"/>
                      </a:lnTo>
                      <a:lnTo>
                        <a:pt x="74" y="30"/>
                      </a:lnTo>
                      <a:lnTo>
                        <a:pt x="76" y="28"/>
                      </a:lnTo>
                      <a:lnTo>
                        <a:pt x="76" y="26"/>
                      </a:lnTo>
                      <a:lnTo>
                        <a:pt x="76" y="21"/>
                      </a:lnTo>
                      <a:lnTo>
                        <a:pt x="76" y="14"/>
                      </a:lnTo>
                      <a:lnTo>
                        <a:pt x="75" y="8"/>
                      </a:lnTo>
                      <a:lnTo>
                        <a:pt x="75" y="5"/>
                      </a:lnTo>
                      <a:close/>
                    </a:path>
                  </a:pathLst>
                </a:custGeom>
                <a:solidFill>
                  <a:srgbClr val="E5DDD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0141" name="Freeform 531"/>
                <p:cNvSpPr>
                  <a:spLocks/>
                </p:cNvSpPr>
                <p:nvPr/>
              </p:nvSpPr>
              <p:spPr bwMode="auto">
                <a:xfrm>
                  <a:off x="2116" y="2370"/>
                  <a:ext cx="9" cy="5"/>
                </a:xfrm>
                <a:custGeom>
                  <a:avLst/>
                  <a:gdLst>
                    <a:gd name="T0" fmla="*/ 0 w 76"/>
                    <a:gd name="T1" fmla="*/ 0 h 34"/>
                    <a:gd name="T2" fmla="*/ 0 w 76"/>
                    <a:gd name="T3" fmla="*/ 0 h 34"/>
                    <a:gd name="T4" fmla="*/ 0 w 76"/>
                    <a:gd name="T5" fmla="*/ 0 h 34"/>
                    <a:gd name="T6" fmla="*/ 0 w 76"/>
                    <a:gd name="T7" fmla="*/ 0 h 34"/>
                    <a:gd name="T8" fmla="*/ 0 w 76"/>
                    <a:gd name="T9" fmla="*/ 0 h 34"/>
                    <a:gd name="T10" fmla="*/ 0 w 76"/>
                    <a:gd name="T11" fmla="*/ 0 h 34"/>
                    <a:gd name="T12" fmla="*/ 0 w 76"/>
                    <a:gd name="T13" fmla="*/ 0 h 34"/>
                    <a:gd name="T14" fmla="*/ 0 w 76"/>
                    <a:gd name="T15" fmla="*/ 0 h 34"/>
                    <a:gd name="T16" fmla="*/ 0 w 76"/>
                    <a:gd name="T17" fmla="*/ 0 h 34"/>
                    <a:gd name="T18" fmla="*/ 0 w 76"/>
                    <a:gd name="T19" fmla="*/ 0 h 34"/>
                    <a:gd name="T20" fmla="*/ 0 w 76"/>
                    <a:gd name="T21" fmla="*/ 0 h 34"/>
                    <a:gd name="T22" fmla="*/ 0 w 76"/>
                    <a:gd name="T23" fmla="*/ 0 h 34"/>
                    <a:gd name="T24" fmla="*/ 0 w 76"/>
                    <a:gd name="T25" fmla="*/ 0 h 34"/>
                    <a:gd name="T26" fmla="*/ 0 w 76"/>
                    <a:gd name="T27" fmla="*/ 0 h 34"/>
                    <a:gd name="T28" fmla="*/ 0 w 76"/>
                    <a:gd name="T29" fmla="*/ 0 h 34"/>
                    <a:gd name="T30" fmla="*/ 0 w 76"/>
                    <a:gd name="T31" fmla="*/ 0 h 34"/>
                    <a:gd name="T32" fmla="*/ 0 w 76"/>
                    <a:gd name="T33" fmla="*/ 0 h 34"/>
                    <a:gd name="T34" fmla="*/ 0 w 76"/>
                    <a:gd name="T35" fmla="*/ 0 h 34"/>
                    <a:gd name="T36" fmla="*/ 0 w 76"/>
                    <a:gd name="T37" fmla="*/ 0 h 34"/>
                    <a:gd name="T38" fmla="*/ 0 w 76"/>
                    <a:gd name="T39" fmla="*/ 0 h 34"/>
                    <a:gd name="T40" fmla="*/ 0 w 76"/>
                    <a:gd name="T41" fmla="*/ 0 h 34"/>
                    <a:gd name="T42" fmla="*/ 0 w 76"/>
                    <a:gd name="T43" fmla="*/ 0 h 34"/>
                    <a:gd name="T44" fmla="*/ 0 w 76"/>
                    <a:gd name="T45" fmla="*/ 0 h 34"/>
                    <a:gd name="T46" fmla="*/ 0 w 76"/>
                    <a:gd name="T47" fmla="*/ 0 h 34"/>
                    <a:gd name="T48" fmla="*/ 0 w 76"/>
                    <a:gd name="T49" fmla="*/ 0 h 34"/>
                    <a:gd name="T50" fmla="*/ 0 w 76"/>
                    <a:gd name="T51" fmla="*/ 0 h 34"/>
                    <a:gd name="T52" fmla="*/ 0 w 76"/>
                    <a:gd name="T53" fmla="*/ 0 h 34"/>
                    <a:gd name="T54" fmla="*/ 0 w 76"/>
                    <a:gd name="T55" fmla="*/ 0 h 34"/>
                    <a:gd name="T56" fmla="*/ 0 w 76"/>
                    <a:gd name="T57" fmla="*/ 0 h 34"/>
                    <a:gd name="T58" fmla="*/ 0 w 76"/>
                    <a:gd name="T59" fmla="*/ 0 h 34"/>
                    <a:gd name="T60" fmla="*/ 0 w 76"/>
                    <a:gd name="T61" fmla="*/ 0 h 34"/>
                    <a:gd name="T62" fmla="*/ 0 w 76"/>
                    <a:gd name="T63" fmla="*/ 0 h 34"/>
                    <a:gd name="T64" fmla="*/ 0 w 76"/>
                    <a:gd name="T65" fmla="*/ 0 h 34"/>
                    <a:gd name="T66" fmla="*/ 0 w 76"/>
                    <a:gd name="T67" fmla="*/ 0 h 34"/>
                    <a:gd name="T68" fmla="*/ 0 w 76"/>
                    <a:gd name="T69" fmla="*/ 0 h 34"/>
                    <a:gd name="T70" fmla="*/ 0 w 76"/>
                    <a:gd name="T71" fmla="*/ 0 h 34"/>
                    <a:gd name="T72" fmla="*/ 0 w 76"/>
                    <a:gd name="T73" fmla="*/ 0 h 34"/>
                    <a:gd name="T74" fmla="*/ 0 w 76"/>
                    <a:gd name="T75" fmla="*/ 0 h 34"/>
                    <a:gd name="T76" fmla="*/ 0 w 76"/>
                    <a:gd name="T77" fmla="*/ 0 h 34"/>
                    <a:gd name="T78" fmla="*/ 0 w 76"/>
                    <a:gd name="T79" fmla="*/ 0 h 34"/>
                    <a:gd name="T80" fmla="*/ 0 w 76"/>
                    <a:gd name="T81" fmla="*/ 0 h 34"/>
                    <a:gd name="T82" fmla="*/ 0 w 76"/>
                    <a:gd name="T83" fmla="*/ 0 h 34"/>
                    <a:gd name="T84" fmla="*/ 0 w 76"/>
                    <a:gd name="T85" fmla="*/ 0 h 34"/>
                    <a:gd name="T86" fmla="*/ 0 w 76"/>
                    <a:gd name="T87" fmla="*/ 0 h 34"/>
                    <a:gd name="T88" fmla="*/ 0 w 76"/>
                    <a:gd name="T89" fmla="*/ 0 h 34"/>
                    <a:gd name="T90" fmla="*/ 0 w 76"/>
                    <a:gd name="T91" fmla="*/ 0 h 34"/>
                    <a:gd name="T92" fmla="*/ 0 w 76"/>
                    <a:gd name="T93" fmla="*/ 0 h 34"/>
                    <a:gd name="T94" fmla="*/ 0 w 76"/>
                    <a:gd name="T95" fmla="*/ 0 h 34"/>
                    <a:gd name="T96" fmla="*/ 0 w 76"/>
                    <a:gd name="T97" fmla="*/ 0 h 3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76" h="34">
                      <a:moveTo>
                        <a:pt x="75" y="5"/>
                      </a:moveTo>
                      <a:lnTo>
                        <a:pt x="75" y="5"/>
                      </a:lnTo>
                      <a:lnTo>
                        <a:pt x="75" y="3"/>
                      </a:lnTo>
                      <a:lnTo>
                        <a:pt x="73" y="1"/>
                      </a:lnTo>
                      <a:lnTo>
                        <a:pt x="70" y="1"/>
                      </a:lnTo>
                      <a:lnTo>
                        <a:pt x="66" y="2"/>
                      </a:lnTo>
                      <a:lnTo>
                        <a:pt x="59" y="3"/>
                      </a:lnTo>
                      <a:lnTo>
                        <a:pt x="51" y="4"/>
                      </a:lnTo>
                      <a:lnTo>
                        <a:pt x="42" y="3"/>
                      </a:lnTo>
                      <a:lnTo>
                        <a:pt x="33" y="3"/>
                      </a:lnTo>
                      <a:lnTo>
                        <a:pt x="24" y="2"/>
                      </a:lnTo>
                      <a:lnTo>
                        <a:pt x="17" y="2"/>
                      </a:lnTo>
                      <a:lnTo>
                        <a:pt x="12" y="1"/>
                      </a:lnTo>
                      <a:lnTo>
                        <a:pt x="8" y="1"/>
                      </a:lnTo>
                      <a:lnTo>
                        <a:pt x="6" y="1"/>
                      </a:lnTo>
                      <a:lnTo>
                        <a:pt x="4" y="0"/>
                      </a:lnTo>
                      <a:lnTo>
                        <a:pt x="2" y="0"/>
                      </a:lnTo>
                      <a:lnTo>
                        <a:pt x="1" y="2"/>
                      </a:lnTo>
                      <a:lnTo>
                        <a:pt x="0" y="9"/>
                      </a:lnTo>
                      <a:lnTo>
                        <a:pt x="0" y="15"/>
                      </a:lnTo>
                      <a:lnTo>
                        <a:pt x="0" y="21"/>
                      </a:lnTo>
                      <a:lnTo>
                        <a:pt x="0" y="24"/>
                      </a:lnTo>
                      <a:lnTo>
                        <a:pt x="1" y="27"/>
                      </a:lnTo>
                      <a:lnTo>
                        <a:pt x="2" y="29"/>
                      </a:lnTo>
                      <a:lnTo>
                        <a:pt x="3" y="30"/>
                      </a:lnTo>
                      <a:lnTo>
                        <a:pt x="6" y="31"/>
                      </a:lnTo>
                      <a:lnTo>
                        <a:pt x="10" y="31"/>
                      </a:lnTo>
                      <a:lnTo>
                        <a:pt x="18" y="32"/>
                      </a:lnTo>
                      <a:lnTo>
                        <a:pt x="27" y="33"/>
                      </a:lnTo>
                      <a:lnTo>
                        <a:pt x="37" y="33"/>
                      </a:lnTo>
                      <a:lnTo>
                        <a:pt x="47" y="34"/>
                      </a:lnTo>
                      <a:lnTo>
                        <a:pt x="56" y="34"/>
                      </a:lnTo>
                      <a:lnTo>
                        <a:pt x="64" y="33"/>
                      </a:lnTo>
                      <a:lnTo>
                        <a:pt x="69" y="32"/>
                      </a:lnTo>
                      <a:lnTo>
                        <a:pt x="72" y="31"/>
                      </a:lnTo>
                      <a:lnTo>
                        <a:pt x="74" y="30"/>
                      </a:lnTo>
                      <a:lnTo>
                        <a:pt x="76" y="28"/>
                      </a:lnTo>
                      <a:lnTo>
                        <a:pt x="76" y="26"/>
                      </a:lnTo>
                      <a:lnTo>
                        <a:pt x="76" y="21"/>
                      </a:lnTo>
                      <a:lnTo>
                        <a:pt x="76" y="14"/>
                      </a:lnTo>
                      <a:lnTo>
                        <a:pt x="75" y="8"/>
                      </a:lnTo>
                      <a:lnTo>
                        <a:pt x="75" y="5"/>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40142" name="Freeform 532"/>
                <p:cNvSpPr>
                  <a:spLocks/>
                </p:cNvSpPr>
                <p:nvPr/>
              </p:nvSpPr>
              <p:spPr bwMode="auto">
                <a:xfrm>
                  <a:off x="2078" y="2370"/>
                  <a:ext cx="10" cy="5"/>
                </a:xfrm>
                <a:custGeom>
                  <a:avLst/>
                  <a:gdLst>
                    <a:gd name="T0" fmla="*/ 0 w 75"/>
                    <a:gd name="T1" fmla="*/ 0 h 34"/>
                    <a:gd name="T2" fmla="*/ 0 w 75"/>
                    <a:gd name="T3" fmla="*/ 0 h 34"/>
                    <a:gd name="T4" fmla="*/ 0 w 75"/>
                    <a:gd name="T5" fmla="*/ 0 h 34"/>
                    <a:gd name="T6" fmla="*/ 0 w 75"/>
                    <a:gd name="T7" fmla="*/ 0 h 34"/>
                    <a:gd name="T8" fmla="*/ 0 w 75"/>
                    <a:gd name="T9" fmla="*/ 0 h 34"/>
                    <a:gd name="T10" fmla="*/ 0 w 75"/>
                    <a:gd name="T11" fmla="*/ 0 h 34"/>
                    <a:gd name="T12" fmla="*/ 0 w 75"/>
                    <a:gd name="T13" fmla="*/ 0 h 34"/>
                    <a:gd name="T14" fmla="*/ 0 w 75"/>
                    <a:gd name="T15" fmla="*/ 0 h 34"/>
                    <a:gd name="T16" fmla="*/ 0 w 75"/>
                    <a:gd name="T17" fmla="*/ 0 h 34"/>
                    <a:gd name="T18" fmla="*/ 0 w 75"/>
                    <a:gd name="T19" fmla="*/ 0 h 34"/>
                    <a:gd name="T20" fmla="*/ 0 w 75"/>
                    <a:gd name="T21" fmla="*/ 0 h 34"/>
                    <a:gd name="T22" fmla="*/ 0 w 75"/>
                    <a:gd name="T23" fmla="*/ 0 h 34"/>
                    <a:gd name="T24" fmla="*/ 0 w 75"/>
                    <a:gd name="T25" fmla="*/ 0 h 34"/>
                    <a:gd name="T26" fmla="*/ 0 w 75"/>
                    <a:gd name="T27" fmla="*/ 0 h 34"/>
                    <a:gd name="T28" fmla="*/ 0 w 75"/>
                    <a:gd name="T29" fmla="*/ 0 h 34"/>
                    <a:gd name="T30" fmla="*/ 0 w 75"/>
                    <a:gd name="T31" fmla="*/ 0 h 34"/>
                    <a:gd name="T32" fmla="*/ 0 w 75"/>
                    <a:gd name="T33" fmla="*/ 0 h 34"/>
                    <a:gd name="T34" fmla="*/ 0 w 75"/>
                    <a:gd name="T35" fmla="*/ 0 h 34"/>
                    <a:gd name="T36" fmla="*/ 0 w 75"/>
                    <a:gd name="T37" fmla="*/ 0 h 34"/>
                    <a:gd name="T38" fmla="*/ 0 w 75"/>
                    <a:gd name="T39" fmla="*/ 0 h 34"/>
                    <a:gd name="T40" fmla="*/ 0 w 75"/>
                    <a:gd name="T41" fmla="*/ 0 h 34"/>
                    <a:gd name="T42" fmla="*/ 0 w 75"/>
                    <a:gd name="T43" fmla="*/ 0 h 34"/>
                    <a:gd name="T44" fmla="*/ 0 w 75"/>
                    <a:gd name="T45" fmla="*/ 0 h 34"/>
                    <a:gd name="T46" fmla="*/ 0 w 75"/>
                    <a:gd name="T47" fmla="*/ 0 h 34"/>
                    <a:gd name="T48" fmla="*/ 0 w 75"/>
                    <a:gd name="T49" fmla="*/ 0 h 34"/>
                    <a:gd name="T50" fmla="*/ 0 w 75"/>
                    <a:gd name="T51" fmla="*/ 0 h 34"/>
                    <a:gd name="T52" fmla="*/ 0 w 75"/>
                    <a:gd name="T53" fmla="*/ 0 h 34"/>
                    <a:gd name="T54" fmla="*/ 0 w 75"/>
                    <a:gd name="T55" fmla="*/ 0 h 34"/>
                    <a:gd name="T56" fmla="*/ 0 w 75"/>
                    <a:gd name="T57" fmla="*/ 0 h 34"/>
                    <a:gd name="T58" fmla="*/ 0 w 75"/>
                    <a:gd name="T59" fmla="*/ 0 h 34"/>
                    <a:gd name="T60" fmla="*/ 0 w 75"/>
                    <a:gd name="T61" fmla="*/ 0 h 34"/>
                    <a:gd name="T62" fmla="*/ 0 w 75"/>
                    <a:gd name="T63" fmla="*/ 0 h 34"/>
                    <a:gd name="T64" fmla="*/ 0 w 75"/>
                    <a:gd name="T65" fmla="*/ 0 h 34"/>
                    <a:gd name="T66" fmla="*/ 0 w 75"/>
                    <a:gd name="T67" fmla="*/ 0 h 34"/>
                    <a:gd name="T68" fmla="*/ 0 w 75"/>
                    <a:gd name="T69" fmla="*/ 0 h 34"/>
                    <a:gd name="T70" fmla="*/ 0 w 75"/>
                    <a:gd name="T71" fmla="*/ 0 h 34"/>
                    <a:gd name="T72" fmla="*/ 0 w 75"/>
                    <a:gd name="T73" fmla="*/ 0 h 34"/>
                    <a:gd name="T74" fmla="*/ 0 w 75"/>
                    <a:gd name="T75" fmla="*/ 0 h 34"/>
                    <a:gd name="T76" fmla="*/ 0 w 75"/>
                    <a:gd name="T77" fmla="*/ 0 h 34"/>
                    <a:gd name="T78" fmla="*/ 0 w 75"/>
                    <a:gd name="T79" fmla="*/ 0 h 34"/>
                    <a:gd name="T80" fmla="*/ 0 w 75"/>
                    <a:gd name="T81" fmla="*/ 0 h 3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75" h="34">
                      <a:moveTo>
                        <a:pt x="74" y="6"/>
                      </a:moveTo>
                      <a:lnTo>
                        <a:pt x="74" y="4"/>
                      </a:lnTo>
                      <a:lnTo>
                        <a:pt x="72" y="2"/>
                      </a:lnTo>
                      <a:lnTo>
                        <a:pt x="69" y="2"/>
                      </a:lnTo>
                      <a:lnTo>
                        <a:pt x="65" y="2"/>
                      </a:lnTo>
                      <a:lnTo>
                        <a:pt x="58" y="3"/>
                      </a:lnTo>
                      <a:lnTo>
                        <a:pt x="50" y="4"/>
                      </a:lnTo>
                      <a:lnTo>
                        <a:pt x="41" y="3"/>
                      </a:lnTo>
                      <a:lnTo>
                        <a:pt x="32" y="3"/>
                      </a:lnTo>
                      <a:lnTo>
                        <a:pt x="23" y="2"/>
                      </a:lnTo>
                      <a:lnTo>
                        <a:pt x="16" y="2"/>
                      </a:lnTo>
                      <a:lnTo>
                        <a:pt x="11" y="1"/>
                      </a:lnTo>
                      <a:lnTo>
                        <a:pt x="9" y="1"/>
                      </a:lnTo>
                      <a:lnTo>
                        <a:pt x="6" y="1"/>
                      </a:lnTo>
                      <a:lnTo>
                        <a:pt x="4" y="0"/>
                      </a:lnTo>
                      <a:lnTo>
                        <a:pt x="2" y="1"/>
                      </a:lnTo>
                      <a:lnTo>
                        <a:pt x="1" y="3"/>
                      </a:lnTo>
                      <a:lnTo>
                        <a:pt x="0" y="9"/>
                      </a:lnTo>
                      <a:lnTo>
                        <a:pt x="0" y="15"/>
                      </a:lnTo>
                      <a:lnTo>
                        <a:pt x="0" y="21"/>
                      </a:lnTo>
                      <a:lnTo>
                        <a:pt x="0" y="25"/>
                      </a:lnTo>
                      <a:lnTo>
                        <a:pt x="1" y="27"/>
                      </a:lnTo>
                      <a:lnTo>
                        <a:pt x="2" y="29"/>
                      </a:lnTo>
                      <a:lnTo>
                        <a:pt x="3" y="31"/>
                      </a:lnTo>
                      <a:lnTo>
                        <a:pt x="6" y="32"/>
                      </a:lnTo>
                      <a:lnTo>
                        <a:pt x="10" y="32"/>
                      </a:lnTo>
                      <a:lnTo>
                        <a:pt x="17" y="33"/>
                      </a:lnTo>
                      <a:lnTo>
                        <a:pt x="26" y="34"/>
                      </a:lnTo>
                      <a:lnTo>
                        <a:pt x="36" y="34"/>
                      </a:lnTo>
                      <a:lnTo>
                        <a:pt x="46" y="34"/>
                      </a:lnTo>
                      <a:lnTo>
                        <a:pt x="55" y="34"/>
                      </a:lnTo>
                      <a:lnTo>
                        <a:pt x="63" y="34"/>
                      </a:lnTo>
                      <a:lnTo>
                        <a:pt x="68" y="33"/>
                      </a:lnTo>
                      <a:lnTo>
                        <a:pt x="71" y="32"/>
                      </a:lnTo>
                      <a:lnTo>
                        <a:pt x="73" y="30"/>
                      </a:lnTo>
                      <a:lnTo>
                        <a:pt x="75" y="28"/>
                      </a:lnTo>
                      <a:lnTo>
                        <a:pt x="75" y="26"/>
                      </a:lnTo>
                      <a:lnTo>
                        <a:pt x="75" y="21"/>
                      </a:lnTo>
                      <a:lnTo>
                        <a:pt x="75" y="14"/>
                      </a:lnTo>
                      <a:lnTo>
                        <a:pt x="74" y="9"/>
                      </a:lnTo>
                      <a:lnTo>
                        <a:pt x="74" y="6"/>
                      </a:lnTo>
                      <a:close/>
                    </a:path>
                  </a:pathLst>
                </a:custGeom>
                <a:solidFill>
                  <a:srgbClr val="E5DDD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0143" name="Freeform 533"/>
                <p:cNvSpPr>
                  <a:spLocks/>
                </p:cNvSpPr>
                <p:nvPr/>
              </p:nvSpPr>
              <p:spPr bwMode="auto">
                <a:xfrm>
                  <a:off x="2078" y="2370"/>
                  <a:ext cx="10" cy="5"/>
                </a:xfrm>
                <a:custGeom>
                  <a:avLst/>
                  <a:gdLst>
                    <a:gd name="T0" fmla="*/ 0 w 75"/>
                    <a:gd name="T1" fmla="*/ 0 h 34"/>
                    <a:gd name="T2" fmla="*/ 0 w 75"/>
                    <a:gd name="T3" fmla="*/ 0 h 34"/>
                    <a:gd name="T4" fmla="*/ 0 w 75"/>
                    <a:gd name="T5" fmla="*/ 0 h 34"/>
                    <a:gd name="T6" fmla="*/ 0 w 75"/>
                    <a:gd name="T7" fmla="*/ 0 h 34"/>
                    <a:gd name="T8" fmla="*/ 0 w 75"/>
                    <a:gd name="T9" fmla="*/ 0 h 34"/>
                    <a:gd name="T10" fmla="*/ 0 w 75"/>
                    <a:gd name="T11" fmla="*/ 0 h 34"/>
                    <a:gd name="T12" fmla="*/ 0 w 75"/>
                    <a:gd name="T13" fmla="*/ 0 h 34"/>
                    <a:gd name="T14" fmla="*/ 0 w 75"/>
                    <a:gd name="T15" fmla="*/ 0 h 34"/>
                    <a:gd name="T16" fmla="*/ 0 w 75"/>
                    <a:gd name="T17" fmla="*/ 0 h 34"/>
                    <a:gd name="T18" fmla="*/ 0 w 75"/>
                    <a:gd name="T19" fmla="*/ 0 h 34"/>
                    <a:gd name="T20" fmla="*/ 0 w 75"/>
                    <a:gd name="T21" fmla="*/ 0 h 34"/>
                    <a:gd name="T22" fmla="*/ 0 w 75"/>
                    <a:gd name="T23" fmla="*/ 0 h 34"/>
                    <a:gd name="T24" fmla="*/ 0 w 75"/>
                    <a:gd name="T25" fmla="*/ 0 h 34"/>
                    <a:gd name="T26" fmla="*/ 0 w 75"/>
                    <a:gd name="T27" fmla="*/ 0 h 34"/>
                    <a:gd name="T28" fmla="*/ 0 w 75"/>
                    <a:gd name="T29" fmla="*/ 0 h 34"/>
                    <a:gd name="T30" fmla="*/ 0 w 75"/>
                    <a:gd name="T31" fmla="*/ 0 h 34"/>
                    <a:gd name="T32" fmla="*/ 0 w 75"/>
                    <a:gd name="T33" fmla="*/ 0 h 34"/>
                    <a:gd name="T34" fmla="*/ 0 w 75"/>
                    <a:gd name="T35" fmla="*/ 0 h 34"/>
                    <a:gd name="T36" fmla="*/ 0 w 75"/>
                    <a:gd name="T37" fmla="*/ 0 h 34"/>
                    <a:gd name="T38" fmla="*/ 0 w 75"/>
                    <a:gd name="T39" fmla="*/ 0 h 34"/>
                    <a:gd name="T40" fmla="*/ 0 w 75"/>
                    <a:gd name="T41" fmla="*/ 0 h 34"/>
                    <a:gd name="T42" fmla="*/ 0 w 75"/>
                    <a:gd name="T43" fmla="*/ 0 h 34"/>
                    <a:gd name="T44" fmla="*/ 0 w 75"/>
                    <a:gd name="T45" fmla="*/ 0 h 34"/>
                    <a:gd name="T46" fmla="*/ 0 w 75"/>
                    <a:gd name="T47" fmla="*/ 0 h 34"/>
                    <a:gd name="T48" fmla="*/ 0 w 75"/>
                    <a:gd name="T49" fmla="*/ 0 h 34"/>
                    <a:gd name="T50" fmla="*/ 0 w 75"/>
                    <a:gd name="T51" fmla="*/ 0 h 34"/>
                    <a:gd name="T52" fmla="*/ 0 w 75"/>
                    <a:gd name="T53" fmla="*/ 0 h 34"/>
                    <a:gd name="T54" fmla="*/ 0 w 75"/>
                    <a:gd name="T55" fmla="*/ 0 h 34"/>
                    <a:gd name="T56" fmla="*/ 0 w 75"/>
                    <a:gd name="T57" fmla="*/ 0 h 34"/>
                    <a:gd name="T58" fmla="*/ 0 w 75"/>
                    <a:gd name="T59" fmla="*/ 0 h 34"/>
                    <a:gd name="T60" fmla="*/ 0 w 75"/>
                    <a:gd name="T61" fmla="*/ 0 h 34"/>
                    <a:gd name="T62" fmla="*/ 0 w 75"/>
                    <a:gd name="T63" fmla="*/ 0 h 34"/>
                    <a:gd name="T64" fmla="*/ 0 w 75"/>
                    <a:gd name="T65" fmla="*/ 0 h 34"/>
                    <a:gd name="T66" fmla="*/ 0 w 75"/>
                    <a:gd name="T67" fmla="*/ 0 h 34"/>
                    <a:gd name="T68" fmla="*/ 0 w 75"/>
                    <a:gd name="T69" fmla="*/ 0 h 34"/>
                    <a:gd name="T70" fmla="*/ 0 w 75"/>
                    <a:gd name="T71" fmla="*/ 0 h 34"/>
                    <a:gd name="T72" fmla="*/ 0 w 75"/>
                    <a:gd name="T73" fmla="*/ 0 h 34"/>
                    <a:gd name="T74" fmla="*/ 0 w 75"/>
                    <a:gd name="T75" fmla="*/ 0 h 34"/>
                    <a:gd name="T76" fmla="*/ 0 w 75"/>
                    <a:gd name="T77" fmla="*/ 0 h 34"/>
                    <a:gd name="T78" fmla="*/ 0 w 75"/>
                    <a:gd name="T79" fmla="*/ 0 h 34"/>
                    <a:gd name="T80" fmla="*/ 0 w 75"/>
                    <a:gd name="T81" fmla="*/ 0 h 34"/>
                    <a:gd name="T82" fmla="*/ 0 w 75"/>
                    <a:gd name="T83" fmla="*/ 0 h 34"/>
                    <a:gd name="T84" fmla="*/ 0 w 75"/>
                    <a:gd name="T85" fmla="*/ 0 h 34"/>
                    <a:gd name="T86" fmla="*/ 0 w 75"/>
                    <a:gd name="T87" fmla="*/ 0 h 34"/>
                    <a:gd name="T88" fmla="*/ 0 w 75"/>
                    <a:gd name="T89" fmla="*/ 0 h 34"/>
                    <a:gd name="T90" fmla="*/ 0 w 75"/>
                    <a:gd name="T91" fmla="*/ 0 h 34"/>
                    <a:gd name="T92" fmla="*/ 0 w 75"/>
                    <a:gd name="T93" fmla="*/ 0 h 34"/>
                    <a:gd name="T94" fmla="*/ 0 w 75"/>
                    <a:gd name="T95" fmla="*/ 0 h 34"/>
                    <a:gd name="T96" fmla="*/ 0 w 75"/>
                    <a:gd name="T97" fmla="*/ 0 h 3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75" h="34">
                      <a:moveTo>
                        <a:pt x="74" y="6"/>
                      </a:moveTo>
                      <a:lnTo>
                        <a:pt x="74" y="6"/>
                      </a:lnTo>
                      <a:lnTo>
                        <a:pt x="74" y="4"/>
                      </a:lnTo>
                      <a:lnTo>
                        <a:pt x="72" y="2"/>
                      </a:lnTo>
                      <a:lnTo>
                        <a:pt x="69" y="2"/>
                      </a:lnTo>
                      <a:lnTo>
                        <a:pt x="65" y="2"/>
                      </a:lnTo>
                      <a:lnTo>
                        <a:pt x="58" y="3"/>
                      </a:lnTo>
                      <a:lnTo>
                        <a:pt x="50" y="4"/>
                      </a:lnTo>
                      <a:lnTo>
                        <a:pt x="41" y="3"/>
                      </a:lnTo>
                      <a:lnTo>
                        <a:pt x="32" y="3"/>
                      </a:lnTo>
                      <a:lnTo>
                        <a:pt x="23" y="2"/>
                      </a:lnTo>
                      <a:lnTo>
                        <a:pt x="16" y="2"/>
                      </a:lnTo>
                      <a:lnTo>
                        <a:pt x="11" y="1"/>
                      </a:lnTo>
                      <a:lnTo>
                        <a:pt x="9" y="1"/>
                      </a:lnTo>
                      <a:lnTo>
                        <a:pt x="6" y="1"/>
                      </a:lnTo>
                      <a:lnTo>
                        <a:pt x="4" y="0"/>
                      </a:lnTo>
                      <a:lnTo>
                        <a:pt x="2" y="1"/>
                      </a:lnTo>
                      <a:lnTo>
                        <a:pt x="1" y="3"/>
                      </a:lnTo>
                      <a:lnTo>
                        <a:pt x="0" y="9"/>
                      </a:lnTo>
                      <a:lnTo>
                        <a:pt x="0" y="15"/>
                      </a:lnTo>
                      <a:lnTo>
                        <a:pt x="0" y="21"/>
                      </a:lnTo>
                      <a:lnTo>
                        <a:pt x="0" y="25"/>
                      </a:lnTo>
                      <a:lnTo>
                        <a:pt x="1" y="27"/>
                      </a:lnTo>
                      <a:lnTo>
                        <a:pt x="2" y="29"/>
                      </a:lnTo>
                      <a:lnTo>
                        <a:pt x="3" y="31"/>
                      </a:lnTo>
                      <a:lnTo>
                        <a:pt x="6" y="32"/>
                      </a:lnTo>
                      <a:lnTo>
                        <a:pt x="10" y="32"/>
                      </a:lnTo>
                      <a:lnTo>
                        <a:pt x="17" y="33"/>
                      </a:lnTo>
                      <a:lnTo>
                        <a:pt x="26" y="34"/>
                      </a:lnTo>
                      <a:lnTo>
                        <a:pt x="36" y="34"/>
                      </a:lnTo>
                      <a:lnTo>
                        <a:pt x="46" y="34"/>
                      </a:lnTo>
                      <a:lnTo>
                        <a:pt x="55" y="34"/>
                      </a:lnTo>
                      <a:lnTo>
                        <a:pt x="63" y="34"/>
                      </a:lnTo>
                      <a:lnTo>
                        <a:pt x="68" y="33"/>
                      </a:lnTo>
                      <a:lnTo>
                        <a:pt x="71" y="32"/>
                      </a:lnTo>
                      <a:lnTo>
                        <a:pt x="73" y="30"/>
                      </a:lnTo>
                      <a:lnTo>
                        <a:pt x="75" y="28"/>
                      </a:lnTo>
                      <a:lnTo>
                        <a:pt x="75" y="26"/>
                      </a:lnTo>
                      <a:lnTo>
                        <a:pt x="75" y="21"/>
                      </a:lnTo>
                      <a:lnTo>
                        <a:pt x="75" y="14"/>
                      </a:lnTo>
                      <a:lnTo>
                        <a:pt x="74" y="9"/>
                      </a:lnTo>
                      <a:lnTo>
                        <a:pt x="74" y="6"/>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40144" name="Freeform 534"/>
                <p:cNvSpPr>
                  <a:spLocks/>
                </p:cNvSpPr>
                <p:nvPr/>
              </p:nvSpPr>
              <p:spPr bwMode="auto">
                <a:xfrm>
                  <a:off x="2030" y="2367"/>
                  <a:ext cx="41" cy="14"/>
                </a:xfrm>
                <a:custGeom>
                  <a:avLst/>
                  <a:gdLst>
                    <a:gd name="T0" fmla="*/ 0 w 332"/>
                    <a:gd name="T1" fmla="*/ 0 h 115"/>
                    <a:gd name="T2" fmla="*/ 0 w 332"/>
                    <a:gd name="T3" fmla="*/ 0 h 115"/>
                    <a:gd name="T4" fmla="*/ 0 w 332"/>
                    <a:gd name="T5" fmla="*/ 0 h 115"/>
                    <a:gd name="T6" fmla="*/ 0 w 332"/>
                    <a:gd name="T7" fmla="*/ 0 h 115"/>
                    <a:gd name="T8" fmla="*/ 0 w 332"/>
                    <a:gd name="T9" fmla="*/ 0 h 115"/>
                    <a:gd name="T10" fmla="*/ 0 w 332"/>
                    <a:gd name="T11" fmla="*/ 0 h 115"/>
                    <a:gd name="T12" fmla="*/ 0 w 332"/>
                    <a:gd name="T13" fmla="*/ 0 h 115"/>
                    <a:gd name="T14" fmla="*/ 0 w 332"/>
                    <a:gd name="T15" fmla="*/ 0 h 115"/>
                    <a:gd name="T16" fmla="*/ 0 w 332"/>
                    <a:gd name="T17" fmla="*/ 0 h 115"/>
                    <a:gd name="T18" fmla="*/ 0 w 332"/>
                    <a:gd name="T19" fmla="*/ 0 h 115"/>
                    <a:gd name="T20" fmla="*/ 0 w 332"/>
                    <a:gd name="T21" fmla="*/ 0 h 115"/>
                    <a:gd name="T22" fmla="*/ 0 w 332"/>
                    <a:gd name="T23" fmla="*/ 0 h 115"/>
                    <a:gd name="T24" fmla="*/ 0 w 332"/>
                    <a:gd name="T25" fmla="*/ 0 h 115"/>
                    <a:gd name="T26" fmla="*/ 0 w 332"/>
                    <a:gd name="T27" fmla="*/ 0 h 115"/>
                    <a:gd name="T28" fmla="*/ 0 w 332"/>
                    <a:gd name="T29" fmla="*/ 0 h 115"/>
                    <a:gd name="T30" fmla="*/ 0 w 332"/>
                    <a:gd name="T31" fmla="*/ 0 h 115"/>
                    <a:gd name="T32" fmla="*/ 0 w 332"/>
                    <a:gd name="T33" fmla="*/ 0 h 115"/>
                    <a:gd name="T34" fmla="*/ 0 w 332"/>
                    <a:gd name="T35" fmla="*/ 0 h 115"/>
                    <a:gd name="T36" fmla="*/ 0 w 332"/>
                    <a:gd name="T37" fmla="*/ 0 h 115"/>
                    <a:gd name="T38" fmla="*/ 0 w 332"/>
                    <a:gd name="T39" fmla="*/ 0 h 115"/>
                    <a:gd name="T40" fmla="*/ 0 w 332"/>
                    <a:gd name="T41" fmla="*/ 0 h 115"/>
                    <a:gd name="T42" fmla="*/ 0 w 332"/>
                    <a:gd name="T43" fmla="*/ 0 h 115"/>
                    <a:gd name="T44" fmla="*/ 0 w 332"/>
                    <a:gd name="T45" fmla="*/ 0 h 115"/>
                    <a:gd name="T46" fmla="*/ 0 w 332"/>
                    <a:gd name="T47" fmla="*/ 0 h 115"/>
                    <a:gd name="T48" fmla="*/ 0 w 332"/>
                    <a:gd name="T49" fmla="*/ 0 h 115"/>
                    <a:gd name="T50" fmla="*/ 0 w 332"/>
                    <a:gd name="T51" fmla="*/ 0 h 115"/>
                    <a:gd name="T52" fmla="*/ 0 w 332"/>
                    <a:gd name="T53" fmla="*/ 0 h 115"/>
                    <a:gd name="T54" fmla="*/ 0 w 332"/>
                    <a:gd name="T55" fmla="*/ 0 h 115"/>
                    <a:gd name="T56" fmla="*/ 0 w 332"/>
                    <a:gd name="T57" fmla="*/ 0 h 115"/>
                    <a:gd name="T58" fmla="*/ 0 w 332"/>
                    <a:gd name="T59" fmla="*/ 0 h 115"/>
                    <a:gd name="T60" fmla="*/ 0 w 332"/>
                    <a:gd name="T61" fmla="*/ 0 h 115"/>
                    <a:gd name="T62" fmla="*/ 0 w 332"/>
                    <a:gd name="T63" fmla="*/ 0 h 115"/>
                    <a:gd name="T64" fmla="*/ 0 w 332"/>
                    <a:gd name="T65" fmla="*/ 0 h 115"/>
                    <a:gd name="T66" fmla="*/ 0 w 332"/>
                    <a:gd name="T67" fmla="*/ 0 h 115"/>
                    <a:gd name="T68" fmla="*/ 0 w 332"/>
                    <a:gd name="T69" fmla="*/ 0 h 115"/>
                    <a:gd name="T70" fmla="*/ 0 w 332"/>
                    <a:gd name="T71" fmla="*/ 0 h 115"/>
                    <a:gd name="T72" fmla="*/ 0 w 332"/>
                    <a:gd name="T73" fmla="*/ 0 h 115"/>
                    <a:gd name="T74" fmla="*/ 0 w 332"/>
                    <a:gd name="T75" fmla="*/ 0 h 115"/>
                    <a:gd name="T76" fmla="*/ 0 w 332"/>
                    <a:gd name="T77" fmla="*/ 0 h 115"/>
                    <a:gd name="T78" fmla="*/ 0 w 332"/>
                    <a:gd name="T79" fmla="*/ 0 h 115"/>
                    <a:gd name="T80" fmla="*/ 0 w 332"/>
                    <a:gd name="T81" fmla="*/ 0 h 115"/>
                    <a:gd name="T82" fmla="*/ 0 w 332"/>
                    <a:gd name="T83" fmla="*/ 0 h 11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332" h="115">
                      <a:moveTo>
                        <a:pt x="17" y="115"/>
                      </a:moveTo>
                      <a:lnTo>
                        <a:pt x="20" y="115"/>
                      </a:lnTo>
                      <a:lnTo>
                        <a:pt x="30" y="115"/>
                      </a:lnTo>
                      <a:lnTo>
                        <a:pt x="45" y="115"/>
                      </a:lnTo>
                      <a:lnTo>
                        <a:pt x="64" y="115"/>
                      </a:lnTo>
                      <a:lnTo>
                        <a:pt x="86" y="115"/>
                      </a:lnTo>
                      <a:lnTo>
                        <a:pt x="112" y="115"/>
                      </a:lnTo>
                      <a:lnTo>
                        <a:pt x="139" y="115"/>
                      </a:lnTo>
                      <a:lnTo>
                        <a:pt x="167" y="115"/>
                      </a:lnTo>
                      <a:lnTo>
                        <a:pt x="196" y="115"/>
                      </a:lnTo>
                      <a:lnTo>
                        <a:pt x="223" y="115"/>
                      </a:lnTo>
                      <a:lnTo>
                        <a:pt x="248" y="115"/>
                      </a:lnTo>
                      <a:lnTo>
                        <a:pt x="271" y="115"/>
                      </a:lnTo>
                      <a:lnTo>
                        <a:pt x="291" y="115"/>
                      </a:lnTo>
                      <a:lnTo>
                        <a:pt x="306" y="115"/>
                      </a:lnTo>
                      <a:lnTo>
                        <a:pt x="316" y="115"/>
                      </a:lnTo>
                      <a:lnTo>
                        <a:pt x="320" y="115"/>
                      </a:lnTo>
                      <a:lnTo>
                        <a:pt x="324" y="114"/>
                      </a:lnTo>
                      <a:lnTo>
                        <a:pt x="328" y="111"/>
                      </a:lnTo>
                      <a:lnTo>
                        <a:pt x="331" y="108"/>
                      </a:lnTo>
                      <a:lnTo>
                        <a:pt x="332" y="104"/>
                      </a:lnTo>
                      <a:lnTo>
                        <a:pt x="330" y="95"/>
                      </a:lnTo>
                      <a:lnTo>
                        <a:pt x="327" y="80"/>
                      </a:lnTo>
                      <a:lnTo>
                        <a:pt x="325" y="67"/>
                      </a:lnTo>
                      <a:lnTo>
                        <a:pt x="324" y="61"/>
                      </a:lnTo>
                      <a:lnTo>
                        <a:pt x="324" y="60"/>
                      </a:lnTo>
                      <a:lnTo>
                        <a:pt x="322" y="58"/>
                      </a:lnTo>
                      <a:lnTo>
                        <a:pt x="317" y="57"/>
                      </a:lnTo>
                      <a:lnTo>
                        <a:pt x="310" y="56"/>
                      </a:lnTo>
                      <a:lnTo>
                        <a:pt x="301" y="56"/>
                      </a:lnTo>
                      <a:lnTo>
                        <a:pt x="289" y="56"/>
                      </a:lnTo>
                      <a:lnTo>
                        <a:pt x="277" y="56"/>
                      </a:lnTo>
                      <a:lnTo>
                        <a:pt x="264" y="56"/>
                      </a:lnTo>
                      <a:lnTo>
                        <a:pt x="252" y="56"/>
                      </a:lnTo>
                      <a:lnTo>
                        <a:pt x="242" y="56"/>
                      </a:lnTo>
                      <a:lnTo>
                        <a:pt x="234" y="56"/>
                      </a:lnTo>
                      <a:lnTo>
                        <a:pt x="230" y="56"/>
                      </a:lnTo>
                      <a:lnTo>
                        <a:pt x="226" y="56"/>
                      </a:lnTo>
                      <a:lnTo>
                        <a:pt x="224" y="54"/>
                      </a:lnTo>
                      <a:lnTo>
                        <a:pt x="221" y="51"/>
                      </a:lnTo>
                      <a:lnTo>
                        <a:pt x="220" y="45"/>
                      </a:lnTo>
                      <a:lnTo>
                        <a:pt x="219" y="35"/>
                      </a:lnTo>
                      <a:lnTo>
                        <a:pt x="217" y="22"/>
                      </a:lnTo>
                      <a:lnTo>
                        <a:pt x="215" y="10"/>
                      </a:lnTo>
                      <a:lnTo>
                        <a:pt x="214" y="5"/>
                      </a:lnTo>
                      <a:lnTo>
                        <a:pt x="214" y="4"/>
                      </a:lnTo>
                      <a:lnTo>
                        <a:pt x="213" y="3"/>
                      </a:lnTo>
                      <a:lnTo>
                        <a:pt x="209" y="2"/>
                      </a:lnTo>
                      <a:lnTo>
                        <a:pt x="198" y="1"/>
                      </a:lnTo>
                      <a:lnTo>
                        <a:pt x="189" y="1"/>
                      </a:lnTo>
                      <a:lnTo>
                        <a:pt x="176" y="0"/>
                      </a:lnTo>
                      <a:lnTo>
                        <a:pt x="163" y="0"/>
                      </a:lnTo>
                      <a:lnTo>
                        <a:pt x="148" y="0"/>
                      </a:lnTo>
                      <a:lnTo>
                        <a:pt x="135" y="0"/>
                      </a:lnTo>
                      <a:lnTo>
                        <a:pt x="124" y="0"/>
                      </a:lnTo>
                      <a:lnTo>
                        <a:pt x="116" y="0"/>
                      </a:lnTo>
                      <a:lnTo>
                        <a:pt x="113" y="0"/>
                      </a:lnTo>
                      <a:lnTo>
                        <a:pt x="111" y="0"/>
                      </a:lnTo>
                      <a:lnTo>
                        <a:pt x="107" y="1"/>
                      </a:lnTo>
                      <a:lnTo>
                        <a:pt x="103" y="4"/>
                      </a:lnTo>
                      <a:lnTo>
                        <a:pt x="101" y="8"/>
                      </a:lnTo>
                      <a:lnTo>
                        <a:pt x="100" y="17"/>
                      </a:lnTo>
                      <a:lnTo>
                        <a:pt x="99" y="33"/>
                      </a:lnTo>
                      <a:lnTo>
                        <a:pt x="97" y="47"/>
                      </a:lnTo>
                      <a:lnTo>
                        <a:pt x="97" y="53"/>
                      </a:lnTo>
                      <a:lnTo>
                        <a:pt x="93" y="53"/>
                      </a:lnTo>
                      <a:lnTo>
                        <a:pt x="84" y="53"/>
                      </a:lnTo>
                      <a:lnTo>
                        <a:pt x="71" y="53"/>
                      </a:lnTo>
                      <a:lnTo>
                        <a:pt x="56" y="53"/>
                      </a:lnTo>
                      <a:lnTo>
                        <a:pt x="40" y="53"/>
                      </a:lnTo>
                      <a:lnTo>
                        <a:pt x="26" y="53"/>
                      </a:lnTo>
                      <a:lnTo>
                        <a:pt x="16" y="53"/>
                      </a:lnTo>
                      <a:lnTo>
                        <a:pt x="10" y="53"/>
                      </a:lnTo>
                      <a:lnTo>
                        <a:pt x="7" y="53"/>
                      </a:lnTo>
                      <a:lnTo>
                        <a:pt x="4" y="54"/>
                      </a:lnTo>
                      <a:lnTo>
                        <a:pt x="1" y="56"/>
                      </a:lnTo>
                      <a:lnTo>
                        <a:pt x="0" y="60"/>
                      </a:lnTo>
                      <a:lnTo>
                        <a:pt x="0" y="69"/>
                      </a:lnTo>
                      <a:lnTo>
                        <a:pt x="0" y="85"/>
                      </a:lnTo>
                      <a:lnTo>
                        <a:pt x="0" y="100"/>
                      </a:lnTo>
                      <a:lnTo>
                        <a:pt x="0" y="107"/>
                      </a:lnTo>
                      <a:lnTo>
                        <a:pt x="1" y="108"/>
                      </a:lnTo>
                      <a:lnTo>
                        <a:pt x="3" y="111"/>
                      </a:lnTo>
                      <a:lnTo>
                        <a:pt x="8" y="114"/>
                      </a:lnTo>
                      <a:lnTo>
                        <a:pt x="17" y="11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0145" name="Freeform 535"/>
                <p:cNvSpPr>
                  <a:spLocks/>
                </p:cNvSpPr>
                <p:nvPr/>
              </p:nvSpPr>
              <p:spPr bwMode="auto">
                <a:xfrm>
                  <a:off x="2028" y="2347"/>
                  <a:ext cx="39" cy="13"/>
                </a:xfrm>
                <a:custGeom>
                  <a:avLst/>
                  <a:gdLst>
                    <a:gd name="T0" fmla="*/ 0 w 319"/>
                    <a:gd name="T1" fmla="*/ 0 h 103"/>
                    <a:gd name="T2" fmla="*/ 0 w 319"/>
                    <a:gd name="T3" fmla="*/ 0 h 103"/>
                    <a:gd name="T4" fmla="*/ 0 w 319"/>
                    <a:gd name="T5" fmla="*/ 0 h 103"/>
                    <a:gd name="T6" fmla="*/ 0 w 319"/>
                    <a:gd name="T7" fmla="*/ 0 h 103"/>
                    <a:gd name="T8" fmla="*/ 0 w 319"/>
                    <a:gd name="T9" fmla="*/ 0 h 103"/>
                    <a:gd name="T10" fmla="*/ 0 w 319"/>
                    <a:gd name="T11" fmla="*/ 0 h 103"/>
                    <a:gd name="T12" fmla="*/ 0 w 319"/>
                    <a:gd name="T13" fmla="*/ 0 h 103"/>
                    <a:gd name="T14" fmla="*/ 0 w 319"/>
                    <a:gd name="T15" fmla="*/ 0 h 103"/>
                    <a:gd name="T16" fmla="*/ 0 w 319"/>
                    <a:gd name="T17" fmla="*/ 0 h 103"/>
                    <a:gd name="T18" fmla="*/ 0 w 319"/>
                    <a:gd name="T19" fmla="*/ 0 h 103"/>
                    <a:gd name="T20" fmla="*/ 0 w 319"/>
                    <a:gd name="T21" fmla="*/ 0 h 103"/>
                    <a:gd name="T22" fmla="*/ 0 w 319"/>
                    <a:gd name="T23" fmla="*/ 0 h 103"/>
                    <a:gd name="T24" fmla="*/ 0 w 319"/>
                    <a:gd name="T25" fmla="*/ 0 h 103"/>
                    <a:gd name="T26" fmla="*/ 0 w 319"/>
                    <a:gd name="T27" fmla="*/ 0 h 103"/>
                    <a:gd name="T28" fmla="*/ 0 w 319"/>
                    <a:gd name="T29" fmla="*/ 0 h 103"/>
                    <a:gd name="T30" fmla="*/ 0 w 319"/>
                    <a:gd name="T31" fmla="*/ 0 h 103"/>
                    <a:gd name="T32" fmla="*/ 0 w 319"/>
                    <a:gd name="T33" fmla="*/ 0 h 103"/>
                    <a:gd name="T34" fmla="*/ 0 w 319"/>
                    <a:gd name="T35" fmla="*/ 0 h 103"/>
                    <a:gd name="T36" fmla="*/ 0 w 319"/>
                    <a:gd name="T37" fmla="*/ 0 h 103"/>
                    <a:gd name="T38" fmla="*/ 0 w 319"/>
                    <a:gd name="T39" fmla="*/ 0 h 103"/>
                    <a:gd name="T40" fmla="*/ 0 w 319"/>
                    <a:gd name="T41" fmla="*/ 0 h 103"/>
                    <a:gd name="T42" fmla="*/ 0 w 319"/>
                    <a:gd name="T43" fmla="*/ 0 h 103"/>
                    <a:gd name="T44" fmla="*/ 0 w 319"/>
                    <a:gd name="T45" fmla="*/ 0 h 103"/>
                    <a:gd name="T46" fmla="*/ 0 w 319"/>
                    <a:gd name="T47" fmla="*/ 0 h 103"/>
                    <a:gd name="T48" fmla="*/ 0 w 319"/>
                    <a:gd name="T49" fmla="*/ 0 h 103"/>
                    <a:gd name="T50" fmla="*/ 0 w 319"/>
                    <a:gd name="T51" fmla="*/ 0 h 103"/>
                    <a:gd name="T52" fmla="*/ 0 w 319"/>
                    <a:gd name="T53" fmla="*/ 0 h 103"/>
                    <a:gd name="T54" fmla="*/ 0 w 319"/>
                    <a:gd name="T55" fmla="*/ 0 h 103"/>
                    <a:gd name="T56" fmla="*/ 0 w 319"/>
                    <a:gd name="T57" fmla="*/ 0 h 103"/>
                    <a:gd name="T58" fmla="*/ 0 w 319"/>
                    <a:gd name="T59" fmla="*/ 0 h 103"/>
                    <a:gd name="T60" fmla="*/ 0 w 319"/>
                    <a:gd name="T61" fmla="*/ 0 h 103"/>
                    <a:gd name="T62" fmla="*/ 0 w 319"/>
                    <a:gd name="T63" fmla="*/ 0 h 103"/>
                    <a:gd name="T64" fmla="*/ 0 w 319"/>
                    <a:gd name="T65" fmla="*/ 0 h 103"/>
                    <a:gd name="T66" fmla="*/ 0 w 319"/>
                    <a:gd name="T67" fmla="*/ 0 h 103"/>
                    <a:gd name="T68" fmla="*/ 0 w 319"/>
                    <a:gd name="T69" fmla="*/ 0 h 103"/>
                    <a:gd name="T70" fmla="*/ 0 w 319"/>
                    <a:gd name="T71" fmla="*/ 0 h 103"/>
                    <a:gd name="T72" fmla="*/ 0 w 319"/>
                    <a:gd name="T73" fmla="*/ 0 h 103"/>
                    <a:gd name="T74" fmla="*/ 0 w 319"/>
                    <a:gd name="T75" fmla="*/ 0 h 103"/>
                    <a:gd name="T76" fmla="*/ 0 w 319"/>
                    <a:gd name="T77" fmla="*/ 0 h 103"/>
                    <a:gd name="T78" fmla="*/ 0 w 319"/>
                    <a:gd name="T79" fmla="*/ 0 h 103"/>
                    <a:gd name="T80" fmla="*/ 0 w 319"/>
                    <a:gd name="T81" fmla="*/ 0 h 103"/>
                    <a:gd name="T82" fmla="*/ 0 w 319"/>
                    <a:gd name="T83" fmla="*/ 0 h 103"/>
                    <a:gd name="T84" fmla="*/ 0 w 319"/>
                    <a:gd name="T85" fmla="*/ 0 h 103"/>
                    <a:gd name="T86" fmla="*/ 0 w 319"/>
                    <a:gd name="T87" fmla="*/ 0 h 103"/>
                    <a:gd name="T88" fmla="*/ 0 w 319"/>
                    <a:gd name="T89" fmla="*/ 0 h 103"/>
                    <a:gd name="T90" fmla="*/ 0 w 319"/>
                    <a:gd name="T91" fmla="*/ 0 h 103"/>
                    <a:gd name="T92" fmla="*/ 0 w 319"/>
                    <a:gd name="T93" fmla="*/ 0 h 103"/>
                    <a:gd name="T94" fmla="*/ 0 w 319"/>
                    <a:gd name="T95" fmla="*/ 0 h 103"/>
                    <a:gd name="T96" fmla="*/ 0 w 319"/>
                    <a:gd name="T97" fmla="*/ 0 h 103"/>
                    <a:gd name="T98" fmla="*/ 0 w 319"/>
                    <a:gd name="T99" fmla="*/ 0 h 103"/>
                    <a:gd name="T100" fmla="*/ 0 w 319"/>
                    <a:gd name="T101" fmla="*/ 0 h 103"/>
                    <a:gd name="T102" fmla="*/ 0 w 319"/>
                    <a:gd name="T103" fmla="*/ 0 h 103"/>
                    <a:gd name="T104" fmla="*/ 0 w 319"/>
                    <a:gd name="T105" fmla="*/ 0 h 103"/>
                    <a:gd name="T106" fmla="*/ 0 w 319"/>
                    <a:gd name="T107" fmla="*/ 0 h 103"/>
                    <a:gd name="T108" fmla="*/ 0 w 319"/>
                    <a:gd name="T109" fmla="*/ 0 h 103"/>
                    <a:gd name="T110" fmla="*/ 0 w 319"/>
                    <a:gd name="T111" fmla="*/ 0 h 103"/>
                    <a:gd name="T112" fmla="*/ 0 w 319"/>
                    <a:gd name="T113" fmla="*/ 0 h 10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19" h="103">
                      <a:moveTo>
                        <a:pt x="25" y="102"/>
                      </a:moveTo>
                      <a:lnTo>
                        <a:pt x="28" y="102"/>
                      </a:lnTo>
                      <a:lnTo>
                        <a:pt x="38" y="102"/>
                      </a:lnTo>
                      <a:lnTo>
                        <a:pt x="52" y="102"/>
                      </a:lnTo>
                      <a:lnTo>
                        <a:pt x="69" y="102"/>
                      </a:lnTo>
                      <a:lnTo>
                        <a:pt x="90" y="102"/>
                      </a:lnTo>
                      <a:lnTo>
                        <a:pt x="114" y="103"/>
                      </a:lnTo>
                      <a:lnTo>
                        <a:pt x="139" y="103"/>
                      </a:lnTo>
                      <a:lnTo>
                        <a:pt x="165" y="103"/>
                      </a:lnTo>
                      <a:lnTo>
                        <a:pt x="191" y="103"/>
                      </a:lnTo>
                      <a:lnTo>
                        <a:pt x="217" y="103"/>
                      </a:lnTo>
                      <a:lnTo>
                        <a:pt x="241" y="103"/>
                      </a:lnTo>
                      <a:lnTo>
                        <a:pt x="262" y="103"/>
                      </a:lnTo>
                      <a:lnTo>
                        <a:pt x="281" y="103"/>
                      </a:lnTo>
                      <a:lnTo>
                        <a:pt x="295" y="103"/>
                      </a:lnTo>
                      <a:lnTo>
                        <a:pt x="305" y="102"/>
                      </a:lnTo>
                      <a:lnTo>
                        <a:pt x="309" y="102"/>
                      </a:lnTo>
                      <a:lnTo>
                        <a:pt x="314" y="100"/>
                      </a:lnTo>
                      <a:lnTo>
                        <a:pt x="317" y="98"/>
                      </a:lnTo>
                      <a:lnTo>
                        <a:pt x="319" y="94"/>
                      </a:lnTo>
                      <a:lnTo>
                        <a:pt x="319" y="89"/>
                      </a:lnTo>
                      <a:lnTo>
                        <a:pt x="316" y="73"/>
                      </a:lnTo>
                      <a:lnTo>
                        <a:pt x="312" y="45"/>
                      </a:lnTo>
                      <a:lnTo>
                        <a:pt x="308" y="19"/>
                      </a:lnTo>
                      <a:lnTo>
                        <a:pt x="306" y="8"/>
                      </a:lnTo>
                      <a:lnTo>
                        <a:pt x="305" y="7"/>
                      </a:lnTo>
                      <a:lnTo>
                        <a:pt x="303" y="4"/>
                      </a:lnTo>
                      <a:lnTo>
                        <a:pt x="300" y="2"/>
                      </a:lnTo>
                      <a:lnTo>
                        <a:pt x="296" y="0"/>
                      </a:lnTo>
                      <a:lnTo>
                        <a:pt x="292" y="0"/>
                      </a:lnTo>
                      <a:lnTo>
                        <a:pt x="283" y="0"/>
                      </a:lnTo>
                      <a:lnTo>
                        <a:pt x="269" y="0"/>
                      </a:lnTo>
                      <a:lnTo>
                        <a:pt x="251" y="0"/>
                      </a:lnTo>
                      <a:lnTo>
                        <a:pt x="231" y="0"/>
                      </a:lnTo>
                      <a:lnTo>
                        <a:pt x="208" y="0"/>
                      </a:lnTo>
                      <a:lnTo>
                        <a:pt x="182" y="0"/>
                      </a:lnTo>
                      <a:lnTo>
                        <a:pt x="157" y="0"/>
                      </a:lnTo>
                      <a:lnTo>
                        <a:pt x="132" y="1"/>
                      </a:lnTo>
                      <a:lnTo>
                        <a:pt x="108" y="1"/>
                      </a:lnTo>
                      <a:lnTo>
                        <a:pt x="85" y="1"/>
                      </a:lnTo>
                      <a:lnTo>
                        <a:pt x="64" y="1"/>
                      </a:lnTo>
                      <a:lnTo>
                        <a:pt x="46" y="1"/>
                      </a:lnTo>
                      <a:lnTo>
                        <a:pt x="32" y="1"/>
                      </a:lnTo>
                      <a:lnTo>
                        <a:pt x="21" y="1"/>
                      </a:lnTo>
                      <a:lnTo>
                        <a:pt x="17" y="1"/>
                      </a:lnTo>
                      <a:lnTo>
                        <a:pt x="11" y="1"/>
                      </a:lnTo>
                      <a:lnTo>
                        <a:pt x="6" y="2"/>
                      </a:lnTo>
                      <a:lnTo>
                        <a:pt x="2" y="5"/>
                      </a:lnTo>
                      <a:lnTo>
                        <a:pt x="0" y="8"/>
                      </a:lnTo>
                      <a:lnTo>
                        <a:pt x="2" y="24"/>
                      </a:lnTo>
                      <a:lnTo>
                        <a:pt x="5" y="53"/>
                      </a:lnTo>
                      <a:lnTo>
                        <a:pt x="8" y="81"/>
                      </a:lnTo>
                      <a:lnTo>
                        <a:pt x="10" y="93"/>
                      </a:lnTo>
                      <a:lnTo>
                        <a:pt x="11" y="95"/>
                      </a:lnTo>
                      <a:lnTo>
                        <a:pt x="13" y="98"/>
                      </a:lnTo>
                      <a:lnTo>
                        <a:pt x="17" y="101"/>
                      </a:lnTo>
                      <a:lnTo>
                        <a:pt x="25" y="10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0146" name="Freeform 536"/>
                <p:cNvSpPr>
                  <a:spLocks/>
                </p:cNvSpPr>
                <p:nvPr/>
              </p:nvSpPr>
              <p:spPr bwMode="auto">
                <a:xfrm>
                  <a:off x="2026" y="2330"/>
                  <a:ext cx="40" cy="10"/>
                </a:xfrm>
                <a:custGeom>
                  <a:avLst/>
                  <a:gdLst>
                    <a:gd name="T0" fmla="*/ 0 w 318"/>
                    <a:gd name="T1" fmla="*/ 0 h 85"/>
                    <a:gd name="T2" fmla="*/ 0 w 318"/>
                    <a:gd name="T3" fmla="*/ 0 h 85"/>
                    <a:gd name="T4" fmla="*/ 0 w 318"/>
                    <a:gd name="T5" fmla="*/ 0 h 85"/>
                    <a:gd name="T6" fmla="*/ 0 w 318"/>
                    <a:gd name="T7" fmla="*/ 0 h 85"/>
                    <a:gd name="T8" fmla="*/ 0 w 318"/>
                    <a:gd name="T9" fmla="*/ 0 h 85"/>
                    <a:gd name="T10" fmla="*/ 0 w 318"/>
                    <a:gd name="T11" fmla="*/ 0 h 85"/>
                    <a:gd name="T12" fmla="*/ 0 w 318"/>
                    <a:gd name="T13" fmla="*/ 0 h 85"/>
                    <a:gd name="T14" fmla="*/ 0 w 318"/>
                    <a:gd name="T15" fmla="*/ 0 h 85"/>
                    <a:gd name="T16" fmla="*/ 0 w 318"/>
                    <a:gd name="T17" fmla="*/ 0 h 85"/>
                    <a:gd name="T18" fmla="*/ 0 w 318"/>
                    <a:gd name="T19" fmla="*/ 0 h 85"/>
                    <a:gd name="T20" fmla="*/ 0 w 318"/>
                    <a:gd name="T21" fmla="*/ 0 h 85"/>
                    <a:gd name="T22" fmla="*/ 0 w 318"/>
                    <a:gd name="T23" fmla="*/ 0 h 85"/>
                    <a:gd name="T24" fmla="*/ 0 w 318"/>
                    <a:gd name="T25" fmla="*/ 0 h 85"/>
                    <a:gd name="T26" fmla="*/ 0 w 318"/>
                    <a:gd name="T27" fmla="*/ 0 h 85"/>
                    <a:gd name="T28" fmla="*/ 0 w 318"/>
                    <a:gd name="T29" fmla="*/ 0 h 85"/>
                    <a:gd name="T30" fmla="*/ 0 w 318"/>
                    <a:gd name="T31" fmla="*/ 0 h 85"/>
                    <a:gd name="T32" fmla="*/ 0 w 318"/>
                    <a:gd name="T33" fmla="*/ 0 h 85"/>
                    <a:gd name="T34" fmla="*/ 0 w 318"/>
                    <a:gd name="T35" fmla="*/ 0 h 85"/>
                    <a:gd name="T36" fmla="*/ 0 w 318"/>
                    <a:gd name="T37" fmla="*/ 0 h 85"/>
                    <a:gd name="T38" fmla="*/ 0 w 318"/>
                    <a:gd name="T39" fmla="*/ 0 h 85"/>
                    <a:gd name="T40" fmla="*/ 0 w 318"/>
                    <a:gd name="T41" fmla="*/ 0 h 85"/>
                    <a:gd name="T42" fmla="*/ 0 w 318"/>
                    <a:gd name="T43" fmla="*/ 0 h 85"/>
                    <a:gd name="T44" fmla="*/ 0 w 318"/>
                    <a:gd name="T45" fmla="*/ 0 h 85"/>
                    <a:gd name="T46" fmla="*/ 0 w 318"/>
                    <a:gd name="T47" fmla="*/ 0 h 85"/>
                    <a:gd name="T48" fmla="*/ 0 w 318"/>
                    <a:gd name="T49" fmla="*/ 0 h 85"/>
                    <a:gd name="T50" fmla="*/ 0 w 318"/>
                    <a:gd name="T51" fmla="*/ 0 h 85"/>
                    <a:gd name="T52" fmla="*/ 0 w 318"/>
                    <a:gd name="T53" fmla="*/ 0 h 85"/>
                    <a:gd name="T54" fmla="*/ 0 w 318"/>
                    <a:gd name="T55" fmla="*/ 0 h 85"/>
                    <a:gd name="T56" fmla="*/ 0 w 318"/>
                    <a:gd name="T57" fmla="*/ 0 h 85"/>
                    <a:gd name="T58" fmla="*/ 0 w 318"/>
                    <a:gd name="T59" fmla="*/ 0 h 85"/>
                    <a:gd name="T60" fmla="*/ 0 w 318"/>
                    <a:gd name="T61" fmla="*/ 0 h 85"/>
                    <a:gd name="T62" fmla="*/ 0 w 318"/>
                    <a:gd name="T63" fmla="*/ 0 h 85"/>
                    <a:gd name="T64" fmla="*/ 0 w 318"/>
                    <a:gd name="T65" fmla="*/ 0 h 85"/>
                    <a:gd name="T66" fmla="*/ 0 w 318"/>
                    <a:gd name="T67" fmla="*/ 0 h 85"/>
                    <a:gd name="T68" fmla="*/ 0 w 318"/>
                    <a:gd name="T69" fmla="*/ 0 h 85"/>
                    <a:gd name="T70" fmla="*/ 0 w 318"/>
                    <a:gd name="T71" fmla="*/ 0 h 85"/>
                    <a:gd name="T72" fmla="*/ 0 w 318"/>
                    <a:gd name="T73" fmla="*/ 0 h 85"/>
                    <a:gd name="T74" fmla="*/ 0 w 318"/>
                    <a:gd name="T75" fmla="*/ 0 h 85"/>
                    <a:gd name="T76" fmla="*/ 0 w 318"/>
                    <a:gd name="T77" fmla="*/ 0 h 85"/>
                    <a:gd name="T78" fmla="*/ 0 w 318"/>
                    <a:gd name="T79" fmla="*/ 0 h 85"/>
                    <a:gd name="T80" fmla="*/ 0 w 318"/>
                    <a:gd name="T81" fmla="*/ 0 h 85"/>
                    <a:gd name="T82" fmla="*/ 0 w 318"/>
                    <a:gd name="T83" fmla="*/ 0 h 8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318" h="85">
                      <a:moveTo>
                        <a:pt x="302" y="31"/>
                      </a:moveTo>
                      <a:lnTo>
                        <a:pt x="301" y="27"/>
                      </a:lnTo>
                      <a:lnTo>
                        <a:pt x="300" y="19"/>
                      </a:lnTo>
                      <a:lnTo>
                        <a:pt x="298" y="10"/>
                      </a:lnTo>
                      <a:lnTo>
                        <a:pt x="297" y="4"/>
                      </a:lnTo>
                      <a:lnTo>
                        <a:pt x="296" y="2"/>
                      </a:lnTo>
                      <a:lnTo>
                        <a:pt x="294" y="0"/>
                      </a:lnTo>
                      <a:lnTo>
                        <a:pt x="292" y="0"/>
                      </a:lnTo>
                      <a:lnTo>
                        <a:pt x="288" y="1"/>
                      </a:lnTo>
                      <a:lnTo>
                        <a:pt x="281" y="2"/>
                      </a:lnTo>
                      <a:lnTo>
                        <a:pt x="272" y="3"/>
                      </a:lnTo>
                      <a:lnTo>
                        <a:pt x="263" y="3"/>
                      </a:lnTo>
                      <a:lnTo>
                        <a:pt x="254" y="2"/>
                      </a:lnTo>
                      <a:lnTo>
                        <a:pt x="246" y="2"/>
                      </a:lnTo>
                      <a:lnTo>
                        <a:pt x="239" y="2"/>
                      </a:lnTo>
                      <a:lnTo>
                        <a:pt x="234" y="1"/>
                      </a:lnTo>
                      <a:lnTo>
                        <a:pt x="231" y="1"/>
                      </a:lnTo>
                      <a:lnTo>
                        <a:pt x="229" y="1"/>
                      </a:lnTo>
                      <a:lnTo>
                        <a:pt x="227" y="0"/>
                      </a:lnTo>
                      <a:lnTo>
                        <a:pt x="225" y="1"/>
                      </a:lnTo>
                      <a:lnTo>
                        <a:pt x="223" y="3"/>
                      </a:lnTo>
                      <a:lnTo>
                        <a:pt x="221" y="8"/>
                      </a:lnTo>
                      <a:lnTo>
                        <a:pt x="219" y="18"/>
                      </a:lnTo>
                      <a:lnTo>
                        <a:pt x="218" y="26"/>
                      </a:lnTo>
                      <a:lnTo>
                        <a:pt x="217" y="30"/>
                      </a:lnTo>
                      <a:lnTo>
                        <a:pt x="214" y="30"/>
                      </a:lnTo>
                      <a:lnTo>
                        <a:pt x="212" y="31"/>
                      </a:lnTo>
                      <a:lnTo>
                        <a:pt x="208" y="31"/>
                      </a:lnTo>
                      <a:lnTo>
                        <a:pt x="202" y="31"/>
                      </a:lnTo>
                      <a:lnTo>
                        <a:pt x="201" y="27"/>
                      </a:lnTo>
                      <a:lnTo>
                        <a:pt x="199" y="19"/>
                      </a:lnTo>
                      <a:lnTo>
                        <a:pt x="197" y="10"/>
                      </a:lnTo>
                      <a:lnTo>
                        <a:pt x="196" y="4"/>
                      </a:lnTo>
                      <a:lnTo>
                        <a:pt x="195" y="2"/>
                      </a:lnTo>
                      <a:lnTo>
                        <a:pt x="194" y="1"/>
                      </a:lnTo>
                      <a:lnTo>
                        <a:pt x="191" y="1"/>
                      </a:lnTo>
                      <a:lnTo>
                        <a:pt x="187" y="2"/>
                      </a:lnTo>
                      <a:lnTo>
                        <a:pt x="180" y="3"/>
                      </a:lnTo>
                      <a:lnTo>
                        <a:pt x="172" y="4"/>
                      </a:lnTo>
                      <a:lnTo>
                        <a:pt x="163" y="4"/>
                      </a:lnTo>
                      <a:lnTo>
                        <a:pt x="154" y="3"/>
                      </a:lnTo>
                      <a:lnTo>
                        <a:pt x="145" y="3"/>
                      </a:lnTo>
                      <a:lnTo>
                        <a:pt x="138" y="3"/>
                      </a:lnTo>
                      <a:lnTo>
                        <a:pt x="133" y="2"/>
                      </a:lnTo>
                      <a:lnTo>
                        <a:pt x="130" y="2"/>
                      </a:lnTo>
                      <a:lnTo>
                        <a:pt x="128" y="2"/>
                      </a:lnTo>
                      <a:lnTo>
                        <a:pt x="127" y="1"/>
                      </a:lnTo>
                      <a:lnTo>
                        <a:pt x="125" y="2"/>
                      </a:lnTo>
                      <a:lnTo>
                        <a:pt x="123" y="3"/>
                      </a:lnTo>
                      <a:lnTo>
                        <a:pt x="121" y="9"/>
                      </a:lnTo>
                      <a:lnTo>
                        <a:pt x="119" y="18"/>
                      </a:lnTo>
                      <a:lnTo>
                        <a:pt x="118" y="27"/>
                      </a:lnTo>
                      <a:lnTo>
                        <a:pt x="117" y="31"/>
                      </a:lnTo>
                      <a:lnTo>
                        <a:pt x="116" y="31"/>
                      </a:lnTo>
                      <a:lnTo>
                        <a:pt x="114" y="31"/>
                      </a:lnTo>
                      <a:lnTo>
                        <a:pt x="111" y="31"/>
                      </a:lnTo>
                      <a:lnTo>
                        <a:pt x="107" y="32"/>
                      </a:lnTo>
                      <a:lnTo>
                        <a:pt x="103" y="31"/>
                      </a:lnTo>
                      <a:lnTo>
                        <a:pt x="102" y="27"/>
                      </a:lnTo>
                      <a:lnTo>
                        <a:pt x="100" y="19"/>
                      </a:lnTo>
                      <a:lnTo>
                        <a:pt x="98" y="10"/>
                      </a:lnTo>
                      <a:lnTo>
                        <a:pt x="97" y="4"/>
                      </a:lnTo>
                      <a:lnTo>
                        <a:pt x="96" y="2"/>
                      </a:lnTo>
                      <a:lnTo>
                        <a:pt x="95" y="1"/>
                      </a:lnTo>
                      <a:lnTo>
                        <a:pt x="92" y="1"/>
                      </a:lnTo>
                      <a:lnTo>
                        <a:pt x="88" y="2"/>
                      </a:lnTo>
                      <a:lnTo>
                        <a:pt x="81" y="3"/>
                      </a:lnTo>
                      <a:lnTo>
                        <a:pt x="73" y="4"/>
                      </a:lnTo>
                      <a:lnTo>
                        <a:pt x="64" y="4"/>
                      </a:lnTo>
                      <a:lnTo>
                        <a:pt x="55" y="3"/>
                      </a:lnTo>
                      <a:lnTo>
                        <a:pt x="46" y="3"/>
                      </a:lnTo>
                      <a:lnTo>
                        <a:pt x="38" y="3"/>
                      </a:lnTo>
                      <a:lnTo>
                        <a:pt x="33" y="2"/>
                      </a:lnTo>
                      <a:lnTo>
                        <a:pt x="30" y="2"/>
                      </a:lnTo>
                      <a:lnTo>
                        <a:pt x="28" y="2"/>
                      </a:lnTo>
                      <a:lnTo>
                        <a:pt x="27" y="1"/>
                      </a:lnTo>
                      <a:lnTo>
                        <a:pt x="25" y="2"/>
                      </a:lnTo>
                      <a:lnTo>
                        <a:pt x="23" y="3"/>
                      </a:lnTo>
                      <a:lnTo>
                        <a:pt x="21" y="9"/>
                      </a:lnTo>
                      <a:lnTo>
                        <a:pt x="18" y="18"/>
                      </a:lnTo>
                      <a:lnTo>
                        <a:pt x="16" y="26"/>
                      </a:lnTo>
                      <a:lnTo>
                        <a:pt x="15" y="30"/>
                      </a:lnTo>
                      <a:lnTo>
                        <a:pt x="13" y="30"/>
                      </a:lnTo>
                      <a:lnTo>
                        <a:pt x="11" y="30"/>
                      </a:lnTo>
                      <a:lnTo>
                        <a:pt x="7" y="30"/>
                      </a:lnTo>
                      <a:lnTo>
                        <a:pt x="4" y="31"/>
                      </a:lnTo>
                      <a:lnTo>
                        <a:pt x="2" y="33"/>
                      </a:lnTo>
                      <a:lnTo>
                        <a:pt x="1" y="37"/>
                      </a:lnTo>
                      <a:lnTo>
                        <a:pt x="0" y="42"/>
                      </a:lnTo>
                      <a:lnTo>
                        <a:pt x="0" y="50"/>
                      </a:lnTo>
                      <a:lnTo>
                        <a:pt x="1" y="61"/>
                      </a:lnTo>
                      <a:lnTo>
                        <a:pt x="2" y="69"/>
                      </a:lnTo>
                      <a:lnTo>
                        <a:pt x="2" y="73"/>
                      </a:lnTo>
                      <a:lnTo>
                        <a:pt x="3" y="80"/>
                      </a:lnTo>
                      <a:lnTo>
                        <a:pt x="7" y="83"/>
                      </a:lnTo>
                      <a:lnTo>
                        <a:pt x="10" y="85"/>
                      </a:lnTo>
                      <a:lnTo>
                        <a:pt x="14" y="85"/>
                      </a:lnTo>
                      <a:lnTo>
                        <a:pt x="19" y="85"/>
                      </a:lnTo>
                      <a:lnTo>
                        <a:pt x="29" y="85"/>
                      </a:lnTo>
                      <a:lnTo>
                        <a:pt x="45" y="85"/>
                      </a:lnTo>
                      <a:lnTo>
                        <a:pt x="65" y="85"/>
                      </a:lnTo>
                      <a:lnTo>
                        <a:pt x="87" y="85"/>
                      </a:lnTo>
                      <a:lnTo>
                        <a:pt x="112" y="85"/>
                      </a:lnTo>
                      <a:lnTo>
                        <a:pt x="139" y="85"/>
                      </a:lnTo>
                      <a:lnTo>
                        <a:pt x="167" y="85"/>
                      </a:lnTo>
                      <a:lnTo>
                        <a:pt x="194" y="85"/>
                      </a:lnTo>
                      <a:lnTo>
                        <a:pt x="221" y="85"/>
                      </a:lnTo>
                      <a:lnTo>
                        <a:pt x="246" y="85"/>
                      </a:lnTo>
                      <a:lnTo>
                        <a:pt x="268" y="85"/>
                      </a:lnTo>
                      <a:lnTo>
                        <a:pt x="286" y="85"/>
                      </a:lnTo>
                      <a:lnTo>
                        <a:pt x="301" y="85"/>
                      </a:lnTo>
                      <a:lnTo>
                        <a:pt x="310" y="85"/>
                      </a:lnTo>
                      <a:lnTo>
                        <a:pt x="313" y="85"/>
                      </a:lnTo>
                      <a:lnTo>
                        <a:pt x="316" y="84"/>
                      </a:lnTo>
                      <a:lnTo>
                        <a:pt x="317" y="83"/>
                      </a:lnTo>
                      <a:lnTo>
                        <a:pt x="318" y="82"/>
                      </a:lnTo>
                      <a:lnTo>
                        <a:pt x="318" y="81"/>
                      </a:lnTo>
                      <a:lnTo>
                        <a:pt x="317" y="74"/>
                      </a:lnTo>
                      <a:lnTo>
                        <a:pt x="315" y="62"/>
                      </a:lnTo>
                      <a:lnTo>
                        <a:pt x="313" y="49"/>
                      </a:lnTo>
                      <a:lnTo>
                        <a:pt x="312" y="42"/>
                      </a:lnTo>
                      <a:lnTo>
                        <a:pt x="312" y="38"/>
                      </a:lnTo>
                      <a:lnTo>
                        <a:pt x="311" y="35"/>
                      </a:lnTo>
                      <a:lnTo>
                        <a:pt x="310" y="33"/>
                      </a:lnTo>
                      <a:lnTo>
                        <a:pt x="308" y="32"/>
                      </a:lnTo>
                      <a:lnTo>
                        <a:pt x="302" y="3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0147" name="Freeform 537"/>
                <p:cNvSpPr>
                  <a:spLocks/>
                </p:cNvSpPr>
                <p:nvPr/>
              </p:nvSpPr>
              <p:spPr bwMode="auto">
                <a:xfrm>
                  <a:off x="2054" y="2330"/>
                  <a:ext cx="9" cy="4"/>
                </a:xfrm>
                <a:custGeom>
                  <a:avLst/>
                  <a:gdLst>
                    <a:gd name="T0" fmla="*/ 0 w 76"/>
                    <a:gd name="T1" fmla="*/ 0 h 33"/>
                    <a:gd name="T2" fmla="*/ 0 w 76"/>
                    <a:gd name="T3" fmla="*/ 0 h 33"/>
                    <a:gd name="T4" fmla="*/ 0 w 76"/>
                    <a:gd name="T5" fmla="*/ 0 h 33"/>
                    <a:gd name="T6" fmla="*/ 0 w 76"/>
                    <a:gd name="T7" fmla="*/ 0 h 33"/>
                    <a:gd name="T8" fmla="*/ 0 w 76"/>
                    <a:gd name="T9" fmla="*/ 0 h 33"/>
                    <a:gd name="T10" fmla="*/ 0 w 76"/>
                    <a:gd name="T11" fmla="*/ 0 h 33"/>
                    <a:gd name="T12" fmla="*/ 0 w 76"/>
                    <a:gd name="T13" fmla="*/ 0 h 33"/>
                    <a:gd name="T14" fmla="*/ 0 w 76"/>
                    <a:gd name="T15" fmla="*/ 0 h 33"/>
                    <a:gd name="T16" fmla="*/ 0 w 76"/>
                    <a:gd name="T17" fmla="*/ 0 h 33"/>
                    <a:gd name="T18" fmla="*/ 0 w 76"/>
                    <a:gd name="T19" fmla="*/ 0 h 33"/>
                    <a:gd name="T20" fmla="*/ 0 w 76"/>
                    <a:gd name="T21" fmla="*/ 0 h 33"/>
                    <a:gd name="T22" fmla="*/ 0 w 76"/>
                    <a:gd name="T23" fmla="*/ 0 h 33"/>
                    <a:gd name="T24" fmla="*/ 0 w 76"/>
                    <a:gd name="T25" fmla="*/ 0 h 33"/>
                    <a:gd name="T26" fmla="*/ 0 w 76"/>
                    <a:gd name="T27" fmla="*/ 0 h 33"/>
                    <a:gd name="T28" fmla="*/ 0 w 76"/>
                    <a:gd name="T29" fmla="*/ 0 h 33"/>
                    <a:gd name="T30" fmla="*/ 0 w 76"/>
                    <a:gd name="T31" fmla="*/ 0 h 33"/>
                    <a:gd name="T32" fmla="*/ 0 w 76"/>
                    <a:gd name="T33" fmla="*/ 0 h 33"/>
                    <a:gd name="T34" fmla="*/ 0 w 76"/>
                    <a:gd name="T35" fmla="*/ 0 h 33"/>
                    <a:gd name="T36" fmla="*/ 0 w 76"/>
                    <a:gd name="T37" fmla="*/ 0 h 33"/>
                    <a:gd name="T38" fmla="*/ 0 w 76"/>
                    <a:gd name="T39" fmla="*/ 0 h 33"/>
                    <a:gd name="T40" fmla="*/ 0 w 76"/>
                    <a:gd name="T41" fmla="*/ 0 h 33"/>
                    <a:gd name="T42" fmla="*/ 0 w 76"/>
                    <a:gd name="T43" fmla="*/ 0 h 33"/>
                    <a:gd name="T44" fmla="*/ 0 w 76"/>
                    <a:gd name="T45" fmla="*/ 0 h 33"/>
                    <a:gd name="T46" fmla="*/ 0 w 76"/>
                    <a:gd name="T47" fmla="*/ 0 h 33"/>
                    <a:gd name="T48" fmla="*/ 0 w 76"/>
                    <a:gd name="T49" fmla="*/ 0 h 33"/>
                    <a:gd name="T50" fmla="*/ 0 w 76"/>
                    <a:gd name="T51" fmla="*/ 0 h 33"/>
                    <a:gd name="T52" fmla="*/ 0 w 76"/>
                    <a:gd name="T53" fmla="*/ 0 h 33"/>
                    <a:gd name="T54" fmla="*/ 0 w 76"/>
                    <a:gd name="T55" fmla="*/ 0 h 33"/>
                    <a:gd name="T56" fmla="*/ 0 w 76"/>
                    <a:gd name="T57" fmla="*/ 0 h 33"/>
                    <a:gd name="T58" fmla="*/ 0 w 76"/>
                    <a:gd name="T59" fmla="*/ 0 h 33"/>
                    <a:gd name="T60" fmla="*/ 0 w 76"/>
                    <a:gd name="T61" fmla="*/ 0 h 33"/>
                    <a:gd name="T62" fmla="*/ 0 w 76"/>
                    <a:gd name="T63" fmla="*/ 0 h 33"/>
                    <a:gd name="T64" fmla="*/ 0 w 76"/>
                    <a:gd name="T65" fmla="*/ 0 h 33"/>
                    <a:gd name="T66" fmla="*/ 0 w 76"/>
                    <a:gd name="T67" fmla="*/ 0 h 33"/>
                    <a:gd name="T68" fmla="*/ 0 w 76"/>
                    <a:gd name="T69" fmla="*/ 0 h 33"/>
                    <a:gd name="T70" fmla="*/ 0 w 76"/>
                    <a:gd name="T71" fmla="*/ 0 h 33"/>
                    <a:gd name="T72" fmla="*/ 0 w 76"/>
                    <a:gd name="T73" fmla="*/ 0 h 33"/>
                    <a:gd name="T74" fmla="*/ 0 w 76"/>
                    <a:gd name="T75" fmla="*/ 0 h 33"/>
                    <a:gd name="T76" fmla="*/ 0 w 76"/>
                    <a:gd name="T77" fmla="*/ 0 h 33"/>
                    <a:gd name="T78" fmla="*/ 0 w 76"/>
                    <a:gd name="T79" fmla="*/ 0 h 33"/>
                    <a:gd name="T80" fmla="*/ 0 w 76"/>
                    <a:gd name="T81" fmla="*/ 0 h 3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76" h="33">
                      <a:moveTo>
                        <a:pt x="74" y="4"/>
                      </a:moveTo>
                      <a:lnTo>
                        <a:pt x="74" y="2"/>
                      </a:lnTo>
                      <a:lnTo>
                        <a:pt x="72" y="0"/>
                      </a:lnTo>
                      <a:lnTo>
                        <a:pt x="69" y="0"/>
                      </a:lnTo>
                      <a:lnTo>
                        <a:pt x="65" y="1"/>
                      </a:lnTo>
                      <a:lnTo>
                        <a:pt x="58" y="2"/>
                      </a:lnTo>
                      <a:lnTo>
                        <a:pt x="50" y="3"/>
                      </a:lnTo>
                      <a:lnTo>
                        <a:pt x="41" y="3"/>
                      </a:lnTo>
                      <a:lnTo>
                        <a:pt x="32" y="2"/>
                      </a:lnTo>
                      <a:lnTo>
                        <a:pt x="23" y="2"/>
                      </a:lnTo>
                      <a:lnTo>
                        <a:pt x="16" y="2"/>
                      </a:lnTo>
                      <a:lnTo>
                        <a:pt x="11" y="1"/>
                      </a:lnTo>
                      <a:lnTo>
                        <a:pt x="8" y="1"/>
                      </a:lnTo>
                      <a:lnTo>
                        <a:pt x="6" y="1"/>
                      </a:lnTo>
                      <a:lnTo>
                        <a:pt x="4" y="0"/>
                      </a:lnTo>
                      <a:lnTo>
                        <a:pt x="2" y="0"/>
                      </a:lnTo>
                      <a:lnTo>
                        <a:pt x="1" y="2"/>
                      </a:lnTo>
                      <a:lnTo>
                        <a:pt x="0" y="9"/>
                      </a:lnTo>
                      <a:lnTo>
                        <a:pt x="0" y="15"/>
                      </a:lnTo>
                      <a:lnTo>
                        <a:pt x="0" y="21"/>
                      </a:lnTo>
                      <a:lnTo>
                        <a:pt x="1" y="24"/>
                      </a:lnTo>
                      <a:lnTo>
                        <a:pt x="2" y="27"/>
                      </a:lnTo>
                      <a:lnTo>
                        <a:pt x="3" y="29"/>
                      </a:lnTo>
                      <a:lnTo>
                        <a:pt x="4" y="30"/>
                      </a:lnTo>
                      <a:lnTo>
                        <a:pt x="7" y="31"/>
                      </a:lnTo>
                      <a:lnTo>
                        <a:pt x="11" y="31"/>
                      </a:lnTo>
                      <a:lnTo>
                        <a:pt x="17" y="32"/>
                      </a:lnTo>
                      <a:lnTo>
                        <a:pt x="26" y="32"/>
                      </a:lnTo>
                      <a:lnTo>
                        <a:pt x="36" y="33"/>
                      </a:lnTo>
                      <a:lnTo>
                        <a:pt x="46" y="33"/>
                      </a:lnTo>
                      <a:lnTo>
                        <a:pt x="56" y="33"/>
                      </a:lnTo>
                      <a:lnTo>
                        <a:pt x="64" y="32"/>
                      </a:lnTo>
                      <a:lnTo>
                        <a:pt x="69" y="31"/>
                      </a:lnTo>
                      <a:lnTo>
                        <a:pt x="72" y="30"/>
                      </a:lnTo>
                      <a:lnTo>
                        <a:pt x="74" y="28"/>
                      </a:lnTo>
                      <a:lnTo>
                        <a:pt x="75" y="26"/>
                      </a:lnTo>
                      <a:lnTo>
                        <a:pt x="76" y="24"/>
                      </a:lnTo>
                      <a:lnTo>
                        <a:pt x="76" y="19"/>
                      </a:lnTo>
                      <a:lnTo>
                        <a:pt x="75" y="12"/>
                      </a:lnTo>
                      <a:lnTo>
                        <a:pt x="74" y="7"/>
                      </a:lnTo>
                      <a:lnTo>
                        <a:pt x="74" y="4"/>
                      </a:lnTo>
                      <a:close/>
                    </a:path>
                  </a:pathLst>
                </a:custGeom>
                <a:solidFill>
                  <a:srgbClr val="E5DDD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0148" name="Freeform 538"/>
                <p:cNvSpPr>
                  <a:spLocks/>
                </p:cNvSpPr>
                <p:nvPr/>
              </p:nvSpPr>
              <p:spPr bwMode="auto">
                <a:xfrm>
                  <a:off x="2054" y="2330"/>
                  <a:ext cx="9" cy="4"/>
                </a:xfrm>
                <a:custGeom>
                  <a:avLst/>
                  <a:gdLst>
                    <a:gd name="T0" fmla="*/ 0 w 76"/>
                    <a:gd name="T1" fmla="*/ 0 h 33"/>
                    <a:gd name="T2" fmla="*/ 0 w 76"/>
                    <a:gd name="T3" fmla="*/ 0 h 33"/>
                    <a:gd name="T4" fmla="*/ 0 w 76"/>
                    <a:gd name="T5" fmla="*/ 0 h 33"/>
                    <a:gd name="T6" fmla="*/ 0 w 76"/>
                    <a:gd name="T7" fmla="*/ 0 h 33"/>
                    <a:gd name="T8" fmla="*/ 0 w 76"/>
                    <a:gd name="T9" fmla="*/ 0 h 33"/>
                    <a:gd name="T10" fmla="*/ 0 w 76"/>
                    <a:gd name="T11" fmla="*/ 0 h 33"/>
                    <a:gd name="T12" fmla="*/ 0 w 76"/>
                    <a:gd name="T13" fmla="*/ 0 h 33"/>
                    <a:gd name="T14" fmla="*/ 0 w 76"/>
                    <a:gd name="T15" fmla="*/ 0 h 33"/>
                    <a:gd name="T16" fmla="*/ 0 w 76"/>
                    <a:gd name="T17" fmla="*/ 0 h 33"/>
                    <a:gd name="T18" fmla="*/ 0 w 76"/>
                    <a:gd name="T19" fmla="*/ 0 h 33"/>
                    <a:gd name="T20" fmla="*/ 0 w 76"/>
                    <a:gd name="T21" fmla="*/ 0 h 33"/>
                    <a:gd name="T22" fmla="*/ 0 w 76"/>
                    <a:gd name="T23" fmla="*/ 0 h 33"/>
                    <a:gd name="T24" fmla="*/ 0 w 76"/>
                    <a:gd name="T25" fmla="*/ 0 h 33"/>
                    <a:gd name="T26" fmla="*/ 0 w 76"/>
                    <a:gd name="T27" fmla="*/ 0 h 33"/>
                    <a:gd name="T28" fmla="*/ 0 w 76"/>
                    <a:gd name="T29" fmla="*/ 0 h 33"/>
                    <a:gd name="T30" fmla="*/ 0 w 76"/>
                    <a:gd name="T31" fmla="*/ 0 h 33"/>
                    <a:gd name="T32" fmla="*/ 0 w 76"/>
                    <a:gd name="T33" fmla="*/ 0 h 33"/>
                    <a:gd name="T34" fmla="*/ 0 w 76"/>
                    <a:gd name="T35" fmla="*/ 0 h 33"/>
                    <a:gd name="T36" fmla="*/ 0 w 76"/>
                    <a:gd name="T37" fmla="*/ 0 h 33"/>
                    <a:gd name="T38" fmla="*/ 0 w 76"/>
                    <a:gd name="T39" fmla="*/ 0 h 33"/>
                    <a:gd name="T40" fmla="*/ 0 w 76"/>
                    <a:gd name="T41" fmla="*/ 0 h 33"/>
                    <a:gd name="T42" fmla="*/ 0 w 76"/>
                    <a:gd name="T43" fmla="*/ 0 h 33"/>
                    <a:gd name="T44" fmla="*/ 0 w 76"/>
                    <a:gd name="T45" fmla="*/ 0 h 33"/>
                    <a:gd name="T46" fmla="*/ 0 w 76"/>
                    <a:gd name="T47" fmla="*/ 0 h 33"/>
                    <a:gd name="T48" fmla="*/ 0 w 76"/>
                    <a:gd name="T49" fmla="*/ 0 h 33"/>
                    <a:gd name="T50" fmla="*/ 0 w 76"/>
                    <a:gd name="T51" fmla="*/ 0 h 33"/>
                    <a:gd name="T52" fmla="*/ 0 w 76"/>
                    <a:gd name="T53" fmla="*/ 0 h 33"/>
                    <a:gd name="T54" fmla="*/ 0 w 76"/>
                    <a:gd name="T55" fmla="*/ 0 h 33"/>
                    <a:gd name="T56" fmla="*/ 0 w 76"/>
                    <a:gd name="T57" fmla="*/ 0 h 33"/>
                    <a:gd name="T58" fmla="*/ 0 w 76"/>
                    <a:gd name="T59" fmla="*/ 0 h 33"/>
                    <a:gd name="T60" fmla="*/ 0 w 76"/>
                    <a:gd name="T61" fmla="*/ 0 h 33"/>
                    <a:gd name="T62" fmla="*/ 0 w 76"/>
                    <a:gd name="T63" fmla="*/ 0 h 33"/>
                    <a:gd name="T64" fmla="*/ 0 w 76"/>
                    <a:gd name="T65" fmla="*/ 0 h 33"/>
                    <a:gd name="T66" fmla="*/ 0 w 76"/>
                    <a:gd name="T67" fmla="*/ 0 h 33"/>
                    <a:gd name="T68" fmla="*/ 0 w 76"/>
                    <a:gd name="T69" fmla="*/ 0 h 33"/>
                    <a:gd name="T70" fmla="*/ 0 w 76"/>
                    <a:gd name="T71" fmla="*/ 0 h 33"/>
                    <a:gd name="T72" fmla="*/ 0 w 76"/>
                    <a:gd name="T73" fmla="*/ 0 h 33"/>
                    <a:gd name="T74" fmla="*/ 0 w 76"/>
                    <a:gd name="T75" fmla="*/ 0 h 33"/>
                    <a:gd name="T76" fmla="*/ 0 w 76"/>
                    <a:gd name="T77" fmla="*/ 0 h 33"/>
                    <a:gd name="T78" fmla="*/ 0 w 76"/>
                    <a:gd name="T79" fmla="*/ 0 h 33"/>
                    <a:gd name="T80" fmla="*/ 0 w 76"/>
                    <a:gd name="T81" fmla="*/ 0 h 33"/>
                    <a:gd name="T82" fmla="*/ 0 w 76"/>
                    <a:gd name="T83" fmla="*/ 0 h 33"/>
                    <a:gd name="T84" fmla="*/ 0 w 76"/>
                    <a:gd name="T85" fmla="*/ 0 h 33"/>
                    <a:gd name="T86" fmla="*/ 0 w 76"/>
                    <a:gd name="T87" fmla="*/ 0 h 33"/>
                    <a:gd name="T88" fmla="*/ 0 w 76"/>
                    <a:gd name="T89" fmla="*/ 0 h 33"/>
                    <a:gd name="T90" fmla="*/ 0 w 76"/>
                    <a:gd name="T91" fmla="*/ 0 h 33"/>
                    <a:gd name="T92" fmla="*/ 0 w 76"/>
                    <a:gd name="T93" fmla="*/ 0 h 33"/>
                    <a:gd name="T94" fmla="*/ 0 w 76"/>
                    <a:gd name="T95" fmla="*/ 0 h 33"/>
                    <a:gd name="T96" fmla="*/ 0 w 76"/>
                    <a:gd name="T97" fmla="*/ 0 h 3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76" h="33">
                      <a:moveTo>
                        <a:pt x="74" y="4"/>
                      </a:moveTo>
                      <a:lnTo>
                        <a:pt x="74" y="4"/>
                      </a:lnTo>
                      <a:lnTo>
                        <a:pt x="74" y="2"/>
                      </a:lnTo>
                      <a:lnTo>
                        <a:pt x="72" y="0"/>
                      </a:lnTo>
                      <a:lnTo>
                        <a:pt x="69" y="0"/>
                      </a:lnTo>
                      <a:lnTo>
                        <a:pt x="65" y="1"/>
                      </a:lnTo>
                      <a:lnTo>
                        <a:pt x="58" y="2"/>
                      </a:lnTo>
                      <a:lnTo>
                        <a:pt x="50" y="3"/>
                      </a:lnTo>
                      <a:lnTo>
                        <a:pt x="41" y="3"/>
                      </a:lnTo>
                      <a:lnTo>
                        <a:pt x="32" y="2"/>
                      </a:lnTo>
                      <a:lnTo>
                        <a:pt x="23" y="2"/>
                      </a:lnTo>
                      <a:lnTo>
                        <a:pt x="16" y="2"/>
                      </a:lnTo>
                      <a:lnTo>
                        <a:pt x="11" y="1"/>
                      </a:lnTo>
                      <a:lnTo>
                        <a:pt x="8" y="1"/>
                      </a:lnTo>
                      <a:lnTo>
                        <a:pt x="6" y="1"/>
                      </a:lnTo>
                      <a:lnTo>
                        <a:pt x="4" y="0"/>
                      </a:lnTo>
                      <a:lnTo>
                        <a:pt x="2" y="0"/>
                      </a:lnTo>
                      <a:lnTo>
                        <a:pt x="1" y="2"/>
                      </a:lnTo>
                      <a:lnTo>
                        <a:pt x="0" y="9"/>
                      </a:lnTo>
                      <a:lnTo>
                        <a:pt x="0" y="15"/>
                      </a:lnTo>
                      <a:lnTo>
                        <a:pt x="0" y="21"/>
                      </a:lnTo>
                      <a:lnTo>
                        <a:pt x="1" y="24"/>
                      </a:lnTo>
                      <a:lnTo>
                        <a:pt x="2" y="27"/>
                      </a:lnTo>
                      <a:lnTo>
                        <a:pt x="3" y="29"/>
                      </a:lnTo>
                      <a:lnTo>
                        <a:pt x="4" y="30"/>
                      </a:lnTo>
                      <a:lnTo>
                        <a:pt x="7" y="31"/>
                      </a:lnTo>
                      <a:lnTo>
                        <a:pt x="11" y="31"/>
                      </a:lnTo>
                      <a:lnTo>
                        <a:pt x="17" y="32"/>
                      </a:lnTo>
                      <a:lnTo>
                        <a:pt x="26" y="32"/>
                      </a:lnTo>
                      <a:lnTo>
                        <a:pt x="36" y="33"/>
                      </a:lnTo>
                      <a:lnTo>
                        <a:pt x="46" y="33"/>
                      </a:lnTo>
                      <a:lnTo>
                        <a:pt x="56" y="33"/>
                      </a:lnTo>
                      <a:lnTo>
                        <a:pt x="64" y="32"/>
                      </a:lnTo>
                      <a:lnTo>
                        <a:pt x="69" y="31"/>
                      </a:lnTo>
                      <a:lnTo>
                        <a:pt x="72" y="30"/>
                      </a:lnTo>
                      <a:lnTo>
                        <a:pt x="74" y="28"/>
                      </a:lnTo>
                      <a:lnTo>
                        <a:pt x="75" y="26"/>
                      </a:lnTo>
                      <a:lnTo>
                        <a:pt x="76" y="24"/>
                      </a:lnTo>
                      <a:lnTo>
                        <a:pt x="76" y="19"/>
                      </a:lnTo>
                      <a:lnTo>
                        <a:pt x="75" y="12"/>
                      </a:lnTo>
                      <a:lnTo>
                        <a:pt x="74" y="7"/>
                      </a:lnTo>
                      <a:lnTo>
                        <a:pt x="74" y="4"/>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40149" name="Freeform 539"/>
                <p:cNvSpPr>
                  <a:spLocks/>
                </p:cNvSpPr>
                <p:nvPr/>
              </p:nvSpPr>
              <p:spPr bwMode="auto">
                <a:xfrm>
                  <a:off x="2041" y="2330"/>
                  <a:ext cx="9" cy="4"/>
                </a:xfrm>
                <a:custGeom>
                  <a:avLst/>
                  <a:gdLst>
                    <a:gd name="T0" fmla="*/ 0 w 76"/>
                    <a:gd name="T1" fmla="*/ 0 h 34"/>
                    <a:gd name="T2" fmla="*/ 0 w 76"/>
                    <a:gd name="T3" fmla="*/ 0 h 34"/>
                    <a:gd name="T4" fmla="*/ 0 w 76"/>
                    <a:gd name="T5" fmla="*/ 0 h 34"/>
                    <a:gd name="T6" fmla="*/ 0 w 76"/>
                    <a:gd name="T7" fmla="*/ 0 h 34"/>
                    <a:gd name="T8" fmla="*/ 0 w 76"/>
                    <a:gd name="T9" fmla="*/ 0 h 34"/>
                    <a:gd name="T10" fmla="*/ 0 w 76"/>
                    <a:gd name="T11" fmla="*/ 0 h 34"/>
                    <a:gd name="T12" fmla="*/ 0 w 76"/>
                    <a:gd name="T13" fmla="*/ 0 h 34"/>
                    <a:gd name="T14" fmla="*/ 0 w 76"/>
                    <a:gd name="T15" fmla="*/ 0 h 34"/>
                    <a:gd name="T16" fmla="*/ 0 w 76"/>
                    <a:gd name="T17" fmla="*/ 0 h 34"/>
                    <a:gd name="T18" fmla="*/ 0 w 76"/>
                    <a:gd name="T19" fmla="*/ 0 h 34"/>
                    <a:gd name="T20" fmla="*/ 0 w 76"/>
                    <a:gd name="T21" fmla="*/ 0 h 34"/>
                    <a:gd name="T22" fmla="*/ 0 w 76"/>
                    <a:gd name="T23" fmla="*/ 0 h 34"/>
                    <a:gd name="T24" fmla="*/ 0 w 76"/>
                    <a:gd name="T25" fmla="*/ 0 h 34"/>
                    <a:gd name="T26" fmla="*/ 0 w 76"/>
                    <a:gd name="T27" fmla="*/ 0 h 34"/>
                    <a:gd name="T28" fmla="*/ 0 w 76"/>
                    <a:gd name="T29" fmla="*/ 0 h 34"/>
                    <a:gd name="T30" fmla="*/ 0 w 76"/>
                    <a:gd name="T31" fmla="*/ 0 h 34"/>
                    <a:gd name="T32" fmla="*/ 0 w 76"/>
                    <a:gd name="T33" fmla="*/ 0 h 34"/>
                    <a:gd name="T34" fmla="*/ 0 w 76"/>
                    <a:gd name="T35" fmla="*/ 0 h 34"/>
                    <a:gd name="T36" fmla="*/ 0 w 76"/>
                    <a:gd name="T37" fmla="*/ 0 h 34"/>
                    <a:gd name="T38" fmla="*/ 0 w 76"/>
                    <a:gd name="T39" fmla="*/ 0 h 34"/>
                    <a:gd name="T40" fmla="*/ 0 w 76"/>
                    <a:gd name="T41" fmla="*/ 0 h 34"/>
                    <a:gd name="T42" fmla="*/ 0 w 76"/>
                    <a:gd name="T43" fmla="*/ 0 h 34"/>
                    <a:gd name="T44" fmla="*/ 0 w 76"/>
                    <a:gd name="T45" fmla="*/ 0 h 34"/>
                    <a:gd name="T46" fmla="*/ 0 w 76"/>
                    <a:gd name="T47" fmla="*/ 0 h 34"/>
                    <a:gd name="T48" fmla="*/ 0 w 76"/>
                    <a:gd name="T49" fmla="*/ 0 h 34"/>
                    <a:gd name="T50" fmla="*/ 0 w 76"/>
                    <a:gd name="T51" fmla="*/ 0 h 34"/>
                    <a:gd name="T52" fmla="*/ 0 w 76"/>
                    <a:gd name="T53" fmla="*/ 0 h 34"/>
                    <a:gd name="T54" fmla="*/ 0 w 76"/>
                    <a:gd name="T55" fmla="*/ 0 h 34"/>
                    <a:gd name="T56" fmla="*/ 0 w 76"/>
                    <a:gd name="T57" fmla="*/ 0 h 34"/>
                    <a:gd name="T58" fmla="*/ 0 w 76"/>
                    <a:gd name="T59" fmla="*/ 0 h 34"/>
                    <a:gd name="T60" fmla="*/ 0 w 76"/>
                    <a:gd name="T61" fmla="*/ 0 h 34"/>
                    <a:gd name="T62" fmla="*/ 0 w 76"/>
                    <a:gd name="T63" fmla="*/ 0 h 34"/>
                    <a:gd name="T64" fmla="*/ 0 w 76"/>
                    <a:gd name="T65" fmla="*/ 0 h 34"/>
                    <a:gd name="T66" fmla="*/ 0 w 76"/>
                    <a:gd name="T67" fmla="*/ 0 h 34"/>
                    <a:gd name="T68" fmla="*/ 0 w 76"/>
                    <a:gd name="T69" fmla="*/ 0 h 34"/>
                    <a:gd name="T70" fmla="*/ 0 w 76"/>
                    <a:gd name="T71" fmla="*/ 0 h 34"/>
                    <a:gd name="T72" fmla="*/ 0 w 76"/>
                    <a:gd name="T73" fmla="*/ 0 h 34"/>
                    <a:gd name="T74" fmla="*/ 0 w 76"/>
                    <a:gd name="T75" fmla="*/ 0 h 34"/>
                    <a:gd name="T76" fmla="*/ 0 w 76"/>
                    <a:gd name="T77" fmla="*/ 0 h 34"/>
                    <a:gd name="T78" fmla="*/ 0 w 76"/>
                    <a:gd name="T79" fmla="*/ 0 h 34"/>
                    <a:gd name="T80" fmla="*/ 0 w 76"/>
                    <a:gd name="T81" fmla="*/ 0 h 3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76" h="34">
                      <a:moveTo>
                        <a:pt x="74" y="4"/>
                      </a:moveTo>
                      <a:lnTo>
                        <a:pt x="74" y="2"/>
                      </a:lnTo>
                      <a:lnTo>
                        <a:pt x="72" y="1"/>
                      </a:lnTo>
                      <a:lnTo>
                        <a:pt x="69" y="1"/>
                      </a:lnTo>
                      <a:lnTo>
                        <a:pt x="65" y="1"/>
                      </a:lnTo>
                      <a:lnTo>
                        <a:pt x="58" y="2"/>
                      </a:lnTo>
                      <a:lnTo>
                        <a:pt x="50" y="3"/>
                      </a:lnTo>
                      <a:lnTo>
                        <a:pt x="41" y="3"/>
                      </a:lnTo>
                      <a:lnTo>
                        <a:pt x="32" y="3"/>
                      </a:lnTo>
                      <a:lnTo>
                        <a:pt x="23" y="2"/>
                      </a:lnTo>
                      <a:lnTo>
                        <a:pt x="16" y="2"/>
                      </a:lnTo>
                      <a:lnTo>
                        <a:pt x="11" y="1"/>
                      </a:lnTo>
                      <a:lnTo>
                        <a:pt x="8" y="1"/>
                      </a:lnTo>
                      <a:lnTo>
                        <a:pt x="6" y="1"/>
                      </a:lnTo>
                      <a:lnTo>
                        <a:pt x="4" y="0"/>
                      </a:lnTo>
                      <a:lnTo>
                        <a:pt x="2" y="1"/>
                      </a:lnTo>
                      <a:lnTo>
                        <a:pt x="1" y="3"/>
                      </a:lnTo>
                      <a:lnTo>
                        <a:pt x="0" y="10"/>
                      </a:lnTo>
                      <a:lnTo>
                        <a:pt x="0" y="16"/>
                      </a:lnTo>
                      <a:lnTo>
                        <a:pt x="0" y="22"/>
                      </a:lnTo>
                      <a:lnTo>
                        <a:pt x="1" y="25"/>
                      </a:lnTo>
                      <a:lnTo>
                        <a:pt x="2" y="28"/>
                      </a:lnTo>
                      <a:lnTo>
                        <a:pt x="3" y="30"/>
                      </a:lnTo>
                      <a:lnTo>
                        <a:pt x="4" y="31"/>
                      </a:lnTo>
                      <a:lnTo>
                        <a:pt x="7" y="32"/>
                      </a:lnTo>
                      <a:lnTo>
                        <a:pt x="11" y="32"/>
                      </a:lnTo>
                      <a:lnTo>
                        <a:pt x="17" y="33"/>
                      </a:lnTo>
                      <a:lnTo>
                        <a:pt x="26" y="33"/>
                      </a:lnTo>
                      <a:lnTo>
                        <a:pt x="36" y="33"/>
                      </a:lnTo>
                      <a:lnTo>
                        <a:pt x="46" y="34"/>
                      </a:lnTo>
                      <a:lnTo>
                        <a:pt x="56" y="33"/>
                      </a:lnTo>
                      <a:lnTo>
                        <a:pt x="64" y="33"/>
                      </a:lnTo>
                      <a:lnTo>
                        <a:pt x="69" y="32"/>
                      </a:lnTo>
                      <a:lnTo>
                        <a:pt x="72" y="30"/>
                      </a:lnTo>
                      <a:lnTo>
                        <a:pt x="74" y="29"/>
                      </a:lnTo>
                      <a:lnTo>
                        <a:pt x="76" y="27"/>
                      </a:lnTo>
                      <a:lnTo>
                        <a:pt x="76" y="25"/>
                      </a:lnTo>
                      <a:lnTo>
                        <a:pt x="76" y="20"/>
                      </a:lnTo>
                      <a:lnTo>
                        <a:pt x="75" y="13"/>
                      </a:lnTo>
                      <a:lnTo>
                        <a:pt x="74" y="7"/>
                      </a:lnTo>
                      <a:lnTo>
                        <a:pt x="74" y="4"/>
                      </a:lnTo>
                      <a:close/>
                    </a:path>
                  </a:pathLst>
                </a:custGeom>
                <a:solidFill>
                  <a:srgbClr val="E5DDD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0150" name="Freeform 540"/>
                <p:cNvSpPr>
                  <a:spLocks/>
                </p:cNvSpPr>
                <p:nvPr/>
              </p:nvSpPr>
              <p:spPr bwMode="auto">
                <a:xfrm>
                  <a:off x="2041" y="2330"/>
                  <a:ext cx="9" cy="4"/>
                </a:xfrm>
                <a:custGeom>
                  <a:avLst/>
                  <a:gdLst>
                    <a:gd name="T0" fmla="*/ 0 w 76"/>
                    <a:gd name="T1" fmla="*/ 0 h 34"/>
                    <a:gd name="T2" fmla="*/ 0 w 76"/>
                    <a:gd name="T3" fmla="*/ 0 h 34"/>
                    <a:gd name="T4" fmla="*/ 0 w 76"/>
                    <a:gd name="T5" fmla="*/ 0 h 34"/>
                    <a:gd name="T6" fmla="*/ 0 w 76"/>
                    <a:gd name="T7" fmla="*/ 0 h 34"/>
                    <a:gd name="T8" fmla="*/ 0 w 76"/>
                    <a:gd name="T9" fmla="*/ 0 h 34"/>
                    <a:gd name="T10" fmla="*/ 0 w 76"/>
                    <a:gd name="T11" fmla="*/ 0 h 34"/>
                    <a:gd name="T12" fmla="*/ 0 w 76"/>
                    <a:gd name="T13" fmla="*/ 0 h 34"/>
                    <a:gd name="T14" fmla="*/ 0 w 76"/>
                    <a:gd name="T15" fmla="*/ 0 h 34"/>
                    <a:gd name="T16" fmla="*/ 0 w 76"/>
                    <a:gd name="T17" fmla="*/ 0 h 34"/>
                    <a:gd name="T18" fmla="*/ 0 w 76"/>
                    <a:gd name="T19" fmla="*/ 0 h 34"/>
                    <a:gd name="T20" fmla="*/ 0 w 76"/>
                    <a:gd name="T21" fmla="*/ 0 h 34"/>
                    <a:gd name="T22" fmla="*/ 0 w 76"/>
                    <a:gd name="T23" fmla="*/ 0 h 34"/>
                    <a:gd name="T24" fmla="*/ 0 w 76"/>
                    <a:gd name="T25" fmla="*/ 0 h 34"/>
                    <a:gd name="T26" fmla="*/ 0 w 76"/>
                    <a:gd name="T27" fmla="*/ 0 h 34"/>
                    <a:gd name="T28" fmla="*/ 0 w 76"/>
                    <a:gd name="T29" fmla="*/ 0 h 34"/>
                    <a:gd name="T30" fmla="*/ 0 w 76"/>
                    <a:gd name="T31" fmla="*/ 0 h 34"/>
                    <a:gd name="T32" fmla="*/ 0 w 76"/>
                    <a:gd name="T33" fmla="*/ 0 h 34"/>
                    <a:gd name="T34" fmla="*/ 0 w 76"/>
                    <a:gd name="T35" fmla="*/ 0 h 34"/>
                    <a:gd name="T36" fmla="*/ 0 w 76"/>
                    <a:gd name="T37" fmla="*/ 0 h 34"/>
                    <a:gd name="T38" fmla="*/ 0 w 76"/>
                    <a:gd name="T39" fmla="*/ 0 h 34"/>
                    <a:gd name="T40" fmla="*/ 0 w 76"/>
                    <a:gd name="T41" fmla="*/ 0 h 34"/>
                    <a:gd name="T42" fmla="*/ 0 w 76"/>
                    <a:gd name="T43" fmla="*/ 0 h 34"/>
                    <a:gd name="T44" fmla="*/ 0 w 76"/>
                    <a:gd name="T45" fmla="*/ 0 h 34"/>
                    <a:gd name="T46" fmla="*/ 0 w 76"/>
                    <a:gd name="T47" fmla="*/ 0 h 34"/>
                    <a:gd name="T48" fmla="*/ 0 w 76"/>
                    <a:gd name="T49" fmla="*/ 0 h 34"/>
                    <a:gd name="T50" fmla="*/ 0 w 76"/>
                    <a:gd name="T51" fmla="*/ 0 h 34"/>
                    <a:gd name="T52" fmla="*/ 0 w 76"/>
                    <a:gd name="T53" fmla="*/ 0 h 34"/>
                    <a:gd name="T54" fmla="*/ 0 w 76"/>
                    <a:gd name="T55" fmla="*/ 0 h 34"/>
                    <a:gd name="T56" fmla="*/ 0 w 76"/>
                    <a:gd name="T57" fmla="*/ 0 h 34"/>
                    <a:gd name="T58" fmla="*/ 0 w 76"/>
                    <a:gd name="T59" fmla="*/ 0 h 34"/>
                    <a:gd name="T60" fmla="*/ 0 w 76"/>
                    <a:gd name="T61" fmla="*/ 0 h 34"/>
                    <a:gd name="T62" fmla="*/ 0 w 76"/>
                    <a:gd name="T63" fmla="*/ 0 h 34"/>
                    <a:gd name="T64" fmla="*/ 0 w 76"/>
                    <a:gd name="T65" fmla="*/ 0 h 34"/>
                    <a:gd name="T66" fmla="*/ 0 w 76"/>
                    <a:gd name="T67" fmla="*/ 0 h 34"/>
                    <a:gd name="T68" fmla="*/ 0 w 76"/>
                    <a:gd name="T69" fmla="*/ 0 h 34"/>
                    <a:gd name="T70" fmla="*/ 0 w 76"/>
                    <a:gd name="T71" fmla="*/ 0 h 34"/>
                    <a:gd name="T72" fmla="*/ 0 w 76"/>
                    <a:gd name="T73" fmla="*/ 0 h 34"/>
                    <a:gd name="T74" fmla="*/ 0 w 76"/>
                    <a:gd name="T75" fmla="*/ 0 h 34"/>
                    <a:gd name="T76" fmla="*/ 0 w 76"/>
                    <a:gd name="T77" fmla="*/ 0 h 34"/>
                    <a:gd name="T78" fmla="*/ 0 w 76"/>
                    <a:gd name="T79" fmla="*/ 0 h 34"/>
                    <a:gd name="T80" fmla="*/ 0 w 76"/>
                    <a:gd name="T81" fmla="*/ 0 h 34"/>
                    <a:gd name="T82" fmla="*/ 0 w 76"/>
                    <a:gd name="T83" fmla="*/ 0 h 34"/>
                    <a:gd name="T84" fmla="*/ 0 w 76"/>
                    <a:gd name="T85" fmla="*/ 0 h 34"/>
                    <a:gd name="T86" fmla="*/ 0 w 76"/>
                    <a:gd name="T87" fmla="*/ 0 h 34"/>
                    <a:gd name="T88" fmla="*/ 0 w 76"/>
                    <a:gd name="T89" fmla="*/ 0 h 34"/>
                    <a:gd name="T90" fmla="*/ 0 w 76"/>
                    <a:gd name="T91" fmla="*/ 0 h 34"/>
                    <a:gd name="T92" fmla="*/ 0 w 76"/>
                    <a:gd name="T93" fmla="*/ 0 h 34"/>
                    <a:gd name="T94" fmla="*/ 0 w 76"/>
                    <a:gd name="T95" fmla="*/ 0 h 34"/>
                    <a:gd name="T96" fmla="*/ 0 w 76"/>
                    <a:gd name="T97" fmla="*/ 0 h 3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76" h="34">
                      <a:moveTo>
                        <a:pt x="74" y="4"/>
                      </a:moveTo>
                      <a:lnTo>
                        <a:pt x="74" y="4"/>
                      </a:lnTo>
                      <a:lnTo>
                        <a:pt x="74" y="2"/>
                      </a:lnTo>
                      <a:lnTo>
                        <a:pt x="72" y="1"/>
                      </a:lnTo>
                      <a:lnTo>
                        <a:pt x="69" y="1"/>
                      </a:lnTo>
                      <a:lnTo>
                        <a:pt x="65" y="1"/>
                      </a:lnTo>
                      <a:lnTo>
                        <a:pt x="58" y="2"/>
                      </a:lnTo>
                      <a:lnTo>
                        <a:pt x="50" y="3"/>
                      </a:lnTo>
                      <a:lnTo>
                        <a:pt x="41" y="3"/>
                      </a:lnTo>
                      <a:lnTo>
                        <a:pt x="32" y="3"/>
                      </a:lnTo>
                      <a:lnTo>
                        <a:pt x="23" y="2"/>
                      </a:lnTo>
                      <a:lnTo>
                        <a:pt x="16" y="2"/>
                      </a:lnTo>
                      <a:lnTo>
                        <a:pt x="11" y="1"/>
                      </a:lnTo>
                      <a:lnTo>
                        <a:pt x="8" y="1"/>
                      </a:lnTo>
                      <a:lnTo>
                        <a:pt x="6" y="1"/>
                      </a:lnTo>
                      <a:lnTo>
                        <a:pt x="4" y="0"/>
                      </a:lnTo>
                      <a:lnTo>
                        <a:pt x="2" y="1"/>
                      </a:lnTo>
                      <a:lnTo>
                        <a:pt x="1" y="3"/>
                      </a:lnTo>
                      <a:lnTo>
                        <a:pt x="0" y="10"/>
                      </a:lnTo>
                      <a:lnTo>
                        <a:pt x="0" y="16"/>
                      </a:lnTo>
                      <a:lnTo>
                        <a:pt x="0" y="22"/>
                      </a:lnTo>
                      <a:lnTo>
                        <a:pt x="1" y="25"/>
                      </a:lnTo>
                      <a:lnTo>
                        <a:pt x="2" y="28"/>
                      </a:lnTo>
                      <a:lnTo>
                        <a:pt x="3" y="30"/>
                      </a:lnTo>
                      <a:lnTo>
                        <a:pt x="4" y="31"/>
                      </a:lnTo>
                      <a:lnTo>
                        <a:pt x="7" y="32"/>
                      </a:lnTo>
                      <a:lnTo>
                        <a:pt x="11" y="32"/>
                      </a:lnTo>
                      <a:lnTo>
                        <a:pt x="17" y="33"/>
                      </a:lnTo>
                      <a:lnTo>
                        <a:pt x="26" y="33"/>
                      </a:lnTo>
                      <a:lnTo>
                        <a:pt x="36" y="33"/>
                      </a:lnTo>
                      <a:lnTo>
                        <a:pt x="46" y="34"/>
                      </a:lnTo>
                      <a:lnTo>
                        <a:pt x="56" y="33"/>
                      </a:lnTo>
                      <a:lnTo>
                        <a:pt x="64" y="33"/>
                      </a:lnTo>
                      <a:lnTo>
                        <a:pt x="69" y="32"/>
                      </a:lnTo>
                      <a:lnTo>
                        <a:pt x="72" y="30"/>
                      </a:lnTo>
                      <a:lnTo>
                        <a:pt x="74" y="29"/>
                      </a:lnTo>
                      <a:lnTo>
                        <a:pt x="76" y="27"/>
                      </a:lnTo>
                      <a:lnTo>
                        <a:pt x="76" y="25"/>
                      </a:lnTo>
                      <a:lnTo>
                        <a:pt x="76" y="20"/>
                      </a:lnTo>
                      <a:lnTo>
                        <a:pt x="75" y="13"/>
                      </a:lnTo>
                      <a:lnTo>
                        <a:pt x="74" y="7"/>
                      </a:lnTo>
                      <a:lnTo>
                        <a:pt x="74" y="4"/>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40151" name="Freeform 541"/>
                <p:cNvSpPr>
                  <a:spLocks/>
                </p:cNvSpPr>
                <p:nvPr/>
              </p:nvSpPr>
              <p:spPr bwMode="auto">
                <a:xfrm>
                  <a:off x="2029" y="2330"/>
                  <a:ext cx="9" cy="4"/>
                </a:xfrm>
                <a:custGeom>
                  <a:avLst/>
                  <a:gdLst>
                    <a:gd name="T0" fmla="*/ 0 w 77"/>
                    <a:gd name="T1" fmla="*/ 0 h 34"/>
                    <a:gd name="T2" fmla="*/ 0 w 77"/>
                    <a:gd name="T3" fmla="*/ 0 h 34"/>
                    <a:gd name="T4" fmla="*/ 0 w 77"/>
                    <a:gd name="T5" fmla="*/ 0 h 34"/>
                    <a:gd name="T6" fmla="*/ 0 w 77"/>
                    <a:gd name="T7" fmla="*/ 0 h 34"/>
                    <a:gd name="T8" fmla="*/ 0 w 77"/>
                    <a:gd name="T9" fmla="*/ 0 h 34"/>
                    <a:gd name="T10" fmla="*/ 0 w 77"/>
                    <a:gd name="T11" fmla="*/ 0 h 34"/>
                    <a:gd name="T12" fmla="*/ 0 w 77"/>
                    <a:gd name="T13" fmla="*/ 0 h 34"/>
                    <a:gd name="T14" fmla="*/ 0 w 77"/>
                    <a:gd name="T15" fmla="*/ 0 h 34"/>
                    <a:gd name="T16" fmla="*/ 0 w 77"/>
                    <a:gd name="T17" fmla="*/ 0 h 34"/>
                    <a:gd name="T18" fmla="*/ 0 w 77"/>
                    <a:gd name="T19" fmla="*/ 0 h 34"/>
                    <a:gd name="T20" fmla="*/ 0 w 77"/>
                    <a:gd name="T21" fmla="*/ 0 h 34"/>
                    <a:gd name="T22" fmla="*/ 0 w 77"/>
                    <a:gd name="T23" fmla="*/ 0 h 34"/>
                    <a:gd name="T24" fmla="*/ 0 w 77"/>
                    <a:gd name="T25" fmla="*/ 0 h 34"/>
                    <a:gd name="T26" fmla="*/ 0 w 77"/>
                    <a:gd name="T27" fmla="*/ 0 h 34"/>
                    <a:gd name="T28" fmla="*/ 0 w 77"/>
                    <a:gd name="T29" fmla="*/ 0 h 34"/>
                    <a:gd name="T30" fmla="*/ 0 w 77"/>
                    <a:gd name="T31" fmla="*/ 0 h 34"/>
                    <a:gd name="T32" fmla="*/ 0 w 77"/>
                    <a:gd name="T33" fmla="*/ 0 h 34"/>
                    <a:gd name="T34" fmla="*/ 0 w 77"/>
                    <a:gd name="T35" fmla="*/ 0 h 34"/>
                    <a:gd name="T36" fmla="*/ 0 w 77"/>
                    <a:gd name="T37" fmla="*/ 0 h 34"/>
                    <a:gd name="T38" fmla="*/ 0 w 77"/>
                    <a:gd name="T39" fmla="*/ 0 h 34"/>
                    <a:gd name="T40" fmla="*/ 0 w 77"/>
                    <a:gd name="T41" fmla="*/ 0 h 34"/>
                    <a:gd name="T42" fmla="*/ 0 w 77"/>
                    <a:gd name="T43" fmla="*/ 0 h 34"/>
                    <a:gd name="T44" fmla="*/ 0 w 77"/>
                    <a:gd name="T45" fmla="*/ 0 h 34"/>
                    <a:gd name="T46" fmla="*/ 0 w 77"/>
                    <a:gd name="T47" fmla="*/ 0 h 34"/>
                    <a:gd name="T48" fmla="*/ 0 w 77"/>
                    <a:gd name="T49" fmla="*/ 0 h 34"/>
                    <a:gd name="T50" fmla="*/ 0 w 77"/>
                    <a:gd name="T51" fmla="*/ 0 h 34"/>
                    <a:gd name="T52" fmla="*/ 0 w 77"/>
                    <a:gd name="T53" fmla="*/ 0 h 34"/>
                    <a:gd name="T54" fmla="*/ 0 w 77"/>
                    <a:gd name="T55" fmla="*/ 0 h 34"/>
                    <a:gd name="T56" fmla="*/ 0 w 77"/>
                    <a:gd name="T57" fmla="*/ 0 h 34"/>
                    <a:gd name="T58" fmla="*/ 0 w 77"/>
                    <a:gd name="T59" fmla="*/ 0 h 34"/>
                    <a:gd name="T60" fmla="*/ 0 w 77"/>
                    <a:gd name="T61" fmla="*/ 0 h 34"/>
                    <a:gd name="T62" fmla="*/ 0 w 77"/>
                    <a:gd name="T63" fmla="*/ 0 h 34"/>
                    <a:gd name="T64" fmla="*/ 0 w 77"/>
                    <a:gd name="T65" fmla="*/ 0 h 34"/>
                    <a:gd name="T66" fmla="*/ 0 w 77"/>
                    <a:gd name="T67" fmla="*/ 0 h 34"/>
                    <a:gd name="T68" fmla="*/ 0 w 77"/>
                    <a:gd name="T69" fmla="*/ 0 h 34"/>
                    <a:gd name="T70" fmla="*/ 0 w 77"/>
                    <a:gd name="T71" fmla="*/ 0 h 34"/>
                    <a:gd name="T72" fmla="*/ 0 w 77"/>
                    <a:gd name="T73" fmla="*/ 0 h 34"/>
                    <a:gd name="T74" fmla="*/ 0 w 77"/>
                    <a:gd name="T75" fmla="*/ 0 h 34"/>
                    <a:gd name="T76" fmla="*/ 0 w 77"/>
                    <a:gd name="T77" fmla="*/ 0 h 34"/>
                    <a:gd name="T78" fmla="*/ 0 w 77"/>
                    <a:gd name="T79" fmla="*/ 0 h 34"/>
                    <a:gd name="T80" fmla="*/ 0 w 77"/>
                    <a:gd name="T81" fmla="*/ 0 h 3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77" h="34">
                      <a:moveTo>
                        <a:pt x="75" y="4"/>
                      </a:moveTo>
                      <a:lnTo>
                        <a:pt x="75" y="2"/>
                      </a:lnTo>
                      <a:lnTo>
                        <a:pt x="73" y="1"/>
                      </a:lnTo>
                      <a:lnTo>
                        <a:pt x="70" y="1"/>
                      </a:lnTo>
                      <a:lnTo>
                        <a:pt x="66" y="1"/>
                      </a:lnTo>
                      <a:lnTo>
                        <a:pt x="59" y="2"/>
                      </a:lnTo>
                      <a:lnTo>
                        <a:pt x="51" y="3"/>
                      </a:lnTo>
                      <a:lnTo>
                        <a:pt x="42" y="3"/>
                      </a:lnTo>
                      <a:lnTo>
                        <a:pt x="33" y="3"/>
                      </a:lnTo>
                      <a:lnTo>
                        <a:pt x="24" y="2"/>
                      </a:lnTo>
                      <a:lnTo>
                        <a:pt x="16" y="2"/>
                      </a:lnTo>
                      <a:lnTo>
                        <a:pt x="11" y="1"/>
                      </a:lnTo>
                      <a:lnTo>
                        <a:pt x="8" y="1"/>
                      </a:lnTo>
                      <a:lnTo>
                        <a:pt x="6" y="1"/>
                      </a:lnTo>
                      <a:lnTo>
                        <a:pt x="4" y="0"/>
                      </a:lnTo>
                      <a:lnTo>
                        <a:pt x="2" y="1"/>
                      </a:lnTo>
                      <a:lnTo>
                        <a:pt x="1" y="3"/>
                      </a:lnTo>
                      <a:lnTo>
                        <a:pt x="0" y="10"/>
                      </a:lnTo>
                      <a:lnTo>
                        <a:pt x="0" y="16"/>
                      </a:lnTo>
                      <a:lnTo>
                        <a:pt x="0" y="22"/>
                      </a:lnTo>
                      <a:lnTo>
                        <a:pt x="1" y="25"/>
                      </a:lnTo>
                      <a:lnTo>
                        <a:pt x="2" y="28"/>
                      </a:lnTo>
                      <a:lnTo>
                        <a:pt x="3" y="30"/>
                      </a:lnTo>
                      <a:lnTo>
                        <a:pt x="4" y="31"/>
                      </a:lnTo>
                      <a:lnTo>
                        <a:pt x="7" y="32"/>
                      </a:lnTo>
                      <a:lnTo>
                        <a:pt x="11" y="32"/>
                      </a:lnTo>
                      <a:lnTo>
                        <a:pt x="17" y="33"/>
                      </a:lnTo>
                      <a:lnTo>
                        <a:pt x="27" y="33"/>
                      </a:lnTo>
                      <a:lnTo>
                        <a:pt x="37" y="33"/>
                      </a:lnTo>
                      <a:lnTo>
                        <a:pt x="47" y="34"/>
                      </a:lnTo>
                      <a:lnTo>
                        <a:pt x="57" y="33"/>
                      </a:lnTo>
                      <a:lnTo>
                        <a:pt x="65" y="33"/>
                      </a:lnTo>
                      <a:lnTo>
                        <a:pt x="70" y="32"/>
                      </a:lnTo>
                      <a:lnTo>
                        <a:pt x="73" y="30"/>
                      </a:lnTo>
                      <a:lnTo>
                        <a:pt x="75" y="29"/>
                      </a:lnTo>
                      <a:lnTo>
                        <a:pt x="76" y="27"/>
                      </a:lnTo>
                      <a:lnTo>
                        <a:pt x="77" y="25"/>
                      </a:lnTo>
                      <a:lnTo>
                        <a:pt x="77" y="20"/>
                      </a:lnTo>
                      <a:lnTo>
                        <a:pt x="76" y="13"/>
                      </a:lnTo>
                      <a:lnTo>
                        <a:pt x="75" y="7"/>
                      </a:lnTo>
                      <a:lnTo>
                        <a:pt x="75" y="4"/>
                      </a:lnTo>
                      <a:close/>
                    </a:path>
                  </a:pathLst>
                </a:custGeom>
                <a:solidFill>
                  <a:srgbClr val="E5DDD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0152" name="Freeform 542"/>
                <p:cNvSpPr>
                  <a:spLocks/>
                </p:cNvSpPr>
                <p:nvPr/>
              </p:nvSpPr>
              <p:spPr bwMode="auto">
                <a:xfrm>
                  <a:off x="2029" y="2330"/>
                  <a:ext cx="9" cy="4"/>
                </a:xfrm>
                <a:custGeom>
                  <a:avLst/>
                  <a:gdLst>
                    <a:gd name="T0" fmla="*/ 0 w 77"/>
                    <a:gd name="T1" fmla="*/ 0 h 34"/>
                    <a:gd name="T2" fmla="*/ 0 w 77"/>
                    <a:gd name="T3" fmla="*/ 0 h 34"/>
                    <a:gd name="T4" fmla="*/ 0 w 77"/>
                    <a:gd name="T5" fmla="*/ 0 h 34"/>
                    <a:gd name="T6" fmla="*/ 0 w 77"/>
                    <a:gd name="T7" fmla="*/ 0 h 34"/>
                    <a:gd name="T8" fmla="*/ 0 w 77"/>
                    <a:gd name="T9" fmla="*/ 0 h 34"/>
                    <a:gd name="T10" fmla="*/ 0 w 77"/>
                    <a:gd name="T11" fmla="*/ 0 h 34"/>
                    <a:gd name="T12" fmla="*/ 0 w 77"/>
                    <a:gd name="T13" fmla="*/ 0 h 34"/>
                    <a:gd name="T14" fmla="*/ 0 w 77"/>
                    <a:gd name="T15" fmla="*/ 0 h 34"/>
                    <a:gd name="T16" fmla="*/ 0 w 77"/>
                    <a:gd name="T17" fmla="*/ 0 h 34"/>
                    <a:gd name="T18" fmla="*/ 0 w 77"/>
                    <a:gd name="T19" fmla="*/ 0 h 34"/>
                    <a:gd name="T20" fmla="*/ 0 w 77"/>
                    <a:gd name="T21" fmla="*/ 0 h 34"/>
                    <a:gd name="T22" fmla="*/ 0 w 77"/>
                    <a:gd name="T23" fmla="*/ 0 h 34"/>
                    <a:gd name="T24" fmla="*/ 0 w 77"/>
                    <a:gd name="T25" fmla="*/ 0 h 34"/>
                    <a:gd name="T26" fmla="*/ 0 w 77"/>
                    <a:gd name="T27" fmla="*/ 0 h 34"/>
                    <a:gd name="T28" fmla="*/ 0 w 77"/>
                    <a:gd name="T29" fmla="*/ 0 h 34"/>
                    <a:gd name="T30" fmla="*/ 0 w 77"/>
                    <a:gd name="T31" fmla="*/ 0 h 34"/>
                    <a:gd name="T32" fmla="*/ 0 w 77"/>
                    <a:gd name="T33" fmla="*/ 0 h 34"/>
                    <a:gd name="T34" fmla="*/ 0 w 77"/>
                    <a:gd name="T35" fmla="*/ 0 h 34"/>
                    <a:gd name="T36" fmla="*/ 0 w 77"/>
                    <a:gd name="T37" fmla="*/ 0 h 34"/>
                    <a:gd name="T38" fmla="*/ 0 w 77"/>
                    <a:gd name="T39" fmla="*/ 0 h 34"/>
                    <a:gd name="T40" fmla="*/ 0 w 77"/>
                    <a:gd name="T41" fmla="*/ 0 h 34"/>
                    <a:gd name="T42" fmla="*/ 0 w 77"/>
                    <a:gd name="T43" fmla="*/ 0 h 34"/>
                    <a:gd name="T44" fmla="*/ 0 w 77"/>
                    <a:gd name="T45" fmla="*/ 0 h 34"/>
                    <a:gd name="T46" fmla="*/ 0 w 77"/>
                    <a:gd name="T47" fmla="*/ 0 h 34"/>
                    <a:gd name="T48" fmla="*/ 0 w 77"/>
                    <a:gd name="T49" fmla="*/ 0 h 34"/>
                    <a:gd name="T50" fmla="*/ 0 w 77"/>
                    <a:gd name="T51" fmla="*/ 0 h 34"/>
                    <a:gd name="T52" fmla="*/ 0 w 77"/>
                    <a:gd name="T53" fmla="*/ 0 h 34"/>
                    <a:gd name="T54" fmla="*/ 0 w 77"/>
                    <a:gd name="T55" fmla="*/ 0 h 34"/>
                    <a:gd name="T56" fmla="*/ 0 w 77"/>
                    <a:gd name="T57" fmla="*/ 0 h 34"/>
                    <a:gd name="T58" fmla="*/ 0 w 77"/>
                    <a:gd name="T59" fmla="*/ 0 h 34"/>
                    <a:gd name="T60" fmla="*/ 0 w 77"/>
                    <a:gd name="T61" fmla="*/ 0 h 34"/>
                    <a:gd name="T62" fmla="*/ 0 w 77"/>
                    <a:gd name="T63" fmla="*/ 0 h 34"/>
                    <a:gd name="T64" fmla="*/ 0 w 77"/>
                    <a:gd name="T65" fmla="*/ 0 h 34"/>
                    <a:gd name="T66" fmla="*/ 0 w 77"/>
                    <a:gd name="T67" fmla="*/ 0 h 34"/>
                    <a:gd name="T68" fmla="*/ 0 w 77"/>
                    <a:gd name="T69" fmla="*/ 0 h 34"/>
                    <a:gd name="T70" fmla="*/ 0 w 77"/>
                    <a:gd name="T71" fmla="*/ 0 h 34"/>
                    <a:gd name="T72" fmla="*/ 0 w 77"/>
                    <a:gd name="T73" fmla="*/ 0 h 34"/>
                    <a:gd name="T74" fmla="*/ 0 w 77"/>
                    <a:gd name="T75" fmla="*/ 0 h 34"/>
                    <a:gd name="T76" fmla="*/ 0 w 77"/>
                    <a:gd name="T77" fmla="*/ 0 h 34"/>
                    <a:gd name="T78" fmla="*/ 0 w 77"/>
                    <a:gd name="T79" fmla="*/ 0 h 34"/>
                    <a:gd name="T80" fmla="*/ 0 w 77"/>
                    <a:gd name="T81" fmla="*/ 0 h 34"/>
                    <a:gd name="T82" fmla="*/ 0 w 77"/>
                    <a:gd name="T83" fmla="*/ 0 h 34"/>
                    <a:gd name="T84" fmla="*/ 0 w 77"/>
                    <a:gd name="T85" fmla="*/ 0 h 34"/>
                    <a:gd name="T86" fmla="*/ 0 w 77"/>
                    <a:gd name="T87" fmla="*/ 0 h 34"/>
                    <a:gd name="T88" fmla="*/ 0 w 77"/>
                    <a:gd name="T89" fmla="*/ 0 h 34"/>
                    <a:gd name="T90" fmla="*/ 0 w 77"/>
                    <a:gd name="T91" fmla="*/ 0 h 34"/>
                    <a:gd name="T92" fmla="*/ 0 w 77"/>
                    <a:gd name="T93" fmla="*/ 0 h 34"/>
                    <a:gd name="T94" fmla="*/ 0 w 77"/>
                    <a:gd name="T95" fmla="*/ 0 h 34"/>
                    <a:gd name="T96" fmla="*/ 0 w 77"/>
                    <a:gd name="T97" fmla="*/ 0 h 3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77" h="34">
                      <a:moveTo>
                        <a:pt x="75" y="4"/>
                      </a:moveTo>
                      <a:lnTo>
                        <a:pt x="75" y="4"/>
                      </a:lnTo>
                      <a:lnTo>
                        <a:pt x="75" y="2"/>
                      </a:lnTo>
                      <a:lnTo>
                        <a:pt x="73" y="1"/>
                      </a:lnTo>
                      <a:lnTo>
                        <a:pt x="70" y="1"/>
                      </a:lnTo>
                      <a:lnTo>
                        <a:pt x="66" y="1"/>
                      </a:lnTo>
                      <a:lnTo>
                        <a:pt x="59" y="2"/>
                      </a:lnTo>
                      <a:lnTo>
                        <a:pt x="51" y="3"/>
                      </a:lnTo>
                      <a:lnTo>
                        <a:pt x="42" y="3"/>
                      </a:lnTo>
                      <a:lnTo>
                        <a:pt x="33" y="3"/>
                      </a:lnTo>
                      <a:lnTo>
                        <a:pt x="24" y="2"/>
                      </a:lnTo>
                      <a:lnTo>
                        <a:pt x="16" y="2"/>
                      </a:lnTo>
                      <a:lnTo>
                        <a:pt x="11" y="1"/>
                      </a:lnTo>
                      <a:lnTo>
                        <a:pt x="8" y="1"/>
                      </a:lnTo>
                      <a:lnTo>
                        <a:pt x="6" y="1"/>
                      </a:lnTo>
                      <a:lnTo>
                        <a:pt x="4" y="0"/>
                      </a:lnTo>
                      <a:lnTo>
                        <a:pt x="2" y="1"/>
                      </a:lnTo>
                      <a:lnTo>
                        <a:pt x="1" y="3"/>
                      </a:lnTo>
                      <a:lnTo>
                        <a:pt x="0" y="10"/>
                      </a:lnTo>
                      <a:lnTo>
                        <a:pt x="0" y="16"/>
                      </a:lnTo>
                      <a:lnTo>
                        <a:pt x="0" y="22"/>
                      </a:lnTo>
                      <a:lnTo>
                        <a:pt x="1" y="25"/>
                      </a:lnTo>
                      <a:lnTo>
                        <a:pt x="2" y="28"/>
                      </a:lnTo>
                      <a:lnTo>
                        <a:pt x="3" y="30"/>
                      </a:lnTo>
                      <a:lnTo>
                        <a:pt x="4" y="31"/>
                      </a:lnTo>
                      <a:lnTo>
                        <a:pt x="7" y="32"/>
                      </a:lnTo>
                      <a:lnTo>
                        <a:pt x="11" y="32"/>
                      </a:lnTo>
                      <a:lnTo>
                        <a:pt x="17" y="33"/>
                      </a:lnTo>
                      <a:lnTo>
                        <a:pt x="27" y="33"/>
                      </a:lnTo>
                      <a:lnTo>
                        <a:pt x="37" y="33"/>
                      </a:lnTo>
                      <a:lnTo>
                        <a:pt x="47" y="34"/>
                      </a:lnTo>
                      <a:lnTo>
                        <a:pt x="57" y="33"/>
                      </a:lnTo>
                      <a:lnTo>
                        <a:pt x="65" y="33"/>
                      </a:lnTo>
                      <a:lnTo>
                        <a:pt x="70" y="32"/>
                      </a:lnTo>
                      <a:lnTo>
                        <a:pt x="73" y="30"/>
                      </a:lnTo>
                      <a:lnTo>
                        <a:pt x="75" y="29"/>
                      </a:lnTo>
                      <a:lnTo>
                        <a:pt x="76" y="27"/>
                      </a:lnTo>
                      <a:lnTo>
                        <a:pt x="77" y="25"/>
                      </a:lnTo>
                      <a:lnTo>
                        <a:pt x="77" y="20"/>
                      </a:lnTo>
                      <a:lnTo>
                        <a:pt x="76" y="13"/>
                      </a:lnTo>
                      <a:lnTo>
                        <a:pt x="75" y="7"/>
                      </a:lnTo>
                      <a:lnTo>
                        <a:pt x="75" y="4"/>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40153" name="Freeform 543"/>
                <p:cNvSpPr>
                  <a:spLocks/>
                </p:cNvSpPr>
                <p:nvPr/>
              </p:nvSpPr>
              <p:spPr bwMode="auto">
                <a:xfrm>
                  <a:off x="2045" y="2363"/>
                  <a:ext cx="9" cy="5"/>
                </a:xfrm>
                <a:custGeom>
                  <a:avLst/>
                  <a:gdLst>
                    <a:gd name="T0" fmla="*/ 0 w 76"/>
                    <a:gd name="T1" fmla="*/ 0 h 34"/>
                    <a:gd name="T2" fmla="*/ 0 w 76"/>
                    <a:gd name="T3" fmla="*/ 0 h 34"/>
                    <a:gd name="T4" fmla="*/ 0 w 76"/>
                    <a:gd name="T5" fmla="*/ 0 h 34"/>
                    <a:gd name="T6" fmla="*/ 0 w 76"/>
                    <a:gd name="T7" fmla="*/ 0 h 34"/>
                    <a:gd name="T8" fmla="*/ 0 w 76"/>
                    <a:gd name="T9" fmla="*/ 0 h 34"/>
                    <a:gd name="T10" fmla="*/ 0 w 76"/>
                    <a:gd name="T11" fmla="*/ 0 h 34"/>
                    <a:gd name="T12" fmla="*/ 0 w 76"/>
                    <a:gd name="T13" fmla="*/ 0 h 34"/>
                    <a:gd name="T14" fmla="*/ 0 w 76"/>
                    <a:gd name="T15" fmla="*/ 0 h 34"/>
                    <a:gd name="T16" fmla="*/ 0 w 76"/>
                    <a:gd name="T17" fmla="*/ 0 h 34"/>
                    <a:gd name="T18" fmla="*/ 0 w 76"/>
                    <a:gd name="T19" fmla="*/ 0 h 34"/>
                    <a:gd name="T20" fmla="*/ 0 w 76"/>
                    <a:gd name="T21" fmla="*/ 0 h 34"/>
                    <a:gd name="T22" fmla="*/ 0 w 76"/>
                    <a:gd name="T23" fmla="*/ 0 h 34"/>
                    <a:gd name="T24" fmla="*/ 0 w 76"/>
                    <a:gd name="T25" fmla="*/ 0 h 34"/>
                    <a:gd name="T26" fmla="*/ 0 w 76"/>
                    <a:gd name="T27" fmla="*/ 0 h 34"/>
                    <a:gd name="T28" fmla="*/ 0 w 76"/>
                    <a:gd name="T29" fmla="*/ 0 h 34"/>
                    <a:gd name="T30" fmla="*/ 0 w 76"/>
                    <a:gd name="T31" fmla="*/ 0 h 34"/>
                    <a:gd name="T32" fmla="*/ 0 w 76"/>
                    <a:gd name="T33" fmla="*/ 0 h 34"/>
                    <a:gd name="T34" fmla="*/ 0 w 76"/>
                    <a:gd name="T35" fmla="*/ 0 h 34"/>
                    <a:gd name="T36" fmla="*/ 0 w 76"/>
                    <a:gd name="T37" fmla="*/ 0 h 34"/>
                    <a:gd name="T38" fmla="*/ 0 w 76"/>
                    <a:gd name="T39" fmla="*/ 0 h 34"/>
                    <a:gd name="T40" fmla="*/ 0 w 76"/>
                    <a:gd name="T41" fmla="*/ 0 h 34"/>
                    <a:gd name="T42" fmla="*/ 0 w 76"/>
                    <a:gd name="T43" fmla="*/ 0 h 34"/>
                    <a:gd name="T44" fmla="*/ 0 w 76"/>
                    <a:gd name="T45" fmla="*/ 0 h 34"/>
                    <a:gd name="T46" fmla="*/ 0 w 76"/>
                    <a:gd name="T47" fmla="*/ 0 h 34"/>
                    <a:gd name="T48" fmla="*/ 0 w 76"/>
                    <a:gd name="T49" fmla="*/ 0 h 34"/>
                    <a:gd name="T50" fmla="*/ 0 w 76"/>
                    <a:gd name="T51" fmla="*/ 0 h 34"/>
                    <a:gd name="T52" fmla="*/ 0 w 76"/>
                    <a:gd name="T53" fmla="*/ 0 h 34"/>
                    <a:gd name="T54" fmla="*/ 0 w 76"/>
                    <a:gd name="T55" fmla="*/ 0 h 34"/>
                    <a:gd name="T56" fmla="*/ 0 w 76"/>
                    <a:gd name="T57" fmla="*/ 0 h 34"/>
                    <a:gd name="T58" fmla="*/ 0 w 76"/>
                    <a:gd name="T59" fmla="*/ 0 h 34"/>
                    <a:gd name="T60" fmla="*/ 0 w 76"/>
                    <a:gd name="T61" fmla="*/ 0 h 34"/>
                    <a:gd name="T62" fmla="*/ 0 w 76"/>
                    <a:gd name="T63" fmla="*/ 0 h 34"/>
                    <a:gd name="T64" fmla="*/ 0 w 76"/>
                    <a:gd name="T65" fmla="*/ 0 h 34"/>
                    <a:gd name="T66" fmla="*/ 0 w 76"/>
                    <a:gd name="T67" fmla="*/ 0 h 34"/>
                    <a:gd name="T68" fmla="*/ 0 w 76"/>
                    <a:gd name="T69" fmla="*/ 0 h 34"/>
                    <a:gd name="T70" fmla="*/ 0 w 76"/>
                    <a:gd name="T71" fmla="*/ 0 h 34"/>
                    <a:gd name="T72" fmla="*/ 0 w 76"/>
                    <a:gd name="T73" fmla="*/ 0 h 34"/>
                    <a:gd name="T74" fmla="*/ 0 w 76"/>
                    <a:gd name="T75" fmla="*/ 0 h 34"/>
                    <a:gd name="T76" fmla="*/ 0 w 76"/>
                    <a:gd name="T77" fmla="*/ 0 h 34"/>
                    <a:gd name="T78" fmla="*/ 0 w 76"/>
                    <a:gd name="T79" fmla="*/ 0 h 34"/>
                    <a:gd name="T80" fmla="*/ 0 w 76"/>
                    <a:gd name="T81" fmla="*/ 0 h 3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76" h="34">
                      <a:moveTo>
                        <a:pt x="75" y="6"/>
                      </a:moveTo>
                      <a:lnTo>
                        <a:pt x="74" y="4"/>
                      </a:lnTo>
                      <a:lnTo>
                        <a:pt x="72" y="2"/>
                      </a:lnTo>
                      <a:lnTo>
                        <a:pt x="70" y="2"/>
                      </a:lnTo>
                      <a:lnTo>
                        <a:pt x="66" y="3"/>
                      </a:lnTo>
                      <a:lnTo>
                        <a:pt x="58" y="4"/>
                      </a:lnTo>
                      <a:lnTo>
                        <a:pt x="49" y="4"/>
                      </a:lnTo>
                      <a:lnTo>
                        <a:pt x="40" y="4"/>
                      </a:lnTo>
                      <a:lnTo>
                        <a:pt x="31" y="3"/>
                      </a:lnTo>
                      <a:lnTo>
                        <a:pt x="23" y="3"/>
                      </a:lnTo>
                      <a:lnTo>
                        <a:pt x="16" y="2"/>
                      </a:lnTo>
                      <a:lnTo>
                        <a:pt x="11" y="1"/>
                      </a:lnTo>
                      <a:lnTo>
                        <a:pt x="8" y="1"/>
                      </a:lnTo>
                      <a:lnTo>
                        <a:pt x="6" y="1"/>
                      </a:lnTo>
                      <a:lnTo>
                        <a:pt x="3" y="0"/>
                      </a:lnTo>
                      <a:lnTo>
                        <a:pt x="2" y="1"/>
                      </a:lnTo>
                      <a:lnTo>
                        <a:pt x="1" y="3"/>
                      </a:lnTo>
                      <a:lnTo>
                        <a:pt x="0" y="9"/>
                      </a:lnTo>
                      <a:lnTo>
                        <a:pt x="0" y="15"/>
                      </a:lnTo>
                      <a:lnTo>
                        <a:pt x="0" y="21"/>
                      </a:lnTo>
                      <a:lnTo>
                        <a:pt x="0" y="25"/>
                      </a:lnTo>
                      <a:lnTo>
                        <a:pt x="1" y="28"/>
                      </a:lnTo>
                      <a:lnTo>
                        <a:pt x="2" y="30"/>
                      </a:lnTo>
                      <a:lnTo>
                        <a:pt x="3" y="31"/>
                      </a:lnTo>
                      <a:lnTo>
                        <a:pt x="6" y="32"/>
                      </a:lnTo>
                      <a:lnTo>
                        <a:pt x="10" y="32"/>
                      </a:lnTo>
                      <a:lnTo>
                        <a:pt x="16" y="33"/>
                      </a:lnTo>
                      <a:lnTo>
                        <a:pt x="25" y="34"/>
                      </a:lnTo>
                      <a:lnTo>
                        <a:pt x="35" y="34"/>
                      </a:lnTo>
                      <a:lnTo>
                        <a:pt x="45" y="34"/>
                      </a:lnTo>
                      <a:lnTo>
                        <a:pt x="55" y="34"/>
                      </a:lnTo>
                      <a:lnTo>
                        <a:pt x="63" y="34"/>
                      </a:lnTo>
                      <a:lnTo>
                        <a:pt x="69" y="33"/>
                      </a:lnTo>
                      <a:lnTo>
                        <a:pt x="72" y="32"/>
                      </a:lnTo>
                      <a:lnTo>
                        <a:pt x="74" y="31"/>
                      </a:lnTo>
                      <a:lnTo>
                        <a:pt x="76" y="29"/>
                      </a:lnTo>
                      <a:lnTo>
                        <a:pt x="76" y="26"/>
                      </a:lnTo>
                      <a:lnTo>
                        <a:pt x="76" y="22"/>
                      </a:lnTo>
                      <a:lnTo>
                        <a:pt x="76" y="15"/>
                      </a:lnTo>
                      <a:lnTo>
                        <a:pt x="75" y="9"/>
                      </a:lnTo>
                      <a:lnTo>
                        <a:pt x="75" y="6"/>
                      </a:lnTo>
                      <a:close/>
                    </a:path>
                  </a:pathLst>
                </a:custGeom>
                <a:solidFill>
                  <a:srgbClr val="E5DDD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0154" name="Freeform 544"/>
                <p:cNvSpPr>
                  <a:spLocks/>
                </p:cNvSpPr>
                <p:nvPr/>
              </p:nvSpPr>
              <p:spPr bwMode="auto">
                <a:xfrm>
                  <a:off x="2045" y="2363"/>
                  <a:ext cx="9" cy="5"/>
                </a:xfrm>
                <a:custGeom>
                  <a:avLst/>
                  <a:gdLst>
                    <a:gd name="T0" fmla="*/ 0 w 76"/>
                    <a:gd name="T1" fmla="*/ 0 h 34"/>
                    <a:gd name="T2" fmla="*/ 0 w 76"/>
                    <a:gd name="T3" fmla="*/ 0 h 34"/>
                    <a:gd name="T4" fmla="*/ 0 w 76"/>
                    <a:gd name="T5" fmla="*/ 0 h 34"/>
                    <a:gd name="T6" fmla="*/ 0 w 76"/>
                    <a:gd name="T7" fmla="*/ 0 h 34"/>
                    <a:gd name="T8" fmla="*/ 0 w 76"/>
                    <a:gd name="T9" fmla="*/ 0 h 34"/>
                    <a:gd name="T10" fmla="*/ 0 w 76"/>
                    <a:gd name="T11" fmla="*/ 0 h 34"/>
                    <a:gd name="T12" fmla="*/ 0 w 76"/>
                    <a:gd name="T13" fmla="*/ 0 h 34"/>
                    <a:gd name="T14" fmla="*/ 0 w 76"/>
                    <a:gd name="T15" fmla="*/ 0 h 34"/>
                    <a:gd name="T16" fmla="*/ 0 w 76"/>
                    <a:gd name="T17" fmla="*/ 0 h 34"/>
                    <a:gd name="T18" fmla="*/ 0 w 76"/>
                    <a:gd name="T19" fmla="*/ 0 h 34"/>
                    <a:gd name="T20" fmla="*/ 0 w 76"/>
                    <a:gd name="T21" fmla="*/ 0 h 34"/>
                    <a:gd name="T22" fmla="*/ 0 w 76"/>
                    <a:gd name="T23" fmla="*/ 0 h 34"/>
                    <a:gd name="T24" fmla="*/ 0 w 76"/>
                    <a:gd name="T25" fmla="*/ 0 h 34"/>
                    <a:gd name="T26" fmla="*/ 0 w 76"/>
                    <a:gd name="T27" fmla="*/ 0 h 34"/>
                    <a:gd name="T28" fmla="*/ 0 w 76"/>
                    <a:gd name="T29" fmla="*/ 0 h 34"/>
                    <a:gd name="T30" fmla="*/ 0 w 76"/>
                    <a:gd name="T31" fmla="*/ 0 h 34"/>
                    <a:gd name="T32" fmla="*/ 0 w 76"/>
                    <a:gd name="T33" fmla="*/ 0 h 34"/>
                    <a:gd name="T34" fmla="*/ 0 w 76"/>
                    <a:gd name="T35" fmla="*/ 0 h 34"/>
                    <a:gd name="T36" fmla="*/ 0 w 76"/>
                    <a:gd name="T37" fmla="*/ 0 h 34"/>
                    <a:gd name="T38" fmla="*/ 0 w 76"/>
                    <a:gd name="T39" fmla="*/ 0 h 34"/>
                    <a:gd name="T40" fmla="*/ 0 w 76"/>
                    <a:gd name="T41" fmla="*/ 0 h 34"/>
                    <a:gd name="T42" fmla="*/ 0 w 76"/>
                    <a:gd name="T43" fmla="*/ 0 h 34"/>
                    <a:gd name="T44" fmla="*/ 0 w 76"/>
                    <a:gd name="T45" fmla="*/ 0 h 34"/>
                    <a:gd name="T46" fmla="*/ 0 w 76"/>
                    <a:gd name="T47" fmla="*/ 0 h 34"/>
                    <a:gd name="T48" fmla="*/ 0 w 76"/>
                    <a:gd name="T49" fmla="*/ 0 h 34"/>
                    <a:gd name="T50" fmla="*/ 0 w 76"/>
                    <a:gd name="T51" fmla="*/ 0 h 34"/>
                    <a:gd name="T52" fmla="*/ 0 w 76"/>
                    <a:gd name="T53" fmla="*/ 0 h 34"/>
                    <a:gd name="T54" fmla="*/ 0 w 76"/>
                    <a:gd name="T55" fmla="*/ 0 h 34"/>
                    <a:gd name="T56" fmla="*/ 0 w 76"/>
                    <a:gd name="T57" fmla="*/ 0 h 34"/>
                    <a:gd name="T58" fmla="*/ 0 w 76"/>
                    <a:gd name="T59" fmla="*/ 0 h 34"/>
                    <a:gd name="T60" fmla="*/ 0 w 76"/>
                    <a:gd name="T61" fmla="*/ 0 h 34"/>
                    <a:gd name="T62" fmla="*/ 0 w 76"/>
                    <a:gd name="T63" fmla="*/ 0 h 34"/>
                    <a:gd name="T64" fmla="*/ 0 w 76"/>
                    <a:gd name="T65" fmla="*/ 0 h 34"/>
                    <a:gd name="T66" fmla="*/ 0 w 76"/>
                    <a:gd name="T67" fmla="*/ 0 h 34"/>
                    <a:gd name="T68" fmla="*/ 0 w 76"/>
                    <a:gd name="T69" fmla="*/ 0 h 34"/>
                    <a:gd name="T70" fmla="*/ 0 w 76"/>
                    <a:gd name="T71" fmla="*/ 0 h 34"/>
                    <a:gd name="T72" fmla="*/ 0 w 76"/>
                    <a:gd name="T73" fmla="*/ 0 h 34"/>
                    <a:gd name="T74" fmla="*/ 0 w 76"/>
                    <a:gd name="T75" fmla="*/ 0 h 34"/>
                    <a:gd name="T76" fmla="*/ 0 w 76"/>
                    <a:gd name="T77" fmla="*/ 0 h 34"/>
                    <a:gd name="T78" fmla="*/ 0 w 76"/>
                    <a:gd name="T79" fmla="*/ 0 h 34"/>
                    <a:gd name="T80" fmla="*/ 0 w 76"/>
                    <a:gd name="T81" fmla="*/ 0 h 34"/>
                    <a:gd name="T82" fmla="*/ 0 w 76"/>
                    <a:gd name="T83" fmla="*/ 0 h 34"/>
                    <a:gd name="T84" fmla="*/ 0 w 76"/>
                    <a:gd name="T85" fmla="*/ 0 h 34"/>
                    <a:gd name="T86" fmla="*/ 0 w 76"/>
                    <a:gd name="T87" fmla="*/ 0 h 34"/>
                    <a:gd name="T88" fmla="*/ 0 w 76"/>
                    <a:gd name="T89" fmla="*/ 0 h 34"/>
                    <a:gd name="T90" fmla="*/ 0 w 76"/>
                    <a:gd name="T91" fmla="*/ 0 h 34"/>
                    <a:gd name="T92" fmla="*/ 0 w 76"/>
                    <a:gd name="T93" fmla="*/ 0 h 34"/>
                    <a:gd name="T94" fmla="*/ 0 w 76"/>
                    <a:gd name="T95" fmla="*/ 0 h 34"/>
                    <a:gd name="T96" fmla="*/ 0 w 76"/>
                    <a:gd name="T97" fmla="*/ 0 h 3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76" h="34">
                      <a:moveTo>
                        <a:pt x="75" y="6"/>
                      </a:moveTo>
                      <a:lnTo>
                        <a:pt x="75" y="6"/>
                      </a:lnTo>
                      <a:lnTo>
                        <a:pt x="74" y="4"/>
                      </a:lnTo>
                      <a:lnTo>
                        <a:pt x="72" y="2"/>
                      </a:lnTo>
                      <a:lnTo>
                        <a:pt x="70" y="2"/>
                      </a:lnTo>
                      <a:lnTo>
                        <a:pt x="66" y="3"/>
                      </a:lnTo>
                      <a:lnTo>
                        <a:pt x="58" y="4"/>
                      </a:lnTo>
                      <a:lnTo>
                        <a:pt x="49" y="4"/>
                      </a:lnTo>
                      <a:lnTo>
                        <a:pt x="40" y="4"/>
                      </a:lnTo>
                      <a:lnTo>
                        <a:pt x="31" y="3"/>
                      </a:lnTo>
                      <a:lnTo>
                        <a:pt x="23" y="3"/>
                      </a:lnTo>
                      <a:lnTo>
                        <a:pt x="16" y="2"/>
                      </a:lnTo>
                      <a:lnTo>
                        <a:pt x="11" y="1"/>
                      </a:lnTo>
                      <a:lnTo>
                        <a:pt x="8" y="1"/>
                      </a:lnTo>
                      <a:lnTo>
                        <a:pt x="6" y="1"/>
                      </a:lnTo>
                      <a:lnTo>
                        <a:pt x="3" y="0"/>
                      </a:lnTo>
                      <a:lnTo>
                        <a:pt x="2" y="1"/>
                      </a:lnTo>
                      <a:lnTo>
                        <a:pt x="1" y="3"/>
                      </a:lnTo>
                      <a:lnTo>
                        <a:pt x="0" y="9"/>
                      </a:lnTo>
                      <a:lnTo>
                        <a:pt x="0" y="15"/>
                      </a:lnTo>
                      <a:lnTo>
                        <a:pt x="0" y="21"/>
                      </a:lnTo>
                      <a:lnTo>
                        <a:pt x="0" y="25"/>
                      </a:lnTo>
                      <a:lnTo>
                        <a:pt x="1" y="28"/>
                      </a:lnTo>
                      <a:lnTo>
                        <a:pt x="2" y="30"/>
                      </a:lnTo>
                      <a:lnTo>
                        <a:pt x="3" y="31"/>
                      </a:lnTo>
                      <a:lnTo>
                        <a:pt x="6" y="32"/>
                      </a:lnTo>
                      <a:lnTo>
                        <a:pt x="10" y="32"/>
                      </a:lnTo>
                      <a:lnTo>
                        <a:pt x="16" y="33"/>
                      </a:lnTo>
                      <a:lnTo>
                        <a:pt x="25" y="34"/>
                      </a:lnTo>
                      <a:lnTo>
                        <a:pt x="35" y="34"/>
                      </a:lnTo>
                      <a:lnTo>
                        <a:pt x="45" y="34"/>
                      </a:lnTo>
                      <a:lnTo>
                        <a:pt x="55" y="34"/>
                      </a:lnTo>
                      <a:lnTo>
                        <a:pt x="63" y="34"/>
                      </a:lnTo>
                      <a:lnTo>
                        <a:pt x="69" y="33"/>
                      </a:lnTo>
                      <a:lnTo>
                        <a:pt x="72" y="32"/>
                      </a:lnTo>
                      <a:lnTo>
                        <a:pt x="74" y="31"/>
                      </a:lnTo>
                      <a:lnTo>
                        <a:pt x="76" y="29"/>
                      </a:lnTo>
                      <a:lnTo>
                        <a:pt x="76" y="26"/>
                      </a:lnTo>
                      <a:lnTo>
                        <a:pt x="76" y="22"/>
                      </a:lnTo>
                      <a:lnTo>
                        <a:pt x="76" y="15"/>
                      </a:lnTo>
                      <a:lnTo>
                        <a:pt x="75" y="9"/>
                      </a:lnTo>
                      <a:lnTo>
                        <a:pt x="75" y="6"/>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40155" name="Freeform 545"/>
                <p:cNvSpPr>
                  <a:spLocks/>
                </p:cNvSpPr>
                <p:nvPr/>
              </p:nvSpPr>
              <p:spPr bwMode="auto">
                <a:xfrm>
                  <a:off x="2046" y="2370"/>
                  <a:ext cx="9" cy="4"/>
                </a:xfrm>
                <a:custGeom>
                  <a:avLst/>
                  <a:gdLst>
                    <a:gd name="T0" fmla="*/ 0 w 77"/>
                    <a:gd name="T1" fmla="*/ 0 h 34"/>
                    <a:gd name="T2" fmla="*/ 0 w 77"/>
                    <a:gd name="T3" fmla="*/ 0 h 34"/>
                    <a:gd name="T4" fmla="*/ 0 w 77"/>
                    <a:gd name="T5" fmla="*/ 0 h 34"/>
                    <a:gd name="T6" fmla="*/ 0 w 77"/>
                    <a:gd name="T7" fmla="*/ 0 h 34"/>
                    <a:gd name="T8" fmla="*/ 0 w 77"/>
                    <a:gd name="T9" fmla="*/ 0 h 34"/>
                    <a:gd name="T10" fmla="*/ 0 w 77"/>
                    <a:gd name="T11" fmla="*/ 0 h 34"/>
                    <a:gd name="T12" fmla="*/ 0 w 77"/>
                    <a:gd name="T13" fmla="*/ 0 h 34"/>
                    <a:gd name="T14" fmla="*/ 0 w 77"/>
                    <a:gd name="T15" fmla="*/ 0 h 34"/>
                    <a:gd name="T16" fmla="*/ 0 w 77"/>
                    <a:gd name="T17" fmla="*/ 0 h 34"/>
                    <a:gd name="T18" fmla="*/ 0 w 77"/>
                    <a:gd name="T19" fmla="*/ 0 h 34"/>
                    <a:gd name="T20" fmla="*/ 0 w 77"/>
                    <a:gd name="T21" fmla="*/ 0 h 34"/>
                    <a:gd name="T22" fmla="*/ 0 w 77"/>
                    <a:gd name="T23" fmla="*/ 0 h 34"/>
                    <a:gd name="T24" fmla="*/ 0 w 77"/>
                    <a:gd name="T25" fmla="*/ 0 h 34"/>
                    <a:gd name="T26" fmla="*/ 0 w 77"/>
                    <a:gd name="T27" fmla="*/ 0 h 34"/>
                    <a:gd name="T28" fmla="*/ 0 w 77"/>
                    <a:gd name="T29" fmla="*/ 0 h 34"/>
                    <a:gd name="T30" fmla="*/ 0 w 77"/>
                    <a:gd name="T31" fmla="*/ 0 h 34"/>
                    <a:gd name="T32" fmla="*/ 0 w 77"/>
                    <a:gd name="T33" fmla="*/ 0 h 34"/>
                    <a:gd name="T34" fmla="*/ 0 w 77"/>
                    <a:gd name="T35" fmla="*/ 0 h 34"/>
                    <a:gd name="T36" fmla="*/ 0 w 77"/>
                    <a:gd name="T37" fmla="*/ 0 h 34"/>
                    <a:gd name="T38" fmla="*/ 0 w 77"/>
                    <a:gd name="T39" fmla="*/ 0 h 34"/>
                    <a:gd name="T40" fmla="*/ 0 w 77"/>
                    <a:gd name="T41" fmla="*/ 0 h 34"/>
                    <a:gd name="T42" fmla="*/ 0 w 77"/>
                    <a:gd name="T43" fmla="*/ 0 h 34"/>
                    <a:gd name="T44" fmla="*/ 0 w 77"/>
                    <a:gd name="T45" fmla="*/ 0 h 34"/>
                    <a:gd name="T46" fmla="*/ 0 w 77"/>
                    <a:gd name="T47" fmla="*/ 0 h 34"/>
                    <a:gd name="T48" fmla="*/ 0 w 77"/>
                    <a:gd name="T49" fmla="*/ 0 h 34"/>
                    <a:gd name="T50" fmla="*/ 0 w 77"/>
                    <a:gd name="T51" fmla="*/ 0 h 34"/>
                    <a:gd name="T52" fmla="*/ 0 w 77"/>
                    <a:gd name="T53" fmla="*/ 0 h 34"/>
                    <a:gd name="T54" fmla="*/ 0 w 77"/>
                    <a:gd name="T55" fmla="*/ 0 h 34"/>
                    <a:gd name="T56" fmla="*/ 0 w 77"/>
                    <a:gd name="T57" fmla="*/ 0 h 34"/>
                    <a:gd name="T58" fmla="*/ 0 w 77"/>
                    <a:gd name="T59" fmla="*/ 0 h 34"/>
                    <a:gd name="T60" fmla="*/ 0 w 77"/>
                    <a:gd name="T61" fmla="*/ 0 h 34"/>
                    <a:gd name="T62" fmla="*/ 0 w 77"/>
                    <a:gd name="T63" fmla="*/ 0 h 34"/>
                    <a:gd name="T64" fmla="*/ 0 w 77"/>
                    <a:gd name="T65" fmla="*/ 0 h 34"/>
                    <a:gd name="T66" fmla="*/ 0 w 77"/>
                    <a:gd name="T67" fmla="*/ 0 h 34"/>
                    <a:gd name="T68" fmla="*/ 0 w 77"/>
                    <a:gd name="T69" fmla="*/ 0 h 34"/>
                    <a:gd name="T70" fmla="*/ 0 w 77"/>
                    <a:gd name="T71" fmla="*/ 0 h 34"/>
                    <a:gd name="T72" fmla="*/ 0 w 77"/>
                    <a:gd name="T73" fmla="*/ 0 h 34"/>
                    <a:gd name="T74" fmla="*/ 0 w 77"/>
                    <a:gd name="T75" fmla="*/ 0 h 34"/>
                    <a:gd name="T76" fmla="*/ 0 w 77"/>
                    <a:gd name="T77" fmla="*/ 0 h 34"/>
                    <a:gd name="T78" fmla="*/ 0 w 77"/>
                    <a:gd name="T79" fmla="*/ 0 h 34"/>
                    <a:gd name="T80" fmla="*/ 0 w 77"/>
                    <a:gd name="T81" fmla="*/ 0 h 3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77" h="34">
                      <a:moveTo>
                        <a:pt x="75" y="5"/>
                      </a:moveTo>
                      <a:lnTo>
                        <a:pt x="75" y="3"/>
                      </a:lnTo>
                      <a:lnTo>
                        <a:pt x="73" y="2"/>
                      </a:lnTo>
                      <a:lnTo>
                        <a:pt x="70" y="2"/>
                      </a:lnTo>
                      <a:lnTo>
                        <a:pt x="66" y="2"/>
                      </a:lnTo>
                      <a:lnTo>
                        <a:pt x="59" y="3"/>
                      </a:lnTo>
                      <a:lnTo>
                        <a:pt x="50" y="4"/>
                      </a:lnTo>
                      <a:lnTo>
                        <a:pt x="41" y="3"/>
                      </a:lnTo>
                      <a:lnTo>
                        <a:pt x="32" y="3"/>
                      </a:lnTo>
                      <a:lnTo>
                        <a:pt x="23" y="2"/>
                      </a:lnTo>
                      <a:lnTo>
                        <a:pt x="16" y="2"/>
                      </a:lnTo>
                      <a:lnTo>
                        <a:pt x="11" y="1"/>
                      </a:lnTo>
                      <a:lnTo>
                        <a:pt x="9" y="1"/>
                      </a:lnTo>
                      <a:lnTo>
                        <a:pt x="6" y="1"/>
                      </a:lnTo>
                      <a:lnTo>
                        <a:pt x="4" y="0"/>
                      </a:lnTo>
                      <a:lnTo>
                        <a:pt x="2" y="1"/>
                      </a:lnTo>
                      <a:lnTo>
                        <a:pt x="1" y="3"/>
                      </a:lnTo>
                      <a:lnTo>
                        <a:pt x="0" y="9"/>
                      </a:lnTo>
                      <a:lnTo>
                        <a:pt x="0" y="15"/>
                      </a:lnTo>
                      <a:lnTo>
                        <a:pt x="0" y="21"/>
                      </a:lnTo>
                      <a:lnTo>
                        <a:pt x="0" y="25"/>
                      </a:lnTo>
                      <a:lnTo>
                        <a:pt x="1" y="27"/>
                      </a:lnTo>
                      <a:lnTo>
                        <a:pt x="2" y="29"/>
                      </a:lnTo>
                      <a:lnTo>
                        <a:pt x="3" y="30"/>
                      </a:lnTo>
                      <a:lnTo>
                        <a:pt x="6" y="31"/>
                      </a:lnTo>
                      <a:lnTo>
                        <a:pt x="10" y="31"/>
                      </a:lnTo>
                      <a:lnTo>
                        <a:pt x="17" y="32"/>
                      </a:lnTo>
                      <a:lnTo>
                        <a:pt x="26" y="33"/>
                      </a:lnTo>
                      <a:lnTo>
                        <a:pt x="36" y="33"/>
                      </a:lnTo>
                      <a:lnTo>
                        <a:pt x="46" y="34"/>
                      </a:lnTo>
                      <a:lnTo>
                        <a:pt x="55" y="34"/>
                      </a:lnTo>
                      <a:lnTo>
                        <a:pt x="64" y="34"/>
                      </a:lnTo>
                      <a:lnTo>
                        <a:pt x="69" y="33"/>
                      </a:lnTo>
                      <a:lnTo>
                        <a:pt x="72" y="31"/>
                      </a:lnTo>
                      <a:lnTo>
                        <a:pt x="75" y="30"/>
                      </a:lnTo>
                      <a:lnTo>
                        <a:pt x="76" y="28"/>
                      </a:lnTo>
                      <a:lnTo>
                        <a:pt x="77" y="26"/>
                      </a:lnTo>
                      <a:lnTo>
                        <a:pt x="77" y="21"/>
                      </a:lnTo>
                      <a:lnTo>
                        <a:pt x="76" y="14"/>
                      </a:lnTo>
                      <a:lnTo>
                        <a:pt x="75" y="8"/>
                      </a:lnTo>
                      <a:lnTo>
                        <a:pt x="75" y="5"/>
                      </a:lnTo>
                      <a:close/>
                    </a:path>
                  </a:pathLst>
                </a:custGeom>
                <a:solidFill>
                  <a:srgbClr val="E5DDD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0156" name="Freeform 546"/>
                <p:cNvSpPr>
                  <a:spLocks/>
                </p:cNvSpPr>
                <p:nvPr/>
              </p:nvSpPr>
              <p:spPr bwMode="auto">
                <a:xfrm>
                  <a:off x="2046" y="2370"/>
                  <a:ext cx="9" cy="4"/>
                </a:xfrm>
                <a:custGeom>
                  <a:avLst/>
                  <a:gdLst>
                    <a:gd name="T0" fmla="*/ 0 w 77"/>
                    <a:gd name="T1" fmla="*/ 0 h 34"/>
                    <a:gd name="T2" fmla="*/ 0 w 77"/>
                    <a:gd name="T3" fmla="*/ 0 h 34"/>
                    <a:gd name="T4" fmla="*/ 0 w 77"/>
                    <a:gd name="T5" fmla="*/ 0 h 34"/>
                    <a:gd name="T6" fmla="*/ 0 w 77"/>
                    <a:gd name="T7" fmla="*/ 0 h 34"/>
                    <a:gd name="T8" fmla="*/ 0 w 77"/>
                    <a:gd name="T9" fmla="*/ 0 h 34"/>
                    <a:gd name="T10" fmla="*/ 0 w 77"/>
                    <a:gd name="T11" fmla="*/ 0 h 34"/>
                    <a:gd name="T12" fmla="*/ 0 w 77"/>
                    <a:gd name="T13" fmla="*/ 0 h 34"/>
                    <a:gd name="T14" fmla="*/ 0 w 77"/>
                    <a:gd name="T15" fmla="*/ 0 h 34"/>
                    <a:gd name="T16" fmla="*/ 0 w 77"/>
                    <a:gd name="T17" fmla="*/ 0 h 34"/>
                    <a:gd name="T18" fmla="*/ 0 w 77"/>
                    <a:gd name="T19" fmla="*/ 0 h 34"/>
                    <a:gd name="T20" fmla="*/ 0 w 77"/>
                    <a:gd name="T21" fmla="*/ 0 h 34"/>
                    <a:gd name="T22" fmla="*/ 0 w 77"/>
                    <a:gd name="T23" fmla="*/ 0 h 34"/>
                    <a:gd name="T24" fmla="*/ 0 w 77"/>
                    <a:gd name="T25" fmla="*/ 0 h 34"/>
                    <a:gd name="T26" fmla="*/ 0 w 77"/>
                    <a:gd name="T27" fmla="*/ 0 h 34"/>
                    <a:gd name="T28" fmla="*/ 0 w 77"/>
                    <a:gd name="T29" fmla="*/ 0 h 34"/>
                    <a:gd name="T30" fmla="*/ 0 w 77"/>
                    <a:gd name="T31" fmla="*/ 0 h 34"/>
                    <a:gd name="T32" fmla="*/ 0 w 77"/>
                    <a:gd name="T33" fmla="*/ 0 h 34"/>
                    <a:gd name="T34" fmla="*/ 0 w 77"/>
                    <a:gd name="T35" fmla="*/ 0 h 34"/>
                    <a:gd name="T36" fmla="*/ 0 w 77"/>
                    <a:gd name="T37" fmla="*/ 0 h 34"/>
                    <a:gd name="T38" fmla="*/ 0 w 77"/>
                    <a:gd name="T39" fmla="*/ 0 h 34"/>
                    <a:gd name="T40" fmla="*/ 0 w 77"/>
                    <a:gd name="T41" fmla="*/ 0 h 34"/>
                    <a:gd name="T42" fmla="*/ 0 w 77"/>
                    <a:gd name="T43" fmla="*/ 0 h 34"/>
                    <a:gd name="T44" fmla="*/ 0 w 77"/>
                    <a:gd name="T45" fmla="*/ 0 h 34"/>
                    <a:gd name="T46" fmla="*/ 0 w 77"/>
                    <a:gd name="T47" fmla="*/ 0 h 34"/>
                    <a:gd name="T48" fmla="*/ 0 w 77"/>
                    <a:gd name="T49" fmla="*/ 0 h 34"/>
                    <a:gd name="T50" fmla="*/ 0 w 77"/>
                    <a:gd name="T51" fmla="*/ 0 h 34"/>
                    <a:gd name="T52" fmla="*/ 0 w 77"/>
                    <a:gd name="T53" fmla="*/ 0 h 34"/>
                    <a:gd name="T54" fmla="*/ 0 w 77"/>
                    <a:gd name="T55" fmla="*/ 0 h 34"/>
                    <a:gd name="T56" fmla="*/ 0 w 77"/>
                    <a:gd name="T57" fmla="*/ 0 h 34"/>
                    <a:gd name="T58" fmla="*/ 0 w 77"/>
                    <a:gd name="T59" fmla="*/ 0 h 34"/>
                    <a:gd name="T60" fmla="*/ 0 w 77"/>
                    <a:gd name="T61" fmla="*/ 0 h 34"/>
                    <a:gd name="T62" fmla="*/ 0 w 77"/>
                    <a:gd name="T63" fmla="*/ 0 h 34"/>
                    <a:gd name="T64" fmla="*/ 0 w 77"/>
                    <a:gd name="T65" fmla="*/ 0 h 34"/>
                    <a:gd name="T66" fmla="*/ 0 w 77"/>
                    <a:gd name="T67" fmla="*/ 0 h 34"/>
                    <a:gd name="T68" fmla="*/ 0 w 77"/>
                    <a:gd name="T69" fmla="*/ 0 h 34"/>
                    <a:gd name="T70" fmla="*/ 0 w 77"/>
                    <a:gd name="T71" fmla="*/ 0 h 34"/>
                    <a:gd name="T72" fmla="*/ 0 w 77"/>
                    <a:gd name="T73" fmla="*/ 0 h 34"/>
                    <a:gd name="T74" fmla="*/ 0 w 77"/>
                    <a:gd name="T75" fmla="*/ 0 h 34"/>
                    <a:gd name="T76" fmla="*/ 0 w 77"/>
                    <a:gd name="T77" fmla="*/ 0 h 34"/>
                    <a:gd name="T78" fmla="*/ 0 w 77"/>
                    <a:gd name="T79" fmla="*/ 0 h 34"/>
                    <a:gd name="T80" fmla="*/ 0 w 77"/>
                    <a:gd name="T81" fmla="*/ 0 h 34"/>
                    <a:gd name="T82" fmla="*/ 0 w 77"/>
                    <a:gd name="T83" fmla="*/ 0 h 34"/>
                    <a:gd name="T84" fmla="*/ 0 w 77"/>
                    <a:gd name="T85" fmla="*/ 0 h 34"/>
                    <a:gd name="T86" fmla="*/ 0 w 77"/>
                    <a:gd name="T87" fmla="*/ 0 h 34"/>
                    <a:gd name="T88" fmla="*/ 0 w 77"/>
                    <a:gd name="T89" fmla="*/ 0 h 34"/>
                    <a:gd name="T90" fmla="*/ 0 w 77"/>
                    <a:gd name="T91" fmla="*/ 0 h 34"/>
                    <a:gd name="T92" fmla="*/ 0 w 77"/>
                    <a:gd name="T93" fmla="*/ 0 h 34"/>
                    <a:gd name="T94" fmla="*/ 0 w 77"/>
                    <a:gd name="T95" fmla="*/ 0 h 34"/>
                    <a:gd name="T96" fmla="*/ 0 w 77"/>
                    <a:gd name="T97" fmla="*/ 0 h 3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77" h="34">
                      <a:moveTo>
                        <a:pt x="75" y="5"/>
                      </a:moveTo>
                      <a:lnTo>
                        <a:pt x="75" y="5"/>
                      </a:lnTo>
                      <a:lnTo>
                        <a:pt x="75" y="3"/>
                      </a:lnTo>
                      <a:lnTo>
                        <a:pt x="73" y="2"/>
                      </a:lnTo>
                      <a:lnTo>
                        <a:pt x="70" y="2"/>
                      </a:lnTo>
                      <a:lnTo>
                        <a:pt x="66" y="2"/>
                      </a:lnTo>
                      <a:lnTo>
                        <a:pt x="59" y="3"/>
                      </a:lnTo>
                      <a:lnTo>
                        <a:pt x="50" y="4"/>
                      </a:lnTo>
                      <a:lnTo>
                        <a:pt x="41" y="3"/>
                      </a:lnTo>
                      <a:lnTo>
                        <a:pt x="32" y="3"/>
                      </a:lnTo>
                      <a:lnTo>
                        <a:pt x="23" y="2"/>
                      </a:lnTo>
                      <a:lnTo>
                        <a:pt x="16" y="2"/>
                      </a:lnTo>
                      <a:lnTo>
                        <a:pt x="11" y="1"/>
                      </a:lnTo>
                      <a:lnTo>
                        <a:pt x="9" y="1"/>
                      </a:lnTo>
                      <a:lnTo>
                        <a:pt x="6" y="1"/>
                      </a:lnTo>
                      <a:lnTo>
                        <a:pt x="4" y="0"/>
                      </a:lnTo>
                      <a:lnTo>
                        <a:pt x="2" y="1"/>
                      </a:lnTo>
                      <a:lnTo>
                        <a:pt x="1" y="3"/>
                      </a:lnTo>
                      <a:lnTo>
                        <a:pt x="0" y="9"/>
                      </a:lnTo>
                      <a:lnTo>
                        <a:pt x="0" y="15"/>
                      </a:lnTo>
                      <a:lnTo>
                        <a:pt x="0" y="21"/>
                      </a:lnTo>
                      <a:lnTo>
                        <a:pt x="0" y="25"/>
                      </a:lnTo>
                      <a:lnTo>
                        <a:pt x="1" y="27"/>
                      </a:lnTo>
                      <a:lnTo>
                        <a:pt x="2" y="29"/>
                      </a:lnTo>
                      <a:lnTo>
                        <a:pt x="3" y="30"/>
                      </a:lnTo>
                      <a:lnTo>
                        <a:pt x="6" y="31"/>
                      </a:lnTo>
                      <a:lnTo>
                        <a:pt x="10" y="31"/>
                      </a:lnTo>
                      <a:lnTo>
                        <a:pt x="17" y="32"/>
                      </a:lnTo>
                      <a:lnTo>
                        <a:pt x="26" y="33"/>
                      </a:lnTo>
                      <a:lnTo>
                        <a:pt x="36" y="33"/>
                      </a:lnTo>
                      <a:lnTo>
                        <a:pt x="46" y="34"/>
                      </a:lnTo>
                      <a:lnTo>
                        <a:pt x="55" y="34"/>
                      </a:lnTo>
                      <a:lnTo>
                        <a:pt x="64" y="34"/>
                      </a:lnTo>
                      <a:lnTo>
                        <a:pt x="69" y="33"/>
                      </a:lnTo>
                      <a:lnTo>
                        <a:pt x="72" y="31"/>
                      </a:lnTo>
                      <a:lnTo>
                        <a:pt x="75" y="30"/>
                      </a:lnTo>
                      <a:lnTo>
                        <a:pt x="76" y="28"/>
                      </a:lnTo>
                      <a:lnTo>
                        <a:pt x="77" y="26"/>
                      </a:lnTo>
                      <a:lnTo>
                        <a:pt x="77" y="21"/>
                      </a:lnTo>
                      <a:lnTo>
                        <a:pt x="76" y="14"/>
                      </a:lnTo>
                      <a:lnTo>
                        <a:pt x="75" y="8"/>
                      </a:lnTo>
                      <a:lnTo>
                        <a:pt x="75" y="5"/>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40157" name="Freeform 547"/>
                <p:cNvSpPr>
                  <a:spLocks/>
                </p:cNvSpPr>
                <p:nvPr/>
              </p:nvSpPr>
              <p:spPr bwMode="auto">
                <a:xfrm>
                  <a:off x="2059" y="2370"/>
                  <a:ext cx="9" cy="4"/>
                </a:xfrm>
                <a:custGeom>
                  <a:avLst/>
                  <a:gdLst>
                    <a:gd name="T0" fmla="*/ 0 w 75"/>
                    <a:gd name="T1" fmla="*/ 0 h 34"/>
                    <a:gd name="T2" fmla="*/ 0 w 75"/>
                    <a:gd name="T3" fmla="*/ 0 h 34"/>
                    <a:gd name="T4" fmla="*/ 0 w 75"/>
                    <a:gd name="T5" fmla="*/ 0 h 34"/>
                    <a:gd name="T6" fmla="*/ 0 w 75"/>
                    <a:gd name="T7" fmla="*/ 0 h 34"/>
                    <a:gd name="T8" fmla="*/ 0 w 75"/>
                    <a:gd name="T9" fmla="*/ 0 h 34"/>
                    <a:gd name="T10" fmla="*/ 0 w 75"/>
                    <a:gd name="T11" fmla="*/ 0 h 34"/>
                    <a:gd name="T12" fmla="*/ 0 w 75"/>
                    <a:gd name="T13" fmla="*/ 0 h 34"/>
                    <a:gd name="T14" fmla="*/ 0 w 75"/>
                    <a:gd name="T15" fmla="*/ 0 h 34"/>
                    <a:gd name="T16" fmla="*/ 0 w 75"/>
                    <a:gd name="T17" fmla="*/ 0 h 34"/>
                    <a:gd name="T18" fmla="*/ 0 w 75"/>
                    <a:gd name="T19" fmla="*/ 0 h 34"/>
                    <a:gd name="T20" fmla="*/ 0 w 75"/>
                    <a:gd name="T21" fmla="*/ 0 h 34"/>
                    <a:gd name="T22" fmla="*/ 0 w 75"/>
                    <a:gd name="T23" fmla="*/ 0 h 34"/>
                    <a:gd name="T24" fmla="*/ 0 w 75"/>
                    <a:gd name="T25" fmla="*/ 0 h 34"/>
                    <a:gd name="T26" fmla="*/ 0 w 75"/>
                    <a:gd name="T27" fmla="*/ 0 h 34"/>
                    <a:gd name="T28" fmla="*/ 0 w 75"/>
                    <a:gd name="T29" fmla="*/ 0 h 34"/>
                    <a:gd name="T30" fmla="*/ 0 w 75"/>
                    <a:gd name="T31" fmla="*/ 0 h 34"/>
                    <a:gd name="T32" fmla="*/ 0 w 75"/>
                    <a:gd name="T33" fmla="*/ 0 h 34"/>
                    <a:gd name="T34" fmla="*/ 0 w 75"/>
                    <a:gd name="T35" fmla="*/ 0 h 34"/>
                    <a:gd name="T36" fmla="*/ 0 w 75"/>
                    <a:gd name="T37" fmla="*/ 0 h 34"/>
                    <a:gd name="T38" fmla="*/ 0 w 75"/>
                    <a:gd name="T39" fmla="*/ 0 h 34"/>
                    <a:gd name="T40" fmla="*/ 0 w 75"/>
                    <a:gd name="T41" fmla="*/ 0 h 34"/>
                    <a:gd name="T42" fmla="*/ 0 w 75"/>
                    <a:gd name="T43" fmla="*/ 0 h 34"/>
                    <a:gd name="T44" fmla="*/ 0 w 75"/>
                    <a:gd name="T45" fmla="*/ 0 h 34"/>
                    <a:gd name="T46" fmla="*/ 0 w 75"/>
                    <a:gd name="T47" fmla="*/ 0 h 34"/>
                    <a:gd name="T48" fmla="*/ 0 w 75"/>
                    <a:gd name="T49" fmla="*/ 0 h 34"/>
                    <a:gd name="T50" fmla="*/ 0 w 75"/>
                    <a:gd name="T51" fmla="*/ 0 h 34"/>
                    <a:gd name="T52" fmla="*/ 0 w 75"/>
                    <a:gd name="T53" fmla="*/ 0 h 34"/>
                    <a:gd name="T54" fmla="*/ 0 w 75"/>
                    <a:gd name="T55" fmla="*/ 0 h 34"/>
                    <a:gd name="T56" fmla="*/ 0 w 75"/>
                    <a:gd name="T57" fmla="*/ 0 h 34"/>
                    <a:gd name="T58" fmla="*/ 0 w 75"/>
                    <a:gd name="T59" fmla="*/ 0 h 34"/>
                    <a:gd name="T60" fmla="*/ 0 w 75"/>
                    <a:gd name="T61" fmla="*/ 0 h 34"/>
                    <a:gd name="T62" fmla="*/ 0 w 75"/>
                    <a:gd name="T63" fmla="*/ 0 h 34"/>
                    <a:gd name="T64" fmla="*/ 0 w 75"/>
                    <a:gd name="T65" fmla="*/ 0 h 34"/>
                    <a:gd name="T66" fmla="*/ 0 w 75"/>
                    <a:gd name="T67" fmla="*/ 0 h 34"/>
                    <a:gd name="T68" fmla="*/ 0 w 75"/>
                    <a:gd name="T69" fmla="*/ 0 h 34"/>
                    <a:gd name="T70" fmla="*/ 0 w 75"/>
                    <a:gd name="T71" fmla="*/ 0 h 34"/>
                    <a:gd name="T72" fmla="*/ 0 w 75"/>
                    <a:gd name="T73" fmla="*/ 0 h 34"/>
                    <a:gd name="T74" fmla="*/ 0 w 75"/>
                    <a:gd name="T75" fmla="*/ 0 h 34"/>
                    <a:gd name="T76" fmla="*/ 0 w 75"/>
                    <a:gd name="T77" fmla="*/ 0 h 34"/>
                    <a:gd name="T78" fmla="*/ 0 w 75"/>
                    <a:gd name="T79" fmla="*/ 0 h 34"/>
                    <a:gd name="T80" fmla="*/ 0 w 75"/>
                    <a:gd name="T81" fmla="*/ 0 h 3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75" h="34">
                      <a:moveTo>
                        <a:pt x="74" y="5"/>
                      </a:moveTo>
                      <a:lnTo>
                        <a:pt x="73" y="3"/>
                      </a:lnTo>
                      <a:lnTo>
                        <a:pt x="71" y="2"/>
                      </a:lnTo>
                      <a:lnTo>
                        <a:pt x="69" y="1"/>
                      </a:lnTo>
                      <a:lnTo>
                        <a:pt x="65" y="2"/>
                      </a:lnTo>
                      <a:lnTo>
                        <a:pt x="58" y="3"/>
                      </a:lnTo>
                      <a:lnTo>
                        <a:pt x="49" y="4"/>
                      </a:lnTo>
                      <a:lnTo>
                        <a:pt x="40" y="3"/>
                      </a:lnTo>
                      <a:lnTo>
                        <a:pt x="31" y="3"/>
                      </a:lnTo>
                      <a:lnTo>
                        <a:pt x="23" y="2"/>
                      </a:lnTo>
                      <a:lnTo>
                        <a:pt x="16" y="2"/>
                      </a:lnTo>
                      <a:lnTo>
                        <a:pt x="11" y="1"/>
                      </a:lnTo>
                      <a:lnTo>
                        <a:pt x="8" y="1"/>
                      </a:lnTo>
                      <a:lnTo>
                        <a:pt x="6" y="1"/>
                      </a:lnTo>
                      <a:lnTo>
                        <a:pt x="3" y="0"/>
                      </a:lnTo>
                      <a:lnTo>
                        <a:pt x="1" y="0"/>
                      </a:lnTo>
                      <a:lnTo>
                        <a:pt x="0" y="2"/>
                      </a:lnTo>
                      <a:lnTo>
                        <a:pt x="0" y="9"/>
                      </a:lnTo>
                      <a:lnTo>
                        <a:pt x="0" y="15"/>
                      </a:lnTo>
                      <a:lnTo>
                        <a:pt x="0" y="21"/>
                      </a:lnTo>
                      <a:lnTo>
                        <a:pt x="0" y="24"/>
                      </a:lnTo>
                      <a:lnTo>
                        <a:pt x="1" y="27"/>
                      </a:lnTo>
                      <a:lnTo>
                        <a:pt x="2" y="29"/>
                      </a:lnTo>
                      <a:lnTo>
                        <a:pt x="3" y="30"/>
                      </a:lnTo>
                      <a:lnTo>
                        <a:pt x="6" y="31"/>
                      </a:lnTo>
                      <a:lnTo>
                        <a:pt x="10" y="31"/>
                      </a:lnTo>
                      <a:lnTo>
                        <a:pt x="16" y="32"/>
                      </a:lnTo>
                      <a:lnTo>
                        <a:pt x="25" y="33"/>
                      </a:lnTo>
                      <a:lnTo>
                        <a:pt x="35" y="33"/>
                      </a:lnTo>
                      <a:lnTo>
                        <a:pt x="45" y="34"/>
                      </a:lnTo>
                      <a:lnTo>
                        <a:pt x="55" y="34"/>
                      </a:lnTo>
                      <a:lnTo>
                        <a:pt x="63" y="34"/>
                      </a:lnTo>
                      <a:lnTo>
                        <a:pt x="68" y="33"/>
                      </a:lnTo>
                      <a:lnTo>
                        <a:pt x="71" y="31"/>
                      </a:lnTo>
                      <a:lnTo>
                        <a:pt x="73" y="30"/>
                      </a:lnTo>
                      <a:lnTo>
                        <a:pt x="74" y="28"/>
                      </a:lnTo>
                      <a:lnTo>
                        <a:pt x="75" y="26"/>
                      </a:lnTo>
                      <a:lnTo>
                        <a:pt x="75" y="21"/>
                      </a:lnTo>
                      <a:lnTo>
                        <a:pt x="75" y="14"/>
                      </a:lnTo>
                      <a:lnTo>
                        <a:pt x="74" y="8"/>
                      </a:lnTo>
                      <a:lnTo>
                        <a:pt x="74" y="5"/>
                      </a:lnTo>
                      <a:close/>
                    </a:path>
                  </a:pathLst>
                </a:custGeom>
                <a:solidFill>
                  <a:srgbClr val="E5DDD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0158" name="Freeform 548"/>
                <p:cNvSpPr>
                  <a:spLocks/>
                </p:cNvSpPr>
                <p:nvPr/>
              </p:nvSpPr>
              <p:spPr bwMode="auto">
                <a:xfrm>
                  <a:off x="2059" y="2370"/>
                  <a:ext cx="9" cy="4"/>
                </a:xfrm>
                <a:custGeom>
                  <a:avLst/>
                  <a:gdLst>
                    <a:gd name="T0" fmla="*/ 0 w 75"/>
                    <a:gd name="T1" fmla="*/ 0 h 34"/>
                    <a:gd name="T2" fmla="*/ 0 w 75"/>
                    <a:gd name="T3" fmla="*/ 0 h 34"/>
                    <a:gd name="T4" fmla="*/ 0 w 75"/>
                    <a:gd name="T5" fmla="*/ 0 h 34"/>
                    <a:gd name="T6" fmla="*/ 0 w 75"/>
                    <a:gd name="T7" fmla="*/ 0 h 34"/>
                    <a:gd name="T8" fmla="*/ 0 w 75"/>
                    <a:gd name="T9" fmla="*/ 0 h 34"/>
                    <a:gd name="T10" fmla="*/ 0 w 75"/>
                    <a:gd name="T11" fmla="*/ 0 h 34"/>
                    <a:gd name="T12" fmla="*/ 0 w 75"/>
                    <a:gd name="T13" fmla="*/ 0 h 34"/>
                    <a:gd name="T14" fmla="*/ 0 w 75"/>
                    <a:gd name="T15" fmla="*/ 0 h 34"/>
                    <a:gd name="T16" fmla="*/ 0 w 75"/>
                    <a:gd name="T17" fmla="*/ 0 h 34"/>
                    <a:gd name="T18" fmla="*/ 0 w 75"/>
                    <a:gd name="T19" fmla="*/ 0 h 34"/>
                    <a:gd name="T20" fmla="*/ 0 w 75"/>
                    <a:gd name="T21" fmla="*/ 0 h 34"/>
                    <a:gd name="T22" fmla="*/ 0 w 75"/>
                    <a:gd name="T23" fmla="*/ 0 h 34"/>
                    <a:gd name="T24" fmla="*/ 0 w 75"/>
                    <a:gd name="T25" fmla="*/ 0 h 34"/>
                    <a:gd name="T26" fmla="*/ 0 w 75"/>
                    <a:gd name="T27" fmla="*/ 0 h 34"/>
                    <a:gd name="T28" fmla="*/ 0 w 75"/>
                    <a:gd name="T29" fmla="*/ 0 h 34"/>
                    <a:gd name="T30" fmla="*/ 0 w 75"/>
                    <a:gd name="T31" fmla="*/ 0 h 34"/>
                    <a:gd name="T32" fmla="*/ 0 w 75"/>
                    <a:gd name="T33" fmla="*/ 0 h 34"/>
                    <a:gd name="T34" fmla="*/ 0 w 75"/>
                    <a:gd name="T35" fmla="*/ 0 h 34"/>
                    <a:gd name="T36" fmla="*/ 0 w 75"/>
                    <a:gd name="T37" fmla="*/ 0 h 34"/>
                    <a:gd name="T38" fmla="*/ 0 w 75"/>
                    <a:gd name="T39" fmla="*/ 0 h 34"/>
                    <a:gd name="T40" fmla="*/ 0 w 75"/>
                    <a:gd name="T41" fmla="*/ 0 h 34"/>
                    <a:gd name="T42" fmla="*/ 0 w 75"/>
                    <a:gd name="T43" fmla="*/ 0 h 34"/>
                    <a:gd name="T44" fmla="*/ 0 w 75"/>
                    <a:gd name="T45" fmla="*/ 0 h 34"/>
                    <a:gd name="T46" fmla="*/ 0 w 75"/>
                    <a:gd name="T47" fmla="*/ 0 h 34"/>
                    <a:gd name="T48" fmla="*/ 0 w 75"/>
                    <a:gd name="T49" fmla="*/ 0 h 34"/>
                    <a:gd name="T50" fmla="*/ 0 w 75"/>
                    <a:gd name="T51" fmla="*/ 0 h 34"/>
                    <a:gd name="T52" fmla="*/ 0 w 75"/>
                    <a:gd name="T53" fmla="*/ 0 h 34"/>
                    <a:gd name="T54" fmla="*/ 0 w 75"/>
                    <a:gd name="T55" fmla="*/ 0 h 34"/>
                    <a:gd name="T56" fmla="*/ 0 w 75"/>
                    <a:gd name="T57" fmla="*/ 0 h 34"/>
                    <a:gd name="T58" fmla="*/ 0 w 75"/>
                    <a:gd name="T59" fmla="*/ 0 h 34"/>
                    <a:gd name="T60" fmla="*/ 0 w 75"/>
                    <a:gd name="T61" fmla="*/ 0 h 34"/>
                    <a:gd name="T62" fmla="*/ 0 w 75"/>
                    <a:gd name="T63" fmla="*/ 0 h 34"/>
                    <a:gd name="T64" fmla="*/ 0 w 75"/>
                    <a:gd name="T65" fmla="*/ 0 h 34"/>
                    <a:gd name="T66" fmla="*/ 0 w 75"/>
                    <a:gd name="T67" fmla="*/ 0 h 34"/>
                    <a:gd name="T68" fmla="*/ 0 w 75"/>
                    <a:gd name="T69" fmla="*/ 0 h 34"/>
                    <a:gd name="T70" fmla="*/ 0 w 75"/>
                    <a:gd name="T71" fmla="*/ 0 h 34"/>
                    <a:gd name="T72" fmla="*/ 0 w 75"/>
                    <a:gd name="T73" fmla="*/ 0 h 34"/>
                    <a:gd name="T74" fmla="*/ 0 w 75"/>
                    <a:gd name="T75" fmla="*/ 0 h 34"/>
                    <a:gd name="T76" fmla="*/ 0 w 75"/>
                    <a:gd name="T77" fmla="*/ 0 h 34"/>
                    <a:gd name="T78" fmla="*/ 0 w 75"/>
                    <a:gd name="T79" fmla="*/ 0 h 34"/>
                    <a:gd name="T80" fmla="*/ 0 w 75"/>
                    <a:gd name="T81" fmla="*/ 0 h 34"/>
                    <a:gd name="T82" fmla="*/ 0 w 75"/>
                    <a:gd name="T83" fmla="*/ 0 h 34"/>
                    <a:gd name="T84" fmla="*/ 0 w 75"/>
                    <a:gd name="T85" fmla="*/ 0 h 34"/>
                    <a:gd name="T86" fmla="*/ 0 w 75"/>
                    <a:gd name="T87" fmla="*/ 0 h 34"/>
                    <a:gd name="T88" fmla="*/ 0 w 75"/>
                    <a:gd name="T89" fmla="*/ 0 h 34"/>
                    <a:gd name="T90" fmla="*/ 0 w 75"/>
                    <a:gd name="T91" fmla="*/ 0 h 34"/>
                    <a:gd name="T92" fmla="*/ 0 w 75"/>
                    <a:gd name="T93" fmla="*/ 0 h 34"/>
                    <a:gd name="T94" fmla="*/ 0 w 75"/>
                    <a:gd name="T95" fmla="*/ 0 h 34"/>
                    <a:gd name="T96" fmla="*/ 0 w 75"/>
                    <a:gd name="T97" fmla="*/ 0 h 3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75" h="34">
                      <a:moveTo>
                        <a:pt x="74" y="5"/>
                      </a:moveTo>
                      <a:lnTo>
                        <a:pt x="74" y="5"/>
                      </a:lnTo>
                      <a:lnTo>
                        <a:pt x="73" y="3"/>
                      </a:lnTo>
                      <a:lnTo>
                        <a:pt x="71" y="2"/>
                      </a:lnTo>
                      <a:lnTo>
                        <a:pt x="69" y="1"/>
                      </a:lnTo>
                      <a:lnTo>
                        <a:pt x="65" y="2"/>
                      </a:lnTo>
                      <a:lnTo>
                        <a:pt x="58" y="3"/>
                      </a:lnTo>
                      <a:lnTo>
                        <a:pt x="49" y="4"/>
                      </a:lnTo>
                      <a:lnTo>
                        <a:pt x="40" y="3"/>
                      </a:lnTo>
                      <a:lnTo>
                        <a:pt x="31" y="3"/>
                      </a:lnTo>
                      <a:lnTo>
                        <a:pt x="23" y="2"/>
                      </a:lnTo>
                      <a:lnTo>
                        <a:pt x="16" y="2"/>
                      </a:lnTo>
                      <a:lnTo>
                        <a:pt x="11" y="1"/>
                      </a:lnTo>
                      <a:lnTo>
                        <a:pt x="8" y="1"/>
                      </a:lnTo>
                      <a:lnTo>
                        <a:pt x="6" y="1"/>
                      </a:lnTo>
                      <a:lnTo>
                        <a:pt x="3" y="0"/>
                      </a:lnTo>
                      <a:lnTo>
                        <a:pt x="1" y="0"/>
                      </a:lnTo>
                      <a:lnTo>
                        <a:pt x="0" y="2"/>
                      </a:lnTo>
                      <a:lnTo>
                        <a:pt x="0" y="9"/>
                      </a:lnTo>
                      <a:lnTo>
                        <a:pt x="0" y="15"/>
                      </a:lnTo>
                      <a:lnTo>
                        <a:pt x="0" y="21"/>
                      </a:lnTo>
                      <a:lnTo>
                        <a:pt x="0" y="24"/>
                      </a:lnTo>
                      <a:lnTo>
                        <a:pt x="1" y="27"/>
                      </a:lnTo>
                      <a:lnTo>
                        <a:pt x="2" y="29"/>
                      </a:lnTo>
                      <a:lnTo>
                        <a:pt x="3" y="30"/>
                      </a:lnTo>
                      <a:lnTo>
                        <a:pt x="6" y="31"/>
                      </a:lnTo>
                      <a:lnTo>
                        <a:pt x="10" y="31"/>
                      </a:lnTo>
                      <a:lnTo>
                        <a:pt x="16" y="32"/>
                      </a:lnTo>
                      <a:lnTo>
                        <a:pt x="25" y="33"/>
                      </a:lnTo>
                      <a:lnTo>
                        <a:pt x="35" y="33"/>
                      </a:lnTo>
                      <a:lnTo>
                        <a:pt x="45" y="34"/>
                      </a:lnTo>
                      <a:lnTo>
                        <a:pt x="55" y="34"/>
                      </a:lnTo>
                      <a:lnTo>
                        <a:pt x="63" y="34"/>
                      </a:lnTo>
                      <a:lnTo>
                        <a:pt x="68" y="33"/>
                      </a:lnTo>
                      <a:lnTo>
                        <a:pt x="71" y="31"/>
                      </a:lnTo>
                      <a:lnTo>
                        <a:pt x="73" y="30"/>
                      </a:lnTo>
                      <a:lnTo>
                        <a:pt x="74" y="28"/>
                      </a:lnTo>
                      <a:lnTo>
                        <a:pt x="75" y="26"/>
                      </a:lnTo>
                      <a:lnTo>
                        <a:pt x="75" y="21"/>
                      </a:lnTo>
                      <a:lnTo>
                        <a:pt x="75" y="14"/>
                      </a:lnTo>
                      <a:lnTo>
                        <a:pt x="74" y="8"/>
                      </a:lnTo>
                      <a:lnTo>
                        <a:pt x="74" y="5"/>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40159" name="Freeform 549"/>
                <p:cNvSpPr>
                  <a:spLocks/>
                </p:cNvSpPr>
                <p:nvPr/>
              </p:nvSpPr>
              <p:spPr bwMode="auto">
                <a:xfrm>
                  <a:off x="2032" y="2370"/>
                  <a:ext cx="9" cy="5"/>
                </a:xfrm>
                <a:custGeom>
                  <a:avLst/>
                  <a:gdLst>
                    <a:gd name="T0" fmla="*/ 0 w 75"/>
                    <a:gd name="T1" fmla="*/ 0 h 34"/>
                    <a:gd name="T2" fmla="*/ 0 w 75"/>
                    <a:gd name="T3" fmla="*/ 0 h 34"/>
                    <a:gd name="T4" fmla="*/ 0 w 75"/>
                    <a:gd name="T5" fmla="*/ 0 h 34"/>
                    <a:gd name="T6" fmla="*/ 0 w 75"/>
                    <a:gd name="T7" fmla="*/ 0 h 34"/>
                    <a:gd name="T8" fmla="*/ 0 w 75"/>
                    <a:gd name="T9" fmla="*/ 0 h 34"/>
                    <a:gd name="T10" fmla="*/ 0 w 75"/>
                    <a:gd name="T11" fmla="*/ 0 h 34"/>
                    <a:gd name="T12" fmla="*/ 0 w 75"/>
                    <a:gd name="T13" fmla="*/ 0 h 34"/>
                    <a:gd name="T14" fmla="*/ 0 w 75"/>
                    <a:gd name="T15" fmla="*/ 0 h 34"/>
                    <a:gd name="T16" fmla="*/ 0 w 75"/>
                    <a:gd name="T17" fmla="*/ 0 h 34"/>
                    <a:gd name="T18" fmla="*/ 0 w 75"/>
                    <a:gd name="T19" fmla="*/ 0 h 34"/>
                    <a:gd name="T20" fmla="*/ 0 w 75"/>
                    <a:gd name="T21" fmla="*/ 0 h 34"/>
                    <a:gd name="T22" fmla="*/ 0 w 75"/>
                    <a:gd name="T23" fmla="*/ 0 h 34"/>
                    <a:gd name="T24" fmla="*/ 0 w 75"/>
                    <a:gd name="T25" fmla="*/ 0 h 34"/>
                    <a:gd name="T26" fmla="*/ 0 w 75"/>
                    <a:gd name="T27" fmla="*/ 0 h 34"/>
                    <a:gd name="T28" fmla="*/ 0 w 75"/>
                    <a:gd name="T29" fmla="*/ 0 h 34"/>
                    <a:gd name="T30" fmla="*/ 0 w 75"/>
                    <a:gd name="T31" fmla="*/ 0 h 34"/>
                    <a:gd name="T32" fmla="*/ 0 w 75"/>
                    <a:gd name="T33" fmla="*/ 0 h 34"/>
                    <a:gd name="T34" fmla="*/ 0 w 75"/>
                    <a:gd name="T35" fmla="*/ 0 h 34"/>
                    <a:gd name="T36" fmla="*/ 0 w 75"/>
                    <a:gd name="T37" fmla="*/ 0 h 34"/>
                    <a:gd name="T38" fmla="*/ 0 w 75"/>
                    <a:gd name="T39" fmla="*/ 0 h 34"/>
                    <a:gd name="T40" fmla="*/ 0 w 75"/>
                    <a:gd name="T41" fmla="*/ 0 h 34"/>
                    <a:gd name="T42" fmla="*/ 0 w 75"/>
                    <a:gd name="T43" fmla="*/ 0 h 34"/>
                    <a:gd name="T44" fmla="*/ 0 w 75"/>
                    <a:gd name="T45" fmla="*/ 0 h 34"/>
                    <a:gd name="T46" fmla="*/ 0 w 75"/>
                    <a:gd name="T47" fmla="*/ 0 h 34"/>
                    <a:gd name="T48" fmla="*/ 0 w 75"/>
                    <a:gd name="T49" fmla="*/ 0 h 34"/>
                    <a:gd name="T50" fmla="*/ 0 w 75"/>
                    <a:gd name="T51" fmla="*/ 0 h 34"/>
                    <a:gd name="T52" fmla="*/ 0 w 75"/>
                    <a:gd name="T53" fmla="*/ 0 h 34"/>
                    <a:gd name="T54" fmla="*/ 0 w 75"/>
                    <a:gd name="T55" fmla="*/ 0 h 34"/>
                    <a:gd name="T56" fmla="*/ 0 w 75"/>
                    <a:gd name="T57" fmla="*/ 0 h 34"/>
                    <a:gd name="T58" fmla="*/ 0 w 75"/>
                    <a:gd name="T59" fmla="*/ 0 h 34"/>
                    <a:gd name="T60" fmla="*/ 0 w 75"/>
                    <a:gd name="T61" fmla="*/ 0 h 34"/>
                    <a:gd name="T62" fmla="*/ 0 w 75"/>
                    <a:gd name="T63" fmla="*/ 0 h 34"/>
                    <a:gd name="T64" fmla="*/ 0 w 75"/>
                    <a:gd name="T65" fmla="*/ 0 h 34"/>
                    <a:gd name="T66" fmla="*/ 0 w 75"/>
                    <a:gd name="T67" fmla="*/ 0 h 34"/>
                    <a:gd name="T68" fmla="*/ 0 w 75"/>
                    <a:gd name="T69" fmla="*/ 0 h 34"/>
                    <a:gd name="T70" fmla="*/ 0 w 75"/>
                    <a:gd name="T71" fmla="*/ 0 h 34"/>
                    <a:gd name="T72" fmla="*/ 0 w 75"/>
                    <a:gd name="T73" fmla="*/ 0 h 34"/>
                    <a:gd name="T74" fmla="*/ 0 w 75"/>
                    <a:gd name="T75" fmla="*/ 0 h 34"/>
                    <a:gd name="T76" fmla="*/ 0 w 75"/>
                    <a:gd name="T77" fmla="*/ 0 h 34"/>
                    <a:gd name="T78" fmla="*/ 0 w 75"/>
                    <a:gd name="T79" fmla="*/ 0 h 34"/>
                    <a:gd name="T80" fmla="*/ 0 w 75"/>
                    <a:gd name="T81" fmla="*/ 0 h 3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75" h="34">
                      <a:moveTo>
                        <a:pt x="74" y="5"/>
                      </a:moveTo>
                      <a:lnTo>
                        <a:pt x="73" y="3"/>
                      </a:lnTo>
                      <a:lnTo>
                        <a:pt x="71" y="2"/>
                      </a:lnTo>
                      <a:lnTo>
                        <a:pt x="68" y="2"/>
                      </a:lnTo>
                      <a:lnTo>
                        <a:pt x="64" y="2"/>
                      </a:lnTo>
                      <a:lnTo>
                        <a:pt x="57" y="3"/>
                      </a:lnTo>
                      <a:lnTo>
                        <a:pt x="49" y="4"/>
                      </a:lnTo>
                      <a:lnTo>
                        <a:pt x="40" y="3"/>
                      </a:lnTo>
                      <a:lnTo>
                        <a:pt x="31" y="3"/>
                      </a:lnTo>
                      <a:lnTo>
                        <a:pt x="23" y="2"/>
                      </a:lnTo>
                      <a:lnTo>
                        <a:pt x="16" y="2"/>
                      </a:lnTo>
                      <a:lnTo>
                        <a:pt x="11" y="1"/>
                      </a:lnTo>
                      <a:lnTo>
                        <a:pt x="8" y="1"/>
                      </a:lnTo>
                      <a:lnTo>
                        <a:pt x="6" y="1"/>
                      </a:lnTo>
                      <a:lnTo>
                        <a:pt x="3" y="0"/>
                      </a:lnTo>
                      <a:lnTo>
                        <a:pt x="1" y="0"/>
                      </a:lnTo>
                      <a:lnTo>
                        <a:pt x="0" y="2"/>
                      </a:lnTo>
                      <a:lnTo>
                        <a:pt x="0" y="9"/>
                      </a:lnTo>
                      <a:lnTo>
                        <a:pt x="0" y="15"/>
                      </a:lnTo>
                      <a:lnTo>
                        <a:pt x="0" y="21"/>
                      </a:lnTo>
                      <a:lnTo>
                        <a:pt x="0" y="25"/>
                      </a:lnTo>
                      <a:lnTo>
                        <a:pt x="0" y="27"/>
                      </a:lnTo>
                      <a:lnTo>
                        <a:pt x="1" y="29"/>
                      </a:lnTo>
                      <a:lnTo>
                        <a:pt x="3" y="30"/>
                      </a:lnTo>
                      <a:lnTo>
                        <a:pt x="6" y="31"/>
                      </a:lnTo>
                      <a:lnTo>
                        <a:pt x="10" y="31"/>
                      </a:lnTo>
                      <a:lnTo>
                        <a:pt x="16" y="32"/>
                      </a:lnTo>
                      <a:lnTo>
                        <a:pt x="25" y="33"/>
                      </a:lnTo>
                      <a:lnTo>
                        <a:pt x="35" y="33"/>
                      </a:lnTo>
                      <a:lnTo>
                        <a:pt x="45" y="34"/>
                      </a:lnTo>
                      <a:lnTo>
                        <a:pt x="55" y="34"/>
                      </a:lnTo>
                      <a:lnTo>
                        <a:pt x="63" y="34"/>
                      </a:lnTo>
                      <a:lnTo>
                        <a:pt x="68" y="33"/>
                      </a:lnTo>
                      <a:lnTo>
                        <a:pt x="71" y="31"/>
                      </a:lnTo>
                      <a:lnTo>
                        <a:pt x="73" y="30"/>
                      </a:lnTo>
                      <a:lnTo>
                        <a:pt x="74" y="28"/>
                      </a:lnTo>
                      <a:lnTo>
                        <a:pt x="75" y="26"/>
                      </a:lnTo>
                      <a:lnTo>
                        <a:pt x="75" y="21"/>
                      </a:lnTo>
                      <a:lnTo>
                        <a:pt x="75" y="14"/>
                      </a:lnTo>
                      <a:lnTo>
                        <a:pt x="74" y="8"/>
                      </a:lnTo>
                      <a:lnTo>
                        <a:pt x="74" y="5"/>
                      </a:lnTo>
                      <a:close/>
                    </a:path>
                  </a:pathLst>
                </a:custGeom>
                <a:solidFill>
                  <a:srgbClr val="E5DDD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0160" name="Freeform 550"/>
                <p:cNvSpPr>
                  <a:spLocks/>
                </p:cNvSpPr>
                <p:nvPr/>
              </p:nvSpPr>
              <p:spPr bwMode="auto">
                <a:xfrm>
                  <a:off x="2032" y="2370"/>
                  <a:ext cx="9" cy="5"/>
                </a:xfrm>
                <a:custGeom>
                  <a:avLst/>
                  <a:gdLst>
                    <a:gd name="T0" fmla="*/ 0 w 75"/>
                    <a:gd name="T1" fmla="*/ 0 h 34"/>
                    <a:gd name="T2" fmla="*/ 0 w 75"/>
                    <a:gd name="T3" fmla="*/ 0 h 34"/>
                    <a:gd name="T4" fmla="*/ 0 w 75"/>
                    <a:gd name="T5" fmla="*/ 0 h 34"/>
                    <a:gd name="T6" fmla="*/ 0 w 75"/>
                    <a:gd name="T7" fmla="*/ 0 h 34"/>
                    <a:gd name="T8" fmla="*/ 0 w 75"/>
                    <a:gd name="T9" fmla="*/ 0 h 34"/>
                    <a:gd name="T10" fmla="*/ 0 w 75"/>
                    <a:gd name="T11" fmla="*/ 0 h 34"/>
                    <a:gd name="T12" fmla="*/ 0 w 75"/>
                    <a:gd name="T13" fmla="*/ 0 h 34"/>
                    <a:gd name="T14" fmla="*/ 0 w 75"/>
                    <a:gd name="T15" fmla="*/ 0 h 34"/>
                    <a:gd name="T16" fmla="*/ 0 w 75"/>
                    <a:gd name="T17" fmla="*/ 0 h 34"/>
                    <a:gd name="T18" fmla="*/ 0 w 75"/>
                    <a:gd name="T19" fmla="*/ 0 h 34"/>
                    <a:gd name="T20" fmla="*/ 0 w 75"/>
                    <a:gd name="T21" fmla="*/ 0 h 34"/>
                    <a:gd name="T22" fmla="*/ 0 w 75"/>
                    <a:gd name="T23" fmla="*/ 0 h 34"/>
                    <a:gd name="T24" fmla="*/ 0 w 75"/>
                    <a:gd name="T25" fmla="*/ 0 h 34"/>
                    <a:gd name="T26" fmla="*/ 0 w 75"/>
                    <a:gd name="T27" fmla="*/ 0 h 34"/>
                    <a:gd name="T28" fmla="*/ 0 w 75"/>
                    <a:gd name="T29" fmla="*/ 0 h 34"/>
                    <a:gd name="T30" fmla="*/ 0 w 75"/>
                    <a:gd name="T31" fmla="*/ 0 h 34"/>
                    <a:gd name="T32" fmla="*/ 0 w 75"/>
                    <a:gd name="T33" fmla="*/ 0 h 34"/>
                    <a:gd name="T34" fmla="*/ 0 w 75"/>
                    <a:gd name="T35" fmla="*/ 0 h 34"/>
                    <a:gd name="T36" fmla="*/ 0 w 75"/>
                    <a:gd name="T37" fmla="*/ 0 h 34"/>
                    <a:gd name="T38" fmla="*/ 0 w 75"/>
                    <a:gd name="T39" fmla="*/ 0 h 34"/>
                    <a:gd name="T40" fmla="*/ 0 w 75"/>
                    <a:gd name="T41" fmla="*/ 0 h 34"/>
                    <a:gd name="T42" fmla="*/ 0 w 75"/>
                    <a:gd name="T43" fmla="*/ 0 h 34"/>
                    <a:gd name="T44" fmla="*/ 0 w 75"/>
                    <a:gd name="T45" fmla="*/ 0 h 34"/>
                    <a:gd name="T46" fmla="*/ 0 w 75"/>
                    <a:gd name="T47" fmla="*/ 0 h 34"/>
                    <a:gd name="T48" fmla="*/ 0 w 75"/>
                    <a:gd name="T49" fmla="*/ 0 h 34"/>
                    <a:gd name="T50" fmla="*/ 0 w 75"/>
                    <a:gd name="T51" fmla="*/ 0 h 34"/>
                    <a:gd name="T52" fmla="*/ 0 w 75"/>
                    <a:gd name="T53" fmla="*/ 0 h 34"/>
                    <a:gd name="T54" fmla="*/ 0 w 75"/>
                    <a:gd name="T55" fmla="*/ 0 h 34"/>
                    <a:gd name="T56" fmla="*/ 0 w 75"/>
                    <a:gd name="T57" fmla="*/ 0 h 34"/>
                    <a:gd name="T58" fmla="*/ 0 w 75"/>
                    <a:gd name="T59" fmla="*/ 0 h 34"/>
                    <a:gd name="T60" fmla="*/ 0 w 75"/>
                    <a:gd name="T61" fmla="*/ 0 h 34"/>
                    <a:gd name="T62" fmla="*/ 0 w 75"/>
                    <a:gd name="T63" fmla="*/ 0 h 34"/>
                    <a:gd name="T64" fmla="*/ 0 w 75"/>
                    <a:gd name="T65" fmla="*/ 0 h 34"/>
                    <a:gd name="T66" fmla="*/ 0 w 75"/>
                    <a:gd name="T67" fmla="*/ 0 h 34"/>
                    <a:gd name="T68" fmla="*/ 0 w 75"/>
                    <a:gd name="T69" fmla="*/ 0 h 34"/>
                    <a:gd name="T70" fmla="*/ 0 w 75"/>
                    <a:gd name="T71" fmla="*/ 0 h 34"/>
                    <a:gd name="T72" fmla="*/ 0 w 75"/>
                    <a:gd name="T73" fmla="*/ 0 h 34"/>
                    <a:gd name="T74" fmla="*/ 0 w 75"/>
                    <a:gd name="T75" fmla="*/ 0 h 34"/>
                    <a:gd name="T76" fmla="*/ 0 w 75"/>
                    <a:gd name="T77" fmla="*/ 0 h 34"/>
                    <a:gd name="T78" fmla="*/ 0 w 75"/>
                    <a:gd name="T79" fmla="*/ 0 h 34"/>
                    <a:gd name="T80" fmla="*/ 0 w 75"/>
                    <a:gd name="T81" fmla="*/ 0 h 34"/>
                    <a:gd name="T82" fmla="*/ 0 w 75"/>
                    <a:gd name="T83" fmla="*/ 0 h 34"/>
                    <a:gd name="T84" fmla="*/ 0 w 75"/>
                    <a:gd name="T85" fmla="*/ 0 h 34"/>
                    <a:gd name="T86" fmla="*/ 0 w 75"/>
                    <a:gd name="T87" fmla="*/ 0 h 34"/>
                    <a:gd name="T88" fmla="*/ 0 w 75"/>
                    <a:gd name="T89" fmla="*/ 0 h 34"/>
                    <a:gd name="T90" fmla="*/ 0 w 75"/>
                    <a:gd name="T91" fmla="*/ 0 h 34"/>
                    <a:gd name="T92" fmla="*/ 0 w 75"/>
                    <a:gd name="T93" fmla="*/ 0 h 34"/>
                    <a:gd name="T94" fmla="*/ 0 w 75"/>
                    <a:gd name="T95" fmla="*/ 0 h 34"/>
                    <a:gd name="T96" fmla="*/ 0 w 75"/>
                    <a:gd name="T97" fmla="*/ 0 h 3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75" h="34">
                      <a:moveTo>
                        <a:pt x="74" y="5"/>
                      </a:moveTo>
                      <a:lnTo>
                        <a:pt x="74" y="5"/>
                      </a:lnTo>
                      <a:lnTo>
                        <a:pt x="73" y="3"/>
                      </a:lnTo>
                      <a:lnTo>
                        <a:pt x="71" y="2"/>
                      </a:lnTo>
                      <a:lnTo>
                        <a:pt x="68" y="2"/>
                      </a:lnTo>
                      <a:lnTo>
                        <a:pt x="64" y="2"/>
                      </a:lnTo>
                      <a:lnTo>
                        <a:pt x="57" y="3"/>
                      </a:lnTo>
                      <a:lnTo>
                        <a:pt x="49" y="4"/>
                      </a:lnTo>
                      <a:lnTo>
                        <a:pt x="40" y="3"/>
                      </a:lnTo>
                      <a:lnTo>
                        <a:pt x="31" y="3"/>
                      </a:lnTo>
                      <a:lnTo>
                        <a:pt x="23" y="2"/>
                      </a:lnTo>
                      <a:lnTo>
                        <a:pt x="16" y="2"/>
                      </a:lnTo>
                      <a:lnTo>
                        <a:pt x="11" y="1"/>
                      </a:lnTo>
                      <a:lnTo>
                        <a:pt x="8" y="1"/>
                      </a:lnTo>
                      <a:lnTo>
                        <a:pt x="6" y="1"/>
                      </a:lnTo>
                      <a:lnTo>
                        <a:pt x="3" y="0"/>
                      </a:lnTo>
                      <a:lnTo>
                        <a:pt x="1" y="0"/>
                      </a:lnTo>
                      <a:lnTo>
                        <a:pt x="0" y="2"/>
                      </a:lnTo>
                      <a:lnTo>
                        <a:pt x="0" y="9"/>
                      </a:lnTo>
                      <a:lnTo>
                        <a:pt x="0" y="15"/>
                      </a:lnTo>
                      <a:lnTo>
                        <a:pt x="0" y="21"/>
                      </a:lnTo>
                      <a:lnTo>
                        <a:pt x="0" y="25"/>
                      </a:lnTo>
                      <a:lnTo>
                        <a:pt x="0" y="27"/>
                      </a:lnTo>
                      <a:lnTo>
                        <a:pt x="1" y="29"/>
                      </a:lnTo>
                      <a:lnTo>
                        <a:pt x="3" y="30"/>
                      </a:lnTo>
                      <a:lnTo>
                        <a:pt x="6" y="31"/>
                      </a:lnTo>
                      <a:lnTo>
                        <a:pt x="10" y="31"/>
                      </a:lnTo>
                      <a:lnTo>
                        <a:pt x="16" y="32"/>
                      </a:lnTo>
                      <a:lnTo>
                        <a:pt x="25" y="33"/>
                      </a:lnTo>
                      <a:lnTo>
                        <a:pt x="35" y="33"/>
                      </a:lnTo>
                      <a:lnTo>
                        <a:pt x="45" y="34"/>
                      </a:lnTo>
                      <a:lnTo>
                        <a:pt x="55" y="34"/>
                      </a:lnTo>
                      <a:lnTo>
                        <a:pt x="63" y="34"/>
                      </a:lnTo>
                      <a:lnTo>
                        <a:pt x="68" y="33"/>
                      </a:lnTo>
                      <a:lnTo>
                        <a:pt x="71" y="31"/>
                      </a:lnTo>
                      <a:lnTo>
                        <a:pt x="73" y="30"/>
                      </a:lnTo>
                      <a:lnTo>
                        <a:pt x="74" y="28"/>
                      </a:lnTo>
                      <a:lnTo>
                        <a:pt x="75" y="26"/>
                      </a:lnTo>
                      <a:lnTo>
                        <a:pt x="75" y="21"/>
                      </a:lnTo>
                      <a:lnTo>
                        <a:pt x="75" y="14"/>
                      </a:lnTo>
                      <a:lnTo>
                        <a:pt x="74" y="8"/>
                      </a:lnTo>
                      <a:lnTo>
                        <a:pt x="74" y="5"/>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40161" name="Freeform 551"/>
                <p:cNvSpPr>
                  <a:spLocks/>
                </p:cNvSpPr>
                <p:nvPr/>
              </p:nvSpPr>
              <p:spPr bwMode="auto">
                <a:xfrm>
                  <a:off x="2086" y="2333"/>
                  <a:ext cx="16" cy="6"/>
                </a:xfrm>
                <a:custGeom>
                  <a:avLst/>
                  <a:gdLst>
                    <a:gd name="T0" fmla="*/ 0 w 129"/>
                    <a:gd name="T1" fmla="*/ 0 h 55"/>
                    <a:gd name="T2" fmla="*/ 0 w 129"/>
                    <a:gd name="T3" fmla="*/ 0 h 55"/>
                    <a:gd name="T4" fmla="*/ 0 w 129"/>
                    <a:gd name="T5" fmla="*/ 0 h 55"/>
                    <a:gd name="T6" fmla="*/ 0 w 129"/>
                    <a:gd name="T7" fmla="*/ 0 h 55"/>
                    <a:gd name="T8" fmla="*/ 0 w 129"/>
                    <a:gd name="T9" fmla="*/ 0 h 5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9" h="55">
                      <a:moveTo>
                        <a:pt x="0" y="0"/>
                      </a:moveTo>
                      <a:lnTo>
                        <a:pt x="119" y="0"/>
                      </a:lnTo>
                      <a:lnTo>
                        <a:pt x="129" y="55"/>
                      </a:lnTo>
                      <a:lnTo>
                        <a:pt x="9" y="55"/>
                      </a:lnTo>
                      <a:lnTo>
                        <a:pt x="0" y="0"/>
                      </a:lnTo>
                      <a:close/>
                    </a:path>
                  </a:pathLst>
                </a:custGeom>
                <a:solidFill>
                  <a:srgbClr val="E5DDD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0162" name="Freeform 552"/>
                <p:cNvSpPr>
                  <a:spLocks/>
                </p:cNvSpPr>
                <p:nvPr/>
              </p:nvSpPr>
              <p:spPr bwMode="auto">
                <a:xfrm>
                  <a:off x="2103" y="2333"/>
                  <a:ext cx="14" cy="6"/>
                </a:xfrm>
                <a:custGeom>
                  <a:avLst/>
                  <a:gdLst>
                    <a:gd name="T0" fmla="*/ 0 w 112"/>
                    <a:gd name="T1" fmla="*/ 0 h 55"/>
                    <a:gd name="T2" fmla="*/ 0 w 112"/>
                    <a:gd name="T3" fmla="*/ 0 h 55"/>
                    <a:gd name="T4" fmla="*/ 0 w 112"/>
                    <a:gd name="T5" fmla="*/ 0 h 55"/>
                    <a:gd name="T6" fmla="*/ 0 w 112"/>
                    <a:gd name="T7" fmla="*/ 0 h 55"/>
                    <a:gd name="T8" fmla="*/ 0 w 112"/>
                    <a:gd name="T9" fmla="*/ 0 h 5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2" h="55">
                      <a:moveTo>
                        <a:pt x="0" y="0"/>
                      </a:moveTo>
                      <a:lnTo>
                        <a:pt x="102" y="0"/>
                      </a:lnTo>
                      <a:lnTo>
                        <a:pt x="112" y="55"/>
                      </a:lnTo>
                      <a:lnTo>
                        <a:pt x="7" y="55"/>
                      </a:lnTo>
                      <a:lnTo>
                        <a:pt x="0" y="0"/>
                      </a:lnTo>
                      <a:close/>
                    </a:path>
                  </a:pathLst>
                </a:custGeom>
                <a:solidFill>
                  <a:srgbClr val="E5DDD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0163" name="Freeform 553"/>
                <p:cNvSpPr>
                  <a:spLocks/>
                </p:cNvSpPr>
                <p:nvPr/>
              </p:nvSpPr>
              <p:spPr bwMode="auto">
                <a:xfrm>
                  <a:off x="1912" y="2330"/>
                  <a:ext cx="53" cy="10"/>
                </a:xfrm>
                <a:custGeom>
                  <a:avLst/>
                  <a:gdLst>
                    <a:gd name="T0" fmla="*/ 0 w 425"/>
                    <a:gd name="T1" fmla="*/ 0 h 83"/>
                    <a:gd name="T2" fmla="*/ 0 w 425"/>
                    <a:gd name="T3" fmla="*/ 0 h 83"/>
                    <a:gd name="T4" fmla="*/ 0 w 425"/>
                    <a:gd name="T5" fmla="*/ 0 h 83"/>
                    <a:gd name="T6" fmla="*/ 0 w 425"/>
                    <a:gd name="T7" fmla="*/ 0 h 83"/>
                    <a:gd name="T8" fmla="*/ 0 w 425"/>
                    <a:gd name="T9" fmla="*/ 0 h 83"/>
                    <a:gd name="T10" fmla="*/ 0 w 425"/>
                    <a:gd name="T11" fmla="*/ 0 h 83"/>
                    <a:gd name="T12" fmla="*/ 0 w 425"/>
                    <a:gd name="T13" fmla="*/ 0 h 83"/>
                    <a:gd name="T14" fmla="*/ 0 w 425"/>
                    <a:gd name="T15" fmla="*/ 0 h 83"/>
                    <a:gd name="T16" fmla="*/ 0 w 425"/>
                    <a:gd name="T17" fmla="*/ 0 h 83"/>
                    <a:gd name="T18" fmla="*/ 0 w 425"/>
                    <a:gd name="T19" fmla="*/ 0 h 83"/>
                    <a:gd name="T20" fmla="*/ 0 w 425"/>
                    <a:gd name="T21" fmla="*/ 0 h 83"/>
                    <a:gd name="T22" fmla="*/ 0 w 425"/>
                    <a:gd name="T23" fmla="*/ 0 h 83"/>
                    <a:gd name="T24" fmla="*/ 0 w 425"/>
                    <a:gd name="T25" fmla="*/ 0 h 83"/>
                    <a:gd name="T26" fmla="*/ 0 w 425"/>
                    <a:gd name="T27" fmla="*/ 0 h 83"/>
                    <a:gd name="T28" fmla="*/ 0 w 425"/>
                    <a:gd name="T29" fmla="*/ 0 h 83"/>
                    <a:gd name="T30" fmla="*/ 0 w 425"/>
                    <a:gd name="T31" fmla="*/ 0 h 83"/>
                    <a:gd name="T32" fmla="*/ 0 w 425"/>
                    <a:gd name="T33" fmla="*/ 0 h 83"/>
                    <a:gd name="T34" fmla="*/ 0 w 425"/>
                    <a:gd name="T35" fmla="*/ 0 h 83"/>
                    <a:gd name="T36" fmla="*/ 0 w 425"/>
                    <a:gd name="T37" fmla="*/ 0 h 83"/>
                    <a:gd name="T38" fmla="*/ 0 w 425"/>
                    <a:gd name="T39" fmla="*/ 0 h 83"/>
                    <a:gd name="T40" fmla="*/ 0 w 425"/>
                    <a:gd name="T41" fmla="*/ 0 h 83"/>
                    <a:gd name="T42" fmla="*/ 0 w 425"/>
                    <a:gd name="T43" fmla="*/ 0 h 83"/>
                    <a:gd name="T44" fmla="*/ 0 w 425"/>
                    <a:gd name="T45" fmla="*/ 0 h 83"/>
                    <a:gd name="T46" fmla="*/ 0 w 425"/>
                    <a:gd name="T47" fmla="*/ 0 h 83"/>
                    <a:gd name="T48" fmla="*/ 0 w 425"/>
                    <a:gd name="T49" fmla="*/ 0 h 83"/>
                    <a:gd name="T50" fmla="*/ 0 w 425"/>
                    <a:gd name="T51" fmla="*/ 0 h 83"/>
                    <a:gd name="T52" fmla="*/ 0 w 425"/>
                    <a:gd name="T53" fmla="*/ 0 h 83"/>
                    <a:gd name="T54" fmla="*/ 0 w 425"/>
                    <a:gd name="T55" fmla="*/ 0 h 83"/>
                    <a:gd name="T56" fmla="*/ 0 w 425"/>
                    <a:gd name="T57" fmla="*/ 0 h 83"/>
                    <a:gd name="T58" fmla="*/ 0 w 425"/>
                    <a:gd name="T59" fmla="*/ 0 h 83"/>
                    <a:gd name="T60" fmla="*/ 0 w 425"/>
                    <a:gd name="T61" fmla="*/ 0 h 83"/>
                    <a:gd name="T62" fmla="*/ 0 w 425"/>
                    <a:gd name="T63" fmla="*/ 0 h 83"/>
                    <a:gd name="T64" fmla="*/ 0 w 425"/>
                    <a:gd name="T65" fmla="*/ 0 h 83"/>
                    <a:gd name="T66" fmla="*/ 0 w 425"/>
                    <a:gd name="T67" fmla="*/ 0 h 83"/>
                    <a:gd name="T68" fmla="*/ 0 w 425"/>
                    <a:gd name="T69" fmla="*/ 0 h 83"/>
                    <a:gd name="T70" fmla="*/ 0 w 425"/>
                    <a:gd name="T71" fmla="*/ 0 h 83"/>
                    <a:gd name="T72" fmla="*/ 0 w 425"/>
                    <a:gd name="T73" fmla="*/ 0 h 83"/>
                    <a:gd name="T74" fmla="*/ 0 w 425"/>
                    <a:gd name="T75" fmla="*/ 0 h 83"/>
                    <a:gd name="T76" fmla="*/ 0 w 425"/>
                    <a:gd name="T77" fmla="*/ 0 h 83"/>
                    <a:gd name="T78" fmla="*/ 0 w 425"/>
                    <a:gd name="T79" fmla="*/ 0 h 83"/>
                    <a:gd name="T80" fmla="*/ 0 w 425"/>
                    <a:gd name="T81" fmla="*/ 0 h 83"/>
                    <a:gd name="T82" fmla="*/ 0 w 425"/>
                    <a:gd name="T83" fmla="*/ 0 h 83"/>
                    <a:gd name="T84" fmla="*/ 0 w 425"/>
                    <a:gd name="T85" fmla="*/ 0 h 83"/>
                    <a:gd name="T86" fmla="*/ 0 w 425"/>
                    <a:gd name="T87" fmla="*/ 0 h 83"/>
                    <a:gd name="T88" fmla="*/ 0 w 425"/>
                    <a:gd name="T89" fmla="*/ 0 h 83"/>
                    <a:gd name="T90" fmla="*/ 0 w 425"/>
                    <a:gd name="T91" fmla="*/ 0 h 83"/>
                    <a:gd name="T92" fmla="*/ 0 w 425"/>
                    <a:gd name="T93" fmla="*/ 0 h 83"/>
                    <a:gd name="T94" fmla="*/ 0 w 425"/>
                    <a:gd name="T95" fmla="*/ 0 h 83"/>
                    <a:gd name="T96" fmla="*/ 0 w 425"/>
                    <a:gd name="T97" fmla="*/ 0 h 83"/>
                    <a:gd name="T98" fmla="*/ 0 w 425"/>
                    <a:gd name="T99" fmla="*/ 0 h 83"/>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425" h="83">
                      <a:moveTo>
                        <a:pt x="22" y="29"/>
                      </a:moveTo>
                      <a:lnTo>
                        <a:pt x="23" y="25"/>
                      </a:lnTo>
                      <a:lnTo>
                        <a:pt x="25" y="17"/>
                      </a:lnTo>
                      <a:lnTo>
                        <a:pt x="27" y="8"/>
                      </a:lnTo>
                      <a:lnTo>
                        <a:pt x="29" y="3"/>
                      </a:lnTo>
                      <a:lnTo>
                        <a:pt x="31" y="1"/>
                      </a:lnTo>
                      <a:lnTo>
                        <a:pt x="33" y="0"/>
                      </a:lnTo>
                      <a:lnTo>
                        <a:pt x="35" y="1"/>
                      </a:lnTo>
                      <a:lnTo>
                        <a:pt x="37" y="1"/>
                      </a:lnTo>
                      <a:lnTo>
                        <a:pt x="40" y="1"/>
                      </a:lnTo>
                      <a:lnTo>
                        <a:pt x="45" y="2"/>
                      </a:lnTo>
                      <a:lnTo>
                        <a:pt x="52" y="2"/>
                      </a:lnTo>
                      <a:lnTo>
                        <a:pt x="60" y="2"/>
                      </a:lnTo>
                      <a:lnTo>
                        <a:pt x="69" y="3"/>
                      </a:lnTo>
                      <a:lnTo>
                        <a:pt x="78" y="3"/>
                      </a:lnTo>
                      <a:lnTo>
                        <a:pt x="86" y="2"/>
                      </a:lnTo>
                      <a:lnTo>
                        <a:pt x="93" y="1"/>
                      </a:lnTo>
                      <a:lnTo>
                        <a:pt x="98" y="0"/>
                      </a:lnTo>
                      <a:lnTo>
                        <a:pt x="101" y="1"/>
                      </a:lnTo>
                      <a:lnTo>
                        <a:pt x="103" y="2"/>
                      </a:lnTo>
                      <a:lnTo>
                        <a:pt x="104" y="4"/>
                      </a:lnTo>
                      <a:lnTo>
                        <a:pt x="105" y="9"/>
                      </a:lnTo>
                      <a:lnTo>
                        <a:pt x="107" y="17"/>
                      </a:lnTo>
                      <a:lnTo>
                        <a:pt x="109" y="25"/>
                      </a:lnTo>
                      <a:lnTo>
                        <a:pt x="110" y="28"/>
                      </a:lnTo>
                      <a:lnTo>
                        <a:pt x="113" y="28"/>
                      </a:lnTo>
                      <a:lnTo>
                        <a:pt x="117" y="28"/>
                      </a:lnTo>
                      <a:lnTo>
                        <a:pt x="120" y="28"/>
                      </a:lnTo>
                      <a:lnTo>
                        <a:pt x="122" y="28"/>
                      </a:lnTo>
                      <a:lnTo>
                        <a:pt x="123" y="28"/>
                      </a:lnTo>
                      <a:lnTo>
                        <a:pt x="124" y="24"/>
                      </a:lnTo>
                      <a:lnTo>
                        <a:pt x="126" y="16"/>
                      </a:lnTo>
                      <a:lnTo>
                        <a:pt x="128" y="8"/>
                      </a:lnTo>
                      <a:lnTo>
                        <a:pt x="130" y="2"/>
                      </a:lnTo>
                      <a:lnTo>
                        <a:pt x="132" y="0"/>
                      </a:lnTo>
                      <a:lnTo>
                        <a:pt x="133" y="0"/>
                      </a:lnTo>
                      <a:lnTo>
                        <a:pt x="135" y="0"/>
                      </a:lnTo>
                      <a:lnTo>
                        <a:pt x="137" y="0"/>
                      </a:lnTo>
                      <a:lnTo>
                        <a:pt x="140" y="0"/>
                      </a:lnTo>
                      <a:lnTo>
                        <a:pt x="145" y="1"/>
                      </a:lnTo>
                      <a:lnTo>
                        <a:pt x="152" y="1"/>
                      </a:lnTo>
                      <a:lnTo>
                        <a:pt x="161" y="2"/>
                      </a:lnTo>
                      <a:lnTo>
                        <a:pt x="170" y="2"/>
                      </a:lnTo>
                      <a:lnTo>
                        <a:pt x="179" y="2"/>
                      </a:lnTo>
                      <a:lnTo>
                        <a:pt x="187" y="1"/>
                      </a:lnTo>
                      <a:lnTo>
                        <a:pt x="194" y="0"/>
                      </a:lnTo>
                      <a:lnTo>
                        <a:pt x="198" y="0"/>
                      </a:lnTo>
                      <a:lnTo>
                        <a:pt x="201" y="0"/>
                      </a:lnTo>
                      <a:lnTo>
                        <a:pt x="202" y="1"/>
                      </a:lnTo>
                      <a:lnTo>
                        <a:pt x="203" y="3"/>
                      </a:lnTo>
                      <a:lnTo>
                        <a:pt x="204" y="9"/>
                      </a:lnTo>
                      <a:lnTo>
                        <a:pt x="206" y="17"/>
                      </a:lnTo>
                      <a:lnTo>
                        <a:pt x="208" y="25"/>
                      </a:lnTo>
                      <a:lnTo>
                        <a:pt x="209" y="28"/>
                      </a:lnTo>
                      <a:lnTo>
                        <a:pt x="213" y="28"/>
                      </a:lnTo>
                      <a:lnTo>
                        <a:pt x="217" y="28"/>
                      </a:lnTo>
                      <a:lnTo>
                        <a:pt x="219" y="28"/>
                      </a:lnTo>
                      <a:lnTo>
                        <a:pt x="221" y="29"/>
                      </a:lnTo>
                      <a:lnTo>
                        <a:pt x="222" y="29"/>
                      </a:lnTo>
                      <a:lnTo>
                        <a:pt x="223" y="25"/>
                      </a:lnTo>
                      <a:lnTo>
                        <a:pt x="225" y="17"/>
                      </a:lnTo>
                      <a:lnTo>
                        <a:pt x="227" y="8"/>
                      </a:lnTo>
                      <a:lnTo>
                        <a:pt x="229" y="3"/>
                      </a:lnTo>
                      <a:lnTo>
                        <a:pt x="231" y="1"/>
                      </a:lnTo>
                      <a:lnTo>
                        <a:pt x="233" y="0"/>
                      </a:lnTo>
                      <a:lnTo>
                        <a:pt x="234" y="1"/>
                      </a:lnTo>
                      <a:lnTo>
                        <a:pt x="236" y="1"/>
                      </a:lnTo>
                      <a:lnTo>
                        <a:pt x="239" y="1"/>
                      </a:lnTo>
                      <a:lnTo>
                        <a:pt x="244" y="2"/>
                      </a:lnTo>
                      <a:lnTo>
                        <a:pt x="251" y="2"/>
                      </a:lnTo>
                      <a:lnTo>
                        <a:pt x="260" y="2"/>
                      </a:lnTo>
                      <a:lnTo>
                        <a:pt x="270" y="3"/>
                      </a:lnTo>
                      <a:lnTo>
                        <a:pt x="279" y="3"/>
                      </a:lnTo>
                      <a:lnTo>
                        <a:pt x="287" y="2"/>
                      </a:lnTo>
                      <a:lnTo>
                        <a:pt x="294" y="1"/>
                      </a:lnTo>
                      <a:lnTo>
                        <a:pt x="298" y="0"/>
                      </a:lnTo>
                      <a:lnTo>
                        <a:pt x="301" y="0"/>
                      </a:lnTo>
                      <a:lnTo>
                        <a:pt x="302" y="2"/>
                      </a:lnTo>
                      <a:lnTo>
                        <a:pt x="303" y="4"/>
                      </a:lnTo>
                      <a:lnTo>
                        <a:pt x="304" y="9"/>
                      </a:lnTo>
                      <a:lnTo>
                        <a:pt x="306" y="17"/>
                      </a:lnTo>
                      <a:lnTo>
                        <a:pt x="308" y="24"/>
                      </a:lnTo>
                      <a:lnTo>
                        <a:pt x="309" y="27"/>
                      </a:lnTo>
                      <a:lnTo>
                        <a:pt x="313" y="29"/>
                      </a:lnTo>
                      <a:lnTo>
                        <a:pt x="317" y="29"/>
                      </a:lnTo>
                      <a:lnTo>
                        <a:pt x="320" y="28"/>
                      </a:lnTo>
                      <a:lnTo>
                        <a:pt x="321" y="28"/>
                      </a:lnTo>
                      <a:lnTo>
                        <a:pt x="322" y="28"/>
                      </a:lnTo>
                      <a:lnTo>
                        <a:pt x="323" y="24"/>
                      </a:lnTo>
                      <a:lnTo>
                        <a:pt x="325" y="16"/>
                      </a:lnTo>
                      <a:lnTo>
                        <a:pt x="327" y="8"/>
                      </a:lnTo>
                      <a:lnTo>
                        <a:pt x="329" y="2"/>
                      </a:lnTo>
                      <a:lnTo>
                        <a:pt x="331" y="0"/>
                      </a:lnTo>
                      <a:lnTo>
                        <a:pt x="333" y="0"/>
                      </a:lnTo>
                      <a:lnTo>
                        <a:pt x="335" y="0"/>
                      </a:lnTo>
                      <a:lnTo>
                        <a:pt x="337" y="0"/>
                      </a:lnTo>
                      <a:lnTo>
                        <a:pt x="340" y="0"/>
                      </a:lnTo>
                      <a:lnTo>
                        <a:pt x="345" y="1"/>
                      </a:lnTo>
                      <a:lnTo>
                        <a:pt x="352" y="1"/>
                      </a:lnTo>
                      <a:lnTo>
                        <a:pt x="360" y="2"/>
                      </a:lnTo>
                      <a:lnTo>
                        <a:pt x="369" y="2"/>
                      </a:lnTo>
                      <a:lnTo>
                        <a:pt x="378" y="2"/>
                      </a:lnTo>
                      <a:lnTo>
                        <a:pt x="386" y="1"/>
                      </a:lnTo>
                      <a:lnTo>
                        <a:pt x="393" y="0"/>
                      </a:lnTo>
                      <a:lnTo>
                        <a:pt x="397" y="0"/>
                      </a:lnTo>
                      <a:lnTo>
                        <a:pt x="400" y="0"/>
                      </a:lnTo>
                      <a:lnTo>
                        <a:pt x="402" y="1"/>
                      </a:lnTo>
                      <a:lnTo>
                        <a:pt x="403" y="3"/>
                      </a:lnTo>
                      <a:lnTo>
                        <a:pt x="404" y="9"/>
                      </a:lnTo>
                      <a:lnTo>
                        <a:pt x="406" y="17"/>
                      </a:lnTo>
                      <a:lnTo>
                        <a:pt x="408" y="25"/>
                      </a:lnTo>
                      <a:lnTo>
                        <a:pt x="409" y="28"/>
                      </a:lnTo>
                      <a:lnTo>
                        <a:pt x="414" y="28"/>
                      </a:lnTo>
                      <a:lnTo>
                        <a:pt x="419" y="28"/>
                      </a:lnTo>
                      <a:lnTo>
                        <a:pt x="421" y="29"/>
                      </a:lnTo>
                      <a:lnTo>
                        <a:pt x="422" y="30"/>
                      </a:lnTo>
                      <a:lnTo>
                        <a:pt x="423" y="32"/>
                      </a:lnTo>
                      <a:lnTo>
                        <a:pt x="423" y="35"/>
                      </a:lnTo>
                      <a:lnTo>
                        <a:pt x="424" y="43"/>
                      </a:lnTo>
                      <a:lnTo>
                        <a:pt x="424" y="58"/>
                      </a:lnTo>
                      <a:lnTo>
                        <a:pt x="425" y="72"/>
                      </a:lnTo>
                      <a:lnTo>
                        <a:pt x="425" y="79"/>
                      </a:lnTo>
                      <a:lnTo>
                        <a:pt x="425" y="81"/>
                      </a:lnTo>
                      <a:lnTo>
                        <a:pt x="424" y="82"/>
                      </a:lnTo>
                      <a:lnTo>
                        <a:pt x="422" y="83"/>
                      </a:lnTo>
                      <a:lnTo>
                        <a:pt x="419" y="83"/>
                      </a:lnTo>
                      <a:lnTo>
                        <a:pt x="413" y="83"/>
                      </a:lnTo>
                      <a:lnTo>
                        <a:pt x="399" y="83"/>
                      </a:lnTo>
                      <a:lnTo>
                        <a:pt x="379" y="83"/>
                      </a:lnTo>
                      <a:lnTo>
                        <a:pt x="353" y="83"/>
                      </a:lnTo>
                      <a:lnTo>
                        <a:pt x="322" y="83"/>
                      </a:lnTo>
                      <a:lnTo>
                        <a:pt x="288" y="83"/>
                      </a:lnTo>
                      <a:lnTo>
                        <a:pt x="251" y="83"/>
                      </a:lnTo>
                      <a:lnTo>
                        <a:pt x="214" y="83"/>
                      </a:lnTo>
                      <a:lnTo>
                        <a:pt x="177" y="83"/>
                      </a:lnTo>
                      <a:lnTo>
                        <a:pt x="141" y="83"/>
                      </a:lnTo>
                      <a:lnTo>
                        <a:pt x="108" y="83"/>
                      </a:lnTo>
                      <a:lnTo>
                        <a:pt x="77" y="83"/>
                      </a:lnTo>
                      <a:lnTo>
                        <a:pt x="51" y="83"/>
                      </a:lnTo>
                      <a:lnTo>
                        <a:pt x="32" y="83"/>
                      </a:lnTo>
                      <a:lnTo>
                        <a:pt x="19" y="83"/>
                      </a:lnTo>
                      <a:lnTo>
                        <a:pt x="15" y="83"/>
                      </a:lnTo>
                      <a:lnTo>
                        <a:pt x="13" y="83"/>
                      </a:lnTo>
                      <a:lnTo>
                        <a:pt x="10" y="82"/>
                      </a:lnTo>
                      <a:lnTo>
                        <a:pt x="6" y="80"/>
                      </a:lnTo>
                      <a:lnTo>
                        <a:pt x="4" y="73"/>
                      </a:lnTo>
                      <a:lnTo>
                        <a:pt x="2" y="62"/>
                      </a:lnTo>
                      <a:lnTo>
                        <a:pt x="0" y="47"/>
                      </a:lnTo>
                      <a:lnTo>
                        <a:pt x="1" y="34"/>
                      </a:lnTo>
                      <a:lnTo>
                        <a:pt x="8" y="29"/>
                      </a:lnTo>
                      <a:lnTo>
                        <a:pt x="22" y="2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0164" name="Freeform 554"/>
                <p:cNvSpPr>
                  <a:spLocks/>
                </p:cNvSpPr>
                <p:nvPr/>
              </p:nvSpPr>
              <p:spPr bwMode="auto">
                <a:xfrm>
                  <a:off x="1953" y="2330"/>
                  <a:ext cx="9" cy="4"/>
                </a:xfrm>
                <a:custGeom>
                  <a:avLst/>
                  <a:gdLst>
                    <a:gd name="T0" fmla="*/ 0 w 75"/>
                    <a:gd name="T1" fmla="*/ 0 h 33"/>
                    <a:gd name="T2" fmla="*/ 0 w 75"/>
                    <a:gd name="T3" fmla="*/ 0 h 33"/>
                    <a:gd name="T4" fmla="*/ 0 w 75"/>
                    <a:gd name="T5" fmla="*/ 0 h 33"/>
                    <a:gd name="T6" fmla="*/ 0 w 75"/>
                    <a:gd name="T7" fmla="*/ 0 h 33"/>
                    <a:gd name="T8" fmla="*/ 0 w 75"/>
                    <a:gd name="T9" fmla="*/ 0 h 33"/>
                    <a:gd name="T10" fmla="*/ 0 w 75"/>
                    <a:gd name="T11" fmla="*/ 0 h 33"/>
                    <a:gd name="T12" fmla="*/ 0 w 75"/>
                    <a:gd name="T13" fmla="*/ 0 h 33"/>
                    <a:gd name="T14" fmla="*/ 0 w 75"/>
                    <a:gd name="T15" fmla="*/ 0 h 33"/>
                    <a:gd name="T16" fmla="*/ 0 w 75"/>
                    <a:gd name="T17" fmla="*/ 0 h 33"/>
                    <a:gd name="T18" fmla="*/ 0 w 75"/>
                    <a:gd name="T19" fmla="*/ 0 h 33"/>
                    <a:gd name="T20" fmla="*/ 0 w 75"/>
                    <a:gd name="T21" fmla="*/ 0 h 33"/>
                    <a:gd name="T22" fmla="*/ 0 w 75"/>
                    <a:gd name="T23" fmla="*/ 0 h 33"/>
                    <a:gd name="T24" fmla="*/ 0 w 75"/>
                    <a:gd name="T25" fmla="*/ 0 h 33"/>
                    <a:gd name="T26" fmla="*/ 0 w 75"/>
                    <a:gd name="T27" fmla="*/ 0 h 33"/>
                    <a:gd name="T28" fmla="*/ 0 w 75"/>
                    <a:gd name="T29" fmla="*/ 0 h 33"/>
                    <a:gd name="T30" fmla="*/ 0 w 75"/>
                    <a:gd name="T31" fmla="*/ 0 h 33"/>
                    <a:gd name="T32" fmla="*/ 0 w 75"/>
                    <a:gd name="T33" fmla="*/ 0 h 33"/>
                    <a:gd name="T34" fmla="*/ 0 w 75"/>
                    <a:gd name="T35" fmla="*/ 0 h 33"/>
                    <a:gd name="T36" fmla="*/ 0 w 75"/>
                    <a:gd name="T37" fmla="*/ 0 h 33"/>
                    <a:gd name="T38" fmla="*/ 0 w 75"/>
                    <a:gd name="T39" fmla="*/ 0 h 33"/>
                    <a:gd name="T40" fmla="*/ 0 w 75"/>
                    <a:gd name="T41" fmla="*/ 0 h 33"/>
                    <a:gd name="T42" fmla="*/ 0 w 75"/>
                    <a:gd name="T43" fmla="*/ 0 h 33"/>
                    <a:gd name="T44" fmla="*/ 0 w 75"/>
                    <a:gd name="T45" fmla="*/ 0 h 33"/>
                    <a:gd name="T46" fmla="*/ 0 w 75"/>
                    <a:gd name="T47" fmla="*/ 0 h 33"/>
                    <a:gd name="T48" fmla="*/ 0 w 75"/>
                    <a:gd name="T49" fmla="*/ 0 h 33"/>
                    <a:gd name="T50" fmla="*/ 0 w 75"/>
                    <a:gd name="T51" fmla="*/ 0 h 33"/>
                    <a:gd name="T52" fmla="*/ 0 w 75"/>
                    <a:gd name="T53" fmla="*/ 0 h 33"/>
                    <a:gd name="T54" fmla="*/ 0 w 75"/>
                    <a:gd name="T55" fmla="*/ 0 h 33"/>
                    <a:gd name="T56" fmla="*/ 0 w 75"/>
                    <a:gd name="T57" fmla="*/ 0 h 33"/>
                    <a:gd name="T58" fmla="*/ 0 w 75"/>
                    <a:gd name="T59" fmla="*/ 0 h 33"/>
                    <a:gd name="T60" fmla="*/ 0 w 75"/>
                    <a:gd name="T61" fmla="*/ 0 h 33"/>
                    <a:gd name="T62" fmla="*/ 0 w 75"/>
                    <a:gd name="T63" fmla="*/ 0 h 33"/>
                    <a:gd name="T64" fmla="*/ 0 w 75"/>
                    <a:gd name="T65" fmla="*/ 0 h 33"/>
                    <a:gd name="T66" fmla="*/ 0 w 75"/>
                    <a:gd name="T67" fmla="*/ 0 h 33"/>
                    <a:gd name="T68" fmla="*/ 0 w 75"/>
                    <a:gd name="T69" fmla="*/ 0 h 33"/>
                    <a:gd name="T70" fmla="*/ 0 w 75"/>
                    <a:gd name="T71" fmla="*/ 0 h 33"/>
                    <a:gd name="T72" fmla="*/ 0 w 75"/>
                    <a:gd name="T73" fmla="*/ 0 h 33"/>
                    <a:gd name="T74" fmla="*/ 0 w 75"/>
                    <a:gd name="T75" fmla="*/ 0 h 33"/>
                    <a:gd name="T76" fmla="*/ 0 w 75"/>
                    <a:gd name="T77" fmla="*/ 0 h 33"/>
                    <a:gd name="T78" fmla="*/ 0 w 75"/>
                    <a:gd name="T79" fmla="*/ 0 h 33"/>
                    <a:gd name="T80" fmla="*/ 0 w 75"/>
                    <a:gd name="T81" fmla="*/ 0 h 3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75" h="33">
                      <a:moveTo>
                        <a:pt x="74" y="4"/>
                      </a:moveTo>
                      <a:lnTo>
                        <a:pt x="73" y="2"/>
                      </a:lnTo>
                      <a:lnTo>
                        <a:pt x="71" y="0"/>
                      </a:lnTo>
                      <a:lnTo>
                        <a:pt x="68" y="0"/>
                      </a:lnTo>
                      <a:lnTo>
                        <a:pt x="64" y="1"/>
                      </a:lnTo>
                      <a:lnTo>
                        <a:pt x="57" y="2"/>
                      </a:lnTo>
                      <a:lnTo>
                        <a:pt x="49" y="3"/>
                      </a:lnTo>
                      <a:lnTo>
                        <a:pt x="40" y="3"/>
                      </a:lnTo>
                      <a:lnTo>
                        <a:pt x="31" y="2"/>
                      </a:lnTo>
                      <a:lnTo>
                        <a:pt x="23" y="2"/>
                      </a:lnTo>
                      <a:lnTo>
                        <a:pt x="16" y="2"/>
                      </a:lnTo>
                      <a:lnTo>
                        <a:pt x="11" y="1"/>
                      </a:lnTo>
                      <a:lnTo>
                        <a:pt x="8" y="1"/>
                      </a:lnTo>
                      <a:lnTo>
                        <a:pt x="5" y="1"/>
                      </a:lnTo>
                      <a:lnTo>
                        <a:pt x="3" y="0"/>
                      </a:lnTo>
                      <a:lnTo>
                        <a:pt x="1" y="1"/>
                      </a:lnTo>
                      <a:lnTo>
                        <a:pt x="0" y="3"/>
                      </a:lnTo>
                      <a:lnTo>
                        <a:pt x="0" y="9"/>
                      </a:lnTo>
                      <a:lnTo>
                        <a:pt x="0" y="15"/>
                      </a:lnTo>
                      <a:lnTo>
                        <a:pt x="0" y="21"/>
                      </a:lnTo>
                      <a:lnTo>
                        <a:pt x="0" y="25"/>
                      </a:lnTo>
                      <a:lnTo>
                        <a:pt x="1" y="27"/>
                      </a:lnTo>
                      <a:lnTo>
                        <a:pt x="2" y="29"/>
                      </a:lnTo>
                      <a:lnTo>
                        <a:pt x="3" y="30"/>
                      </a:lnTo>
                      <a:lnTo>
                        <a:pt x="6" y="31"/>
                      </a:lnTo>
                      <a:lnTo>
                        <a:pt x="10" y="31"/>
                      </a:lnTo>
                      <a:lnTo>
                        <a:pt x="17" y="32"/>
                      </a:lnTo>
                      <a:lnTo>
                        <a:pt x="26" y="32"/>
                      </a:lnTo>
                      <a:lnTo>
                        <a:pt x="36" y="33"/>
                      </a:lnTo>
                      <a:lnTo>
                        <a:pt x="46" y="33"/>
                      </a:lnTo>
                      <a:lnTo>
                        <a:pt x="55" y="33"/>
                      </a:lnTo>
                      <a:lnTo>
                        <a:pt x="63" y="32"/>
                      </a:lnTo>
                      <a:lnTo>
                        <a:pt x="68" y="31"/>
                      </a:lnTo>
                      <a:lnTo>
                        <a:pt x="71" y="30"/>
                      </a:lnTo>
                      <a:lnTo>
                        <a:pt x="73" y="29"/>
                      </a:lnTo>
                      <a:lnTo>
                        <a:pt x="75" y="27"/>
                      </a:lnTo>
                      <a:lnTo>
                        <a:pt x="75" y="24"/>
                      </a:lnTo>
                      <a:lnTo>
                        <a:pt x="75" y="20"/>
                      </a:lnTo>
                      <a:lnTo>
                        <a:pt x="75" y="13"/>
                      </a:lnTo>
                      <a:lnTo>
                        <a:pt x="74" y="7"/>
                      </a:lnTo>
                      <a:lnTo>
                        <a:pt x="74" y="4"/>
                      </a:lnTo>
                      <a:close/>
                    </a:path>
                  </a:pathLst>
                </a:custGeom>
                <a:solidFill>
                  <a:srgbClr val="E5DDD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0165" name="Freeform 555"/>
                <p:cNvSpPr>
                  <a:spLocks/>
                </p:cNvSpPr>
                <p:nvPr/>
              </p:nvSpPr>
              <p:spPr bwMode="auto">
                <a:xfrm>
                  <a:off x="1953" y="2330"/>
                  <a:ext cx="9" cy="4"/>
                </a:xfrm>
                <a:custGeom>
                  <a:avLst/>
                  <a:gdLst>
                    <a:gd name="T0" fmla="*/ 0 w 75"/>
                    <a:gd name="T1" fmla="*/ 0 h 33"/>
                    <a:gd name="T2" fmla="*/ 0 w 75"/>
                    <a:gd name="T3" fmla="*/ 0 h 33"/>
                    <a:gd name="T4" fmla="*/ 0 w 75"/>
                    <a:gd name="T5" fmla="*/ 0 h 33"/>
                    <a:gd name="T6" fmla="*/ 0 w 75"/>
                    <a:gd name="T7" fmla="*/ 0 h 33"/>
                    <a:gd name="T8" fmla="*/ 0 w 75"/>
                    <a:gd name="T9" fmla="*/ 0 h 33"/>
                    <a:gd name="T10" fmla="*/ 0 w 75"/>
                    <a:gd name="T11" fmla="*/ 0 h 33"/>
                    <a:gd name="T12" fmla="*/ 0 w 75"/>
                    <a:gd name="T13" fmla="*/ 0 h 33"/>
                    <a:gd name="T14" fmla="*/ 0 w 75"/>
                    <a:gd name="T15" fmla="*/ 0 h 33"/>
                    <a:gd name="T16" fmla="*/ 0 w 75"/>
                    <a:gd name="T17" fmla="*/ 0 h 33"/>
                    <a:gd name="T18" fmla="*/ 0 w 75"/>
                    <a:gd name="T19" fmla="*/ 0 h 33"/>
                    <a:gd name="T20" fmla="*/ 0 w 75"/>
                    <a:gd name="T21" fmla="*/ 0 h 33"/>
                    <a:gd name="T22" fmla="*/ 0 w 75"/>
                    <a:gd name="T23" fmla="*/ 0 h 33"/>
                    <a:gd name="T24" fmla="*/ 0 w 75"/>
                    <a:gd name="T25" fmla="*/ 0 h 33"/>
                    <a:gd name="T26" fmla="*/ 0 w 75"/>
                    <a:gd name="T27" fmla="*/ 0 h 33"/>
                    <a:gd name="T28" fmla="*/ 0 w 75"/>
                    <a:gd name="T29" fmla="*/ 0 h 33"/>
                    <a:gd name="T30" fmla="*/ 0 w 75"/>
                    <a:gd name="T31" fmla="*/ 0 h 33"/>
                    <a:gd name="T32" fmla="*/ 0 w 75"/>
                    <a:gd name="T33" fmla="*/ 0 h 33"/>
                    <a:gd name="T34" fmla="*/ 0 w 75"/>
                    <a:gd name="T35" fmla="*/ 0 h 33"/>
                    <a:gd name="T36" fmla="*/ 0 w 75"/>
                    <a:gd name="T37" fmla="*/ 0 h 33"/>
                    <a:gd name="T38" fmla="*/ 0 w 75"/>
                    <a:gd name="T39" fmla="*/ 0 h 33"/>
                    <a:gd name="T40" fmla="*/ 0 w 75"/>
                    <a:gd name="T41" fmla="*/ 0 h 33"/>
                    <a:gd name="T42" fmla="*/ 0 w 75"/>
                    <a:gd name="T43" fmla="*/ 0 h 33"/>
                    <a:gd name="T44" fmla="*/ 0 w 75"/>
                    <a:gd name="T45" fmla="*/ 0 h 33"/>
                    <a:gd name="T46" fmla="*/ 0 w 75"/>
                    <a:gd name="T47" fmla="*/ 0 h 33"/>
                    <a:gd name="T48" fmla="*/ 0 w 75"/>
                    <a:gd name="T49" fmla="*/ 0 h 33"/>
                    <a:gd name="T50" fmla="*/ 0 w 75"/>
                    <a:gd name="T51" fmla="*/ 0 h 33"/>
                    <a:gd name="T52" fmla="*/ 0 w 75"/>
                    <a:gd name="T53" fmla="*/ 0 h 33"/>
                    <a:gd name="T54" fmla="*/ 0 w 75"/>
                    <a:gd name="T55" fmla="*/ 0 h 33"/>
                    <a:gd name="T56" fmla="*/ 0 w 75"/>
                    <a:gd name="T57" fmla="*/ 0 h 33"/>
                    <a:gd name="T58" fmla="*/ 0 w 75"/>
                    <a:gd name="T59" fmla="*/ 0 h 33"/>
                    <a:gd name="T60" fmla="*/ 0 w 75"/>
                    <a:gd name="T61" fmla="*/ 0 h 33"/>
                    <a:gd name="T62" fmla="*/ 0 w 75"/>
                    <a:gd name="T63" fmla="*/ 0 h 33"/>
                    <a:gd name="T64" fmla="*/ 0 w 75"/>
                    <a:gd name="T65" fmla="*/ 0 h 33"/>
                    <a:gd name="T66" fmla="*/ 0 w 75"/>
                    <a:gd name="T67" fmla="*/ 0 h 33"/>
                    <a:gd name="T68" fmla="*/ 0 w 75"/>
                    <a:gd name="T69" fmla="*/ 0 h 33"/>
                    <a:gd name="T70" fmla="*/ 0 w 75"/>
                    <a:gd name="T71" fmla="*/ 0 h 33"/>
                    <a:gd name="T72" fmla="*/ 0 w 75"/>
                    <a:gd name="T73" fmla="*/ 0 h 33"/>
                    <a:gd name="T74" fmla="*/ 0 w 75"/>
                    <a:gd name="T75" fmla="*/ 0 h 33"/>
                    <a:gd name="T76" fmla="*/ 0 w 75"/>
                    <a:gd name="T77" fmla="*/ 0 h 33"/>
                    <a:gd name="T78" fmla="*/ 0 w 75"/>
                    <a:gd name="T79" fmla="*/ 0 h 33"/>
                    <a:gd name="T80" fmla="*/ 0 w 75"/>
                    <a:gd name="T81" fmla="*/ 0 h 33"/>
                    <a:gd name="T82" fmla="*/ 0 w 75"/>
                    <a:gd name="T83" fmla="*/ 0 h 33"/>
                    <a:gd name="T84" fmla="*/ 0 w 75"/>
                    <a:gd name="T85" fmla="*/ 0 h 33"/>
                    <a:gd name="T86" fmla="*/ 0 w 75"/>
                    <a:gd name="T87" fmla="*/ 0 h 33"/>
                    <a:gd name="T88" fmla="*/ 0 w 75"/>
                    <a:gd name="T89" fmla="*/ 0 h 33"/>
                    <a:gd name="T90" fmla="*/ 0 w 75"/>
                    <a:gd name="T91" fmla="*/ 0 h 33"/>
                    <a:gd name="T92" fmla="*/ 0 w 75"/>
                    <a:gd name="T93" fmla="*/ 0 h 33"/>
                    <a:gd name="T94" fmla="*/ 0 w 75"/>
                    <a:gd name="T95" fmla="*/ 0 h 33"/>
                    <a:gd name="T96" fmla="*/ 0 w 75"/>
                    <a:gd name="T97" fmla="*/ 0 h 3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75" h="33">
                      <a:moveTo>
                        <a:pt x="74" y="4"/>
                      </a:moveTo>
                      <a:lnTo>
                        <a:pt x="74" y="4"/>
                      </a:lnTo>
                      <a:lnTo>
                        <a:pt x="73" y="2"/>
                      </a:lnTo>
                      <a:lnTo>
                        <a:pt x="71" y="0"/>
                      </a:lnTo>
                      <a:lnTo>
                        <a:pt x="68" y="0"/>
                      </a:lnTo>
                      <a:lnTo>
                        <a:pt x="64" y="1"/>
                      </a:lnTo>
                      <a:lnTo>
                        <a:pt x="57" y="2"/>
                      </a:lnTo>
                      <a:lnTo>
                        <a:pt x="49" y="3"/>
                      </a:lnTo>
                      <a:lnTo>
                        <a:pt x="40" y="3"/>
                      </a:lnTo>
                      <a:lnTo>
                        <a:pt x="31" y="2"/>
                      </a:lnTo>
                      <a:lnTo>
                        <a:pt x="23" y="2"/>
                      </a:lnTo>
                      <a:lnTo>
                        <a:pt x="16" y="2"/>
                      </a:lnTo>
                      <a:lnTo>
                        <a:pt x="11" y="1"/>
                      </a:lnTo>
                      <a:lnTo>
                        <a:pt x="8" y="1"/>
                      </a:lnTo>
                      <a:lnTo>
                        <a:pt x="5" y="1"/>
                      </a:lnTo>
                      <a:lnTo>
                        <a:pt x="3" y="0"/>
                      </a:lnTo>
                      <a:lnTo>
                        <a:pt x="1" y="1"/>
                      </a:lnTo>
                      <a:lnTo>
                        <a:pt x="0" y="3"/>
                      </a:lnTo>
                      <a:lnTo>
                        <a:pt x="0" y="9"/>
                      </a:lnTo>
                      <a:lnTo>
                        <a:pt x="0" y="15"/>
                      </a:lnTo>
                      <a:lnTo>
                        <a:pt x="0" y="21"/>
                      </a:lnTo>
                      <a:lnTo>
                        <a:pt x="0" y="25"/>
                      </a:lnTo>
                      <a:lnTo>
                        <a:pt x="1" y="27"/>
                      </a:lnTo>
                      <a:lnTo>
                        <a:pt x="2" y="29"/>
                      </a:lnTo>
                      <a:lnTo>
                        <a:pt x="3" y="30"/>
                      </a:lnTo>
                      <a:lnTo>
                        <a:pt x="6" y="31"/>
                      </a:lnTo>
                      <a:lnTo>
                        <a:pt x="10" y="31"/>
                      </a:lnTo>
                      <a:lnTo>
                        <a:pt x="17" y="32"/>
                      </a:lnTo>
                      <a:lnTo>
                        <a:pt x="26" y="32"/>
                      </a:lnTo>
                      <a:lnTo>
                        <a:pt x="36" y="33"/>
                      </a:lnTo>
                      <a:lnTo>
                        <a:pt x="46" y="33"/>
                      </a:lnTo>
                      <a:lnTo>
                        <a:pt x="55" y="33"/>
                      </a:lnTo>
                      <a:lnTo>
                        <a:pt x="63" y="32"/>
                      </a:lnTo>
                      <a:lnTo>
                        <a:pt x="68" y="31"/>
                      </a:lnTo>
                      <a:lnTo>
                        <a:pt x="71" y="30"/>
                      </a:lnTo>
                      <a:lnTo>
                        <a:pt x="73" y="29"/>
                      </a:lnTo>
                      <a:lnTo>
                        <a:pt x="75" y="27"/>
                      </a:lnTo>
                      <a:lnTo>
                        <a:pt x="75" y="24"/>
                      </a:lnTo>
                      <a:lnTo>
                        <a:pt x="75" y="20"/>
                      </a:lnTo>
                      <a:lnTo>
                        <a:pt x="75" y="13"/>
                      </a:lnTo>
                      <a:lnTo>
                        <a:pt x="74" y="7"/>
                      </a:lnTo>
                      <a:lnTo>
                        <a:pt x="74" y="4"/>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40166" name="Freeform 556"/>
                <p:cNvSpPr>
                  <a:spLocks/>
                </p:cNvSpPr>
                <p:nvPr/>
              </p:nvSpPr>
              <p:spPr bwMode="auto">
                <a:xfrm>
                  <a:off x="1940" y="2330"/>
                  <a:ext cx="10" cy="4"/>
                </a:xfrm>
                <a:custGeom>
                  <a:avLst/>
                  <a:gdLst>
                    <a:gd name="T0" fmla="*/ 0 w 76"/>
                    <a:gd name="T1" fmla="*/ 0 h 33"/>
                    <a:gd name="T2" fmla="*/ 0 w 76"/>
                    <a:gd name="T3" fmla="*/ 0 h 33"/>
                    <a:gd name="T4" fmla="*/ 0 w 76"/>
                    <a:gd name="T5" fmla="*/ 0 h 33"/>
                    <a:gd name="T6" fmla="*/ 0 w 76"/>
                    <a:gd name="T7" fmla="*/ 0 h 33"/>
                    <a:gd name="T8" fmla="*/ 0 w 76"/>
                    <a:gd name="T9" fmla="*/ 0 h 33"/>
                    <a:gd name="T10" fmla="*/ 0 w 76"/>
                    <a:gd name="T11" fmla="*/ 0 h 33"/>
                    <a:gd name="T12" fmla="*/ 0 w 76"/>
                    <a:gd name="T13" fmla="*/ 0 h 33"/>
                    <a:gd name="T14" fmla="*/ 0 w 76"/>
                    <a:gd name="T15" fmla="*/ 0 h 33"/>
                    <a:gd name="T16" fmla="*/ 0 w 76"/>
                    <a:gd name="T17" fmla="*/ 0 h 33"/>
                    <a:gd name="T18" fmla="*/ 0 w 76"/>
                    <a:gd name="T19" fmla="*/ 0 h 33"/>
                    <a:gd name="T20" fmla="*/ 0 w 76"/>
                    <a:gd name="T21" fmla="*/ 0 h 33"/>
                    <a:gd name="T22" fmla="*/ 0 w 76"/>
                    <a:gd name="T23" fmla="*/ 0 h 33"/>
                    <a:gd name="T24" fmla="*/ 0 w 76"/>
                    <a:gd name="T25" fmla="*/ 0 h 33"/>
                    <a:gd name="T26" fmla="*/ 0 w 76"/>
                    <a:gd name="T27" fmla="*/ 0 h 33"/>
                    <a:gd name="T28" fmla="*/ 0 w 76"/>
                    <a:gd name="T29" fmla="*/ 0 h 33"/>
                    <a:gd name="T30" fmla="*/ 0 w 76"/>
                    <a:gd name="T31" fmla="*/ 0 h 33"/>
                    <a:gd name="T32" fmla="*/ 0 w 76"/>
                    <a:gd name="T33" fmla="*/ 0 h 33"/>
                    <a:gd name="T34" fmla="*/ 0 w 76"/>
                    <a:gd name="T35" fmla="*/ 0 h 33"/>
                    <a:gd name="T36" fmla="*/ 0 w 76"/>
                    <a:gd name="T37" fmla="*/ 0 h 33"/>
                    <a:gd name="T38" fmla="*/ 0 w 76"/>
                    <a:gd name="T39" fmla="*/ 0 h 33"/>
                    <a:gd name="T40" fmla="*/ 0 w 76"/>
                    <a:gd name="T41" fmla="*/ 0 h 33"/>
                    <a:gd name="T42" fmla="*/ 0 w 76"/>
                    <a:gd name="T43" fmla="*/ 0 h 33"/>
                    <a:gd name="T44" fmla="*/ 0 w 76"/>
                    <a:gd name="T45" fmla="*/ 0 h 33"/>
                    <a:gd name="T46" fmla="*/ 0 w 76"/>
                    <a:gd name="T47" fmla="*/ 0 h 33"/>
                    <a:gd name="T48" fmla="*/ 0 w 76"/>
                    <a:gd name="T49" fmla="*/ 0 h 33"/>
                    <a:gd name="T50" fmla="*/ 0 w 76"/>
                    <a:gd name="T51" fmla="*/ 0 h 33"/>
                    <a:gd name="T52" fmla="*/ 0 w 76"/>
                    <a:gd name="T53" fmla="*/ 0 h 33"/>
                    <a:gd name="T54" fmla="*/ 0 w 76"/>
                    <a:gd name="T55" fmla="*/ 0 h 33"/>
                    <a:gd name="T56" fmla="*/ 0 w 76"/>
                    <a:gd name="T57" fmla="*/ 0 h 33"/>
                    <a:gd name="T58" fmla="*/ 0 w 76"/>
                    <a:gd name="T59" fmla="*/ 0 h 33"/>
                    <a:gd name="T60" fmla="*/ 0 w 76"/>
                    <a:gd name="T61" fmla="*/ 0 h 33"/>
                    <a:gd name="T62" fmla="*/ 0 w 76"/>
                    <a:gd name="T63" fmla="*/ 0 h 33"/>
                    <a:gd name="T64" fmla="*/ 0 w 76"/>
                    <a:gd name="T65" fmla="*/ 0 h 33"/>
                    <a:gd name="T66" fmla="*/ 0 w 76"/>
                    <a:gd name="T67" fmla="*/ 0 h 33"/>
                    <a:gd name="T68" fmla="*/ 0 w 76"/>
                    <a:gd name="T69" fmla="*/ 0 h 33"/>
                    <a:gd name="T70" fmla="*/ 0 w 76"/>
                    <a:gd name="T71" fmla="*/ 0 h 33"/>
                    <a:gd name="T72" fmla="*/ 0 w 76"/>
                    <a:gd name="T73" fmla="*/ 0 h 33"/>
                    <a:gd name="T74" fmla="*/ 0 w 76"/>
                    <a:gd name="T75" fmla="*/ 0 h 33"/>
                    <a:gd name="T76" fmla="*/ 0 w 76"/>
                    <a:gd name="T77" fmla="*/ 0 h 33"/>
                    <a:gd name="T78" fmla="*/ 0 w 76"/>
                    <a:gd name="T79" fmla="*/ 0 h 33"/>
                    <a:gd name="T80" fmla="*/ 0 w 76"/>
                    <a:gd name="T81" fmla="*/ 0 h 3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76" h="33">
                      <a:moveTo>
                        <a:pt x="75" y="4"/>
                      </a:moveTo>
                      <a:lnTo>
                        <a:pt x="74" y="2"/>
                      </a:lnTo>
                      <a:lnTo>
                        <a:pt x="72" y="0"/>
                      </a:lnTo>
                      <a:lnTo>
                        <a:pt x="70" y="0"/>
                      </a:lnTo>
                      <a:lnTo>
                        <a:pt x="66" y="1"/>
                      </a:lnTo>
                      <a:lnTo>
                        <a:pt x="59" y="2"/>
                      </a:lnTo>
                      <a:lnTo>
                        <a:pt x="50" y="3"/>
                      </a:lnTo>
                      <a:lnTo>
                        <a:pt x="41" y="3"/>
                      </a:lnTo>
                      <a:lnTo>
                        <a:pt x="31" y="2"/>
                      </a:lnTo>
                      <a:lnTo>
                        <a:pt x="23" y="2"/>
                      </a:lnTo>
                      <a:lnTo>
                        <a:pt x="16" y="2"/>
                      </a:lnTo>
                      <a:lnTo>
                        <a:pt x="11" y="1"/>
                      </a:lnTo>
                      <a:lnTo>
                        <a:pt x="8" y="1"/>
                      </a:lnTo>
                      <a:lnTo>
                        <a:pt x="6" y="1"/>
                      </a:lnTo>
                      <a:lnTo>
                        <a:pt x="3" y="0"/>
                      </a:lnTo>
                      <a:lnTo>
                        <a:pt x="1" y="1"/>
                      </a:lnTo>
                      <a:lnTo>
                        <a:pt x="0" y="3"/>
                      </a:lnTo>
                      <a:lnTo>
                        <a:pt x="0" y="9"/>
                      </a:lnTo>
                      <a:lnTo>
                        <a:pt x="0" y="15"/>
                      </a:lnTo>
                      <a:lnTo>
                        <a:pt x="0" y="21"/>
                      </a:lnTo>
                      <a:lnTo>
                        <a:pt x="0" y="25"/>
                      </a:lnTo>
                      <a:lnTo>
                        <a:pt x="1" y="27"/>
                      </a:lnTo>
                      <a:lnTo>
                        <a:pt x="2" y="29"/>
                      </a:lnTo>
                      <a:lnTo>
                        <a:pt x="3" y="30"/>
                      </a:lnTo>
                      <a:lnTo>
                        <a:pt x="6" y="31"/>
                      </a:lnTo>
                      <a:lnTo>
                        <a:pt x="10" y="31"/>
                      </a:lnTo>
                      <a:lnTo>
                        <a:pt x="17" y="32"/>
                      </a:lnTo>
                      <a:lnTo>
                        <a:pt x="26" y="32"/>
                      </a:lnTo>
                      <a:lnTo>
                        <a:pt x="36" y="33"/>
                      </a:lnTo>
                      <a:lnTo>
                        <a:pt x="47" y="33"/>
                      </a:lnTo>
                      <a:lnTo>
                        <a:pt x="56" y="33"/>
                      </a:lnTo>
                      <a:lnTo>
                        <a:pt x="64" y="32"/>
                      </a:lnTo>
                      <a:lnTo>
                        <a:pt x="69" y="31"/>
                      </a:lnTo>
                      <a:lnTo>
                        <a:pt x="72" y="30"/>
                      </a:lnTo>
                      <a:lnTo>
                        <a:pt x="74" y="29"/>
                      </a:lnTo>
                      <a:lnTo>
                        <a:pt x="76" y="27"/>
                      </a:lnTo>
                      <a:lnTo>
                        <a:pt x="76" y="24"/>
                      </a:lnTo>
                      <a:lnTo>
                        <a:pt x="76" y="20"/>
                      </a:lnTo>
                      <a:lnTo>
                        <a:pt x="76" y="13"/>
                      </a:lnTo>
                      <a:lnTo>
                        <a:pt x="75" y="7"/>
                      </a:lnTo>
                      <a:lnTo>
                        <a:pt x="75" y="4"/>
                      </a:lnTo>
                      <a:close/>
                    </a:path>
                  </a:pathLst>
                </a:custGeom>
                <a:solidFill>
                  <a:srgbClr val="E5DDD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0167" name="Freeform 557"/>
                <p:cNvSpPr>
                  <a:spLocks/>
                </p:cNvSpPr>
                <p:nvPr/>
              </p:nvSpPr>
              <p:spPr bwMode="auto">
                <a:xfrm>
                  <a:off x="1940" y="2330"/>
                  <a:ext cx="10" cy="4"/>
                </a:xfrm>
                <a:custGeom>
                  <a:avLst/>
                  <a:gdLst>
                    <a:gd name="T0" fmla="*/ 0 w 76"/>
                    <a:gd name="T1" fmla="*/ 0 h 33"/>
                    <a:gd name="T2" fmla="*/ 0 w 76"/>
                    <a:gd name="T3" fmla="*/ 0 h 33"/>
                    <a:gd name="T4" fmla="*/ 0 w 76"/>
                    <a:gd name="T5" fmla="*/ 0 h 33"/>
                    <a:gd name="T6" fmla="*/ 0 w 76"/>
                    <a:gd name="T7" fmla="*/ 0 h 33"/>
                    <a:gd name="T8" fmla="*/ 0 w 76"/>
                    <a:gd name="T9" fmla="*/ 0 h 33"/>
                    <a:gd name="T10" fmla="*/ 0 w 76"/>
                    <a:gd name="T11" fmla="*/ 0 h 33"/>
                    <a:gd name="T12" fmla="*/ 0 w 76"/>
                    <a:gd name="T13" fmla="*/ 0 h 33"/>
                    <a:gd name="T14" fmla="*/ 0 w 76"/>
                    <a:gd name="T15" fmla="*/ 0 h 33"/>
                    <a:gd name="T16" fmla="*/ 0 w 76"/>
                    <a:gd name="T17" fmla="*/ 0 h 33"/>
                    <a:gd name="T18" fmla="*/ 0 w 76"/>
                    <a:gd name="T19" fmla="*/ 0 h 33"/>
                    <a:gd name="T20" fmla="*/ 0 w 76"/>
                    <a:gd name="T21" fmla="*/ 0 h 33"/>
                    <a:gd name="T22" fmla="*/ 0 w 76"/>
                    <a:gd name="T23" fmla="*/ 0 h 33"/>
                    <a:gd name="T24" fmla="*/ 0 w 76"/>
                    <a:gd name="T25" fmla="*/ 0 h 33"/>
                    <a:gd name="T26" fmla="*/ 0 w 76"/>
                    <a:gd name="T27" fmla="*/ 0 h 33"/>
                    <a:gd name="T28" fmla="*/ 0 w 76"/>
                    <a:gd name="T29" fmla="*/ 0 h 33"/>
                    <a:gd name="T30" fmla="*/ 0 w 76"/>
                    <a:gd name="T31" fmla="*/ 0 h 33"/>
                    <a:gd name="T32" fmla="*/ 0 w 76"/>
                    <a:gd name="T33" fmla="*/ 0 h 33"/>
                    <a:gd name="T34" fmla="*/ 0 w 76"/>
                    <a:gd name="T35" fmla="*/ 0 h 33"/>
                    <a:gd name="T36" fmla="*/ 0 w 76"/>
                    <a:gd name="T37" fmla="*/ 0 h 33"/>
                    <a:gd name="T38" fmla="*/ 0 w 76"/>
                    <a:gd name="T39" fmla="*/ 0 h 33"/>
                    <a:gd name="T40" fmla="*/ 0 w 76"/>
                    <a:gd name="T41" fmla="*/ 0 h 33"/>
                    <a:gd name="T42" fmla="*/ 0 w 76"/>
                    <a:gd name="T43" fmla="*/ 0 h 33"/>
                    <a:gd name="T44" fmla="*/ 0 w 76"/>
                    <a:gd name="T45" fmla="*/ 0 h 33"/>
                    <a:gd name="T46" fmla="*/ 0 w 76"/>
                    <a:gd name="T47" fmla="*/ 0 h 33"/>
                    <a:gd name="T48" fmla="*/ 0 w 76"/>
                    <a:gd name="T49" fmla="*/ 0 h 33"/>
                    <a:gd name="T50" fmla="*/ 0 w 76"/>
                    <a:gd name="T51" fmla="*/ 0 h 33"/>
                    <a:gd name="T52" fmla="*/ 0 w 76"/>
                    <a:gd name="T53" fmla="*/ 0 h 33"/>
                    <a:gd name="T54" fmla="*/ 0 w 76"/>
                    <a:gd name="T55" fmla="*/ 0 h 33"/>
                    <a:gd name="T56" fmla="*/ 0 w 76"/>
                    <a:gd name="T57" fmla="*/ 0 h 33"/>
                    <a:gd name="T58" fmla="*/ 0 w 76"/>
                    <a:gd name="T59" fmla="*/ 0 h 33"/>
                    <a:gd name="T60" fmla="*/ 0 w 76"/>
                    <a:gd name="T61" fmla="*/ 0 h 33"/>
                    <a:gd name="T62" fmla="*/ 0 w 76"/>
                    <a:gd name="T63" fmla="*/ 0 h 33"/>
                    <a:gd name="T64" fmla="*/ 0 w 76"/>
                    <a:gd name="T65" fmla="*/ 0 h 33"/>
                    <a:gd name="T66" fmla="*/ 0 w 76"/>
                    <a:gd name="T67" fmla="*/ 0 h 33"/>
                    <a:gd name="T68" fmla="*/ 0 w 76"/>
                    <a:gd name="T69" fmla="*/ 0 h 33"/>
                    <a:gd name="T70" fmla="*/ 0 w 76"/>
                    <a:gd name="T71" fmla="*/ 0 h 33"/>
                    <a:gd name="T72" fmla="*/ 0 w 76"/>
                    <a:gd name="T73" fmla="*/ 0 h 33"/>
                    <a:gd name="T74" fmla="*/ 0 w 76"/>
                    <a:gd name="T75" fmla="*/ 0 h 33"/>
                    <a:gd name="T76" fmla="*/ 0 w 76"/>
                    <a:gd name="T77" fmla="*/ 0 h 33"/>
                    <a:gd name="T78" fmla="*/ 0 w 76"/>
                    <a:gd name="T79" fmla="*/ 0 h 33"/>
                    <a:gd name="T80" fmla="*/ 0 w 76"/>
                    <a:gd name="T81" fmla="*/ 0 h 33"/>
                    <a:gd name="T82" fmla="*/ 0 w 76"/>
                    <a:gd name="T83" fmla="*/ 0 h 33"/>
                    <a:gd name="T84" fmla="*/ 0 w 76"/>
                    <a:gd name="T85" fmla="*/ 0 h 33"/>
                    <a:gd name="T86" fmla="*/ 0 w 76"/>
                    <a:gd name="T87" fmla="*/ 0 h 33"/>
                    <a:gd name="T88" fmla="*/ 0 w 76"/>
                    <a:gd name="T89" fmla="*/ 0 h 33"/>
                    <a:gd name="T90" fmla="*/ 0 w 76"/>
                    <a:gd name="T91" fmla="*/ 0 h 33"/>
                    <a:gd name="T92" fmla="*/ 0 w 76"/>
                    <a:gd name="T93" fmla="*/ 0 h 33"/>
                    <a:gd name="T94" fmla="*/ 0 w 76"/>
                    <a:gd name="T95" fmla="*/ 0 h 33"/>
                    <a:gd name="T96" fmla="*/ 0 w 76"/>
                    <a:gd name="T97" fmla="*/ 0 h 3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76" h="33">
                      <a:moveTo>
                        <a:pt x="75" y="4"/>
                      </a:moveTo>
                      <a:lnTo>
                        <a:pt x="75" y="4"/>
                      </a:lnTo>
                      <a:lnTo>
                        <a:pt x="74" y="2"/>
                      </a:lnTo>
                      <a:lnTo>
                        <a:pt x="72" y="0"/>
                      </a:lnTo>
                      <a:lnTo>
                        <a:pt x="70" y="0"/>
                      </a:lnTo>
                      <a:lnTo>
                        <a:pt x="66" y="1"/>
                      </a:lnTo>
                      <a:lnTo>
                        <a:pt x="59" y="2"/>
                      </a:lnTo>
                      <a:lnTo>
                        <a:pt x="50" y="3"/>
                      </a:lnTo>
                      <a:lnTo>
                        <a:pt x="41" y="3"/>
                      </a:lnTo>
                      <a:lnTo>
                        <a:pt x="31" y="2"/>
                      </a:lnTo>
                      <a:lnTo>
                        <a:pt x="23" y="2"/>
                      </a:lnTo>
                      <a:lnTo>
                        <a:pt x="16" y="2"/>
                      </a:lnTo>
                      <a:lnTo>
                        <a:pt x="11" y="1"/>
                      </a:lnTo>
                      <a:lnTo>
                        <a:pt x="8" y="1"/>
                      </a:lnTo>
                      <a:lnTo>
                        <a:pt x="6" y="1"/>
                      </a:lnTo>
                      <a:lnTo>
                        <a:pt x="3" y="0"/>
                      </a:lnTo>
                      <a:lnTo>
                        <a:pt x="1" y="1"/>
                      </a:lnTo>
                      <a:lnTo>
                        <a:pt x="0" y="3"/>
                      </a:lnTo>
                      <a:lnTo>
                        <a:pt x="0" y="9"/>
                      </a:lnTo>
                      <a:lnTo>
                        <a:pt x="0" y="15"/>
                      </a:lnTo>
                      <a:lnTo>
                        <a:pt x="0" y="21"/>
                      </a:lnTo>
                      <a:lnTo>
                        <a:pt x="0" y="25"/>
                      </a:lnTo>
                      <a:lnTo>
                        <a:pt x="1" y="27"/>
                      </a:lnTo>
                      <a:lnTo>
                        <a:pt x="2" y="29"/>
                      </a:lnTo>
                      <a:lnTo>
                        <a:pt x="3" y="30"/>
                      </a:lnTo>
                      <a:lnTo>
                        <a:pt x="6" y="31"/>
                      </a:lnTo>
                      <a:lnTo>
                        <a:pt x="10" y="31"/>
                      </a:lnTo>
                      <a:lnTo>
                        <a:pt x="17" y="32"/>
                      </a:lnTo>
                      <a:lnTo>
                        <a:pt x="26" y="32"/>
                      </a:lnTo>
                      <a:lnTo>
                        <a:pt x="36" y="33"/>
                      </a:lnTo>
                      <a:lnTo>
                        <a:pt x="47" y="33"/>
                      </a:lnTo>
                      <a:lnTo>
                        <a:pt x="56" y="33"/>
                      </a:lnTo>
                      <a:lnTo>
                        <a:pt x="64" y="32"/>
                      </a:lnTo>
                      <a:lnTo>
                        <a:pt x="69" y="31"/>
                      </a:lnTo>
                      <a:lnTo>
                        <a:pt x="72" y="30"/>
                      </a:lnTo>
                      <a:lnTo>
                        <a:pt x="74" y="29"/>
                      </a:lnTo>
                      <a:lnTo>
                        <a:pt x="76" y="27"/>
                      </a:lnTo>
                      <a:lnTo>
                        <a:pt x="76" y="24"/>
                      </a:lnTo>
                      <a:lnTo>
                        <a:pt x="76" y="20"/>
                      </a:lnTo>
                      <a:lnTo>
                        <a:pt x="76" y="13"/>
                      </a:lnTo>
                      <a:lnTo>
                        <a:pt x="75" y="7"/>
                      </a:lnTo>
                      <a:lnTo>
                        <a:pt x="75" y="4"/>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40168" name="Freeform 558"/>
                <p:cNvSpPr>
                  <a:spLocks/>
                </p:cNvSpPr>
                <p:nvPr/>
              </p:nvSpPr>
              <p:spPr bwMode="auto">
                <a:xfrm>
                  <a:off x="1928" y="2330"/>
                  <a:ext cx="10" cy="4"/>
                </a:xfrm>
                <a:custGeom>
                  <a:avLst/>
                  <a:gdLst>
                    <a:gd name="T0" fmla="*/ 0 w 76"/>
                    <a:gd name="T1" fmla="*/ 0 h 34"/>
                    <a:gd name="T2" fmla="*/ 0 w 76"/>
                    <a:gd name="T3" fmla="*/ 0 h 34"/>
                    <a:gd name="T4" fmla="*/ 0 w 76"/>
                    <a:gd name="T5" fmla="*/ 0 h 34"/>
                    <a:gd name="T6" fmla="*/ 0 w 76"/>
                    <a:gd name="T7" fmla="*/ 0 h 34"/>
                    <a:gd name="T8" fmla="*/ 0 w 76"/>
                    <a:gd name="T9" fmla="*/ 0 h 34"/>
                    <a:gd name="T10" fmla="*/ 0 w 76"/>
                    <a:gd name="T11" fmla="*/ 0 h 34"/>
                    <a:gd name="T12" fmla="*/ 0 w 76"/>
                    <a:gd name="T13" fmla="*/ 0 h 34"/>
                    <a:gd name="T14" fmla="*/ 0 w 76"/>
                    <a:gd name="T15" fmla="*/ 0 h 34"/>
                    <a:gd name="T16" fmla="*/ 0 w 76"/>
                    <a:gd name="T17" fmla="*/ 0 h 34"/>
                    <a:gd name="T18" fmla="*/ 0 w 76"/>
                    <a:gd name="T19" fmla="*/ 0 h 34"/>
                    <a:gd name="T20" fmla="*/ 0 w 76"/>
                    <a:gd name="T21" fmla="*/ 0 h 34"/>
                    <a:gd name="T22" fmla="*/ 0 w 76"/>
                    <a:gd name="T23" fmla="*/ 0 h 34"/>
                    <a:gd name="T24" fmla="*/ 0 w 76"/>
                    <a:gd name="T25" fmla="*/ 0 h 34"/>
                    <a:gd name="T26" fmla="*/ 0 w 76"/>
                    <a:gd name="T27" fmla="*/ 0 h 34"/>
                    <a:gd name="T28" fmla="*/ 0 w 76"/>
                    <a:gd name="T29" fmla="*/ 0 h 34"/>
                    <a:gd name="T30" fmla="*/ 0 w 76"/>
                    <a:gd name="T31" fmla="*/ 0 h 34"/>
                    <a:gd name="T32" fmla="*/ 0 w 76"/>
                    <a:gd name="T33" fmla="*/ 0 h 34"/>
                    <a:gd name="T34" fmla="*/ 0 w 76"/>
                    <a:gd name="T35" fmla="*/ 0 h 34"/>
                    <a:gd name="T36" fmla="*/ 0 w 76"/>
                    <a:gd name="T37" fmla="*/ 0 h 34"/>
                    <a:gd name="T38" fmla="*/ 0 w 76"/>
                    <a:gd name="T39" fmla="*/ 0 h 34"/>
                    <a:gd name="T40" fmla="*/ 0 w 76"/>
                    <a:gd name="T41" fmla="*/ 0 h 34"/>
                    <a:gd name="T42" fmla="*/ 0 w 76"/>
                    <a:gd name="T43" fmla="*/ 0 h 34"/>
                    <a:gd name="T44" fmla="*/ 0 w 76"/>
                    <a:gd name="T45" fmla="*/ 0 h 34"/>
                    <a:gd name="T46" fmla="*/ 0 w 76"/>
                    <a:gd name="T47" fmla="*/ 0 h 34"/>
                    <a:gd name="T48" fmla="*/ 0 w 76"/>
                    <a:gd name="T49" fmla="*/ 0 h 34"/>
                    <a:gd name="T50" fmla="*/ 0 w 76"/>
                    <a:gd name="T51" fmla="*/ 0 h 34"/>
                    <a:gd name="T52" fmla="*/ 0 w 76"/>
                    <a:gd name="T53" fmla="*/ 0 h 34"/>
                    <a:gd name="T54" fmla="*/ 0 w 76"/>
                    <a:gd name="T55" fmla="*/ 0 h 34"/>
                    <a:gd name="T56" fmla="*/ 0 w 76"/>
                    <a:gd name="T57" fmla="*/ 0 h 34"/>
                    <a:gd name="T58" fmla="*/ 0 w 76"/>
                    <a:gd name="T59" fmla="*/ 0 h 34"/>
                    <a:gd name="T60" fmla="*/ 0 w 76"/>
                    <a:gd name="T61" fmla="*/ 0 h 34"/>
                    <a:gd name="T62" fmla="*/ 0 w 76"/>
                    <a:gd name="T63" fmla="*/ 0 h 34"/>
                    <a:gd name="T64" fmla="*/ 0 w 76"/>
                    <a:gd name="T65" fmla="*/ 0 h 34"/>
                    <a:gd name="T66" fmla="*/ 0 w 76"/>
                    <a:gd name="T67" fmla="*/ 0 h 34"/>
                    <a:gd name="T68" fmla="*/ 0 w 76"/>
                    <a:gd name="T69" fmla="*/ 0 h 34"/>
                    <a:gd name="T70" fmla="*/ 0 w 76"/>
                    <a:gd name="T71" fmla="*/ 0 h 34"/>
                    <a:gd name="T72" fmla="*/ 0 w 76"/>
                    <a:gd name="T73" fmla="*/ 0 h 34"/>
                    <a:gd name="T74" fmla="*/ 0 w 76"/>
                    <a:gd name="T75" fmla="*/ 0 h 34"/>
                    <a:gd name="T76" fmla="*/ 0 w 76"/>
                    <a:gd name="T77" fmla="*/ 0 h 34"/>
                    <a:gd name="T78" fmla="*/ 0 w 76"/>
                    <a:gd name="T79" fmla="*/ 0 h 34"/>
                    <a:gd name="T80" fmla="*/ 0 w 76"/>
                    <a:gd name="T81" fmla="*/ 0 h 3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76" h="34">
                      <a:moveTo>
                        <a:pt x="74" y="4"/>
                      </a:moveTo>
                      <a:lnTo>
                        <a:pt x="74" y="2"/>
                      </a:lnTo>
                      <a:lnTo>
                        <a:pt x="72" y="0"/>
                      </a:lnTo>
                      <a:lnTo>
                        <a:pt x="69" y="0"/>
                      </a:lnTo>
                      <a:lnTo>
                        <a:pt x="65" y="1"/>
                      </a:lnTo>
                      <a:lnTo>
                        <a:pt x="58" y="2"/>
                      </a:lnTo>
                      <a:lnTo>
                        <a:pt x="50" y="3"/>
                      </a:lnTo>
                      <a:lnTo>
                        <a:pt x="41" y="3"/>
                      </a:lnTo>
                      <a:lnTo>
                        <a:pt x="32" y="2"/>
                      </a:lnTo>
                      <a:lnTo>
                        <a:pt x="23" y="2"/>
                      </a:lnTo>
                      <a:lnTo>
                        <a:pt x="16" y="2"/>
                      </a:lnTo>
                      <a:lnTo>
                        <a:pt x="11" y="1"/>
                      </a:lnTo>
                      <a:lnTo>
                        <a:pt x="8" y="1"/>
                      </a:lnTo>
                      <a:lnTo>
                        <a:pt x="6" y="1"/>
                      </a:lnTo>
                      <a:lnTo>
                        <a:pt x="4" y="0"/>
                      </a:lnTo>
                      <a:lnTo>
                        <a:pt x="2" y="1"/>
                      </a:lnTo>
                      <a:lnTo>
                        <a:pt x="1" y="3"/>
                      </a:lnTo>
                      <a:lnTo>
                        <a:pt x="0" y="9"/>
                      </a:lnTo>
                      <a:lnTo>
                        <a:pt x="0" y="15"/>
                      </a:lnTo>
                      <a:lnTo>
                        <a:pt x="0" y="21"/>
                      </a:lnTo>
                      <a:lnTo>
                        <a:pt x="1" y="25"/>
                      </a:lnTo>
                      <a:lnTo>
                        <a:pt x="2" y="27"/>
                      </a:lnTo>
                      <a:lnTo>
                        <a:pt x="3" y="29"/>
                      </a:lnTo>
                      <a:lnTo>
                        <a:pt x="4" y="30"/>
                      </a:lnTo>
                      <a:lnTo>
                        <a:pt x="7" y="31"/>
                      </a:lnTo>
                      <a:lnTo>
                        <a:pt x="11" y="32"/>
                      </a:lnTo>
                      <a:lnTo>
                        <a:pt x="17" y="32"/>
                      </a:lnTo>
                      <a:lnTo>
                        <a:pt x="26" y="33"/>
                      </a:lnTo>
                      <a:lnTo>
                        <a:pt x="36" y="33"/>
                      </a:lnTo>
                      <a:lnTo>
                        <a:pt x="46" y="34"/>
                      </a:lnTo>
                      <a:lnTo>
                        <a:pt x="56" y="33"/>
                      </a:lnTo>
                      <a:lnTo>
                        <a:pt x="64" y="33"/>
                      </a:lnTo>
                      <a:lnTo>
                        <a:pt x="69" y="32"/>
                      </a:lnTo>
                      <a:lnTo>
                        <a:pt x="72" y="30"/>
                      </a:lnTo>
                      <a:lnTo>
                        <a:pt x="74" y="29"/>
                      </a:lnTo>
                      <a:lnTo>
                        <a:pt x="75" y="27"/>
                      </a:lnTo>
                      <a:lnTo>
                        <a:pt x="76" y="25"/>
                      </a:lnTo>
                      <a:lnTo>
                        <a:pt x="76" y="20"/>
                      </a:lnTo>
                      <a:lnTo>
                        <a:pt x="75" y="13"/>
                      </a:lnTo>
                      <a:lnTo>
                        <a:pt x="74" y="7"/>
                      </a:lnTo>
                      <a:lnTo>
                        <a:pt x="74" y="4"/>
                      </a:lnTo>
                      <a:close/>
                    </a:path>
                  </a:pathLst>
                </a:custGeom>
                <a:solidFill>
                  <a:srgbClr val="E5DDD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0169" name="Freeform 559"/>
                <p:cNvSpPr>
                  <a:spLocks/>
                </p:cNvSpPr>
                <p:nvPr/>
              </p:nvSpPr>
              <p:spPr bwMode="auto">
                <a:xfrm>
                  <a:off x="1928" y="2330"/>
                  <a:ext cx="10" cy="4"/>
                </a:xfrm>
                <a:custGeom>
                  <a:avLst/>
                  <a:gdLst>
                    <a:gd name="T0" fmla="*/ 0 w 76"/>
                    <a:gd name="T1" fmla="*/ 0 h 34"/>
                    <a:gd name="T2" fmla="*/ 0 w 76"/>
                    <a:gd name="T3" fmla="*/ 0 h 34"/>
                    <a:gd name="T4" fmla="*/ 0 w 76"/>
                    <a:gd name="T5" fmla="*/ 0 h 34"/>
                    <a:gd name="T6" fmla="*/ 0 w 76"/>
                    <a:gd name="T7" fmla="*/ 0 h 34"/>
                    <a:gd name="T8" fmla="*/ 0 w 76"/>
                    <a:gd name="T9" fmla="*/ 0 h 34"/>
                    <a:gd name="T10" fmla="*/ 0 w 76"/>
                    <a:gd name="T11" fmla="*/ 0 h 34"/>
                    <a:gd name="T12" fmla="*/ 0 w 76"/>
                    <a:gd name="T13" fmla="*/ 0 h 34"/>
                    <a:gd name="T14" fmla="*/ 0 w 76"/>
                    <a:gd name="T15" fmla="*/ 0 h 34"/>
                    <a:gd name="T16" fmla="*/ 0 w 76"/>
                    <a:gd name="T17" fmla="*/ 0 h 34"/>
                    <a:gd name="T18" fmla="*/ 0 w 76"/>
                    <a:gd name="T19" fmla="*/ 0 h 34"/>
                    <a:gd name="T20" fmla="*/ 0 w 76"/>
                    <a:gd name="T21" fmla="*/ 0 h 34"/>
                    <a:gd name="T22" fmla="*/ 0 w 76"/>
                    <a:gd name="T23" fmla="*/ 0 h 34"/>
                    <a:gd name="T24" fmla="*/ 0 w 76"/>
                    <a:gd name="T25" fmla="*/ 0 h 34"/>
                    <a:gd name="T26" fmla="*/ 0 w 76"/>
                    <a:gd name="T27" fmla="*/ 0 h 34"/>
                    <a:gd name="T28" fmla="*/ 0 w 76"/>
                    <a:gd name="T29" fmla="*/ 0 h 34"/>
                    <a:gd name="T30" fmla="*/ 0 w 76"/>
                    <a:gd name="T31" fmla="*/ 0 h 34"/>
                    <a:gd name="T32" fmla="*/ 0 w 76"/>
                    <a:gd name="T33" fmla="*/ 0 h 34"/>
                    <a:gd name="T34" fmla="*/ 0 w 76"/>
                    <a:gd name="T35" fmla="*/ 0 h 34"/>
                    <a:gd name="T36" fmla="*/ 0 w 76"/>
                    <a:gd name="T37" fmla="*/ 0 h 34"/>
                    <a:gd name="T38" fmla="*/ 0 w 76"/>
                    <a:gd name="T39" fmla="*/ 0 h 34"/>
                    <a:gd name="T40" fmla="*/ 0 w 76"/>
                    <a:gd name="T41" fmla="*/ 0 h 34"/>
                    <a:gd name="T42" fmla="*/ 0 w 76"/>
                    <a:gd name="T43" fmla="*/ 0 h 34"/>
                    <a:gd name="T44" fmla="*/ 0 w 76"/>
                    <a:gd name="T45" fmla="*/ 0 h 34"/>
                    <a:gd name="T46" fmla="*/ 0 w 76"/>
                    <a:gd name="T47" fmla="*/ 0 h 34"/>
                    <a:gd name="T48" fmla="*/ 0 w 76"/>
                    <a:gd name="T49" fmla="*/ 0 h 34"/>
                    <a:gd name="T50" fmla="*/ 0 w 76"/>
                    <a:gd name="T51" fmla="*/ 0 h 34"/>
                    <a:gd name="T52" fmla="*/ 0 w 76"/>
                    <a:gd name="T53" fmla="*/ 0 h 34"/>
                    <a:gd name="T54" fmla="*/ 0 w 76"/>
                    <a:gd name="T55" fmla="*/ 0 h 34"/>
                    <a:gd name="T56" fmla="*/ 0 w 76"/>
                    <a:gd name="T57" fmla="*/ 0 h 34"/>
                    <a:gd name="T58" fmla="*/ 0 w 76"/>
                    <a:gd name="T59" fmla="*/ 0 h 34"/>
                    <a:gd name="T60" fmla="*/ 0 w 76"/>
                    <a:gd name="T61" fmla="*/ 0 h 34"/>
                    <a:gd name="T62" fmla="*/ 0 w 76"/>
                    <a:gd name="T63" fmla="*/ 0 h 34"/>
                    <a:gd name="T64" fmla="*/ 0 w 76"/>
                    <a:gd name="T65" fmla="*/ 0 h 34"/>
                    <a:gd name="T66" fmla="*/ 0 w 76"/>
                    <a:gd name="T67" fmla="*/ 0 h 34"/>
                    <a:gd name="T68" fmla="*/ 0 w 76"/>
                    <a:gd name="T69" fmla="*/ 0 h 34"/>
                    <a:gd name="T70" fmla="*/ 0 w 76"/>
                    <a:gd name="T71" fmla="*/ 0 h 34"/>
                    <a:gd name="T72" fmla="*/ 0 w 76"/>
                    <a:gd name="T73" fmla="*/ 0 h 34"/>
                    <a:gd name="T74" fmla="*/ 0 w 76"/>
                    <a:gd name="T75" fmla="*/ 0 h 34"/>
                    <a:gd name="T76" fmla="*/ 0 w 76"/>
                    <a:gd name="T77" fmla="*/ 0 h 34"/>
                    <a:gd name="T78" fmla="*/ 0 w 76"/>
                    <a:gd name="T79" fmla="*/ 0 h 34"/>
                    <a:gd name="T80" fmla="*/ 0 w 76"/>
                    <a:gd name="T81" fmla="*/ 0 h 34"/>
                    <a:gd name="T82" fmla="*/ 0 w 76"/>
                    <a:gd name="T83" fmla="*/ 0 h 34"/>
                    <a:gd name="T84" fmla="*/ 0 w 76"/>
                    <a:gd name="T85" fmla="*/ 0 h 34"/>
                    <a:gd name="T86" fmla="*/ 0 w 76"/>
                    <a:gd name="T87" fmla="*/ 0 h 34"/>
                    <a:gd name="T88" fmla="*/ 0 w 76"/>
                    <a:gd name="T89" fmla="*/ 0 h 34"/>
                    <a:gd name="T90" fmla="*/ 0 w 76"/>
                    <a:gd name="T91" fmla="*/ 0 h 34"/>
                    <a:gd name="T92" fmla="*/ 0 w 76"/>
                    <a:gd name="T93" fmla="*/ 0 h 34"/>
                    <a:gd name="T94" fmla="*/ 0 w 76"/>
                    <a:gd name="T95" fmla="*/ 0 h 34"/>
                    <a:gd name="T96" fmla="*/ 0 w 76"/>
                    <a:gd name="T97" fmla="*/ 0 h 3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76" h="34">
                      <a:moveTo>
                        <a:pt x="74" y="4"/>
                      </a:moveTo>
                      <a:lnTo>
                        <a:pt x="74" y="4"/>
                      </a:lnTo>
                      <a:lnTo>
                        <a:pt x="74" y="2"/>
                      </a:lnTo>
                      <a:lnTo>
                        <a:pt x="72" y="0"/>
                      </a:lnTo>
                      <a:lnTo>
                        <a:pt x="69" y="0"/>
                      </a:lnTo>
                      <a:lnTo>
                        <a:pt x="65" y="1"/>
                      </a:lnTo>
                      <a:lnTo>
                        <a:pt x="58" y="2"/>
                      </a:lnTo>
                      <a:lnTo>
                        <a:pt x="50" y="3"/>
                      </a:lnTo>
                      <a:lnTo>
                        <a:pt x="41" y="3"/>
                      </a:lnTo>
                      <a:lnTo>
                        <a:pt x="32" y="2"/>
                      </a:lnTo>
                      <a:lnTo>
                        <a:pt x="23" y="2"/>
                      </a:lnTo>
                      <a:lnTo>
                        <a:pt x="16" y="2"/>
                      </a:lnTo>
                      <a:lnTo>
                        <a:pt x="11" y="1"/>
                      </a:lnTo>
                      <a:lnTo>
                        <a:pt x="8" y="1"/>
                      </a:lnTo>
                      <a:lnTo>
                        <a:pt x="6" y="1"/>
                      </a:lnTo>
                      <a:lnTo>
                        <a:pt x="4" y="0"/>
                      </a:lnTo>
                      <a:lnTo>
                        <a:pt x="2" y="1"/>
                      </a:lnTo>
                      <a:lnTo>
                        <a:pt x="1" y="3"/>
                      </a:lnTo>
                      <a:lnTo>
                        <a:pt x="0" y="9"/>
                      </a:lnTo>
                      <a:lnTo>
                        <a:pt x="0" y="15"/>
                      </a:lnTo>
                      <a:lnTo>
                        <a:pt x="0" y="21"/>
                      </a:lnTo>
                      <a:lnTo>
                        <a:pt x="1" y="25"/>
                      </a:lnTo>
                      <a:lnTo>
                        <a:pt x="2" y="27"/>
                      </a:lnTo>
                      <a:lnTo>
                        <a:pt x="3" y="29"/>
                      </a:lnTo>
                      <a:lnTo>
                        <a:pt x="4" y="30"/>
                      </a:lnTo>
                      <a:lnTo>
                        <a:pt x="7" y="31"/>
                      </a:lnTo>
                      <a:lnTo>
                        <a:pt x="11" y="32"/>
                      </a:lnTo>
                      <a:lnTo>
                        <a:pt x="17" y="32"/>
                      </a:lnTo>
                      <a:lnTo>
                        <a:pt x="26" y="33"/>
                      </a:lnTo>
                      <a:lnTo>
                        <a:pt x="36" y="33"/>
                      </a:lnTo>
                      <a:lnTo>
                        <a:pt x="46" y="34"/>
                      </a:lnTo>
                      <a:lnTo>
                        <a:pt x="56" y="33"/>
                      </a:lnTo>
                      <a:lnTo>
                        <a:pt x="64" y="33"/>
                      </a:lnTo>
                      <a:lnTo>
                        <a:pt x="69" y="32"/>
                      </a:lnTo>
                      <a:lnTo>
                        <a:pt x="72" y="30"/>
                      </a:lnTo>
                      <a:lnTo>
                        <a:pt x="74" y="29"/>
                      </a:lnTo>
                      <a:lnTo>
                        <a:pt x="75" y="27"/>
                      </a:lnTo>
                      <a:lnTo>
                        <a:pt x="76" y="25"/>
                      </a:lnTo>
                      <a:lnTo>
                        <a:pt x="76" y="20"/>
                      </a:lnTo>
                      <a:lnTo>
                        <a:pt x="75" y="13"/>
                      </a:lnTo>
                      <a:lnTo>
                        <a:pt x="74" y="7"/>
                      </a:lnTo>
                      <a:lnTo>
                        <a:pt x="74" y="4"/>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40170" name="Freeform 560"/>
                <p:cNvSpPr>
                  <a:spLocks/>
                </p:cNvSpPr>
                <p:nvPr/>
              </p:nvSpPr>
              <p:spPr bwMode="auto">
                <a:xfrm>
                  <a:off x="1916" y="2330"/>
                  <a:ext cx="9" cy="4"/>
                </a:xfrm>
                <a:custGeom>
                  <a:avLst/>
                  <a:gdLst>
                    <a:gd name="T0" fmla="*/ 0 w 76"/>
                    <a:gd name="T1" fmla="*/ 0 h 34"/>
                    <a:gd name="T2" fmla="*/ 0 w 76"/>
                    <a:gd name="T3" fmla="*/ 0 h 34"/>
                    <a:gd name="T4" fmla="*/ 0 w 76"/>
                    <a:gd name="T5" fmla="*/ 0 h 34"/>
                    <a:gd name="T6" fmla="*/ 0 w 76"/>
                    <a:gd name="T7" fmla="*/ 0 h 34"/>
                    <a:gd name="T8" fmla="*/ 0 w 76"/>
                    <a:gd name="T9" fmla="*/ 0 h 34"/>
                    <a:gd name="T10" fmla="*/ 0 w 76"/>
                    <a:gd name="T11" fmla="*/ 0 h 34"/>
                    <a:gd name="T12" fmla="*/ 0 w 76"/>
                    <a:gd name="T13" fmla="*/ 0 h 34"/>
                    <a:gd name="T14" fmla="*/ 0 w 76"/>
                    <a:gd name="T15" fmla="*/ 0 h 34"/>
                    <a:gd name="T16" fmla="*/ 0 w 76"/>
                    <a:gd name="T17" fmla="*/ 0 h 34"/>
                    <a:gd name="T18" fmla="*/ 0 w 76"/>
                    <a:gd name="T19" fmla="*/ 0 h 34"/>
                    <a:gd name="T20" fmla="*/ 0 w 76"/>
                    <a:gd name="T21" fmla="*/ 0 h 34"/>
                    <a:gd name="T22" fmla="*/ 0 w 76"/>
                    <a:gd name="T23" fmla="*/ 0 h 34"/>
                    <a:gd name="T24" fmla="*/ 0 w 76"/>
                    <a:gd name="T25" fmla="*/ 0 h 34"/>
                    <a:gd name="T26" fmla="*/ 0 w 76"/>
                    <a:gd name="T27" fmla="*/ 0 h 34"/>
                    <a:gd name="T28" fmla="*/ 0 w 76"/>
                    <a:gd name="T29" fmla="*/ 0 h 34"/>
                    <a:gd name="T30" fmla="*/ 0 w 76"/>
                    <a:gd name="T31" fmla="*/ 0 h 34"/>
                    <a:gd name="T32" fmla="*/ 0 w 76"/>
                    <a:gd name="T33" fmla="*/ 0 h 34"/>
                    <a:gd name="T34" fmla="*/ 0 w 76"/>
                    <a:gd name="T35" fmla="*/ 0 h 34"/>
                    <a:gd name="T36" fmla="*/ 0 w 76"/>
                    <a:gd name="T37" fmla="*/ 0 h 34"/>
                    <a:gd name="T38" fmla="*/ 0 w 76"/>
                    <a:gd name="T39" fmla="*/ 0 h 34"/>
                    <a:gd name="T40" fmla="*/ 0 w 76"/>
                    <a:gd name="T41" fmla="*/ 0 h 34"/>
                    <a:gd name="T42" fmla="*/ 0 w 76"/>
                    <a:gd name="T43" fmla="*/ 0 h 34"/>
                    <a:gd name="T44" fmla="*/ 0 w 76"/>
                    <a:gd name="T45" fmla="*/ 0 h 34"/>
                    <a:gd name="T46" fmla="*/ 0 w 76"/>
                    <a:gd name="T47" fmla="*/ 0 h 34"/>
                    <a:gd name="T48" fmla="*/ 0 w 76"/>
                    <a:gd name="T49" fmla="*/ 0 h 34"/>
                    <a:gd name="T50" fmla="*/ 0 w 76"/>
                    <a:gd name="T51" fmla="*/ 0 h 34"/>
                    <a:gd name="T52" fmla="*/ 0 w 76"/>
                    <a:gd name="T53" fmla="*/ 0 h 34"/>
                    <a:gd name="T54" fmla="*/ 0 w 76"/>
                    <a:gd name="T55" fmla="*/ 0 h 34"/>
                    <a:gd name="T56" fmla="*/ 0 w 76"/>
                    <a:gd name="T57" fmla="*/ 0 h 34"/>
                    <a:gd name="T58" fmla="*/ 0 w 76"/>
                    <a:gd name="T59" fmla="*/ 0 h 34"/>
                    <a:gd name="T60" fmla="*/ 0 w 76"/>
                    <a:gd name="T61" fmla="*/ 0 h 34"/>
                    <a:gd name="T62" fmla="*/ 0 w 76"/>
                    <a:gd name="T63" fmla="*/ 0 h 34"/>
                    <a:gd name="T64" fmla="*/ 0 w 76"/>
                    <a:gd name="T65" fmla="*/ 0 h 34"/>
                    <a:gd name="T66" fmla="*/ 0 w 76"/>
                    <a:gd name="T67" fmla="*/ 0 h 34"/>
                    <a:gd name="T68" fmla="*/ 0 w 76"/>
                    <a:gd name="T69" fmla="*/ 0 h 34"/>
                    <a:gd name="T70" fmla="*/ 0 w 76"/>
                    <a:gd name="T71" fmla="*/ 0 h 34"/>
                    <a:gd name="T72" fmla="*/ 0 w 76"/>
                    <a:gd name="T73" fmla="*/ 0 h 34"/>
                    <a:gd name="T74" fmla="*/ 0 w 76"/>
                    <a:gd name="T75" fmla="*/ 0 h 34"/>
                    <a:gd name="T76" fmla="*/ 0 w 76"/>
                    <a:gd name="T77" fmla="*/ 0 h 34"/>
                    <a:gd name="T78" fmla="*/ 0 w 76"/>
                    <a:gd name="T79" fmla="*/ 0 h 34"/>
                    <a:gd name="T80" fmla="*/ 0 w 76"/>
                    <a:gd name="T81" fmla="*/ 0 h 3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76" h="34">
                      <a:moveTo>
                        <a:pt x="75" y="4"/>
                      </a:moveTo>
                      <a:lnTo>
                        <a:pt x="74" y="2"/>
                      </a:lnTo>
                      <a:lnTo>
                        <a:pt x="72" y="1"/>
                      </a:lnTo>
                      <a:lnTo>
                        <a:pt x="70" y="0"/>
                      </a:lnTo>
                      <a:lnTo>
                        <a:pt x="65" y="1"/>
                      </a:lnTo>
                      <a:lnTo>
                        <a:pt x="58" y="2"/>
                      </a:lnTo>
                      <a:lnTo>
                        <a:pt x="50" y="3"/>
                      </a:lnTo>
                      <a:lnTo>
                        <a:pt x="41" y="3"/>
                      </a:lnTo>
                      <a:lnTo>
                        <a:pt x="32" y="2"/>
                      </a:lnTo>
                      <a:lnTo>
                        <a:pt x="23" y="2"/>
                      </a:lnTo>
                      <a:lnTo>
                        <a:pt x="16" y="2"/>
                      </a:lnTo>
                      <a:lnTo>
                        <a:pt x="11" y="1"/>
                      </a:lnTo>
                      <a:lnTo>
                        <a:pt x="8" y="1"/>
                      </a:lnTo>
                      <a:lnTo>
                        <a:pt x="6" y="1"/>
                      </a:lnTo>
                      <a:lnTo>
                        <a:pt x="3" y="0"/>
                      </a:lnTo>
                      <a:lnTo>
                        <a:pt x="1" y="1"/>
                      </a:lnTo>
                      <a:lnTo>
                        <a:pt x="0" y="3"/>
                      </a:lnTo>
                      <a:lnTo>
                        <a:pt x="0" y="9"/>
                      </a:lnTo>
                      <a:lnTo>
                        <a:pt x="0" y="15"/>
                      </a:lnTo>
                      <a:lnTo>
                        <a:pt x="0" y="21"/>
                      </a:lnTo>
                      <a:lnTo>
                        <a:pt x="0" y="25"/>
                      </a:lnTo>
                      <a:lnTo>
                        <a:pt x="1" y="27"/>
                      </a:lnTo>
                      <a:lnTo>
                        <a:pt x="2" y="29"/>
                      </a:lnTo>
                      <a:lnTo>
                        <a:pt x="4" y="31"/>
                      </a:lnTo>
                      <a:lnTo>
                        <a:pt x="7" y="32"/>
                      </a:lnTo>
                      <a:lnTo>
                        <a:pt x="11" y="32"/>
                      </a:lnTo>
                      <a:lnTo>
                        <a:pt x="17" y="33"/>
                      </a:lnTo>
                      <a:lnTo>
                        <a:pt x="26" y="33"/>
                      </a:lnTo>
                      <a:lnTo>
                        <a:pt x="36" y="33"/>
                      </a:lnTo>
                      <a:lnTo>
                        <a:pt x="46" y="34"/>
                      </a:lnTo>
                      <a:lnTo>
                        <a:pt x="56" y="33"/>
                      </a:lnTo>
                      <a:lnTo>
                        <a:pt x="64" y="33"/>
                      </a:lnTo>
                      <a:lnTo>
                        <a:pt x="70" y="32"/>
                      </a:lnTo>
                      <a:lnTo>
                        <a:pt x="73" y="30"/>
                      </a:lnTo>
                      <a:lnTo>
                        <a:pt x="75" y="29"/>
                      </a:lnTo>
                      <a:lnTo>
                        <a:pt x="76" y="27"/>
                      </a:lnTo>
                      <a:lnTo>
                        <a:pt x="76" y="25"/>
                      </a:lnTo>
                      <a:lnTo>
                        <a:pt x="76" y="20"/>
                      </a:lnTo>
                      <a:lnTo>
                        <a:pt x="76" y="13"/>
                      </a:lnTo>
                      <a:lnTo>
                        <a:pt x="75" y="7"/>
                      </a:lnTo>
                      <a:lnTo>
                        <a:pt x="75" y="4"/>
                      </a:lnTo>
                      <a:close/>
                    </a:path>
                  </a:pathLst>
                </a:custGeom>
                <a:solidFill>
                  <a:srgbClr val="E5DDD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0171" name="Freeform 561"/>
                <p:cNvSpPr>
                  <a:spLocks/>
                </p:cNvSpPr>
                <p:nvPr/>
              </p:nvSpPr>
              <p:spPr bwMode="auto">
                <a:xfrm>
                  <a:off x="1916" y="2330"/>
                  <a:ext cx="9" cy="4"/>
                </a:xfrm>
                <a:custGeom>
                  <a:avLst/>
                  <a:gdLst>
                    <a:gd name="T0" fmla="*/ 0 w 76"/>
                    <a:gd name="T1" fmla="*/ 0 h 34"/>
                    <a:gd name="T2" fmla="*/ 0 w 76"/>
                    <a:gd name="T3" fmla="*/ 0 h 34"/>
                    <a:gd name="T4" fmla="*/ 0 w 76"/>
                    <a:gd name="T5" fmla="*/ 0 h 34"/>
                    <a:gd name="T6" fmla="*/ 0 w 76"/>
                    <a:gd name="T7" fmla="*/ 0 h 34"/>
                    <a:gd name="T8" fmla="*/ 0 w 76"/>
                    <a:gd name="T9" fmla="*/ 0 h 34"/>
                    <a:gd name="T10" fmla="*/ 0 w 76"/>
                    <a:gd name="T11" fmla="*/ 0 h 34"/>
                    <a:gd name="T12" fmla="*/ 0 w 76"/>
                    <a:gd name="T13" fmla="*/ 0 h 34"/>
                    <a:gd name="T14" fmla="*/ 0 w 76"/>
                    <a:gd name="T15" fmla="*/ 0 h 34"/>
                    <a:gd name="T16" fmla="*/ 0 w 76"/>
                    <a:gd name="T17" fmla="*/ 0 h 34"/>
                    <a:gd name="T18" fmla="*/ 0 w 76"/>
                    <a:gd name="T19" fmla="*/ 0 h 34"/>
                    <a:gd name="T20" fmla="*/ 0 w 76"/>
                    <a:gd name="T21" fmla="*/ 0 h 34"/>
                    <a:gd name="T22" fmla="*/ 0 w 76"/>
                    <a:gd name="T23" fmla="*/ 0 h 34"/>
                    <a:gd name="T24" fmla="*/ 0 w 76"/>
                    <a:gd name="T25" fmla="*/ 0 h 34"/>
                    <a:gd name="T26" fmla="*/ 0 w 76"/>
                    <a:gd name="T27" fmla="*/ 0 h 34"/>
                    <a:gd name="T28" fmla="*/ 0 w 76"/>
                    <a:gd name="T29" fmla="*/ 0 h 34"/>
                    <a:gd name="T30" fmla="*/ 0 w 76"/>
                    <a:gd name="T31" fmla="*/ 0 h 34"/>
                    <a:gd name="T32" fmla="*/ 0 w 76"/>
                    <a:gd name="T33" fmla="*/ 0 h 34"/>
                    <a:gd name="T34" fmla="*/ 0 w 76"/>
                    <a:gd name="T35" fmla="*/ 0 h 34"/>
                    <a:gd name="T36" fmla="*/ 0 w 76"/>
                    <a:gd name="T37" fmla="*/ 0 h 34"/>
                    <a:gd name="T38" fmla="*/ 0 w 76"/>
                    <a:gd name="T39" fmla="*/ 0 h 34"/>
                    <a:gd name="T40" fmla="*/ 0 w 76"/>
                    <a:gd name="T41" fmla="*/ 0 h 34"/>
                    <a:gd name="T42" fmla="*/ 0 w 76"/>
                    <a:gd name="T43" fmla="*/ 0 h 34"/>
                    <a:gd name="T44" fmla="*/ 0 w 76"/>
                    <a:gd name="T45" fmla="*/ 0 h 34"/>
                    <a:gd name="T46" fmla="*/ 0 w 76"/>
                    <a:gd name="T47" fmla="*/ 0 h 34"/>
                    <a:gd name="T48" fmla="*/ 0 w 76"/>
                    <a:gd name="T49" fmla="*/ 0 h 34"/>
                    <a:gd name="T50" fmla="*/ 0 w 76"/>
                    <a:gd name="T51" fmla="*/ 0 h 34"/>
                    <a:gd name="T52" fmla="*/ 0 w 76"/>
                    <a:gd name="T53" fmla="*/ 0 h 34"/>
                    <a:gd name="T54" fmla="*/ 0 w 76"/>
                    <a:gd name="T55" fmla="*/ 0 h 34"/>
                    <a:gd name="T56" fmla="*/ 0 w 76"/>
                    <a:gd name="T57" fmla="*/ 0 h 34"/>
                    <a:gd name="T58" fmla="*/ 0 w 76"/>
                    <a:gd name="T59" fmla="*/ 0 h 34"/>
                    <a:gd name="T60" fmla="*/ 0 w 76"/>
                    <a:gd name="T61" fmla="*/ 0 h 34"/>
                    <a:gd name="T62" fmla="*/ 0 w 76"/>
                    <a:gd name="T63" fmla="*/ 0 h 34"/>
                    <a:gd name="T64" fmla="*/ 0 w 76"/>
                    <a:gd name="T65" fmla="*/ 0 h 34"/>
                    <a:gd name="T66" fmla="*/ 0 w 76"/>
                    <a:gd name="T67" fmla="*/ 0 h 34"/>
                    <a:gd name="T68" fmla="*/ 0 w 76"/>
                    <a:gd name="T69" fmla="*/ 0 h 34"/>
                    <a:gd name="T70" fmla="*/ 0 w 76"/>
                    <a:gd name="T71" fmla="*/ 0 h 34"/>
                    <a:gd name="T72" fmla="*/ 0 w 76"/>
                    <a:gd name="T73" fmla="*/ 0 h 34"/>
                    <a:gd name="T74" fmla="*/ 0 w 76"/>
                    <a:gd name="T75" fmla="*/ 0 h 34"/>
                    <a:gd name="T76" fmla="*/ 0 w 76"/>
                    <a:gd name="T77" fmla="*/ 0 h 34"/>
                    <a:gd name="T78" fmla="*/ 0 w 76"/>
                    <a:gd name="T79" fmla="*/ 0 h 34"/>
                    <a:gd name="T80" fmla="*/ 0 w 76"/>
                    <a:gd name="T81" fmla="*/ 0 h 34"/>
                    <a:gd name="T82" fmla="*/ 0 w 76"/>
                    <a:gd name="T83" fmla="*/ 0 h 34"/>
                    <a:gd name="T84" fmla="*/ 0 w 76"/>
                    <a:gd name="T85" fmla="*/ 0 h 34"/>
                    <a:gd name="T86" fmla="*/ 0 w 76"/>
                    <a:gd name="T87" fmla="*/ 0 h 34"/>
                    <a:gd name="T88" fmla="*/ 0 w 76"/>
                    <a:gd name="T89" fmla="*/ 0 h 34"/>
                    <a:gd name="T90" fmla="*/ 0 w 76"/>
                    <a:gd name="T91" fmla="*/ 0 h 34"/>
                    <a:gd name="T92" fmla="*/ 0 w 76"/>
                    <a:gd name="T93" fmla="*/ 0 h 34"/>
                    <a:gd name="T94" fmla="*/ 0 w 76"/>
                    <a:gd name="T95" fmla="*/ 0 h 34"/>
                    <a:gd name="T96" fmla="*/ 0 w 76"/>
                    <a:gd name="T97" fmla="*/ 0 h 3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76" h="34">
                      <a:moveTo>
                        <a:pt x="75" y="4"/>
                      </a:moveTo>
                      <a:lnTo>
                        <a:pt x="75" y="4"/>
                      </a:lnTo>
                      <a:lnTo>
                        <a:pt x="74" y="2"/>
                      </a:lnTo>
                      <a:lnTo>
                        <a:pt x="72" y="1"/>
                      </a:lnTo>
                      <a:lnTo>
                        <a:pt x="70" y="0"/>
                      </a:lnTo>
                      <a:lnTo>
                        <a:pt x="65" y="1"/>
                      </a:lnTo>
                      <a:lnTo>
                        <a:pt x="58" y="2"/>
                      </a:lnTo>
                      <a:lnTo>
                        <a:pt x="50" y="3"/>
                      </a:lnTo>
                      <a:lnTo>
                        <a:pt x="41" y="3"/>
                      </a:lnTo>
                      <a:lnTo>
                        <a:pt x="32" y="2"/>
                      </a:lnTo>
                      <a:lnTo>
                        <a:pt x="23" y="2"/>
                      </a:lnTo>
                      <a:lnTo>
                        <a:pt x="16" y="2"/>
                      </a:lnTo>
                      <a:lnTo>
                        <a:pt x="11" y="1"/>
                      </a:lnTo>
                      <a:lnTo>
                        <a:pt x="8" y="1"/>
                      </a:lnTo>
                      <a:lnTo>
                        <a:pt x="6" y="1"/>
                      </a:lnTo>
                      <a:lnTo>
                        <a:pt x="3" y="0"/>
                      </a:lnTo>
                      <a:lnTo>
                        <a:pt x="1" y="1"/>
                      </a:lnTo>
                      <a:lnTo>
                        <a:pt x="0" y="3"/>
                      </a:lnTo>
                      <a:lnTo>
                        <a:pt x="0" y="9"/>
                      </a:lnTo>
                      <a:lnTo>
                        <a:pt x="0" y="15"/>
                      </a:lnTo>
                      <a:lnTo>
                        <a:pt x="0" y="21"/>
                      </a:lnTo>
                      <a:lnTo>
                        <a:pt x="0" y="25"/>
                      </a:lnTo>
                      <a:lnTo>
                        <a:pt x="1" y="27"/>
                      </a:lnTo>
                      <a:lnTo>
                        <a:pt x="2" y="29"/>
                      </a:lnTo>
                      <a:lnTo>
                        <a:pt x="4" y="31"/>
                      </a:lnTo>
                      <a:lnTo>
                        <a:pt x="7" y="32"/>
                      </a:lnTo>
                      <a:lnTo>
                        <a:pt x="11" y="32"/>
                      </a:lnTo>
                      <a:lnTo>
                        <a:pt x="17" y="33"/>
                      </a:lnTo>
                      <a:lnTo>
                        <a:pt x="26" y="33"/>
                      </a:lnTo>
                      <a:lnTo>
                        <a:pt x="36" y="33"/>
                      </a:lnTo>
                      <a:lnTo>
                        <a:pt x="46" y="34"/>
                      </a:lnTo>
                      <a:lnTo>
                        <a:pt x="56" y="33"/>
                      </a:lnTo>
                      <a:lnTo>
                        <a:pt x="64" y="33"/>
                      </a:lnTo>
                      <a:lnTo>
                        <a:pt x="70" y="32"/>
                      </a:lnTo>
                      <a:lnTo>
                        <a:pt x="73" y="30"/>
                      </a:lnTo>
                      <a:lnTo>
                        <a:pt x="75" y="29"/>
                      </a:lnTo>
                      <a:lnTo>
                        <a:pt x="76" y="27"/>
                      </a:lnTo>
                      <a:lnTo>
                        <a:pt x="76" y="25"/>
                      </a:lnTo>
                      <a:lnTo>
                        <a:pt x="76" y="20"/>
                      </a:lnTo>
                      <a:lnTo>
                        <a:pt x="76" y="13"/>
                      </a:lnTo>
                      <a:lnTo>
                        <a:pt x="75" y="7"/>
                      </a:lnTo>
                      <a:lnTo>
                        <a:pt x="75" y="4"/>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40172" name="Freeform 562"/>
                <p:cNvSpPr>
                  <a:spLocks/>
                </p:cNvSpPr>
                <p:nvPr/>
              </p:nvSpPr>
              <p:spPr bwMode="auto">
                <a:xfrm>
                  <a:off x="1855" y="2330"/>
                  <a:ext cx="53" cy="10"/>
                </a:xfrm>
                <a:custGeom>
                  <a:avLst/>
                  <a:gdLst>
                    <a:gd name="T0" fmla="*/ 0 w 427"/>
                    <a:gd name="T1" fmla="*/ 0 h 83"/>
                    <a:gd name="T2" fmla="*/ 0 w 427"/>
                    <a:gd name="T3" fmla="*/ 0 h 83"/>
                    <a:gd name="T4" fmla="*/ 0 w 427"/>
                    <a:gd name="T5" fmla="*/ 0 h 83"/>
                    <a:gd name="T6" fmla="*/ 0 w 427"/>
                    <a:gd name="T7" fmla="*/ 0 h 83"/>
                    <a:gd name="T8" fmla="*/ 0 w 427"/>
                    <a:gd name="T9" fmla="*/ 0 h 83"/>
                    <a:gd name="T10" fmla="*/ 0 w 427"/>
                    <a:gd name="T11" fmla="*/ 0 h 83"/>
                    <a:gd name="T12" fmla="*/ 0 w 427"/>
                    <a:gd name="T13" fmla="*/ 0 h 83"/>
                    <a:gd name="T14" fmla="*/ 0 w 427"/>
                    <a:gd name="T15" fmla="*/ 0 h 83"/>
                    <a:gd name="T16" fmla="*/ 0 w 427"/>
                    <a:gd name="T17" fmla="*/ 0 h 83"/>
                    <a:gd name="T18" fmla="*/ 0 w 427"/>
                    <a:gd name="T19" fmla="*/ 0 h 83"/>
                    <a:gd name="T20" fmla="*/ 0 w 427"/>
                    <a:gd name="T21" fmla="*/ 0 h 83"/>
                    <a:gd name="T22" fmla="*/ 0 w 427"/>
                    <a:gd name="T23" fmla="*/ 0 h 83"/>
                    <a:gd name="T24" fmla="*/ 0 w 427"/>
                    <a:gd name="T25" fmla="*/ 0 h 83"/>
                    <a:gd name="T26" fmla="*/ 0 w 427"/>
                    <a:gd name="T27" fmla="*/ 0 h 83"/>
                    <a:gd name="T28" fmla="*/ 0 w 427"/>
                    <a:gd name="T29" fmla="*/ 0 h 83"/>
                    <a:gd name="T30" fmla="*/ 0 w 427"/>
                    <a:gd name="T31" fmla="*/ 0 h 83"/>
                    <a:gd name="T32" fmla="*/ 0 w 427"/>
                    <a:gd name="T33" fmla="*/ 0 h 83"/>
                    <a:gd name="T34" fmla="*/ 0 w 427"/>
                    <a:gd name="T35" fmla="*/ 0 h 83"/>
                    <a:gd name="T36" fmla="*/ 0 w 427"/>
                    <a:gd name="T37" fmla="*/ 0 h 83"/>
                    <a:gd name="T38" fmla="*/ 0 w 427"/>
                    <a:gd name="T39" fmla="*/ 0 h 83"/>
                    <a:gd name="T40" fmla="*/ 0 w 427"/>
                    <a:gd name="T41" fmla="*/ 0 h 83"/>
                    <a:gd name="T42" fmla="*/ 0 w 427"/>
                    <a:gd name="T43" fmla="*/ 0 h 83"/>
                    <a:gd name="T44" fmla="*/ 0 w 427"/>
                    <a:gd name="T45" fmla="*/ 0 h 83"/>
                    <a:gd name="T46" fmla="*/ 0 w 427"/>
                    <a:gd name="T47" fmla="*/ 0 h 83"/>
                    <a:gd name="T48" fmla="*/ 0 w 427"/>
                    <a:gd name="T49" fmla="*/ 0 h 83"/>
                    <a:gd name="T50" fmla="*/ 0 w 427"/>
                    <a:gd name="T51" fmla="*/ 0 h 83"/>
                    <a:gd name="T52" fmla="*/ 0 w 427"/>
                    <a:gd name="T53" fmla="*/ 0 h 83"/>
                    <a:gd name="T54" fmla="*/ 0 w 427"/>
                    <a:gd name="T55" fmla="*/ 0 h 83"/>
                    <a:gd name="T56" fmla="*/ 0 w 427"/>
                    <a:gd name="T57" fmla="*/ 0 h 83"/>
                    <a:gd name="T58" fmla="*/ 0 w 427"/>
                    <a:gd name="T59" fmla="*/ 0 h 83"/>
                    <a:gd name="T60" fmla="*/ 0 w 427"/>
                    <a:gd name="T61" fmla="*/ 0 h 83"/>
                    <a:gd name="T62" fmla="*/ 0 w 427"/>
                    <a:gd name="T63" fmla="*/ 0 h 83"/>
                    <a:gd name="T64" fmla="*/ 0 w 427"/>
                    <a:gd name="T65" fmla="*/ 0 h 83"/>
                    <a:gd name="T66" fmla="*/ 0 w 427"/>
                    <a:gd name="T67" fmla="*/ 0 h 83"/>
                    <a:gd name="T68" fmla="*/ 0 w 427"/>
                    <a:gd name="T69" fmla="*/ 0 h 83"/>
                    <a:gd name="T70" fmla="*/ 0 w 427"/>
                    <a:gd name="T71" fmla="*/ 0 h 83"/>
                    <a:gd name="T72" fmla="*/ 0 w 427"/>
                    <a:gd name="T73" fmla="*/ 0 h 83"/>
                    <a:gd name="T74" fmla="*/ 0 w 427"/>
                    <a:gd name="T75" fmla="*/ 0 h 83"/>
                    <a:gd name="T76" fmla="*/ 0 w 427"/>
                    <a:gd name="T77" fmla="*/ 0 h 83"/>
                    <a:gd name="T78" fmla="*/ 0 w 427"/>
                    <a:gd name="T79" fmla="*/ 0 h 83"/>
                    <a:gd name="T80" fmla="*/ 0 w 427"/>
                    <a:gd name="T81" fmla="*/ 0 h 83"/>
                    <a:gd name="T82" fmla="*/ 0 w 427"/>
                    <a:gd name="T83" fmla="*/ 0 h 83"/>
                    <a:gd name="T84" fmla="*/ 0 w 427"/>
                    <a:gd name="T85" fmla="*/ 0 h 83"/>
                    <a:gd name="T86" fmla="*/ 0 w 427"/>
                    <a:gd name="T87" fmla="*/ 0 h 83"/>
                    <a:gd name="T88" fmla="*/ 0 w 427"/>
                    <a:gd name="T89" fmla="*/ 0 h 83"/>
                    <a:gd name="T90" fmla="*/ 0 w 427"/>
                    <a:gd name="T91" fmla="*/ 0 h 83"/>
                    <a:gd name="T92" fmla="*/ 0 w 427"/>
                    <a:gd name="T93" fmla="*/ 0 h 83"/>
                    <a:gd name="T94" fmla="*/ 0 w 427"/>
                    <a:gd name="T95" fmla="*/ 0 h 83"/>
                    <a:gd name="T96" fmla="*/ 0 w 427"/>
                    <a:gd name="T97" fmla="*/ 0 h 83"/>
                    <a:gd name="T98" fmla="*/ 0 w 427"/>
                    <a:gd name="T99" fmla="*/ 0 h 83"/>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427" h="83">
                      <a:moveTo>
                        <a:pt x="23" y="29"/>
                      </a:moveTo>
                      <a:lnTo>
                        <a:pt x="24" y="25"/>
                      </a:lnTo>
                      <a:lnTo>
                        <a:pt x="26" y="17"/>
                      </a:lnTo>
                      <a:lnTo>
                        <a:pt x="28" y="8"/>
                      </a:lnTo>
                      <a:lnTo>
                        <a:pt x="30" y="3"/>
                      </a:lnTo>
                      <a:lnTo>
                        <a:pt x="32" y="1"/>
                      </a:lnTo>
                      <a:lnTo>
                        <a:pt x="33" y="0"/>
                      </a:lnTo>
                      <a:lnTo>
                        <a:pt x="35" y="1"/>
                      </a:lnTo>
                      <a:lnTo>
                        <a:pt x="38" y="1"/>
                      </a:lnTo>
                      <a:lnTo>
                        <a:pt x="41" y="1"/>
                      </a:lnTo>
                      <a:lnTo>
                        <a:pt x="46" y="2"/>
                      </a:lnTo>
                      <a:lnTo>
                        <a:pt x="53" y="2"/>
                      </a:lnTo>
                      <a:lnTo>
                        <a:pt x="62" y="2"/>
                      </a:lnTo>
                      <a:lnTo>
                        <a:pt x="71" y="3"/>
                      </a:lnTo>
                      <a:lnTo>
                        <a:pt x="80" y="3"/>
                      </a:lnTo>
                      <a:lnTo>
                        <a:pt x="88" y="2"/>
                      </a:lnTo>
                      <a:lnTo>
                        <a:pt x="95" y="1"/>
                      </a:lnTo>
                      <a:lnTo>
                        <a:pt x="99" y="0"/>
                      </a:lnTo>
                      <a:lnTo>
                        <a:pt x="101" y="1"/>
                      </a:lnTo>
                      <a:lnTo>
                        <a:pt x="103" y="2"/>
                      </a:lnTo>
                      <a:lnTo>
                        <a:pt x="104" y="4"/>
                      </a:lnTo>
                      <a:lnTo>
                        <a:pt x="105" y="9"/>
                      </a:lnTo>
                      <a:lnTo>
                        <a:pt x="107" y="17"/>
                      </a:lnTo>
                      <a:lnTo>
                        <a:pt x="109" y="25"/>
                      </a:lnTo>
                      <a:lnTo>
                        <a:pt x="110" y="28"/>
                      </a:lnTo>
                      <a:lnTo>
                        <a:pt x="114" y="28"/>
                      </a:lnTo>
                      <a:lnTo>
                        <a:pt x="118" y="28"/>
                      </a:lnTo>
                      <a:lnTo>
                        <a:pt x="120" y="28"/>
                      </a:lnTo>
                      <a:lnTo>
                        <a:pt x="122" y="28"/>
                      </a:lnTo>
                      <a:lnTo>
                        <a:pt x="123" y="28"/>
                      </a:lnTo>
                      <a:lnTo>
                        <a:pt x="124" y="24"/>
                      </a:lnTo>
                      <a:lnTo>
                        <a:pt x="126" y="16"/>
                      </a:lnTo>
                      <a:lnTo>
                        <a:pt x="128" y="8"/>
                      </a:lnTo>
                      <a:lnTo>
                        <a:pt x="130" y="2"/>
                      </a:lnTo>
                      <a:lnTo>
                        <a:pt x="132" y="0"/>
                      </a:lnTo>
                      <a:lnTo>
                        <a:pt x="134" y="0"/>
                      </a:lnTo>
                      <a:lnTo>
                        <a:pt x="136" y="0"/>
                      </a:lnTo>
                      <a:lnTo>
                        <a:pt x="138" y="0"/>
                      </a:lnTo>
                      <a:lnTo>
                        <a:pt x="141" y="0"/>
                      </a:lnTo>
                      <a:lnTo>
                        <a:pt x="146" y="1"/>
                      </a:lnTo>
                      <a:lnTo>
                        <a:pt x="153" y="1"/>
                      </a:lnTo>
                      <a:lnTo>
                        <a:pt x="161" y="2"/>
                      </a:lnTo>
                      <a:lnTo>
                        <a:pt x="170" y="2"/>
                      </a:lnTo>
                      <a:lnTo>
                        <a:pt x="179" y="2"/>
                      </a:lnTo>
                      <a:lnTo>
                        <a:pt x="187" y="1"/>
                      </a:lnTo>
                      <a:lnTo>
                        <a:pt x="194" y="0"/>
                      </a:lnTo>
                      <a:lnTo>
                        <a:pt x="198" y="0"/>
                      </a:lnTo>
                      <a:lnTo>
                        <a:pt x="201" y="0"/>
                      </a:lnTo>
                      <a:lnTo>
                        <a:pt x="203" y="1"/>
                      </a:lnTo>
                      <a:lnTo>
                        <a:pt x="204" y="3"/>
                      </a:lnTo>
                      <a:lnTo>
                        <a:pt x="205" y="9"/>
                      </a:lnTo>
                      <a:lnTo>
                        <a:pt x="207" y="17"/>
                      </a:lnTo>
                      <a:lnTo>
                        <a:pt x="210" y="25"/>
                      </a:lnTo>
                      <a:lnTo>
                        <a:pt x="211" y="28"/>
                      </a:lnTo>
                      <a:lnTo>
                        <a:pt x="215" y="28"/>
                      </a:lnTo>
                      <a:lnTo>
                        <a:pt x="218" y="28"/>
                      </a:lnTo>
                      <a:lnTo>
                        <a:pt x="221" y="28"/>
                      </a:lnTo>
                      <a:lnTo>
                        <a:pt x="222" y="29"/>
                      </a:lnTo>
                      <a:lnTo>
                        <a:pt x="223" y="29"/>
                      </a:lnTo>
                      <a:lnTo>
                        <a:pt x="224" y="25"/>
                      </a:lnTo>
                      <a:lnTo>
                        <a:pt x="226" y="17"/>
                      </a:lnTo>
                      <a:lnTo>
                        <a:pt x="228" y="8"/>
                      </a:lnTo>
                      <a:lnTo>
                        <a:pt x="230" y="3"/>
                      </a:lnTo>
                      <a:lnTo>
                        <a:pt x="232" y="1"/>
                      </a:lnTo>
                      <a:lnTo>
                        <a:pt x="234" y="0"/>
                      </a:lnTo>
                      <a:lnTo>
                        <a:pt x="236" y="1"/>
                      </a:lnTo>
                      <a:lnTo>
                        <a:pt x="238" y="1"/>
                      </a:lnTo>
                      <a:lnTo>
                        <a:pt x="241" y="1"/>
                      </a:lnTo>
                      <a:lnTo>
                        <a:pt x="246" y="2"/>
                      </a:lnTo>
                      <a:lnTo>
                        <a:pt x="253" y="2"/>
                      </a:lnTo>
                      <a:lnTo>
                        <a:pt x="261" y="2"/>
                      </a:lnTo>
                      <a:lnTo>
                        <a:pt x="270" y="3"/>
                      </a:lnTo>
                      <a:lnTo>
                        <a:pt x="279" y="3"/>
                      </a:lnTo>
                      <a:lnTo>
                        <a:pt x="287" y="2"/>
                      </a:lnTo>
                      <a:lnTo>
                        <a:pt x="294" y="1"/>
                      </a:lnTo>
                      <a:lnTo>
                        <a:pt x="298" y="0"/>
                      </a:lnTo>
                      <a:lnTo>
                        <a:pt x="301" y="0"/>
                      </a:lnTo>
                      <a:lnTo>
                        <a:pt x="303" y="2"/>
                      </a:lnTo>
                      <a:lnTo>
                        <a:pt x="304" y="4"/>
                      </a:lnTo>
                      <a:lnTo>
                        <a:pt x="305" y="9"/>
                      </a:lnTo>
                      <a:lnTo>
                        <a:pt x="307" y="17"/>
                      </a:lnTo>
                      <a:lnTo>
                        <a:pt x="308" y="24"/>
                      </a:lnTo>
                      <a:lnTo>
                        <a:pt x="309" y="27"/>
                      </a:lnTo>
                      <a:lnTo>
                        <a:pt x="314" y="29"/>
                      </a:lnTo>
                      <a:lnTo>
                        <a:pt x="318" y="29"/>
                      </a:lnTo>
                      <a:lnTo>
                        <a:pt x="320" y="28"/>
                      </a:lnTo>
                      <a:lnTo>
                        <a:pt x="322" y="28"/>
                      </a:lnTo>
                      <a:lnTo>
                        <a:pt x="323" y="28"/>
                      </a:lnTo>
                      <a:lnTo>
                        <a:pt x="324" y="24"/>
                      </a:lnTo>
                      <a:lnTo>
                        <a:pt x="326" y="16"/>
                      </a:lnTo>
                      <a:lnTo>
                        <a:pt x="328" y="8"/>
                      </a:lnTo>
                      <a:lnTo>
                        <a:pt x="330" y="2"/>
                      </a:lnTo>
                      <a:lnTo>
                        <a:pt x="332" y="0"/>
                      </a:lnTo>
                      <a:lnTo>
                        <a:pt x="333" y="0"/>
                      </a:lnTo>
                      <a:lnTo>
                        <a:pt x="335" y="0"/>
                      </a:lnTo>
                      <a:lnTo>
                        <a:pt x="337" y="0"/>
                      </a:lnTo>
                      <a:lnTo>
                        <a:pt x="340" y="0"/>
                      </a:lnTo>
                      <a:lnTo>
                        <a:pt x="345" y="1"/>
                      </a:lnTo>
                      <a:lnTo>
                        <a:pt x="352" y="1"/>
                      </a:lnTo>
                      <a:lnTo>
                        <a:pt x="361" y="2"/>
                      </a:lnTo>
                      <a:lnTo>
                        <a:pt x="370" y="2"/>
                      </a:lnTo>
                      <a:lnTo>
                        <a:pt x="379" y="2"/>
                      </a:lnTo>
                      <a:lnTo>
                        <a:pt x="388" y="1"/>
                      </a:lnTo>
                      <a:lnTo>
                        <a:pt x="395" y="0"/>
                      </a:lnTo>
                      <a:lnTo>
                        <a:pt x="399" y="0"/>
                      </a:lnTo>
                      <a:lnTo>
                        <a:pt x="401" y="0"/>
                      </a:lnTo>
                      <a:lnTo>
                        <a:pt x="403" y="1"/>
                      </a:lnTo>
                      <a:lnTo>
                        <a:pt x="404" y="3"/>
                      </a:lnTo>
                      <a:lnTo>
                        <a:pt x="405" y="9"/>
                      </a:lnTo>
                      <a:lnTo>
                        <a:pt x="407" y="17"/>
                      </a:lnTo>
                      <a:lnTo>
                        <a:pt x="409" y="25"/>
                      </a:lnTo>
                      <a:lnTo>
                        <a:pt x="410" y="28"/>
                      </a:lnTo>
                      <a:lnTo>
                        <a:pt x="415" y="28"/>
                      </a:lnTo>
                      <a:lnTo>
                        <a:pt x="421" y="28"/>
                      </a:lnTo>
                      <a:lnTo>
                        <a:pt x="423" y="29"/>
                      </a:lnTo>
                      <a:lnTo>
                        <a:pt x="423" y="30"/>
                      </a:lnTo>
                      <a:lnTo>
                        <a:pt x="424" y="32"/>
                      </a:lnTo>
                      <a:lnTo>
                        <a:pt x="424" y="35"/>
                      </a:lnTo>
                      <a:lnTo>
                        <a:pt x="425" y="43"/>
                      </a:lnTo>
                      <a:lnTo>
                        <a:pt x="426" y="58"/>
                      </a:lnTo>
                      <a:lnTo>
                        <a:pt x="427" y="72"/>
                      </a:lnTo>
                      <a:lnTo>
                        <a:pt x="427" y="79"/>
                      </a:lnTo>
                      <a:lnTo>
                        <a:pt x="427" y="81"/>
                      </a:lnTo>
                      <a:lnTo>
                        <a:pt x="425" y="82"/>
                      </a:lnTo>
                      <a:lnTo>
                        <a:pt x="423" y="83"/>
                      </a:lnTo>
                      <a:lnTo>
                        <a:pt x="420" y="83"/>
                      </a:lnTo>
                      <a:lnTo>
                        <a:pt x="414" y="83"/>
                      </a:lnTo>
                      <a:lnTo>
                        <a:pt x="401" y="83"/>
                      </a:lnTo>
                      <a:lnTo>
                        <a:pt x="379" y="83"/>
                      </a:lnTo>
                      <a:lnTo>
                        <a:pt x="353" y="83"/>
                      </a:lnTo>
                      <a:lnTo>
                        <a:pt x="323" y="83"/>
                      </a:lnTo>
                      <a:lnTo>
                        <a:pt x="289" y="83"/>
                      </a:lnTo>
                      <a:lnTo>
                        <a:pt x="253" y="83"/>
                      </a:lnTo>
                      <a:lnTo>
                        <a:pt x="216" y="83"/>
                      </a:lnTo>
                      <a:lnTo>
                        <a:pt x="178" y="83"/>
                      </a:lnTo>
                      <a:lnTo>
                        <a:pt x="142" y="83"/>
                      </a:lnTo>
                      <a:lnTo>
                        <a:pt x="109" y="83"/>
                      </a:lnTo>
                      <a:lnTo>
                        <a:pt x="79" y="83"/>
                      </a:lnTo>
                      <a:lnTo>
                        <a:pt x="53" y="83"/>
                      </a:lnTo>
                      <a:lnTo>
                        <a:pt x="33" y="83"/>
                      </a:lnTo>
                      <a:lnTo>
                        <a:pt x="20" y="83"/>
                      </a:lnTo>
                      <a:lnTo>
                        <a:pt x="16" y="83"/>
                      </a:lnTo>
                      <a:lnTo>
                        <a:pt x="14" y="83"/>
                      </a:lnTo>
                      <a:lnTo>
                        <a:pt x="10" y="82"/>
                      </a:lnTo>
                      <a:lnTo>
                        <a:pt x="6" y="80"/>
                      </a:lnTo>
                      <a:lnTo>
                        <a:pt x="4" y="73"/>
                      </a:lnTo>
                      <a:lnTo>
                        <a:pt x="3" y="62"/>
                      </a:lnTo>
                      <a:lnTo>
                        <a:pt x="0" y="47"/>
                      </a:lnTo>
                      <a:lnTo>
                        <a:pt x="1" y="34"/>
                      </a:lnTo>
                      <a:lnTo>
                        <a:pt x="8" y="29"/>
                      </a:lnTo>
                      <a:lnTo>
                        <a:pt x="23" y="2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0173" name="Freeform 563"/>
                <p:cNvSpPr>
                  <a:spLocks/>
                </p:cNvSpPr>
                <p:nvPr/>
              </p:nvSpPr>
              <p:spPr bwMode="auto">
                <a:xfrm>
                  <a:off x="1896" y="2330"/>
                  <a:ext cx="9" cy="4"/>
                </a:xfrm>
                <a:custGeom>
                  <a:avLst/>
                  <a:gdLst>
                    <a:gd name="T0" fmla="*/ 0 w 77"/>
                    <a:gd name="T1" fmla="*/ 0 h 33"/>
                    <a:gd name="T2" fmla="*/ 0 w 77"/>
                    <a:gd name="T3" fmla="*/ 0 h 33"/>
                    <a:gd name="T4" fmla="*/ 0 w 77"/>
                    <a:gd name="T5" fmla="*/ 0 h 33"/>
                    <a:gd name="T6" fmla="*/ 0 w 77"/>
                    <a:gd name="T7" fmla="*/ 0 h 33"/>
                    <a:gd name="T8" fmla="*/ 0 w 77"/>
                    <a:gd name="T9" fmla="*/ 0 h 33"/>
                    <a:gd name="T10" fmla="*/ 0 w 77"/>
                    <a:gd name="T11" fmla="*/ 0 h 33"/>
                    <a:gd name="T12" fmla="*/ 0 w 77"/>
                    <a:gd name="T13" fmla="*/ 0 h 33"/>
                    <a:gd name="T14" fmla="*/ 0 w 77"/>
                    <a:gd name="T15" fmla="*/ 0 h 33"/>
                    <a:gd name="T16" fmla="*/ 0 w 77"/>
                    <a:gd name="T17" fmla="*/ 0 h 33"/>
                    <a:gd name="T18" fmla="*/ 0 w 77"/>
                    <a:gd name="T19" fmla="*/ 0 h 33"/>
                    <a:gd name="T20" fmla="*/ 0 w 77"/>
                    <a:gd name="T21" fmla="*/ 0 h 33"/>
                    <a:gd name="T22" fmla="*/ 0 w 77"/>
                    <a:gd name="T23" fmla="*/ 0 h 33"/>
                    <a:gd name="T24" fmla="*/ 0 w 77"/>
                    <a:gd name="T25" fmla="*/ 0 h 33"/>
                    <a:gd name="T26" fmla="*/ 0 w 77"/>
                    <a:gd name="T27" fmla="*/ 0 h 33"/>
                    <a:gd name="T28" fmla="*/ 0 w 77"/>
                    <a:gd name="T29" fmla="*/ 0 h 33"/>
                    <a:gd name="T30" fmla="*/ 0 w 77"/>
                    <a:gd name="T31" fmla="*/ 0 h 33"/>
                    <a:gd name="T32" fmla="*/ 0 w 77"/>
                    <a:gd name="T33" fmla="*/ 0 h 33"/>
                    <a:gd name="T34" fmla="*/ 0 w 77"/>
                    <a:gd name="T35" fmla="*/ 0 h 33"/>
                    <a:gd name="T36" fmla="*/ 0 w 77"/>
                    <a:gd name="T37" fmla="*/ 0 h 33"/>
                    <a:gd name="T38" fmla="*/ 0 w 77"/>
                    <a:gd name="T39" fmla="*/ 0 h 33"/>
                    <a:gd name="T40" fmla="*/ 0 w 77"/>
                    <a:gd name="T41" fmla="*/ 0 h 33"/>
                    <a:gd name="T42" fmla="*/ 0 w 77"/>
                    <a:gd name="T43" fmla="*/ 0 h 33"/>
                    <a:gd name="T44" fmla="*/ 0 w 77"/>
                    <a:gd name="T45" fmla="*/ 0 h 33"/>
                    <a:gd name="T46" fmla="*/ 0 w 77"/>
                    <a:gd name="T47" fmla="*/ 0 h 33"/>
                    <a:gd name="T48" fmla="*/ 0 w 77"/>
                    <a:gd name="T49" fmla="*/ 0 h 33"/>
                    <a:gd name="T50" fmla="*/ 0 w 77"/>
                    <a:gd name="T51" fmla="*/ 0 h 33"/>
                    <a:gd name="T52" fmla="*/ 0 w 77"/>
                    <a:gd name="T53" fmla="*/ 0 h 33"/>
                    <a:gd name="T54" fmla="*/ 0 w 77"/>
                    <a:gd name="T55" fmla="*/ 0 h 33"/>
                    <a:gd name="T56" fmla="*/ 0 w 77"/>
                    <a:gd name="T57" fmla="*/ 0 h 33"/>
                    <a:gd name="T58" fmla="*/ 0 w 77"/>
                    <a:gd name="T59" fmla="*/ 0 h 33"/>
                    <a:gd name="T60" fmla="*/ 0 w 77"/>
                    <a:gd name="T61" fmla="*/ 0 h 33"/>
                    <a:gd name="T62" fmla="*/ 0 w 77"/>
                    <a:gd name="T63" fmla="*/ 0 h 33"/>
                    <a:gd name="T64" fmla="*/ 0 w 77"/>
                    <a:gd name="T65" fmla="*/ 0 h 33"/>
                    <a:gd name="T66" fmla="*/ 0 w 77"/>
                    <a:gd name="T67" fmla="*/ 0 h 33"/>
                    <a:gd name="T68" fmla="*/ 0 w 77"/>
                    <a:gd name="T69" fmla="*/ 0 h 33"/>
                    <a:gd name="T70" fmla="*/ 0 w 77"/>
                    <a:gd name="T71" fmla="*/ 0 h 33"/>
                    <a:gd name="T72" fmla="*/ 0 w 77"/>
                    <a:gd name="T73" fmla="*/ 0 h 33"/>
                    <a:gd name="T74" fmla="*/ 0 w 77"/>
                    <a:gd name="T75" fmla="*/ 0 h 33"/>
                    <a:gd name="T76" fmla="*/ 0 w 77"/>
                    <a:gd name="T77" fmla="*/ 0 h 33"/>
                    <a:gd name="T78" fmla="*/ 0 w 77"/>
                    <a:gd name="T79" fmla="*/ 0 h 33"/>
                    <a:gd name="T80" fmla="*/ 0 w 77"/>
                    <a:gd name="T81" fmla="*/ 0 h 3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77" h="33">
                      <a:moveTo>
                        <a:pt x="75" y="4"/>
                      </a:moveTo>
                      <a:lnTo>
                        <a:pt x="74" y="2"/>
                      </a:lnTo>
                      <a:lnTo>
                        <a:pt x="72" y="0"/>
                      </a:lnTo>
                      <a:lnTo>
                        <a:pt x="70" y="0"/>
                      </a:lnTo>
                      <a:lnTo>
                        <a:pt x="66" y="1"/>
                      </a:lnTo>
                      <a:lnTo>
                        <a:pt x="59" y="2"/>
                      </a:lnTo>
                      <a:lnTo>
                        <a:pt x="50" y="3"/>
                      </a:lnTo>
                      <a:lnTo>
                        <a:pt x="41" y="3"/>
                      </a:lnTo>
                      <a:lnTo>
                        <a:pt x="32" y="2"/>
                      </a:lnTo>
                      <a:lnTo>
                        <a:pt x="23" y="2"/>
                      </a:lnTo>
                      <a:lnTo>
                        <a:pt x="16" y="2"/>
                      </a:lnTo>
                      <a:lnTo>
                        <a:pt x="11" y="1"/>
                      </a:lnTo>
                      <a:lnTo>
                        <a:pt x="8" y="1"/>
                      </a:lnTo>
                      <a:lnTo>
                        <a:pt x="6" y="1"/>
                      </a:lnTo>
                      <a:lnTo>
                        <a:pt x="3" y="0"/>
                      </a:lnTo>
                      <a:lnTo>
                        <a:pt x="2" y="1"/>
                      </a:lnTo>
                      <a:lnTo>
                        <a:pt x="1" y="3"/>
                      </a:lnTo>
                      <a:lnTo>
                        <a:pt x="0" y="9"/>
                      </a:lnTo>
                      <a:lnTo>
                        <a:pt x="0" y="15"/>
                      </a:lnTo>
                      <a:lnTo>
                        <a:pt x="0" y="21"/>
                      </a:lnTo>
                      <a:lnTo>
                        <a:pt x="1" y="25"/>
                      </a:lnTo>
                      <a:lnTo>
                        <a:pt x="1" y="27"/>
                      </a:lnTo>
                      <a:lnTo>
                        <a:pt x="2" y="29"/>
                      </a:lnTo>
                      <a:lnTo>
                        <a:pt x="4" y="30"/>
                      </a:lnTo>
                      <a:lnTo>
                        <a:pt x="7" y="31"/>
                      </a:lnTo>
                      <a:lnTo>
                        <a:pt x="11" y="31"/>
                      </a:lnTo>
                      <a:lnTo>
                        <a:pt x="17" y="32"/>
                      </a:lnTo>
                      <a:lnTo>
                        <a:pt x="26" y="32"/>
                      </a:lnTo>
                      <a:lnTo>
                        <a:pt x="36" y="33"/>
                      </a:lnTo>
                      <a:lnTo>
                        <a:pt x="46" y="33"/>
                      </a:lnTo>
                      <a:lnTo>
                        <a:pt x="57" y="33"/>
                      </a:lnTo>
                      <a:lnTo>
                        <a:pt x="65" y="32"/>
                      </a:lnTo>
                      <a:lnTo>
                        <a:pt x="70" y="31"/>
                      </a:lnTo>
                      <a:lnTo>
                        <a:pt x="73" y="30"/>
                      </a:lnTo>
                      <a:lnTo>
                        <a:pt x="75" y="29"/>
                      </a:lnTo>
                      <a:lnTo>
                        <a:pt x="76" y="27"/>
                      </a:lnTo>
                      <a:lnTo>
                        <a:pt x="77" y="24"/>
                      </a:lnTo>
                      <a:lnTo>
                        <a:pt x="77" y="20"/>
                      </a:lnTo>
                      <a:lnTo>
                        <a:pt x="76" y="13"/>
                      </a:lnTo>
                      <a:lnTo>
                        <a:pt x="75" y="7"/>
                      </a:lnTo>
                      <a:lnTo>
                        <a:pt x="75" y="4"/>
                      </a:lnTo>
                      <a:close/>
                    </a:path>
                  </a:pathLst>
                </a:custGeom>
                <a:solidFill>
                  <a:srgbClr val="E5DDD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0174" name="Freeform 564"/>
                <p:cNvSpPr>
                  <a:spLocks/>
                </p:cNvSpPr>
                <p:nvPr/>
              </p:nvSpPr>
              <p:spPr bwMode="auto">
                <a:xfrm>
                  <a:off x="1896" y="2330"/>
                  <a:ext cx="9" cy="4"/>
                </a:xfrm>
                <a:custGeom>
                  <a:avLst/>
                  <a:gdLst>
                    <a:gd name="T0" fmla="*/ 0 w 77"/>
                    <a:gd name="T1" fmla="*/ 0 h 33"/>
                    <a:gd name="T2" fmla="*/ 0 w 77"/>
                    <a:gd name="T3" fmla="*/ 0 h 33"/>
                    <a:gd name="T4" fmla="*/ 0 w 77"/>
                    <a:gd name="T5" fmla="*/ 0 h 33"/>
                    <a:gd name="T6" fmla="*/ 0 w 77"/>
                    <a:gd name="T7" fmla="*/ 0 h 33"/>
                    <a:gd name="T8" fmla="*/ 0 w 77"/>
                    <a:gd name="T9" fmla="*/ 0 h 33"/>
                    <a:gd name="T10" fmla="*/ 0 w 77"/>
                    <a:gd name="T11" fmla="*/ 0 h 33"/>
                    <a:gd name="T12" fmla="*/ 0 w 77"/>
                    <a:gd name="T13" fmla="*/ 0 h 33"/>
                    <a:gd name="T14" fmla="*/ 0 w 77"/>
                    <a:gd name="T15" fmla="*/ 0 h 33"/>
                    <a:gd name="T16" fmla="*/ 0 w 77"/>
                    <a:gd name="T17" fmla="*/ 0 h 33"/>
                    <a:gd name="T18" fmla="*/ 0 w 77"/>
                    <a:gd name="T19" fmla="*/ 0 h 33"/>
                    <a:gd name="T20" fmla="*/ 0 w 77"/>
                    <a:gd name="T21" fmla="*/ 0 h 33"/>
                    <a:gd name="T22" fmla="*/ 0 w 77"/>
                    <a:gd name="T23" fmla="*/ 0 h 33"/>
                    <a:gd name="T24" fmla="*/ 0 w 77"/>
                    <a:gd name="T25" fmla="*/ 0 h 33"/>
                    <a:gd name="T26" fmla="*/ 0 w 77"/>
                    <a:gd name="T27" fmla="*/ 0 h 33"/>
                    <a:gd name="T28" fmla="*/ 0 w 77"/>
                    <a:gd name="T29" fmla="*/ 0 h 33"/>
                    <a:gd name="T30" fmla="*/ 0 w 77"/>
                    <a:gd name="T31" fmla="*/ 0 h 33"/>
                    <a:gd name="T32" fmla="*/ 0 w 77"/>
                    <a:gd name="T33" fmla="*/ 0 h 33"/>
                    <a:gd name="T34" fmla="*/ 0 w 77"/>
                    <a:gd name="T35" fmla="*/ 0 h 33"/>
                    <a:gd name="T36" fmla="*/ 0 w 77"/>
                    <a:gd name="T37" fmla="*/ 0 h 33"/>
                    <a:gd name="T38" fmla="*/ 0 w 77"/>
                    <a:gd name="T39" fmla="*/ 0 h 33"/>
                    <a:gd name="T40" fmla="*/ 0 w 77"/>
                    <a:gd name="T41" fmla="*/ 0 h 33"/>
                    <a:gd name="T42" fmla="*/ 0 w 77"/>
                    <a:gd name="T43" fmla="*/ 0 h 33"/>
                    <a:gd name="T44" fmla="*/ 0 w 77"/>
                    <a:gd name="T45" fmla="*/ 0 h 33"/>
                    <a:gd name="T46" fmla="*/ 0 w 77"/>
                    <a:gd name="T47" fmla="*/ 0 h 33"/>
                    <a:gd name="T48" fmla="*/ 0 w 77"/>
                    <a:gd name="T49" fmla="*/ 0 h 33"/>
                    <a:gd name="T50" fmla="*/ 0 w 77"/>
                    <a:gd name="T51" fmla="*/ 0 h 33"/>
                    <a:gd name="T52" fmla="*/ 0 w 77"/>
                    <a:gd name="T53" fmla="*/ 0 h 33"/>
                    <a:gd name="T54" fmla="*/ 0 w 77"/>
                    <a:gd name="T55" fmla="*/ 0 h 33"/>
                    <a:gd name="T56" fmla="*/ 0 w 77"/>
                    <a:gd name="T57" fmla="*/ 0 h 33"/>
                    <a:gd name="T58" fmla="*/ 0 w 77"/>
                    <a:gd name="T59" fmla="*/ 0 h 33"/>
                    <a:gd name="T60" fmla="*/ 0 w 77"/>
                    <a:gd name="T61" fmla="*/ 0 h 33"/>
                    <a:gd name="T62" fmla="*/ 0 w 77"/>
                    <a:gd name="T63" fmla="*/ 0 h 33"/>
                    <a:gd name="T64" fmla="*/ 0 w 77"/>
                    <a:gd name="T65" fmla="*/ 0 h 33"/>
                    <a:gd name="T66" fmla="*/ 0 w 77"/>
                    <a:gd name="T67" fmla="*/ 0 h 33"/>
                    <a:gd name="T68" fmla="*/ 0 w 77"/>
                    <a:gd name="T69" fmla="*/ 0 h 33"/>
                    <a:gd name="T70" fmla="*/ 0 w 77"/>
                    <a:gd name="T71" fmla="*/ 0 h 33"/>
                    <a:gd name="T72" fmla="*/ 0 w 77"/>
                    <a:gd name="T73" fmla="*/ 0 h 33"/>
                    <a:gd name="T74" fmla="*/ 0 w 77"/>
                    <a:gd name="T75" fmla="*/ 0 h 33"/>
                    <a:gd name="T76" fmla="*/ 0 w 77"/>
                    <a:gd name="T77" fmla="*/ 0 h 33"/>
                    <a:gd name="T78" fmla="*/ 0 w 77"/>
                    <a:gd name="T79" fmla="*/ 0 h 33"/>
                    <a:gd name="T80" fmla="*/ 0 w 77"/>
                    <a:gd name="T81" fmla="*/ 0 h 33"/>
                    <a:gd name="T82" fmla="*/ 0 w 77"/>
                    <a:gd name="T83" fmla="*/ 0 h 33"/>
                    <a:gd name="T84" fmla="*/ 0 w 77"/>
                    <a:gd name="T85" fmla="*/ 0 h 33"/>
                    <a:gd name="T86" fmla="*/ 0 w 77"/>
                    <a:gd name="T87" fmla="*/ 0 h 33"/>
                    <a:gd name="T88" fmla="*/ 0 w 77"/>
                    <a:gd name="T89" fmla="*/ 0 h 33"/>
                    <a:gd name="T90" fmla="*/ 0 w 77"/>
                    <a:gd name="T91" fmla="*/ 0 h 33"/>
                    <a:gd name="T92" fmla="*/ 0 w 77"/>
                    <a:gd name="T93" fmla="*/ 0 h 33"/>
                    <a:gd name="T94" fmla="*/ 0 w 77"/>
                    <a:gd name="T95" fmla="*/ 0 h 33"/>
                    <a:gd name="T96" fmla="*/ 0 w 77"/>
                    <a:gd name="T97" fmla="*/ 0 h 3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77" h="33">
                      <a:moveTo>
                        <a:pt x="75" y="4"/>
                      </a:moveTo>
                      <a:lnTo>
                        <a:pt x="75" y="4"/>
                      </a:lnTo>
                      <a:lnTo>
                        <a:pt x="74" y="2"/>
                      </a:lnTo>
                      <a:lnTo>
                        <a:pt x="72" y="0"/>
                      </a:lnTo>
                      <a:lnTo>
                        <a:pt x="70" y="0"/>
                      </a:lnTo>
                      <a:lnTo>
                        <a:pt x="66" y="1"/>
                      </a:lnTo>
                      <a:lnTo>
                        <a:pt x="59" y="2"/>
                      </a:lnTo>
                      <a:lnTo>
                        <a:pt x="50" y="3"/>
                      </a:lnTo>
                      <a:lnTo>
                        <a:pt x="41" y="3"/>
                      </a:lnTo>
                      <a:lnTo>
                        <a:pt x="32" y="2"/>
                      </a:lnTo>
                      <a:lnTo>
                        <a:pt x="23" y="2"/>
                      </a:lnTo>
                      <a:lnTo>
                        <a:pt x="16" y="2"/>
                      </a:lnTo>
                      <a:lnTo>
                        <a:pt x="11" y="1"/>
                      </a:lnTo>
                      <a:lnTo>
                        <a:pt x="8" y="1"/>
                      </a:lnTo>
                      <a:lnTo>
                        <a:pt x="6" y="1"/>
                      </a:lnTo>
                      <a:lnTo>
                        <a:pt x="3" y="0"/>
                      </a:lnTo>
                      <a:lnTo>
                        <a:pt x="2" y="1"/>
                      </a:lnTo>
                      <a:lnTo>
                        <a:pt x="1" y="3"/>
                      </a:lnTo>
                      <a:lnTo>
                        <a:pt x="0" y="9"/>
                      </a:lnTo>
                      <a:lnTo>
                        <a:pt x="0" y="15"/>
                      </a:lnTo>
                      <a:lnTo>
                        <a:pt x="0" y="21"/>
                      </a:lnTo>
                      <a:lnTo>
                        <a:pt x="1" y="25"/>
                      </a:lnTo>
                      <a:lnTo>
                        <a:pt x="1" y="27"/>
                      </a:lnTo>
                      <a:lnTo>
                        <a:pt x="2" y="29"/>
                      </a:lnTo>
                      <a:lnTo>
                        <a:pt x="4" y="30"/>
                      </a:lnTo>
                      <a:lnTo>
                        <a:pt x="7" y="31"/>
                      </a:lnTo>
                      <a:lnTo>
                        <a:pt x="11" y="31"/>
                      </a:lnTo>
                      <a:lnTo>
                        <a:pt x="17" y="32"/>
                      </a:lnTo>
                      <a:lnTo>
                        <a:pt x="26" y="32"/>
                      </a:lnTo>
                      <a:lnTo>
                        <a:pt x="36" y="33"/>
                      </a:lnTo>
                      <a:lnTo>
                        <a:pt x="46" y="33"/>
                      </a:lnTo>
                      <a:lnTo>
                        <a:pt x="57" y="33"/>
                      </a:lnTo>
                      <a:lnTo>
                        <a:pt x="65" y="32"/>
                      </a:lnTo>
                      <a:lnTo>
                        <a:pt x="70" y="31"/>
                      </a:lnTo>
                      <a:lnTo>
                        <a:pt x="73" y="30"/>
                      </a:lnTo>
                      <a:lnTo>
                        <a:pt x="75" y="29"/>
                      </a:lnTo>
                      <a:lnTo>
                        <a:pt x="76" y="27"/>
                      </a:lnTo>
                      <a:lnTo>
                        <a:pt x="77" y="24"/>
                      </a:lnTo>
                      <a:lnTo>
                        <a:pt x="77" y="20"/>
                      </a:lnTo>
                      <a:lnTo>
                        <a:pt x="76" y="13"/>
                      </a:lnTo>
                      <a:lnTo>
                        <a:pt x="75" y="7"/>
                      </a:lnTo>
                      <a:lnTo>
                        <a:pt x="75" y="4"/>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40175" name="Freeform 565"/>
                <p:cNvSpPr>
                  <a:spLocks/>
                </p:cNvSpPr>
                <p:nvPr/>
              </p:nvSpPr>
              <p:spPr bwMode="auto">
                <a:xfrm>
                  <a:off x="1883" y="2330"/>
                  <a:ext cx="10" cy="4"/>
                </a:xfrm>
                <a:custGeom>
                  <a:avLst/>
                  <a:gdLst>
                    <a:gd name="T0" fmla="*/ 0 w 76"/>
                    <a:gd name="T1" fmla="*/ 0 h 33"/>
                    <a:gd name="T2" fmla="*/ 0 w 76"/>
                    <a:gd name="T3" fmla="*/ 0 h 33"/>
                    <a:gd name="T4" fmla="*/ 0 w 76"/>
                    <a:gd name="T5" fmla="*/ 0 h 33"/>
                    <a:gd name="T6" fmla="*/ 0 w 76"/>
                    <a:gd name="T7" fmla="*/ 0 h 33"/>
                    <a:gd name="T8" fmla="*/ 0 w 76"/>
                    <a:gd name="T9" fmla="*/ 0 h 33"/>
                    <a:gd name="T10" fmla="*/ 0 w 76"/>
                    <a:gd name="T11" fmla="*/ 0 h 33"/>
                    <a:gd name="T12" fmla="*/ 0 w 76"/>
                    <a:gd name="T13" fmla="*/ 0 h 33"/>
                    <a:gd name="T14" fmla="*/ 0 w 76"/>
                    <a:gd name="T15" fmla="*/ 0 h 33"/>
                    <a:gd name="T16" fmla="*/ 0 w 76"/>
                    <a:gd name="T17" fmla="*/ 0 h 33"/>
                    <a:gd name="T18" fmla="*/ 0 w 76"/>
                    <a:gd name="T19" fmla="*/ 0 h 33"/>
                    <a:gd name="T20" fmla="*/ 0 w 76"/>
                    <a:gd name="T21" fmla="*/ 0 h 33"/>
                    <a:gd name="T22" fmla="*/ 0 w 76"/>
                    <a:gd name="T23" fmla="*/ 0 h 33"/>
                    <a:gd name="T24" fmla="*/ 0 w 76"/>
                    <a:gd name="T25" fmla="*/ 0 h 33"/>
                    <a:gd name="T26" fmla="*/ 0 w 76"/>
                    <a:gd name="T27" fmla="*/ 0 h 33"/>
                    <a:gd name="T28" fmla="*/ 0 w 76"/>
                    <a:gd name="T29" fmla="*/ 0 h 33"/>
                    <a:gd name="T30" fmla="*/ 0 w 76"/>
                    <a:gd name="T31" fmla="*/ 0 h 33"/>
                    <a:gd name="T32" fmla="*/ 0 w 76"/>
                    <a:gd name="T33" fmla="*/ 0 h 33"/>
                    <a:gd name="T34" fmla="*/ 0 w 76"/>
                    <a:gd name="T35" fmla="*/ 0 h 33"/>
                    <a:gd name="T36" fmla="*/ 0 w 76"/>
                    <a:gd name="T37" fmla="*/ 0 h 33"/>
                    <a:gd name="T38" fmla="*/ 0 w 76"/>
                    <a:gd name="T39" fmla="*/ 0 h 33"/>
                    <a:gd name="T40" fmla="*/ 0 w 76"/>
                    <a:gd name="T41" fmla="*/ 0 h 33"/>
                    <a:gd name="T42" fmla="*/ 0 w 76"/>
                    <a:gd name="T43" fmla="*/ 0 h 33"/>
                    <a:gd name="T44" fmla="*/ 0 w 76"/>
                    <a:gd name="T45" fmla="*/ 0 h 33"/>
                    <a:gd name="T46" fmla="*/ 0 w 76"/>
                    <a:gd name="T47" fmla="*/ 0 h 33"/>
                    <a:gd name="T48" fmla="*/ 0 w 76"/>
                    <a:gd name="T49" fmla="*/ 0 h 33"/>
                    <a:gd name="T50" fmla="*/ 0 w 76"/>
                    <a:gd name="T51" fmla="*/ 0 h 33"/>
                    <a:gd name="T52" fmla="*/ 0 w 76"/>
                    <a:gd name="T53" fmla="*/ 0 h 33"/>
                    <a:gd name="T54" fmla="*/ 0 w 76"/>
                    <a:gd name="T55" fmla="*/ 0 h 33"/>
                    <a:gd name="T56" fmla="*/ 0 w 76"/>
                    <a:gd name="T57" fmla="*/ 0 h 33"/>
                    <a:gd name="T58" fmla="*/ 0 w 76"/>
                    <a:gd name="T59" fmla="*/ 0 h 33"/>
                    <a:gd name="T60" fmla="*/ 0 w 76"/>
                    <a:gd name="T61" fmla="*/ 0 h 33"/>
                    <a:gd name="T62" fmla="*/ 0 w 76"/>
                    <a:gd name="T63" fmla="*/ 0 h 33"/>
                    <a:gd name="T64" fmla="*/ 0 w 76"/>
                    <a:gd name="T65" fmla="*/ 0 h 33"/>
                    <a:gd name="T66" fmla="*/ 0 w 76"/>
                    <a:gd name="T67" fmla="*/ 0 h 33"/>
                    <a:gd name="T68" fmla="*/ 0 w 76"/>
                    <a:gd name="T69" fmla="*/ 0 h 33"/>
                    <a:gd name="T70" fmla="*/ 0 w 76"/>
                    <a:gd name="T71" fmla="*/ 0 h 33"/>
                    <a:gd name="T72" fmla="*/ 0 w 76"/>
                    <a:gd name="T73" fmla="*/ 0 h 33"/>
                    <a:gd name="T74" fmla="*/ 0 w 76"/>
                    <a:gd name="T75" fmla="*/ 0 h 33"/>
                    <a:gd name="T76" fmla="*/ 0 w 76"/>
                    <a:gd name="T77" fmla="*/ 0 h 33"/>
                    <a:gd name="T78" fmla="*/ 0 w 76"/>
                    <a:gd name="T79" fmla="*/ 0 h 33"/>
                    <a:gd name="T80" fmla="*/ 0 w 76"/>
                    <a:gd name="T81" fmla="*/ 0 h 3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76" h="33">
                      <a:moveTo>
                        <a:pt x="74" y="4"/>
                      </a:moveTo>
                      <a:lnTo>
                        <a:pt x="73" y="2"/>
                      </a:lnTo>
                      <a:lnTo>
                        <a:pt x="72" y="0"/>
                      </a:lnTo>
                      <a:lnTo>
                        <a:pt x="69" y="0"/>
                      </a:lnTo>
                      <a:lnTo>
                        <a:pt x="65" y="1"/>
                      </a:lnTo>
                      <a:lnTo>
                        <a:pt x="58" y="2"/>
                      </a:lnTo>
                      <a:lnTo>
                        <a:pt x="50" y="3"/>
                      </a:lnTo>
                      <a:lnTo>
                        <a:pt x="41" y="3"/>
                      </a:lnTo>
                      <a:lnTo>
                        <a:pt x="32" y="2"/>
                      </a:lnTo>
                      <a:lnTo>
                        <a:pt x="23" y="2"/>
                      </a:lnTo>
                      <a:lnTo>
                        <a:pt x="16" y="2"/>
                      </a:lnTo>
                      <a:lnTo>
                        <a:pt x="11" y="1"/>
                      </a:lnTo>
                      <a:lnTo>
                        <a:pt x="8" y="1"/>
                      </a:lnTo>
                      <a:lnTo>
                        <a:pt x="6" y="1"/>
                      </a:lnTo>
                      <a:lnTo>
                        <a:pt x="3" y="0"/>
                      </a:lnTo>
                      <a:lnTo>
                        <a:pt x="2" y="1"/>
                      </a:lnTo>
                      <a:lnTo>
                        <a:pt x="1" y="3"/>
                      </a:lnTo>
                      <a:lnTo>
                        <a:pt x="0" y="9"/>
                      </a:lnTo>
                      <a:lnTo>
                        <a:pt x="0" y="15"/>
                      </a:lnTo>
                      <a:lnTo>
                        <a:pt x="0" y="21"/>
                      </a:lnTo>
                      <a:lnTo>
                        <a:pt x="1" y="25"/>
                      </a:lnTo>
                      <a:lnTo>
                        <a:pt x="2" y="27"/>
                      </a:lnTo>
                      <a:lnTo>
                        <a:pt x="3" y="29"/>
                      </a:lnTo>
                      <a:lnTo>
                        <a:pt x="4" y="30"/>
                      </a:lnTo>
                      <a:lnTo>
                        <a:pt x="7" y="31"/>
                      </a:lnTo>
                      <a:lnTo>
                        <a:pt x="11" y="31"/>
                      </a:lnTo>
                      <a:lnTo>
                        <a:pt x="17" y="32"/>
                      </a:lnTo>
                      <a:lnTo>
                        <a:pt x="26" y="32"/>
                      </a:lnTo>
                      <a:lnTo>
                        <a:pt x="36" y="33"/>
                      </a:lnTo>
                      <a:lnTo>
                        <a:pt x="46" y="33"/>
                      </a:lnTo>
                      <a:lnTo>
                        <a:pt x="56" y="33"/>
                      </a:lnTo>
                      <a:lnTo>
                        <a:pt x="64" y="32"/>
                      </a:lnTo>
                      <a:lnTo>
                        <a:pt x="69" y="31"/>
                      </a:lnTo>
                      <a:lnTo>
                        <a:pt x="72" y="30"/>
                      </a:lnTo>
                      <a:lnTo>
                        <a:pt x="74" y="29"/>
                      </a:lnTo>
                      <a:lnTo>
                        <a:pt x="75" y="27"/>
                      </a:lnTo>
                      <a:lnTo>
                        <a:pt x="76" y="24"/>
                      </a:lnTo>
                      <a:lnTo>
                        <a:pt x="76" y="20"/>
                      </a:lnTo>
                      <a:lnTo>
                        <a:pt x="75" y="13"/>
                      </a:lnTo>
                      <a:lnTo>
                        <a:pt x="74" y="7"/>
                      </a:lnTo>
                      <a:lnTo>
                        <a:pt x="74" y="4"/>
                      </a:lnTo>
                      <a:close/>
                    </a:path>
                  </a:pathLst>
                </a:custGeom>
                <a:solidFill>
                  <a:srgbClr val="E5DDD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0176" name="Freeform 566"/>
                <p:cNvSpPr>
                  <a:spLocks/>
                </p:cNvSpPr>
                <p:nvPr/>
              </p:nvSpPr>
              <p:spPr bwMode="auto">
                <a:xfrm>
                  <a:off x="1883" y="2330"/>
                  <a:ext cx="10" cy="4"/>
                </a:xfrm>
                <a:custGeom>
                  <a:avLst/>
                  <a:gdLst>
                    <a:gd name="T0" fmla="*/ 0 w 76"/>
                    <a:gd name="T1" fmla="*/ 0 h 33"/>
                    <a:gd name="T2" fmla="*/ 0 w 76"/>
                    <a:gd name="T3" fmla="*/ 0 h 33"/>
                    <a:gd name="T4" fmla="*/ 0 w 76"/>
                    <a:gd name="T5" fmla="*/ 0 h 33"/>
                    <a:gd name="T6" fmla="*/ 0 w 76"/>
                    <a:gd name="T7" fmla="*/ 0 h 33"/>
                    <a:gd name="T8" fmla="*/ 0 w 76"/>
                    <a:gd name="T9" fmla="*/ 0 h 33"/>
                    <a:gd name="T10" fmla="*/ 0 w 76"/>
                    <a:gd name="T11" fmla="*/ 0 h 33"/>
                    <a:gd name="T12" fmla="*/ 0 w 76"/>
                    <a:gd name="T13" fmla="*/ 0 h 33"/>
                    <a:gd name="T14" fmla="*/ 0 w 76"/>
                    <a:gd name="T15" fmla="*/ 0 h 33"/>
                    <a:gd name="T16" fmla="*/ 0 w 76"/>
                    <a:gd name="T17" fmla="*/ 0 h 33"/>
                    <a:gd name="T18" fmla="*/ 0 w 76"/>
                    <a:gd name="T19" fmla="*/ 0 h 33"/>
                    <a:gd name="T20" fmla="*/ 0 w 76"/>
                    <a:gd name="T21" fmla="*/ 0 h 33"/>
                    <a:gd name="T22" fmla="*/ 0 w 76"/>
                    <a:gd name="T23" fmla="*/ 0 h 33"/>
                    <a:gd name="T24" fmla="*/ 0 w 76"/>
                    <a:gd name="T25" fmla="*/ 0 h 33"/>
                    <a:gd name="T26" fmla="*/ 0 w 76"/>
                    <a:gd name="T27" fmla="*/ 0 h 33"/>
                    <a:gd name="T28" fmla="*/ 0 w 76"/>
                    <a:gd name="T29" fmla="*/ 0 h 33"/>
                    <a:gd name="T30" fmla="*/ 0 w 76"/>
                    <a:gd name="T31" fmla="*/ 0 h 33"/>
                    <a:gd name="T32" fmla="*/ 0 w 76"/>
                    <a:gd name="T33" fmla="*/ 0 h 33"/>
                    <a:gd name="T34" fmla="*/ 0 w 76"/>
                    <a:gd name="T35" fmla="*/ 0 h 33"/>
                    <a:gd name="T36" fmla="*/ 0 w 76"/>
                    <a:gd name="T37" fmla="*/ 0 h 33"/>
                    <a:gd name="T38" fmla="*/ 0 w 76"/>
                    <a:gd name="T39" fmla="*/ 0 h 33"/>
                    <a:gd name="T40" fmla="*/ 0 w 76"/>
                    <a:gd name="T41" fmla="*/ 0 h 33"/>
                    <a:gd name="T42" fmla="*/ 0 w 76"/>
                    <a:gd name="T43" fmla="*/ 0 h 33"/>
                    <a:gd name="T44" fmla="*/ 0 w 76"/>
                    <a:gd name="T45" fmla="*/ 0 h 33"/>
                    <a:gd name="T46" fmla="*/ 0 w 76"/>
                    <a:gd name="T47" fmla="*/ 0 h 33"/>
                    <a:gd name="T48" fmla="*/ 0 w 76"/>
                    <a:gd name="T49" fmla="*/ 0 h 33"/>
                    <a:gd name="T50" fmla="*/ 0 w 76"/>
                    <a:gd name="T51" fmla="*/ 0 h 33"/>
                    <a:gd name="T52" fmla="*/ 0 w 76"/>
                    <a:gd name="T53" fmla="*/ 0 h 33"/>
                    <a:gd name="T54" fmla="*/ 0 w 76"/>
                    <a:gd name="T55" fmla="*/ 0 h 33"/>
                    <a:gd name="T56" fmla="*/ 0 w 76"/>
                    <a:gd name="T57" fmla="*/ 0 h 33"/>
                    <a:gd name="T58" fmla="*/ 0 w 76"/>
                    <a:gd name="T59" fmla="*/ 0 h 33"/>
                    <a:gd name="T60" fmla="*/ 0 w 76"/>
                    <a:gd name="T61" fmla="*/ 0 h 33"/>
                    <a:gd name="T62" fmla="*/ 0 w 76"/>
                    <a:gd name="T63" fmla="*/ 0 h 33"/>
                    <a:gd name="T64" fmla="*/ 0 w 76"/>
                    <a:gd name="T65" fmla="*/ 0 h 33"/>
                    <a:gd name="T66" fmla="*/ 0 w 76"/>
                    <a:gd name="T67" fmla="*/ 0 h 33"/>
                    <a:gd name="T68" fmla="*/ 0 w 76"/>
                    <a:gd name="T69" fmla="*/ 0 h 33"/>
                    <a:gd name="T70" fmla="*/ 0 w 76"/>
                    <a:gd name="T71" fmla="*/ 0 h 33"/>
                    <a:gd name="T72" fmla="*/ 0 w 76"/>
                    <a:gd name="T73" fmla="*/ 0 h 33"/>
                    <a:gd name="T74" fmla="*/ 0 w 76"/>
                    <a:gd name="T75" fmla="*/ 0 h 33"/>
                    <a:gd name="T76" fmla="*/ 0 w 76"/>
                    <a:gd name="T77" fmla="*/ 0 h 33"/>
                    <a:gd name="T78" fmla="*/ 0 w 76"/>
                    <a:gd name="T79" fmla="*/ 0 h 33"/>
                    <a:gd name="T80" fmla="*/ 0 w 76"/>
                    <a:gd name="T81" fmla="*/ 0 h 33"/>
                    <a:gd name="T82" fmla="*/ 0 w 76"/>
                    <a:gd name="T83" fmla="*/ 0 h 33"/>
                    <a:gd name="T84" fmla="*/ 0 w 76"/>
                    <a:gd name="T85" fmla="*/ 0 h 33"/>
                    <a:gd name="T86" fmla="*/ 0 w 76"/>
                    <a:gd name="T87" fmla="*/ 0 h 33"/>
                    <a:gd name="T88" fmla="*/ 0 w 76"/>
                    <a:gd name="T89" fmla="*/ 0 h 33"/>
                    <a:gd name="T90" fmla="*/ 0 w 76"/>
                    <a:gd name="T91" fmla="*/ 0 h 33"/>
                    <a:gd name="T92" fmla="*/ 0 w 76"/>
                    <a:gd name="T93" fmla="*/ 0 h 33"/>
                    <a:gd name="T94" fmla="*/ 0 w 76"/>
                    <a:gd name="T95" fmla="*/ 0 h 33"/>
                    <a:gd name="T96" fmla="*/ 0 w 76"/>
                    <a:gd name="T97" fmla="*/ 0 h 3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76" h="33">
                      <a:moveTo>
                        <a:pt x="74" y="4"/>
                      </a:moveTo>
                      <a:lnTo>
                        <a:pt x="74" y="4"/>
                      </a:lnTo>
                      <a:lnTo>
                        <a:pt x="73" y="2"/>
                      </a:lnTo>
                      <a:lnTo>
                        <a:pt x="72" y="0"/>
                      </a:lnTo>
                      <a:lnTo>
                        <a:pt x="69" y="0"/>
                      </a:lnTo>
                      <a:lnTo>
                        <a:pt x="65" y="1"/>
                      </a:lnTo>
                      <a:lnTo>
                        <a:pt x="58" y="2"/>
                      </a:lnTo>
                      <a:lnTo>
                        <a:pt x="50" y="3"/>
                      </a:lnTo>
                      <a:lnTo>
                        <a:pt x="41" y="3"/>
                      </a:lnTo>
                      <a:lnTo>
                        <a:pt x="32" y="2"/>
                      </a:lnTo>
                      <a:lnTo>
                        <a:pt x="23" y="2"/>
                      </a:lnTo>
                      <a:lnTo>
                        <a:pt x="16" y="2"/>
                      </a:lnTo>
                      <a:lnTo>
                        <a:pt x="11" y="1"/>
                      </a:lnTo>
                      <a:lnTo>
                        <a:pt x="8" y="1"/>
                      </a:lnTo>
                      <a:lnTo>
                        <a:pt x="6" y="1"/>
                      </a:lnTo>
                      <a:lnTo>
                        <a:pt x="3" y="0"/>
                      </a:lnTo>
                      <a:lnTo>
                        <a:pt x="2" y="1"/>
                      </a:lnTo>
                      <a:lnTo>
                        <a:pt x="1" y="3"/>
                      </a:lnTo>
                      <a:lnTo>
                        <a:pt x="0" y="9"/>
                      </a:lnTo>
                      <a:lnTo>
                        <a:pt x="0" y="15"/>
                      </a:lnTo>
                      <a:lnTo>
                        <a:pt x="0" y="21"/>
                      </a:lnTo>
                      <a:lnTo>
                        <a:pt x="1" y="25"/>
                      </a:lnTo>
                      <a:lnTo>
                        <a:pt x="2" y="27"/>
                      </a:lnTo>
                      <a:lnTo>
                        <a:pt x="3" y="29"/>
                      </a:lnTo>
                      <a:lnTo>
                        <a:pt x="4" y="30"/>
                      </a:lnTo>
                      <a:lnTo>
                        <a:pt x="7" y="31"/>
                      </a:lnTo>
                      <a:lnTo>
                        <a:pt x="11" y="31"/>
                      </a:lnTo>
                      <a:lnTo>
                        <a:pt x="17" y="32"/>
                      </a:lnTo>
                      <a:lnTo>
                        <a:pt x="26" y="32"/>
                      </a:lnTo>
                      <a:lnTo>
                        <a:pt x="36" y="33"/>
                      </a:lnTo>
                      <a:lnTo>
                        <a:pt x="46" y="33"/>
                      </a:lnTo>
                      <a:lnTo>
                        <a:pt x="56" y="33"/>
                      </a:lnTo>
                      <a:lnTo>
                        <a:pt x="64" y="32"/>
                      </a:lnTo>
                      <a:lnTo>
                        <a:pt x="69" y="31"/>
                      </a:lnTo>
                      <a:lnTo>
                        <a:pt x="72" y="30"/>
                      </a:lnTo>
                      <a:lnTo>
                        <a:pt x="74" y="29"/>
                      </a:lnTo>
                      <a:lnTo>
                        <a:pt x="75" y="27"/>
                      </a:lnTo>
                      <a:lnTo>
                        <a:pt x="76" y="24"/>
                      </a:lnTo>
                      <a:lnTo>
                        <a:pt x="76" y="20"/>
                      </a:lnTo>
                      <a:lnTo>
                        <a:pt x="75" y="13"/>
                      </a:lnTo>
                      <a:lnTo>
                        <a:pt x="74" y="7"/>
                      </a:lnTo>
                      <a:lnTo>
                        <a:pt x="74" y="4"/>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40177" name="Freeform 567"/>
                <p:cNvSpPr>
                  <a:spLocks/>
                </p:cNvSpPr>
                <p:nvPr/>
              </p:nvSpPr>
              <p:spPr bwMode="auto">
                <a:xfrm>
                  <a:off x="1871" y="2330"/>
                  <a:ext cx="9" cy="4"/>
                </a:xfrm>
                <a:custGeom>
                  <a:avLst/>
                  <a:gdLst>
                    <a:gd name="T0" fmla="*/ 0 w 75"/>
                    <a:gd name="T1" fmla="*/ 0 h 34"/>
                    <a:gd name="T2" fmla="*/ 0 w 75"/>
                    <a:gd name="T3" fmla="*/ 0 h 34"/>
                    <a:gd name="T4" fmla="*/ 0 w 75"/>
                    <a:gd name="T5" fmla="*/ 0 h 34"/>
                    <a:gd name="T6" fmla="*/ 0 w 75"/>
                    <a:gd name="T7" fmla="*/ 0 h 34"/>
                    <a:gd name="T8" fmla="*/ 0 w 75"/>
                    <a:gd name="T9" fmla="*/ 0 h 34"/>
                    <a:gd name="T10" fmla="*/ 0 w 75"/>
                    <a:gd name="T11" fmla="*/ 0 h 34"/>
                    <a:gd name="T12" fmla="*/ 0 w 75"/>
                    <a:gd name="T13" fmla="*/ 0 h 34"/>
                    <a:gd name="T14" fmla="*/ 0 w 75"/>
                    <a:gd name="T15" fmla="*/ 0 h 34"/>
                    <a:gd name="T16" fmla="*/ 0 w 75"/>
                    <a:gd name="T17" fmla="*/ 0 h 34"/>
                    <a:gd name="T18" fmla="*/ 0 w 75"/>
                    <a:gd name="T19" fmla="*/ 0 h 34"/>
                    <a:gd name="T20" fmla="*/ 0 w 75"/>
                    <a:gd name="T21" fmla="*/ 0 h 34"/>
                    <a:gd name="T22" fmla="*/ 0 w 75"/>
                    <a:gd name="T23" fmla="*/ 0 h 34"/>
                    <a:gd name="T24" fmla="*/ 0 w 75"/>
                    <a:gd name="T25" fmla="*/ 0 h 34"/>
                    <a:gd name="T26" fmla="*/ 0 w 75"/>
                    <a:gd name="T27" fmla="*/ 0 h 34"/>
                    <a:gd name="T28" fmla="*/ 0 w 75"/>
                    <a:gd name="T29" fmla="*/ 0 h 34"/>
                    <a:gd name="T30" fmla="*/ 0 w 75"/>
                    <a:gd name="T31" fmla="*/ 0 h 34"/>
                    <a:gd name="T32" fmla="*/ 0 w 75"/>
                    <a:gd name="T33" fmla="*/ 0 h 34"/>
                    <a:gd name="T34" fmla="*/ 0 w 75"/>
                    <a:gd name="T35" fmla="*/ 0 h 34"/>
                    <a:gd name="T36" fmla="*/ 0 w 75"/>
                    <a:gd name="T37" fmla="*/ 0 h 34"/>
                    <a:gd name="T38" fmla="*/ 0 w 75"/>
                    <a:gd name="T39" fmla="*/ 0 h 34"/>
                    <a:gd name="T40" fmla="*/ 0 w 75"/>
                    <a:gd name="T41" fmla="*/ 0 h 34"/>
                    <a:gd name="T42" fmla="*/ 0 w 75"/>
                    <a:gd name="T43" fmla="*/ 0 h 34"/>
                    <a:gd name="T44" fmla="*/ 0 w 75"/>
                    <a:gd name="T45" fmla="*/ 0 h 34"/>
                    <a:gd name="T46" fmla="*/ 0 w 75"/>
                    <a:gd name="T47" fmla="*/ 0 h 34"/>
                    <a:gd name="T48" fmla="*/ 0 w 75"/>
                    <a:gd name="T49" fmla="*/ 0 h 34"/>
                    <a:gd name="T50" fmla="*/ 0 w 75"/>
                    <a:gd name="T51" fmla="*/ 0 h 34"/>
                    <a:gd name="T52" fmla="*/ 0 w 75"/>
                    <a:gd name="T53" fmla="*/ 0 h 34"/>
                    <a:gd name="T54" fmla="*/ 0 w 75"/>
                    <a:gd name="T55" fmla="*/ 0 h 34"/>
                    <a:gd name="T56" fmla="*/ 0 w 75"/>
                    <a:gd name="T57" fmla="*/ 0 h 34"/>
                    <a:gd name="T58" fmla="*/ 0 w 75"/>
                    <a:gd name="T59" fmla="*/ 0 h 34"/>
                    <a:gd name="T60" fmla="*/ 0 w 75"/>
                    <a:gd name="T61" fmla="*/ 0 h 34"/>
                    <a:gd name="T62" fmla="*/ 0 w 75"/>
                    <a:gd name="T63" fmla="*/ 0 h 34"/>
                    <a:gd name="T64" fmla="*/ 0 w 75"/>
                    <a:gd name="T65" fmla="*/ 0 h 34"/>
                    <a:gd name="T66" fmla="*/ 0 w 75"/>
                    <a:gd name="T67" fmla="*/ 0 h 34"/>
                    <a:gd name="T68" fmla="*/ 0 w 75"/>
                    <a:gd name="T69" fmla="*/ 0 h 34"/>
                    <a:gd name="T70" fmla="*/ 0 w 75"/>
                    <a:gd name="T71" fmla="*/ 0 h 34"/>
                    <a:gd name="T72" fmla="*/ 0 w 75"/>
                    <a:gd name="T73" fmla="*/ 0 h 34"/>
                    <a:gd name="T74" fmla="*/ 0 w 75"/>
                    <a:gd name="T75" fmla="*/ 0 h 34"/>
                    <a:gd name="T76" fmla="*/ 0 w 75"/>
                    <a:gd name="T77" fmla="*/ 0 h 34"/>
                    <a:gd name="T78" fmla="*/ 0 w 75"/>
                    <a:gd name="T79" fmla="*/ 0 h 34"/>
                    <a:gd name="T80" fmla="*/ 0 w 75"/>
                    <a:gd name="T81" fmla="*/ 0 h 3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75" h="34">
                      <a:moveTo>
                        <a:pt x="74" y="4"/>
                      </a:moveTo>
                      <a:lnTo>
                        <a:pt x="73" y="2"/>
                      </a:lnTo>
                      <a:lnTo>
                        <a:pt x="71" y="0"/>
                      </a:lnTo>
                      <a:lnTo>
                        <a:pt x="68" y="0"/>
                      </a:lnTo>
                      <a:lnTo>
                        <a:pt x="64" y="1"/>
                      </a:lnTo>
                      <a:lnTo>
                        <a:pt x="57" y="2"/>
                      </a:lnTo>
                      <a:lnTo>
                        <a:pt x="49" y="3"/>
                      </a:lnTo>
                      <a:lnTo>
                        <a:pt x="40" y="3"/>
                      </a:lnTo>
                      <a:lnTo>
                        <a:pt x="31" y="2"/>
                      </a:lnTo>
                      <a:lnTo>
                        <a:pt x="23" y="2"/>
                      </a:lnTo>
                      <a:lnTo>
                        <a:pt x="16" y="2"/>
                      </a:lnTo>
                      <a:lnTo>
                        <a:pt x="11" y="1"/>
                      </a:lnTo>
                      <a:lnTo>
                        <a:pt x="8" y="1"/>
                      </a:lnTo>
                      <a:lnTo>
                        <a:pt x="5" y="1"/>
                      </a:lnTo>
                      <a:lnTo>
                        <a:pt x="3" y="0"/>
                      </a:lnTo>
                      <a:lnTo>
                        <a:pt x="1" y="1"/>
                      </a:lnTo>
                      <a:lnTo>
                        <a:pt x="0" y="3"/>
                      </a:lnTo>
                      <a:lnTo>
                        <a:pt x="0" y="9"/>
                      </a:lnTo>
                      <a:lnTo>
                        <a:pt x="0" y="15"/>
                      </a:lnTo>
                      <a:lnTo>
                        <a:pt x="0" y="21"/>
                      </a:lnTo>
                      <a:lnTo>
                        <a:pt x="0" y="25"/>
                      </a:lnTo>
                      <a:lnTo>
                        <a:pt x="1" y="27"/>
                      </a:lnTo>
                      <a:lnTo>
                        <a:pt x="2" y="29"/>
                      </a:lnTo>
                      <a:lnTo>
                        <a:pt x="3" y="30"/>
                      </a:lnTo>
                      <a:lnTo>
                        <a:pt x="6" y="31"/>
                      </a:lnTo>
                      <a:lnTo>
                        <a:pt x="10" y="32"/>
                      </a:lnTo>
                      <a:lnTo>
                        <a:pt x="17" y="32"/>
                      </a:lnTo>
                      <a:lnTo>
                        <a:pt x="26" y="33"/>
                      </a:lnTo>
                      <a:lnTo>
                        <a:pt x="36" y="33"/>
                      </a:lnTo>
                      <a:lnTo>
                        <a:pt x="46" y="34"/>
                      </a:lnTo>
                      <a:lnTo>
                        <a:pt x="55" y="33"/>
                      </a:lnTo>
                      <a:lnTo>
                        <a:pt x="63" y="33"/>
                      </a:lnTo>
                      <a:lnTo>
                        <a:pt x="68" y="32"/>
                      </a:lnTo>
                      <a:lnTo>
                        <a:pt x="71" y="30"/>
                      </a:lnTo>
                      <a:lnTo>
                        <a:pt x="73" y="29"/>
                      </a:lnTo>
                      <a:lnTo>
                        <a:pt x="75" y="27"/>
                      </a:lnTo>
                      <a:lnTo>
                        <a:pt x="75" y="25"/>
                      </a:lnTo>
                      <a:lnTo>
                        <a:pt x="75" y="20"/>
                      </a:lnTo>
                      <a:lnTo>
                        <a:pt x="75" y="13"/>
                      </a:lnTo>
                      <a:lnTo>
                        <a:pt x="74" y="7"/>
                      </a:lnTo>
                      <a:lnTo>
                        <a:pt x="74" y="4"/>
                      </a:lnTo>
                      <a:close/>
                    </a:path>
                  </a:pathLst>
                </a:custGeom>
                <a:solidFill>
                  <a:srgbClr val="E5DDD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0178" name="Freeform 568"/>
                <p:cNvSpPr>
                  <a:spLocks/>
                </p:cNvSpPr>
                <p:nvPr/>
              </p:nvSpPr>
              <p:spPr bwMode="auto">
                <a:xfrm>
                  <a:off x="1871" y="2330"/>
                  <a:ext cx="9" cy="4"/>
                </a:xfrm>
                <a:custGeom>
                  <a:avLst/>
                  <a:gdLst>
                    <a:gd name="T0" fmla="*/ 0 w 75"/>
                    <a:gd name="T1" fmla="*/ 0 h 34"/>
                    <a:gd name="T2" fmla="*/ 0 w 75"/>
                    <a:gd name="T3" fmla="*/ 0 h 34"/>
                    <a:gd name="T4" fmla="*/ 0 w 75"/>
                    <a:gd name="T5" fmla="*/ 0 h 34"/>
                    <a:gd name="T6" fmla="*/ 0 w 75"/>
                    <a:gd name="T7" fmla="*/ 0 h 34"/>
                    <a:gd name="T8" fmla="*/ 0 w 75"/>
                    <a:gd name="T9" fmla="*/ 0 h 34"/>
                    <a:gd name="T10" fmla="*/ 0 w 75"/>
                    <a:gd name="T11" fmla="*/ 0 h 34"/>
                    <a:gd name="T12" fmla="*/ 0 w 75"/>
                    <a:gd name="T13" fmla="*/ 0 h 34"/>
                    <a:gd name="T14" fmla="*/ 0 w 75"/>
                    <a:gd name="T15" fmla="*/ 0 h 34"/>
                    <a:gd name="T16" fmla="*/ 0 w 75"/>
                    <a:gd name="T17" fmla="*/ 0 h 34"/>
                    <a:gd name="T18" fmla="*/ 0 w 75"/>
                    <a:gd name="T19" fmla="*/ 0 h 34"/>
                    <a:gd name="T20" fmla="*/ 0 w 75"/>
                    <a:gd name="T21" fmla="*/ 0 h 34"/>
                    <a:gd name="T22" fmla="*/ 0 w 75"/>
                    <a:gd name="T23" fmla="*/ 0 h 34"/>
                    <a:gd name="T24" fmla="*/ 0 w 75"/>
                    <a:gd name="T25" fmla="*/ 0 h 34"/>
                    <a:gd name="T26" fmla="*/ 0 w 75"/>
                    <a:gd name="T27" fmla="*/ 0 h 34"/>
                    <a:gd name="T28" fmla="*/ 0 w 75"/>
                    <a:gd name="T29" fmla="*/ 0 h 34"/>
                    <a:gd name="T30" fmla="*/ 0 w 75"/>
                    <a:gd name="T31" fmla="*/ 0 h 34"/>
                    <a:gd name="T32" fmla="*/ 0 w 75"/>
                    <a:gd name="T33" fmla="*/ 0 h 34"/>
                    <a:gd name="T34" fmla="*/ 0 w 75"/>
                    <a:gd name="T35" fmla="*/ 0 h 34"/>
                    <a:gd name="T36" fmla="*/ 0 w 75"/>
                    <a:gd name="T37" fmla="*/ 0 h 34"/>
                    <a:gd name="T38" fmla="*/ 0 w 75"/>
                    <a:gd name="T39" fmla="*/ 0 h 34"/>
                    <a:gd name="T40" fmla="*/ 0 w 75"/>
                    <a:gd name="T41" fmla="*/ 0 h 34"/>
                    <a:gd name="T42" fmla="*/ 0 w 75"/>
                    <a:gd name="T43" fmla="*/ 0 h 34"/>
                    <a:gd name="T44" fmla="*/ 0 w 75"/>
                    <a:gd name="T45" fmla="*/ 0 h 34"/>
                    <a:gd name="T46" fmla="*/ 0 w 75"/>
                    <a:gd name="T47" fmla="*/ 0 h 34"/>
                    <a:gd name="T48" fmla="*/ 0 w 75"/>
                    <a:gd name="T49" fmla="*/ 0 h 34"/>
                    <a:gd name="T50" fmla="*/ 0 w 75"/>
                    <a:gd name="T51" fmla="*/ 0 h 34"/>
                    <a:gd name="T52" fmla="*/ 0 w 75"/>
                    <a:gd name="T53" fmla="*/ 0 h 34"/>
                    <a:gd name="T54" fmla="*/ 0 w 75"/>
                    <a:gd name="T55" fmla="*/ 0 h 34"/>
                    <a:gd name="T56" fmla="*/ 0 w 75"/>
                    <a:gd name="T57" fmla="*/ 0 h 34"/>
                    <a:gd name="T58" fmla="*/ 0 w 75"/>
                    <a:gd name="T59" fmla="*/ 0 h 34"/>
                    <a:gd name="T60" fmla="*/ 0 w 75"/>
                    <a:gd name="T61" fmla="*/ 0 h 34"/>
                    <a:gd name="T62" fmla="*/ 0 w 75"/>
                    <a:gd name="T63" fmla="*/ 0 h 34"/>
                    <a:gd name="T64" fmla="*/ 0 w 75"/>
                    <a:gd name="T65" fmla="*/ 0 h 34"/>
                    <a:gd name="T66" fmla="*/ 0 w 75"/>
                    <a:gd name="T67" fmla="*/ 0 h 34"/>
                    <a:gd name="T68" fmla="*/ 0 w 75"/>
                    <a:gd name="T69" fmla="*/ 0 h 34"/>
                    <a:gd name="T70" fmla="*/ 0 w 75"/>
                    <a:gd name="T71" fmla="*/ 0 h 34"/>
                    <a:gd name="T72" fmla="*/ 0 w 75"/>
                    <a:gd name="T73" fmla="*/ 0 h 34"/>
                    <a:gd name="T74" fmla="*/ 0 w 75"/>
                    <a:gd name="T75" fmla="*/ 0 h 34"/>
                    <a:gd name="T76" fmla="*/ 0 w 75"/>
                    <a:gd name="T77" fmla="*/ 0 h 34"/>
                    <a:gd name="T78" fmla="*/ 0 w 75"/>
                    <a:gd name="T79" fmla="*/ 0 h 34"/>
                    <a:gd name="T80" fmla="*/ 0 w 75"/>
                    <a:gd name="T81" fmla="*/ 0 h 34"/>
                    <a:gd name="T82" fmla="*/ 0 w 75"/>
                    <a:gd name="T83" fmla="*/ 0 h 34"/>
                    <a:gd name="T84" fmla="*/ 0 w 75"/>
                    <a:gd name="T85" fmla="*/ 0 h 34"/>
                    <a:gd name="T86" fmla="*/ 0 w 75"/>
                    <a:gd name="T87" fmla="*/ 0 h 34"/>
                    <a:gd name="T88" fmla="*/ 0 w 75"/>
                    <a:gd name="T89" fmla="*/ 0 h 34"/>
                    <a:gd name="T90" fmla="*/ 0 w 75"/>
                    <a:gd name="T91" fmla="*/ 0 h 34"/>
                    <a:gd name="T92" fmla="*/ 0 w 75"/>
                    <a:gd name="T93" fmla="*/ 0 h 34"/>
                    <a:gd name="T94" fmla="*/ 0 w 75"/>
                    <a:gd name="T95" fmla="*/ 0 h 34"/>
                    <a:gd name="T96" fmla="*/ 0 w 75"/>
                    <a:gd name="T97" fmla="*/ 0 h 3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75" h="34">
                      <a:moveTo>
                        <a:pt x="74" y="4"/>
                      </a:moveTo>
                      <a:lnTo>
                        <a:pt x="74" y="4"/>
                      </a:lnTo>
                      <a:lnTo>
                        <a:pt x="73" y="2"/>
                      </a:lnTo>
                      <a:lnTo>
                        <a:pt x="71" y="0"/>
                      </a:lnTo>
                      <a:lnTo>
                        <a:pt x="68" y="0"/>
                      </a:lnTo>
                      <a:lnTo>
                        <a:pt x="64" y="1"/>
                      </a:lnTo>
                      <a:lnTo>
                        <a:pt x="57" y="2"/>
                      </a:lnTo>
                      <a:lnTo>
                        <a:pt x="49" y="3"/>
                      </a:lnTo>
                      <a:lnTo>
                        <a:pt x="40" y="3"/>
                      </a:lnTo>
                      <a:lnTo>
                        <a:pt x="31" y="2"/>
                      </a:lnTo>
                      <a:lnTo>
                        <a:pt x="23" y="2"/>
                      </a:lnTo>
                      <a:lnTo>
                        <a:pt x="16" y="2"/>
                      </a:lnTo>
                      <a:lnTo>
                        <a:pt x="11" y="1"/>
                      </a:lnTo>
                      <a:lnTo>
                        <a:pt x="8" y="1"/>
                      </a:lnTo>
                      <a:lnTo>
                        <a:pt x="5" y="1"/>
                      </a:lnTo>
                      <a:lnTo>
                        <a:pt x="3" y="0"/>
                      </a:lnTo>
                      <a:lnTo>
                        <a:pt x="1" y="1"/>
                      </a:lnTo>
                      <a:lnTo>
                        <a:pt x="0" y="3"/>
                      </a:lnTo>
                      <a:lnTo>
                        <a:pt x="0" y="9"/>
                      </a:lnTo>
                      <a:lnTo>
                        <a:pt x="0" y="15"/>
                      </a:lnTo>
                      <a:lnTo>
                        <a:pt x="0" y="21"/>
                      </a:lnTo>
                      <a:lnTo>
                        <a:pt x="0" y="25"/>
                      </a:lnTo>
                      <a:lnTo>
                        <a:pt x="1" y="27"/>
                      </a:lnTo>
                      <a:lnTo>
                        <a:pt x="2" y="29"/>
                      </a:lnTo>
                      <a:lnTo>
                        <a:pt x="3" y="30"/>
                      </a:lnTo>
                      <a:lnTo>
                        <a:pt x="6" y="31"/>
                      </a:lnTo>
                      <a:lnTo>
                        <a:pt x="10" y="32"/>
                      </a:lnTo>
                      <a:lnTo>
                        <a:pt x="17" y="32"/>
                      </a:lnTo>
                      <a:lnTo>
                        <a:pt x="26" y="33"/>
                      </a:lnTo>
                      <a:lnTo>
                        <a:pt x="36" y="33"/>
                      </a:lnTo>
                      <a:lnTo>
                        <a:pt x="46" y="34"/>
                      </a:lnTo>
                      <a:lnTo>
                        <a:pt x="55" y="33"/>
                      </a:lnTo>
                      <a:lnTo>
                        <a:pt x="63" y="33"/>
                      </a:lnTo>
                      <a:lnTo>
                        <a:pt x="68" y="32"/>
                      </a:lnTo>
                      <a:lnTo>
                        <a:pt x="71" y="30"/>
                      </a:lnTo>
                      <a:lnTo>
                        <a:pt x="73" y="29"/>
                      </a:lnTo>
                      <a:lnTo>
                        <a:pt x="75" y="27"/>
                      </a:lnTo>
                      <a:lnTo>
                        <a:pt x="75" y="25"/>
                      </a:lnTo>
                      <a:lnTo>
                        <a:pt x="75" y="20"/>
                      </a:lnTo>
                      <a:lnTo>
                        <a:pt x="75" y="13"/>
                      </a:lnTo>
                      <a:lnTo>
                        <a:pt x="74" y="7"/>
                      </a:lnTo>
                      <a:lnTo>
                        <a:pt x="74" y="4"/>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40179" name="Freeform 569"/>
                <p:cNvSpPr>
                  <a:spLocks/>
                </p:cNvSpPr>
                <p:nvPr/>
              </p:nvSpPr>
              <p:spPr bwMode="auto">
                <a:xfrm>
                  <a:off x="1858" y="2330"/>
                  <a:ext cx="10" cy="4"/>
                </a:xfrm>
                <a:custGeom>
                  <a:avLst/>
                  <a:gdLst>
                    <a:gd name="T0" fmla="*/ 0 w 77"/>
                    <a:gd name="T1" fmla="*/ 0 h 34"/>
                    <a:gd name="T2" fmla="*/ 0 w 77"/>
                    <a:gd name="T3" fmla="*/ 0 h 34"/>
                    <a:gd name="T4" fmla="*/ 0 w 77"/>
                    <a:gd name="T5" fmla="*/ 0 h 34"/>
                    <a:gd name="T6" fmla="*/ 0 w 77"/>
                    <a:gd name="T7" fmla="*/ 0 h 34"/>
                    <a:gd name="T8" fmla="*/ 0 w 77"/>
                    <a:gd name="T9" fmla="*/ 0 h 34"/>
                    <a:gd name="T10" fmla="*/ 0 w 77"/>
                    <a:gd name="T11" fmla="*/ 0 h 34"/>
                    <a:gd name="T12" fmla="*/ 0 w 77"/>
                    <a:gd name="T13" fmla="*/ 0 h 34"/>
                    <a:gd name="T14" fmla="*/ 0 w 77"/>
                    <a:gd name="T15" fmla="*/ 0 h 34"/>
                    <a:gd name="T16" fmla="*/ 0 w 77"/>
                    <a:gd name="T17" fmla="*/ 0 h 34"/>
                    <a:gd name="T18" fmla="*/ 0 w 77"/>
                    <a:gd name="T19" fmla="*/ 0 h 34"/>
                    <a:gd name="T20" fmla="*/ 0 w 77"/>
                    <a:gd name="T21" fmla="*/ 0 h 34"/>
                    <a:gd name="T22" fmla="*/ 0 w 77"/>
                    <a:gd name="T23" fmla="*/ 0 h 34"/>
                    <a:gd name="T24" fmla="*/ 0 w 77"/>
                    <a:gd name="T25" fmla="*/ 0 h 34"/>
                    <a:gd name="T26" fmla="*/ 0 w 77"/>
                    <a:gd name="T27" fmla="*/ 0 h 34"/>
                    <a:gd name="T28" fmla="*/ 0 w 77"/>
                    <a:gd name="T29" fmla="*/ 0 h 34"/>
                    <a:gd name="T30" fmla="*/ 0 w 77"/>
                    <a:gd name="T31" fmla="*/ 0 h 34"/>
                    <a:gd name="T32" fmla="*/ 0 w 77"/>
                    <a:gd name="T33" fmla="*/ 0 h 34"/>
                    <a:gd name="T34" fmla="*/ 0 w 77"/>
                    <a:gd name="T35" fmla="*/ 0 h 34"/>
                    <a:gd name="T36" fmla="*/ 0 w 77"/>
                    <a:gd name="T37" fmla="*/ 0 h 34"/>
                    <a:gd name="T38" fmla="*/ 0 w 77"/>
                    <a:gd name="T39" fmla="*/ 0 h 34"/>
                    <a:gd name="T40" fmla="*/ 0 w 77"/>
                    <a:gd name="T41" fmla="*/ 0 h 34"/>
                    <a:gd name="T42" fmla="*/ 0 w 77"/>
                    <a:gd name="T43" fmla="*/ 0 h 34"/>
                    <a:gd name="T44" fmla="*/ 0 w 77"/>
                    <a:gd name="T45" fmla="*/ 0 h 34"/>
                    <a:gd name="T46" fmla="*/ 0 w 77"/>
                    <a:gd name="T47" fmla="*/ 0 h 34"/>
                    <a:gd name="T48" fmla="*/ 0 w 77"/>
                    <a:gd name="T49" fmla="*/ 0 h 34"/>
                    <a:gd name="T50" fmla="*/ 0 w 77"/>
                    <a:gd name="T51" fmla="*/ 0 h 34"/>
                    <a:gd name="T52" fmla="*/ 0 w 77"/>
                    <a:gd name="T53" fmla="*/ 0 h 34"/>
                    <a:gd name="T54" fmla="*/ 0 w 77"/>
                    <a:gd name="T55" fmla="*/ 0 h 34"/>
                    <a:gd name="T56" fmla="*/ 0 w 77"/>
                    <a:gd name="T57" fmla="*/ 0 h 34"/>
                    <a:gd name="T58" fmla="*/ 0 w 77"/>
                    <a:gd name="T59" fmla="*/ 0 h 34"/>
                    <a:gd name="T60" fmla="*/ 0 w 77"/>
                    <a:gd name="T61" fmla="*/ 0 h 34"/>
                    <a:gd name="T62" fmla="*/ 0 w 77"/>
                    <a:gd name="T63" fmla="*/ 0 h 34"/>
                    <a:gd name="T64" fmla="*/ 0 w 77"/>
                    <a:gd name="T65" fmla="*/ 0 h 34"/>
                    <a:gd name="T66" fmla="*/ 0 w 77"/>
                    <a:gd name="T67" fmla="*/ 0 h 34"/>
                    <a:gd name="T68" fmla="*/ 0 w 77"/>
                    <a:gd name="T69" fmla="*/ 0 h 34"/>
                    <a:gd name="T70" fmla="*/ 0 w 77"/>
                    <a:gd name="T71" fmla="*/ 0 h 34"/>
                    <a:gd name="T72" fmla="*/ 0 w 77"/>
                    <a:gd name="T73" fmla="*/ 0 h 34"/>
                    <a:gd name="T74" fmla="*/ 0 w 77"/>
                    <a:gd name="T75" fmla="*/ 0 h 34"/>
                    <a:gd name="T76" fmla="*/ 0 w 77"/>
                    <a:gd name="T77" fmla="*/ 0 h 34"/>
                    <a:gd name="T78" fmla="*/ 0 w 77"/>
                    <a:gd name="T79" fmla="*/ 0 h 34"/>
                    <a:gd name="T80" fmla="*/ 0 w 77"/>
                    <a:gd name="T81" fmla="*/ 0 h 3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77" h="34">
                      <a:moveTo>
                        <a:pt x="75" y="4"/>
                      </a:moveTo>
                      <a:lnTo>
                        <a:pt x="75" y="2"/>
                      </a:lnTo>
                      <a:lnTo>
                        <a:pt x="73" y="1"/>
                      </a:lnTo>
                      <a:lnTo>
                        <a:pt x="70" y="0"/>
                      </a:lnTo>
                      <a:lnTo>
                        <a:pt x="66" y="1"/>
                      </a:lnTo>
                      <a:lnTo>
                        <a:pt x="59" y="2"/>
                      </a:lnTo>
                      <a:lnTo>
                        <a:pt x="51" y="3"/>
                      </a:lnTo>
                      <a:lnTo>
                        <a:pt x="42" y="3"/>
                      </a:lnTo>
                      <a:lnTo>
                        <a:pt x="33" y="2"/>
                      </a:lnTo>
                      <a:lnTo>
                        <a:pt x="24" y="2"/>
                      </a:lnTo>
                      <a:lnTo>
                        <a:pt x="17" y="2"/>
                      </a:lnTo>
                      <a:lnTo>
                        <a:pt x="12" y="1"/>
                      </a:lnTo>
                      <a:lnTo>
                        <a:pt x="9" y="1"/>
                      </a:lnTo>
                      <a:lnTo>
                        <a:pt x="6" y="1"/>
                      </a:lnTo>
                      <a:lnTo>
                        <a:pt x="4" y="0"/>
                      </a:lnTo>
                      <a:lnTo>
                        <a:pt x="2" y="1"/>
                      </a:lnTo>
                      <a:lnTo>
                        <a:pt x="1" y="3"/>
                      </a:lnTo>
                      <a:lnTo>
                        <a:pt x="0" y="9"/>
                      </a:lnTo>
                      <a:lnTo>
                        <a:pt x="0" y="15"/>
                      </a:lnTo>
                      <a:lnTo>
                        <a:pt x="0" y="21"/>
                      </a:lnTo>
                      <a:lnTo>
                        <a:pt x="1" y="25"/>
                      </a:lnTo>
                      <a:lnTo>
                        <a:pt x="2" y="27"/>
                      </a:lnTo>
                      <a:lnTo>
                        <a:pt x="3" y="29"/>
                      </a:lnTo>
                      <a:lnTo>
                        <a:pt x="4" y="31"/>
                      </a:lnTo>
                      <a:lnTo>
                        <a:pt x="8" y="32"/>
                      </a:lnTo>
                      <a:lnTo>
                        <a:pt x="12" y="32"/>
                      </a:lnTo>
                      <a:lnTo>
                        <a:pt x="18" y="33"/>
                      </a:lnTo>
                      <a:lnTo>
                        <a:pt x="27" y="33"/>
                      </a:lnTo>
                      <a:lnTo>
                        <a:pt x="37" y="33"/>
                      </a:lnTo>
                      <a:lnTo>
                        <a:pt x="47" y="34"/>
                      </a:lnTo>
                      <a:lnTo>
                        <a:pt x="57" y="33"/>
                      </a:lnTo>
                      <a:lnTo>
                        <a:pt x="65" y="33"/>
                      </a:lnTo>
                      <a:lnTo>
                        <a:pt x="70" y="32"/>
                      </a:lnTo>
                      <a:lnTo>
                        <a:pt x="73" y="30"/>
                      </a:lnTo>
                      <a:lnTo>
                        <a:pt x="75" y="29"/>
                      </a:lnTo>
                      <a:lnTo>
                        <a:pt x="76" y="27"/>
                      </a:lnTo>
                      <a:lnTo>
                        <a:pt x="77" y="25"/>
                      </a:lnTo>
                      <a:lnTo>
                        <a:pt x="77" y="20"/>
                      </a:lnTo>
                      <a:lnTo>
                        <a:pt x="76" y="13"/>
                      </a:lnTo>
                      <a:lnTo>
                        <a:pt x="75" y="7"/>
                      </a:lnTo>
                      <a:lnTo>
                        <a:pt x="75" y="4"/>
                      </a:lnTo>
                      <a:close/>
                    </a:path>
                  </a:pathLst>
                </a:custGeom>
                <a:solidFill>
                  <a:srgbClr val="E5DDD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0180" name="Freeform 570"/>
                <p:cNvSpPr>
                  <a:spLocks/>
                </p:cNvSpPr>
                <p:nvPr/>
              </p:nvSpPr>
              <p:spPr bwMode="auto">
                <a:xfrm>
                  <a:off x="1858" y="2330"/>
                  <a:ext cx="10" cy="4"/>
                </a:xfrm>
                <a:custGeom>
                  <a:avLst/>
                  <a:gdLst>
                    <a:gd name="T0" fmla="*/ 0 w 77"/>
                    <a:gd name="T1" fmla="*/ 0 h 34"/>
                    <a:gd name="T2" fmla="*/ 0 w 77"/>
                    <a:gd name="T3" fmla="*/ 0 h 34"/>
                    <a:gd name="T4" fmla="*/ 0 w 77"/>
                    <a:gd name="T5" fmla="*/ 0 h 34"/>
                    <a:gd name="T6" fmla="*/ 0 w 77"/>
                    <a:gd name="T7" fmla="*/ 0 h 34"/>
                    <a:gd name="T8" fmla="*/ 0 w 77"/>
                    <a:gd name="T9" fmla="*/ 0 h 34"/>
                    <a:gd name="T10" fmla="*/ 0 w 77"/>
                    <a:gd name="T11" fmla="*/ 0 h 34"/>
                    <a:gd name="T12" fmla="*/ 0 w 77"/>
                    <a:gd name="T13" fmla="*/ 0 h 34"/>
                    <a:gd name="T14" fmla="*/ 0 w 77"/>
                    <a:gd name="T15" fmla="*/ 0 h 34"/>
                    <a:gd name="T16" fmla="*/ 0 w 77"/>
                    <a:gd name="T17" fmla="*/ 0 h 34"/>
                    <a:gd name="T18" fmla="*/ 0 w 77"/>
                    <a:gd name="T19" fmla="*/ 0 h 34"/>
                    <a:gd name="T20" fmla="*/ 0 w 77"/>
                    <a:gd name="T21" fmla="*/ 0 h 34"/>
                    <a:gd name="T22" fmla="*/ 0 w 77"/>
                    <a:gd name="T23" fmla="*/ 0 h 34"/>
                    <a:gd name="T24" fmla="*/ 0 w 77"/>
                    <a:gd name="T25" fmla="*/ 0 h 34"/>
                    <a:gd name="T26" fmla="*/ 0 w 77"/>
                    <a:gd name="T27" fmla="*/ 0 h 34"/>
                    <a:gd name="T28" fmla="*/ 0 w 77"/>
                    <a:gd name="T29" fmla="*/ 0 h 34"/>
                    <a:gd name="T30" fmla="*/ 0 w 77"/>
                    <a:gd name="T31" fmla="*/ 0 h 34"/>
                    <a:gd name="T32" fmla="*/ 0 w 77"/>
                    <a:gd name="T33" fmla="*/ 0 h 34"/>
                    <a:gd name="T34" fmla="*/ 0 w 77"/>
                    <a:gd name="T35" fmla="*/ 0 h 34"/>
                    <a:gd name="T36" fmla="*/ 0 w 77"/>
                    <a:gd name="T37" fmla="*/ 0 h 34"/>
                    <a:gd name="T38" fmla="*/ 0 w 77"/>
                    <a:gd name="T39" fmla="*/ 0 h 34"/>
                    <a:gd name="T40" fmla="*/ 0 w 77"/>
                    <a:gd name="T41" fmla="*/ 0 h 34"/>
                    <a:gd name="T42" fmla="*/ 0 w 77"/>
                    <a:gd name="T43" fmla="*/ 0 h 34"/>
                    <a:gd name="T44" fmla="*/ 0 w 77"/>
                    <a:gd name="T45" fmla="*/ 0 h 34"/>
                    <a:gd name="T46" fmla="*/ 0 w 77"/>
                    <a:gd name="T47" fmla="*/ 0 h 34"/>
                    <a:gd name="T48" fmla="*/ 0 w 77"/>
                    <a:gd name="T49" fmla="*/ 0 h 34"/>
                    <a:gd name="T50" fmla="*/ 0 w 77"/>
                    <a:gd name="T51" fmla="*/ 0 h 34"/>
                    <a:gd name="T52" fmla="*/ 0 w 77"/>
                    <a:gd name="T53" fmla="*/ 0 h 34"/>
                    <a:gd name="T54" fmla="*/ 0 w 77"/>
                    <a:gd name="T55" fmla="*/ 0 h 34"/>
                    <a:gd name="T56" fmla="*/ 0 w 77"/>
                    <a:gd name="T57" fmla="*/ 0 h 34"/>
                    <a:gd name="T58" fmla="*/ 0 w 77"/>
                    <a:gd name="T59" fmla="*/ 0 h 34"/>
                    <a:gd name="T60" fmla="*/ 0 w 77"/>
                    <a:gd name="T61" fmla="*/ 0 h 34"/>
                    <a:gd name="T62" fmla="*/ 0 w 77"/>
                    <a:gd name="T63" fmla="*/ 0 h 34"/>
                    <a:gd name="T64" fmla="*/ 0 w 77"/>
                    <a:gd name="T65" fmla="*/ 0 h 34"/>
                    <a:gd name="T66" fmla="*/ 0 w 77"/>
                    <a:gd name="T67" fmla="*/ 0 h 34"/>
                    <a:gd name="T68" fmla="*/ 0 w 77"/>
                    <a:gd name="T69" fmla="*/ 0 h 34"/>
                    <a:gd name="T70" fmla="*/ 0 w 77"/>
                    <a:gd name="T71" fmla="*/ 0 h 34"/>
                    <a:gd name="T72" fmla="*/ 0 w 77"/>
                    <a:gd name="T73" fmla="*/ 0 h 34"/>
                    <a:gd name="T74" fmla="*/ 0 w 77"/>
                    <a:gd name="T75" fmla="*/ 0 h 34"/>
                    <a:gd name="T76" fmla="*/ 0 w 77"/>
                    <a:gd name="T77" fmla="*/ 0 h 34"/>
                    <a:gd name="T78" fmla="*/ 0 w 77"/>
                    <a:gd name="T79" fmla="*/ 0 h 34"/>
                    <a:gd name="T80" fmla="*/ 0 w 77"/>
                    <a:gd name="T81" fmla="*/ 0 h 34"/>
                    <a:gd name="T82" fmla="*/ 0 w 77"/>
                    <a:gd name="T83" fmla="*/ 0 h 34"/>
                    <a:gd name="T84" fmla="*/ 0 w 77"/>
                    <a:gd name="T85" fmla="*/ 0 h 34"/>
                    <a:gd name="T86" fmla="*/ 0 w 77"/>
                    <a:gd name="T87" fmla="*/ 0 h 34"/>
                    <a:gd name="T88" fmla="*/ 0 w 77"/>
                    <a:gd name="T89" fmla="*/ 0 h 34"/>
                    <a:gd name="T90" fmla="*/ 0 w 77"/>
                    <a:gd name="T91" fmla="*/ 0 h 34"/>
                    <a:gd name="T92" fmla="*/ 0 w 77"/>
                    <a:gd name="T93" fmla="*/ 0 h 34"/>
                    <a:gd name="T94" fmla="*/ 0 w 77"/>
                    <a:gd name="T95" fmla="*/ 0 h 34"/>
                    <a:gd name="T96" fmla="*/ 0 w 77"/>
                    <a:gd name="T97" fmla="*/ 0 h 3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77" h="34">
                      <a:moveTo>
                        <a:pt x="75" y="4"/>
                      </a:moveTo>
                      <a:lnTo>
                        <a:pt x="75" y="4"/>
                      </a:lnTo>
                      <a:lnTo>
                        <a:pt x="75" y="2"/>
                      </a:lnTo>
                      <a:lnTo>
                        <a:pt x="73" y="1"/>
                      </a:lnTo>
                      <a:lnTo>
                        <a:pt x="70" y="0"/>
                      </a:lnTo>
                      <a:lnTo>
                        <a:pt x="66" y="1"/>
                      </a:lnTo>
                      <a:lnTo>
                        <a:pt x="59" y="2"/>
                      </a:lnTo>
                      <a:lnTo>
                        <a:pt x="51" y="3"/>
                      </a:lnTo>
                      <a:lnTo>
                        <a:pt x="42" y="3"/>
                      </a:lnTo>
                      <a:lnTo>
                        <a:pt x="33" y="2"/>
                      </a:lnTo>
                      <a:lnTo>
                        <a:pt x="24" y="2"/>
                      </a:lnTo>
                      <a:lnTo>
                        <a:pt x="17" y="2"/>
                      </a:lnTo>
                      <a:lnTo>
                        <a:pt x="12" y="1"/>
                      </a:lnTo>
                      <a:lnTo>
                        <a:pt x="9" y="1"/>
                      </a:lnTo>
                      <a:lnTo>
                        <a:pt x="6" y="1"/>
                      </a:lnTo>
                      <a:lnTo>
                        <a:pt x="4" y="0"/>
                      </a:lnTo>
                      <a:lnTo>
                        <a:pt x="2" y="1"/>
                      </a:lnTo>
                      <a:lnTo>
                        <a:pt x="1" y="3"/>
                      </a:lnTo>
                      <a:lnTo>
                        <a:pt x="0" y="9"/>
                      </a:lnTo>
                      <a:lnTo>
                        <a:pt x="0" y="15"/>
                      </a:lnTo>
                      <a:lnTo>
                        <a:pt x="0" y="21"/>
                      </a:lnTo>
                      <a:lnTo>
                        <a:pt x="1" y="25"/>
                      </a:lnTo>
                      <a:lnTo>
                        <a:pt x="2" y="27"/>
                      </a:lnTo>
                      <a:lnTo>
                        <a:pt x="3" y="29"/>
                      </a:lnTo>
                      <a:lnTo>
                        <a:pt x="4" y="31"/>
                      </a:lnTo>
                      <a:lnTo>
                        <a:pt x="8" y="32"/>
                      </a:lnTo>
                      <a:lnTo>
                        <a:pt x="12" y="32"/>
                      </a:lnTo>
                      <a:lnTo>
                        <a:pt x="18" y="33"/>
                      </a:lnTo>
                      <a:lnTo>
                        <a:pt x="27" y="33"/>
                      </a:lnTo>
                      <a:lnTo>
                        <a:pt x="37" y="33"/>
                      </a:lnTo>
                      <a:lnTo>
                        <a:pt x="47" y="34"/>
                      </a:lnTo>
                      <a:lnTo>
                        <a:pt x="57" y="33"/>
                      </a:lnTo>
                      <a:lnTo>
                        <a:pt x="65" y="33"/>
                      </a:lnTo>
                      <a:lnTo>
                        <a:pt x="70" y="32"/>
                      </a:lnTo>
                      <a:lnTo>
                        <a:pt x="73" y="30"/>
                      </a:lnTo>
                      <a:lnTo>
                        <a:pt x="75" y="29"/>
                      </a:lnTo>
                      <a:lnTo>
                        <a:pt x="76" y="27"/>
                      </a:lnTo>
                      <a:lnTo>
                        <a:pt x="77" y="25"/>
                      </a:lnTo>
                      <a:lnTo>
                        <a:pt x="77" y="20"/>
                      </a:lnTo>
                      <a:lnTo>
                        <a:pt x="76" y="13"/>
                      </a:lnTo>
                      <a:lnTo>
                        <a:pt x="75" y="7"/>
                      </a:lnTo>
                      <a:lnTo>
                        <a:pt x="75" y="4"/>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40181" name="Freeform 571"/>
                <p:cNvSpPr>
                  <a:spLocks/>
                </p:cNvSpPr>
                <p:nvPr/>
              </p:nvSpPr>
              <p:spPr bwMode="auto">
                <a:xfrm>
                  <a:off x="2043" y="2344"/>
                  <a:ext cx="9" cy="4"/>
                </a:xfrm>
                <a:custGeom>
                  <a:avLst/>
                  <a:gdLst>
                    <a:gd name="T0" fmla="*/ 0 w 75"/>
                    <a:gd name="T1" fmla="*/ 0 h 34"/>
                    <a:gd name="T2" fmla="*/ 0 w 75"/>
                    <a:gd name="T3" fmla="*/ 0 h 34"/>
                    <a:gd name="T4" fmla="*/ 0 w 75"/>
                    <a:gd name="T5" fmla="*/ 0 h 34"/>
                    <a:gd name="T6" fmla="*/ 0 w 75"/>
                    <a:gd name="T7" fmla="*/ 0 h 34"/>
                    <a:gd name="T8" fmla="*/ 0 w 75"/>
                    <a:gd name="T9" fmla="*/ 0 h 34"/>
                    <a:gd name="T10" fmla="*/ 0 w 75"/>
                    <a:gd name="T11" fmla="*/ 0 h 34"/>
                    <a:gd name="T12" fmla="*/ 0 w 75"/>
                    <a:gd name="T13" fmla="*/ 0 h 34"/>
                    <a:gd name="T14" fmla="*/ 0 w 75"/>
                    <a:gd name="T15" fmla="*/ 0 h 34"/>
                    <a:gd name="T16" fmla="*/ 0 w 75"/>
                    <a:gd name="T17" fmla="*/ 0 h 34"/>
                    <a:gd name="T18" fmla="*/ 0 w 75"/>
                    <a:gd name="T19" fmla="*/ 0 h 34"/>
                    <a:gd name="T20" fmla="*/ 0 w 75"/>
                    <a:gd name="T21" fmla="*/ 0 h 34"/>
                    <a:gd name="T22" fmla="*/ 0 w 75"/>
                    <a:gd name="T23" fmla="*/ 0 h 34"/>
                    <a:gd name="T24" fmla="*/ 0 w 75"/>
                    <a:gd name="T25" fmla="*/ 0 h 34"/>
                    <a:gd name="T26" fmla="*/ 0 w 75"/>
                    <a:gd name="T27" fmla="*/ 0 h 34"/>
                    <a:gd name="T28" fmla="*/ 0 w 75"/>
                    <a:gd name="T29" fmla="*/ 0 h 34"/>
                    <a:gd name="T30" fmla="*/ 0 w 75"/>
                    <a:gd name="T31" fmla="*/ 0 h 34"/>
                    <a:gd name="T32" fmla="*/ 0 w 75"/>
                    <a:gd name="T33" fmla="*/ 0 h 34"/>
                    <a:gd name="T34" fmla="*/ 0 w 75"/>
                    <a:gd name="T35" fmla="*/ 0 h 34"/>
                    <a:gd name="T36" fmla="*/ 0 w 75"/>
                    <a:gd name="T37" fmla="*/ 0 h 34"/>
                    <a:gd name="T38" fmla="*/ 0 w 75"/>
                    <a:gd name="T39" fmla="*/ 0 h 34"/>
                    <a:gd name="T40" fmla="*/ 0 w 75"/>
                    <a:gd name="T41" fmla="*/ 0 h 34"/>
                    <a:gd name="T42" fmla="*/ 0 w 75"/>
                    <a:gd name="T43" fmla="*/ 0 h 34"/>
                    <a:gd name="T44" fmla="*/ 0 w 75"/>
                    <a:gd name="T45" fmla="*/ 0 h 34"/>
                    <a:gd name="T46" fmla="*/ 0 w 75"/>
                    <a:gd name="T47" fmla="*/ 0 h 34"/>
                    <a:gd name="T48" fmla="*/ 0 w 75"/>
                    <a:gd name="T49" fmla="*/ 0 h 34"/>
                    <a:gd name="T50" fmla="*/ 0 w 75"/>
                    <a:gd name="T51" fmla="*/ 0 h 34"/>
                    <a:gd name="T52" fmla="*/ 0 w 75"/>
                    <a:gd name="T53" fmla="*/ 0 h 34"/>
                    <a:gd name="T54" fmla="*/ 0 w 75"/>
                    <a:gd name="T55" fmla="*/ 0 h 34"/>
                    <a:gd name="T56" fmla="*/ 0 w 75"/>
                    <a:gd name="T57" fmla="*/ 0 h 34"/>
                    <a:gd name="T58" fmla="*/ 0 w 75"/>
                    <a:gd name="T59" fmla="*/ 0 h 34"/>
                    <a:gd name="T60" fmla="*/ 0 w 75"/>
                    <a:gd name="T61" fmla="*/ 0 h 34"/>
                    <a:gd name="T62" fmla="*/ 0 w 75"/>
                    <a:gd name="T63" fmla="*/ 0 h 34"/>
                    <a:gd name="T64" fmla="*/ 0 w 75"/>
                    <a:gd name="T65" fmla="*/ 0 h 34"/>
                    <a:gd name="T66" fmla="*/ 0 w 75"/>
                    <a:gd name="T67" fmla="*/ 0 h 34"/>
                    <a:gd name="T68" fmla="*/ 0 w 75"/>
                    <a:gd name="T69" fmla="*/ 0 h 34"/>
                    <a:gd name="T70" fmla="*/ 0 w 75"/>
                    <a:gd name="T71" fmla="*/ 0 h 34"/>
                    <a:gd name="T72" fmla="*/ 0 w 75"/>
                    <a:gd name="T73" fmla="*/ 0 h 34"/>
                    <a:gd name="T74" fmla="*/ 0 w 75"/>
                    <a:gd name="T75" fmla="*/ 0 h 34"/>
                    <a:gd name="T76" fmla="*/ 0 w 75"/>
                    <a:gd name="T77" fmla="*/ 0 h 34"/>
                    <a:gd name="T78" fmla="*/ 0 w 75"/>
                    <a:gd name="T79" fmla="*/ 0 h 34"/>
                    <a:gd name="T80" fmla="*/ 0 w 75"/>
                    <a:gd name="T81" fmla="*/ 0 h 3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75" h="34">
                      <a:moveTo>
                        <a:pt x="74" y="6"/>
                      </a:moveTo>
                      <a:lnTo>
                        <a:pt x="73" y="4"/>
                      </a:lnTo>
                      <a:lnTo>
                        <a:pt x="71" y="2"/>
                      </a:lnTo>
                      <a:lnTo>
                        <a:pt x="68" y="2"/>
                      </a:lnTo>
                      <a:lnTo>
                        <a:pt x="64" y="3"/>
                      </a:lnTo>
                      <a:lnTo>
                        <a:pt x="57" y="4"/>
                      </a:lnTo>
                      <a:lnTo>
                        <a:pt x="49" y="4"/>
                      </a:lnTo>
                      <a:lnTo>
                        <a:pt x="40" y="4"/>
                      </a:lnTo>
                      <a:lnTo>
                        <a:pt x="31" y="3"/>
                      </a:lnTo>
                      <a:lnTo>
                        <a:pt x="23" y="3"/>
                      </a:lnTo>
                      <a:lnTo>
                        <a:pt x="16" y="2"/>
                      </a:lnTo>
                      <a:lnTo>
                        <a:pt x="11" y="1"/>
                      </a:lnTo>
                      <a:lnTo>
                        <a:pt x="8" y="1"/>
                      </a:lnTo>
                      <a:lnTo>
                        <a:pt x="6" y="1"/>
                      </a:lnTo>
                      <a:lnTo>
                        <a:pt x="3" y="0"/>
                      </a:lnTo>
                      <a:lnTo>
                        <a:pt x="1" y="1"/>
                      </a:lnTo>
                      <a:lnTo>
                        <a:pt x="0" y="3"/>
                      </a:lnTo>
                      <a:lnTo>
                        <a:pt x="0" y="9"/>
                      </a:lnTo>
                      <a:lnTo>
                        <a:pt x="0" y="15"/>
                      </a:lnTo>
                      <a:lnTo>
                        <a:pt x="0" y="21"/>
                      </a:lnTo>
                      <a:lnTo>
                        <a:pt x="0" y="25"/>
                      </a:lnTo>
                      <a:lnTo>
                        <a:pt x="0" y="28"/>
                      </a:lnTo>
                      <a:lnTo>
                        <a:pt x="1" y="30"/>
                      </a:lnTo>
                      <a:lnTo>
                        <a:pt x="3" y="31"/>
                      </a:lnTo>
                      <a:lnTo>
                        <a:pt x="6" y="32"/>
                      </a:lnTo>
                      <a:lnTo>
                        <a:pt x="10" y="32"/>
                      </a:lnTo>
                      <a:lnTo>
                        <a:pt x="16" y="33"/>
                      </a:lnTo>
                      <a:lnTo>
                        <a:pt x="25" y="34"/>
                      </a:lnTo>
                      <a:lnTo>
                        <a:pt x="35" y="34"/>
                      </a:lnTo>
                      <a:lnTo>
                        <a:pt x="45" y="34"/>
                      </a:lnTo>
                      <a:lnTo>
                        <a:pt x="55" y="34"/>
                      </a:lnTo>
                      <a:lnTo>
                        <a:pt x="63" y="34"/>
                      </a:lnTo>
                      <a:lnTo>
                        <a:pt x="68" y="33"/>
                      </a:lnTo>
                      <a:lnTo>
                        <a:pt x="71" y="32"/>
                      </a:lnTo>
                      <a:lnTo>
                        <a:pt x="73" y="31"/>
                      </a:lnTo>
                      <a:lnTo>
                        <a:pt x="74" y="29"/>
                      </a:lnTo>
                      <a:lnTo>
                        <a:pt x="75" y="26"/>
                      </a:lnTo>
                      <a:lnTo>
                        <a:pt x="75" y="22"/>
                      </a:lnTo>
                      <a:lnTo>
                        <a:pt x="75" y="15"/>
                      </a:lnTo>
                      <a:lnTo>
                        <a:pt x="74" y="9"/>
                      </a:lnTo>
                      <a:lnTo>
                        <a:pt x="74" y="6"/>
                      </a:lnTo>
                      <a:close/>
                    </a:path>
                  </a:pathLst>
                </a:custGeom>
                <a:solidFill>
                  <a:srgbClr val="E5DDD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0182" name="Freeform 572"/>
                <p:cNvSpPr>
                  <a:spLocks/>
                </p:cNvSpPr>
                <p:nvPr/>
              </p:nvSpPr>
              <p:spPr bwMode="auto">
                <a:xfrm>
                  <a:off x="2043" y="2344"/>
                  <a:ext cx="9" cy="4"/>
                </a:xfrm>
                <a:custGeom>
                  <a:avLst/>
                  <a:gdLst>
                    <a:gd name="T0" fmla="*/ 0 w 75"/>
                    <a:gd name="T1" fmla="*/ 0 h 34"/>
                    <a:gd name="T2" fmla="*/ 0 w 75"/>
                    <a:gd name="T3" fmla="*/ 0 h 34"/>
                    <a:gd name="T4" fmla="*/ 0 w 75"/>
                    <a:gd name="T5" fmla="*/ 0 h 34"/>
                    <a:gd name="T6" fmla="*/ 0 w 75"/>
                    <a:gd name="T7" fmla="*/ 0 h 34"/>
                    <a:gd name="T8" fmla="*/ 0 w 75"/>
                    <a:gd name="T9" fmla="*/ 0 h 34"/>
                    <a:gd name="T10" fmla="*/ 0 w 75"/>
                    <a:gd name="T11" fmla="*/ 0 h 34"/>
                    <a:gd name="T12" fmla="*/ 0 w 75"/>
                    <a:gd name="T13" fmla="*/ 0 h 34"/>
                    <a:gd name="T14" fmla="*/ 0 w 75"/>
                    <a:gd name="T15" fmla="*/ 0 h 34"/>
                    <a:gd name="T16" fmla="*/ 0 w 75"/>
                    <a:gd name="T17" fmla="*/ 0 h 34"/>
                    <a:gd name="T18" fmla="*/ 0 w 75"/>
                    <a:gd name="T19" fmla="*/ 0 h 34"/>
                    <a:gd name="T20" fmla="*/ 0 w 75"/>
                    <a:gd name="T21" fmla="*/ 0 h 34"/>
                    <a:gd name="T22" fmla="*/ 0 w 75"/>
                    <a:gd name="T23" fmla="*/ 0 h 34"/>
                    <a:gd name="T24" fmla="*/ 0 w 75"/>
                    <a:gd name="T25" fmla="*/ 0 h 34"/>
                    <a:gd name="T26" fmla="*/ 0 w 75"/>
                    <a:gd name="T27" fmla="*/ 0 h 34"/>
                    <a:gd name="T28" fmla="*/ 0 w 75"/>
                    <a:gd name="T29" fmla="*/ 0 h 34"/>
                    <a:gd name="T30" fmla="*/ 0 w 75"/>
                    <a:gd name="T31" fmla="*/ 0 h 34"/>
                    <a:gd name="T32" fmla="*/ 0 w 75"/>
                    <a:gd name="T33" fmla="*/ 0 h 34"/>
                    <a:gd name="T34" fmla="*/ 0 w 75"/>
                    <a:gd name="T35" fmla="*/ 0 h 34"/>
                    <a:gd name="T36" fmla="*/ 0 w 75"/>
                    <a:gd name="T37" fmla="*/ 0 h 34"/>
                    <a:gd name="T38" fmla="*/ 0 w 75"/>
                    <a:gd name="T39" fmla="*/ 0 h 34"/>
                    <a:gd name="T40" fmla="*/ 0 w 75"/>
                    <a:gd name="T41" fmla="*/ 0 h 34"/>
                    <a:gd name="T42" fmla="*/ 0 w 75"/>
                    <a:gd name="T43" fmla="*/ 0 h 34"/>
                    <a:gd name="T44" fmla="*/ 0 w 75"/>
                    <a:gd name="T45" fmla="*/ 0 h 34"/>
                    <a:gd name="T46" fmla="*/ 0 w 75"/>
                    <a:gd name="T47" fmla="*/ 0 h 34"/>
                    <a:gd name="T48" fmla="*/ 0 w 75"/>
                    <a:gd name="T49" fmla="*/ 0 h 34"/>
                    <a:gd name="T50" fmla="*/ 0 w 75"/>
                    <a:gd name="T51" fmla="*/ 0 h 34"/>
                    <a:gd name="T52" fmla="*/ 0 w 75"/>
                    <a:gd name="T53" fmla="*/ 0 h 34"/>
                    <a:gd name="T54" fmla="*/ 0 w 75"/>
                    <a:gd name="T55" fmla="*/ 0 h 34"/>
                    <a:gd name="T56" fmla="*/ 0 w 75"/>
                    <a:gd name="T57" fmla="*/ 0 h 34"/>
                    <a:gd name="T58" fmla="*/ 0 w 75"/>
                    <a:gd name="T59" fmla="*/ 0 h 34"/>
                    <a:gd name="T60" fmla="*/ 0 w 75"/>
                    <a:gd name="T61" fmla="*/ 0 h 34"/>
                    <a:gd name="T62" fmla="*/ 0 w 75"/>
                    <a:gd name="T63" fmla="*/ 0 h 34"/>
                    <a:gd name="T64" fmla="*/ 0 w 75"/>
                    <a:gd name="T65" fmla="*/ 0 h 34"/>
                    <a:gd name="T66" fmla="*/ 0 w 75"/>
                    <a:gd name="T67" fmla="*/ 0 h 34"/>
                    <a:gd name="T68" fmla="*/ 0 w 75"/>
                    <a:gd name="T69" fmla="*/ 0 h 34"/>
                    <a:gd name="T70" fmla="*/ 0 w 75"/>
                    <a:gd name="T71" fmla="*/ 0 h 34"/>
                    <a:gd name="T72" fmla="*/ 0 w 75"/>
                    <a:gd name="T73" fmla="*/ 0 h 34"/>
                    <a:gd name="T74" fmla="*/ 0 w 75"/>
                    <a:gd name="T75" fmla="*/ 0 h 34"/>
                    <a:gd name="T76" fmla="*/ 0 w 75"/>
                    <a:gd name="T77" fmla="*/ 0 h 34"/>
                    <a:gd name="T78" fmla="*/ 0 w 75"/>
                    <a:gd name="T79" fmla="*/ 0 h 34"/>
                    <a:gd name="T80" fmla="*/ 0 w 75"/>
                    <a:gd name="T81" fmla="*/ 0 h 34"/>
                    <a:gd name="T82" fmla="*/ 0 w 75"/>
                    <a:gd name="T83" fmla="*/ 0 h 34"/>
                    <a:gd name="T84" fmla="*/ 0 w 75"/>
                    <a:gd name="T85" fmla="*/ 0 h 34"/>
                    <a:gd name="T86" fmla="*/ 0 w 75"/>
                    <a:gd name="T87" fmla="*/ 0 h 34"/>
                    <a:gd name="T88" fmla="*/ 0 w 75"/>
                    <a:gd name="T89" fmla="*/ 0 h 34"/>
                    <a:gd name="T90" fmla="*/ 0 w 75"/>
                    <a:gd name="T91" fmla="*/ 0 h 34"/>
                    <a:gd name="T92" fmla="*/ 0 w 75"/>
                    <a:gd name="T93" fmla="*/ 0 h 34"/>
                    <a:gd name="T94" fmla="*/ 0 w 75"/>
                    <a:gd name="T95" fmla="*/ 0 h 34"/>
                    <a:gd name="T96" fmla="*/ 0 w 75"/>
                    <a:gd name="T97" fmla="*/ 0 h 3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75" h="34">
                      <a:moveTo>
                        <a:pt x="74" y="6"/>
                      </a:moveTo>
                      <a:lnTo>
                        <a:pt x="74" y="6"/>
                      </a:lnTo>
                      <a:lnTo>
                        <a:pt x="73" y="4"/>
                      </a:lnTo>
                      <a:lnTo>
                        <a:pt x="71" y="2"/>
                      </a:lnTo>
                      <a:lnTo>
                        <a:pt x="68" y="2"/>
                      </a:lnTo>
                      <a:lnTo>
                        <a:pt x="64" y="3"/>
                      </a:lnTo>
                      <a:lnTo>
                        <a:pt x="57" y="4"/>
                      </a:lnTo>
                      <a:lnTo>
                        <a:pt x="49" y="4"/>
                      </a:lnTo>
                      <a:lnTo>
                        <a:pt x="40" y="4"/>
                      </a:lnTo>
                      <a:lnTo>
                        <a:pt x="31" y="3"/>
                      </a:lnTo>
                      <a:lnTo>
                        <a:pt x="23" y="3"/>
                      </a:lnTo>
                      <a:lnTo>
                        <a:pt x="16" y="2"/>
                      </a:lnTo>
                      <a:lnTo>
                        <a:pt x="11" y="1"/>
                      </a:lnTo>
                      <a:lnTo>
                        <a:pt x="8" y="1"/>
                      </a:lnTo>
                      <a:lnTo>
                        <a:pt x="6" y="1"/>
                      </a:lnTo>
                      <a:lnTo>
                        <a:pt x="3" y="0"/>
                      </a:lnTo>
                      <a:lnTo>
                        <a:pt x="1" y="1"/>
                      </a:lnTo>
                      <a:lnTo>
                        <a:pt x="0" y="3"/>
                      </a:lnTo>
                      <a:lnTo>
                        <a:pt x="0" y="9"/>
                      </a:lnTo>
                      <a:lnTo>
                        <a:pt x="0" y="15"/>
                      </a:lnTo>
                      <a:lnTo>
                        <a:pt x="0" y="21"/>
                      </a:lnTo>
                      <a:lnTo>
                        <a:pt x="0" y="25"/>
                      </a:lnTo>
                      <a:lnTo>
                        <a:pt x="0" y="28"/>
                      </a:lnTo>
                      <a:lnTo>
                        <a:pt x="1" y="30"/>
                      </a:lnTo>
                      <a:lnTo>
                        <a:pt x="3" y="31"/>
                      </a:lnTo>
                      <a:lnTo>
                        <a:pt x="6" y="32"/>
                      </a:lnTo>
                      <a:lnTo>
                        <a:pt x="10" y="32"/>
                      </a:lnTo>
                      <a:lnTo>
                        <a:pt x="16" y="33"/>
                      </a:lnTo>
                      <a:lnTo>
                        <a:pt x="25" y="34"/>
                      </a:lnTo>
                      <a:lnTo>
                        <a:pt x="35" y="34"/>
                      </a:lnTo>
                      <a:lnTo>
                        <a:pt x="45" y="34"/>
                      </a:lnTo>
                      <a:lnTo>
                        <a:pt x="55" y="34"/>
                      </a:lnTo>
                      <a:lnTo>
                        <a:pt x="63" y="34"/>
                      </a:lnTo>
                      <a:lnTo>
                        <a:pt x="68" y="33"/>
                      </a:lnTo>
                      <a:lnTo>
                        <a:pt x="71" y="32"/>
                      </a:lnTo>
                      <a:lnTo>
                        <a:pt x="73" y="31"/>
                      </a:lnTo>
                      <a:lnTo>
                        <a:pt x="74" y="29"/>
                      </a:lnTo>
                      <a:lnTo>
                        <a:pt x="75" y="26"/>
                      </a:lnTo>
                      <a:lnTo>
                        <a:pt x="75" y="22"/>
                      </a:lnTo>
                      <a:lnTo>
                        <a:pt x="75" y="15"/>
                      </a:lnTo>
                      <a:lnTo>
                        <a:pt x="74" y="9"/>
                      </a:lnTo>
                      <a:lnTo>
                        <a:pt x="74" y="6"/>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40183" name="Freeform 573"/>
                <p:cNvSpPr>
                  <a:spLocks/>
                </p:cNvSpPr>
                <p:nvPr/>
              </p:nvSpPr>
              <p:spPr bwMode="auto">
                <a:xfrm>
                  <a:off x="2054" y="2344"/>
                  <a:ext cx="10" cy="4"/>
                </a:xfrm>
                <a:custGeom>
                  <a:avLst/>
                  <a:gdLst>
                    <a:gd name="T0" fmla="*/ 0 w 75"/>
                    <a:gd name="T1" fmla="*/ 0 h 34"/>
                    <a:gd name="T2" fmla="*/ 0 w 75"/>
                    <a:gd name="T3" fmla="*/ 0 h 34"/>
                    <a:gd name="T4" fmla="*/ 0 w 75"/>
                    <a:gd name="T5" fmla="*/ 0 h 34"/>
                    <a:gd name="T6" fmla="*/ 0 w 75"/>
                    <a:gd name="T7" fmla="*/ 0 h 34"/>
                    <a:gd name="T8" fmla="*/ 0 w 75"/>
                    <a:gd name="T9" fmla="*/ 0 h 34"/>
                    <a:gd name="T10" fmla="*/ 0 w 75"/>
                    <a:gd name="T11" fmla="*/ 0 h 34"/>
                    <a:gd name="T12" fmla="*/ 0 w 75"/>
                    <a:gd name="T13" fmla="*/ 0 h 34"/>
                    <a:gd name="T14" fmla="*/ 0 w 75"/>
                    <a:gd name="T15" fmla="*/ 0 h 34"/>
                    <a:gd name="T16" fmla="*/ 0 w 75"/>
                    <a:gd name="T17" fmla="*/ 0 h 34"/>
                    <a:gd name="T18" fmla="*/ 0 w 75"/>
                    <a:gd name="T19" fmla="*/ 0 h 34"/>
                    <a:gd name="T20" fmla="*/ 0 w 75"/>
                    <a:gd name="T21" fmla="*/ 0 h 34"/>
                    <a:gd name="T22" fmla="*/ 0 w 75"/>
                    <a:gd name="T23" fmla="*/ 0 h 34"/>
                    <a:gd name="T24" fmla="*/ 0 w 75"/>
                    <a:gd name="T25" fmla="*/ 0 h 34"/>
                    <a:gd name="T26" fmla="*/ 0 w 75"/>
                    <a:gd name="T27" fmla="*/ 0 h 34"/>
                    <a:gd name="T28" fmla="*/ 0 w 75"/>
                    <a:gd name="T29" fmla="*/ 0 h 34"/>
                    <a:gd name="T30" fmla="*/ 0 w 75"/>
                    <a:gd name="T31" fmla="*/ 0 h 34"/>
                    <a:gd name="T32" fmla="*/ 0 w 75"/>
                    <a:gd name="T33" fmla="*/ 0 h 34"/>
                    <a:gd name="T34" fmla="*/ 0 w 75"/>
                    <a:gd name="T35" fmla="*/ 0 h 34"/>
                    <a:gd name="T36" fmla="*/ 0 w 75"/>
                    <a:gd name="T37" fmla="*/ 0 h 34"/>
                    <a:gd name="T38" fmla="*/ 0 w 75"/>
                    <a:gd name="T39" fmla="*/ 0 h 34"/>
                    <a:gd name="T40" fmla="*/ 0 w 75"/>
                    <a:gd name="T41" fmla="*/ 0 h 34"/>
                    <a:gd name="T42" fmla="*/ 0 w 75"/>
                    <a:gd name="T43" fmla="*/ 0 h 34"/>
                    <a:gd name="T44" fmla="*/ 0 w 75"/>
                    <a:gd name="T45" fmla="*/ 0 h 34"/>
                    <a:gd name="T46" fmla="*/ 0 w 75"/>
                    <a:gd name="T47" fmla="*/ 0 h 34"/>
                    <a:gd name="T48" fmla="*/ 0 w 75"/>
                    <a:gd name="T49" fmla="*/ 0 h 34"/>
                    <a:gd name="T50" fmla="*/ 0 w 75"/>
                    <a:gd name="T51" fmla="*/ 0 h 34"/>
                    <a:gd name="T52" fmla="*/ 0 w 75"/>
                    <a:gd name="T53" fmla="*/ 0 h 34"/>
                    <a:gd name="T54" fmla="*/ 0 w 75"/>
                    <a:gd name="T55" fmla="*/ 0 h 34"/>
                    <a:gd name="T56" fmla="*/ 0 w 75"/>
                    <a:gd name="T57" fmla="*/ 0 h 34"/>
                    <a:gd name="T58" fmla="*/ 0 w 75"/>
                    <a:gd name="T59" fmla="*/ 0 h 34"/>
                    <a:gd name="T60" fmla="*/ 0 w 75"/>
                    <a:gd name="T61" fmla="*/ 0 h 34"/>
                    <a:gd name="T62" fmla="*/ 0 w 75"/>
                    <a:gd name="T63" fmla="*/ 0 h 34"/>
                    <a:gd name="T64" fmla="*/ 0 w 75"/>
                    <a:gd name="T65" fmla="*/ 0 h 34"/>
                    <a:gd name="T66" fmla="*/ 0 w 75"/>
                    <a:gd name="T67" fmla="*/ 0 h 34"/>
                    <a:gd name="T68" fmla="*/ 0 w 75"/>
                    <a:gd name="T69" fmla="*/ 0 h 34"/>
                    <a:gd name="T70" fmla="*/ 0 w 75"/>
                    <a:gd name="T71" fmla="*/ 0 h 34"/>
                    <a:gd name="T72" fmla="*/ 0 w 75"/>
                    <a:gd name="T73" fmla="*/ 0 h 34"/>
                    <a:gd name="T74" fmla="*/ 0 w 75"/>
                    <a:gd name="T75" fmla="*/ 0 h 34"/>
                    <a:gd name="T76" fmla="*/ 0 w 75"/>
                    <a:gd name="T77" fmla="*/ 0 h 34"/>
                    <a:gd name="T78" fmla="*/ 0 w 75"/>
                    <a:gd name="T79" fmla="*/ 0 h 34"/>
                    <a:gd name="T80" fmla="*/ 0 w 75"/>
                    <a:gd name="T81" fmla="*/ 0 h 3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75" h="34">
                      <a:moveTo>
                        <a:pt x="74" y="6"/>
                      </a:moveTo>
                      <a:lnTo>
                        <a:pt x="73" y="4"/>
                      </a:lnTo>
                      <a:lnTo>
                        <a:pt x="71" y="2"/>
                      </a:lnTo>
                      <a:lnTo>
                        <a:pt x="69" y="2"/>
                      </a:lnTo>
                      <a:lnTo>
                        <a:pt x="65" y="3"/>
                      </a:lnTo>
                      <a:lnTo>
                        <a:pt x="58" y="4"/>
                      </a:lnTo>
                      <a:lnTo>
                        <a:pt x="49" y="4"/>
                      </a:lnTo>
                      <a:lnTo>
                        <a:pt x="40" y="4"/>
                      </a:lnTo>
                      <a:lnTo>
                        <a:pt x="31" y="3"/>
                      </a:lnTo>
                      <a:lnTo>
                        <a:pt x="23" y="2"/>
                      </a:lnTo>
                      <a:lnTo>
                        <a:pt x="16" y="2"/>
                      </a:lnTo>
                      <a:lnTo>
                        <a:pt x="11" y="1"/>
                      </a:lnTo>
                      <a:lnTo>
                        <a:pt x="8" y="1"/>
                      </a:lnTo>
                      <a:lnTo>
                        <a:pt x="6" y="1"/>
                      </a:lnTo>
                      <a:lnTo>
                        <a:pt x="3" y="0"/>
                      </a:lnTo>
                      <a:lnTo>
                        <a:pt x="1" y="1"/>
                      </a:lnTo>
                      <a:lnTo>
                        <a:pt x="0" y="3"/>
                      </a:lnTo>
                      <a:lnTo>
                        <a:pt x="0" y="9"/>
                      </a:lnTo>
                      <a:lnTo>
                        <a:pt x="0" y="15"/>
                      </a:lnTo>
                      <a:lnTo>
                        <a:pt x="0" y="21"/>
                      </a:lnTo>
                      <a:lnTo>
                        <a:pt x="0" y="25"/>
                      </a:lnTo>
                      <a:lnTo>
                        <a:pt x="1" y="27"/>
                      </a:lnTo>
                      <a:lnTo>
                        <a:pt x="2" y="29"/>
                      </a:lnTo>
                      <a:lnTo>
                        <a:pt x="3" y="31"/>
                      </a:lnTo>
                      <a:lnTo>
                        <a:pt x="6" y="32"/>
                      </a:lnTo>
                      <a:lnTo>
                        <a:pt x="10" y="32"/>
                      </a:lnTo>
                      <a:lnTo>
                        <a:pt x="16" y="33"/>
                      </a:lnTo>
                      <a:lnTo>
                        <a:pt x="25" y="34"/>
                      </a:lnTo>
                      <a:lnTo>
                        <a:pt x="35" y="34"/>
                      </a:lnTo>
                      <a:lnTo>
                        <a:pt x="45" y="34"/>
                      </a:lnTo>
                      <a:lnTo>
                        <a:pt x="55" y="34"/>
                      </a:lnTo>
                      <a:lnTo>
                        <a:pt x="63" y="34"/>
                      </a:lnTo>
                      <a:lnTo>
                        <a:pt x="68" y="33"/>
                      </a:lnTo>
                      <a:lnTo>
                        <a:pt x="71" y="32"/>
                      </a:lnTo>
                      <a:lnTo>
                        <a:pt x="73" y="30"/>
                      </a:lnTo>
                      <a:lnTo>
                        <a:pt x="74" y="28"/>
                      </a:lnTo>
                      <a:lnTo>
                        <a:pt x="75" y="26"/>
                      </a:lnTo>
                      <a:lnTo>
                        <a:pt x="75" y="21"/>
                      </a:lnTo>
                      <a:lnTo>
                        <a:pt x="75" y="14"/>
                      </a:lnTo>
                      <a:lnTo>
                        <a:pt x="74" y="9"/>
                      </a:lnTo>
                      <a:lnTo>
                        <a:pt x="74" y="6"/>
                      </a:lnTo>
                      <a:close/>
                    </a:path>
                  </a:pathLst>
                </a:custGeom>
                <a:solidFill>
                  <a:srgbClr val="E5DDD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0184" name="Freeform 574"/>
                <p:cNvSpPr>
                  <a:spLocks/>
                </p:cNvSpPr>
                <p:nvPr/>
              </p:nvSpPr>
              <p:spPr bwMode="auto">
                <a:xfrm>
                  <a:off x="2054" y="2344"/>
                  <a:ext cx="10" cy="4"/>
                </a:xfrm>
                <a:custGeom>
                  <a:avLst/>
                  <a:gdLst>
                    <a:gd name="T0" fmla="*/ 0 w 75"/>
                    <a:gd name="T1" fmla="*/ 0 h 34"/>
                    <a:gd name="T2" fmla="*/ 0 w 75"/>
                    <a:gd name="T3" fmla="*/ 0 h 34"/>
                    <a:gd name="T4" fmla="*/ 0 w 75"/>
                    <a:gd name="T5" fmla="*/ 0 h 34"/>
                    <a:gd name="T6" fmla="*/ 0 w 75"/>
                    <a:gd name="T7" fmla="*/ 0 h 34"/>
                    <a:gd name="T8" fmla="*/ 0 w 75"/>
                    <a:gd name="T9" fmla="*/ 0 h 34"/>
                    <a:gd name="T10" fmla="*/ 0 w 75"/>
                    <a:gd name="T11" fmla="*/ 0 h 34"/>
                    <a:gd name="T12" fmla="*/ 0 w 75"/>
                    <a:gd name="T13" fmla="*/ 0 h 34"/>
                    <a:gd name="T14" fmla="*/ 0 w 75"/>
                    <a:gd name="T15" fmla="*/ 0 h 34"/>
                    <a:gd name="T16" fmla="*/ 0 w 75"/>
                    <a:gd name="T17" fmla="*/ 0 h 34"/>
                    <a:gd name="T18" fmla="*/ 0 w 75"/>
                    <a:gd name="T19" fmla="*/ 0 h 34"/>
                    <a:gd name="T20" fmla="*/ 0 w 75"/>
                    <a:gd name="T21" fmla="*/ 0 h 34"/>
                    <a:gd name="T22" fmla="*/ 0 w 75"/>
                    <a:gd name="T23" fmla="*/ 0 h 34"/>
                    <a:gd name="T24" fmla="*/ 0 w 75"/>
                    <a:gd name="T25" fmla="*/ 0 h 34"/>
                    <a:gd name="T26" fmla="*/ 0 w 75"/>
                    <a:gd name="T27" fmla="*/ 0 h 34"/>
                    <a:gd name="T28" fmla="*/ 0 w 75"/>
                    <a:gd name="T29" fmla="*/ 0 h 34"/>
                    <a:gd name="T30" fmla="*/ 0 w 75"/>
                    <a:gd name="T31" fmla="*/ 0 h 34"/>
                    <a:gd name="T32" fmla="*/ 0 w 75"/>
                    <a:gd name="T33" fmla="*/ 0 h 34"/>
                    <a:gd name="T34" fmla="*/ 0 w 75"/>
                    <a:gd name="T35" fmla="*/ 0 h 34"/>
                    <a:gd name="T36" fmla="*/ 0 w 75"/>
                    <a:gd name="T37" fmla="*/ 0 h 34"/>
                    <a:gd name="T38" fmla="*/ 0 w 75"/>
                    <a:gd name="T39" fmla="*/ 0 h 34"/>
                    <a:gd name="T40" fmla="*/ 0 w 75"/>
                    <a:gd name="T41" fmla="*/ 0 h 34"/>
                    <a:gd name="T42" fmla="*/ 0 w 75"/>
                    <a:gd name="T43" fmla="*/ 0 h 34"/>
                    <a:gd name="T44" fmla="*/ 0 w 75"/>
                    <a:gd name="T45" fmla="*/ 0 h 34"/>
                    <a:gd name="T46" fmla="*/ 0 w 75"/>
                    <a:gd name="T47" fmla="*/ 0 h 34"/>
                    <a:gd name="T48" fmla="*/ 0 w 75"/>
                    <a:gd name="T49" fmla="*/ 0 h 34"/>
                    <a:gd name="T50" fmla="*/ 0 w 75"/>
                    <a:gd name="T51" fmla="*/ 0 h 34"/>
                    <a:gd name="T52" fmla="*/ 0 w 75"/>
                    <a:gd name="T53" fmla="*/ 0 h 34"/>
                    <a:gd name="T54" fmla="*/ 0 w 75"/>
                    <a:gd name="T55" fmla="*/ 0 h 34"/>
                    <a:gd name="T56" fmla="*/ 0 w 75"/>
                    <a:gd name="T57" fmla="*/ 0 h 34"/>
                    <a:gd name="T58" fmla="*/ 0 w 75"/>
                    <a:gd name="T59" fmla="*/ 0 h 34"/>
                    <a:gd name="T60" fmla="*/ 0 w 75"/>
                    <a:gd name="T61" fmla="*/ 0 h 34"/>
                    <a:gd name="T62" fmla="*/ 0 w 75"/>
                    <a:gd name="T63" fmla="*/ 0 h 34"/>
                    <a:gd name="T64" fmla="*/ 0 w 75"/>
                    <a:gd name="T65" fmla="*/ 0 h 34"/>
                    <a:gd name="T66" fmla="*/ 0 w 75"/>
                    <a:gd name="T67" fmla="*/ 0 h 34"/>
                    <a:gd name="T68" fmla="*/ 0 w 75"/>
                    <a:gd name="T69" fmla="*/ 0 h 34"/>
                    <a:gd name="T70" fmla="*/ 0 w 75"/>
                    <a:gd name="T71" fmla="*/ 0 h 34"/>
                    <a:gd name="T72" fmla="*/ 0 w 75"/>
                    <a:gd name="T73" fmla="*/ 0 h 34"/>
                    <a:gd name="T74" fmla="*/ 0 w 75"/>
                    <a:gd name="T75" fmla="*/ 0 h 34"/>
                    <a:gd name="T76" fmla="*/ 0 w 75"/>
                    <a:gd name="T77" fmla="*/ 0 h 34"/>
                    <a:gd name="T78" fmla="*/ 0 w 75"/>
                    <a:gd name="T79" fmla="*/ 0 h 34"/>
                    <a:gd name="T80" fmla="*/ 0 w 75"/>
                    <a:gd name="T81" fmla="*/ 0 h 34"/>
                    <a:gd name="T82" fmla="*/ 0 w 75"/>
                    <a:gd name="T83" fmla="*/ 0 h 34"/>
                    <a:gd name="T84" fmla="*/ 0 w 75"/>
                    <a:gd name="T85" fmla="*/ 0 h 34"/>
                    <a:gd name="T86" fmla="*/ 0 w 75"/>
                    <a:gd name="T87" fmla="*/ 0 h 34"/>
                    <a:gd name="T88" fmla="*/ 0 w 75"/>
                    <a:gd name="T89" fmla="*/ 0 h 34"/>
                    <a:gd name="T90" fmla="*/ 0 w 75"/>
                    <a:gd name="T91" fmla="*/ 0 h 34"/>
                    <a:gd name="T92" fmla="*/ 0 w 75"/>
                    <a:gd name="T93" fmla="*/ 0 h 34"/>
                    <a:gd name="T94" fmla="*/ 0 w 75"/>
                    <a:gd name="T95" fmla="*/ 0 h 34"/>
                    <a:gd name="T96" fmla="*/ 0 w 75"/>
                    <a:gd name="T97" fmla="*/ 0 h 3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75" h="34">
                      <a:moveTo>
                        <a:pt x="74" y="6"/>
                      </a:moveTo>
                      <a:lnTo>
                        <a:pt x="74" y="6"/>
                      </a:lnTo>
                      <a:lnTo>
                        <a:pt x="73" y="4"/>
                      </a:lnTo>
                      <a:lnTo>
                        <a:pt x="71" y="2"/>
                      </a:lnTo>
                      <a:lnTo>
                        <a:pt x="69" y="2"/>
                      </a:lnTo>
                      <a:lnTo>
                        <a:pt x="65" y="3"/>
                      </a:lnTo>
                      <a:lnTo>
                        <a:pt x="58" y="4"/>
                      </a:lnTo>
                      <a:lnTo>
                        <a:pt x="49" y="4"/>
                      </a:lnTo>
                      <a:lnTo>
                        <a:pt x="40" y="4"/>
                      </a:lnTo>
                      <a:lnTo>
                        <a:pt x="31" y="3"/>
                      </a:lnTo>
                      <a:lnTo>
                        <a:pt x="23" y="2"/>
                      </a:lnTo>
                      <a:lnTo>
                        <a:pt x="16" y="2"/>
                      </a:lnTo>
                      <a:lnTo>
                        <a:pt x="11" y="1"/>
                      </a:lnTo>
                      <a:lnTo>
                        <a:pt x="8" y="1"/>
                      </a:lnTo>
                      <a:lnTo>
                        <a:pt x="6" y="1"/>
                      </a:lnTo>
                      <a:lnTo>
                        <a:pt x="3" y="0"/>
                      </a:lnTo>
                      <a:lnTo>
                        <a:pt x="1" y="1"/>
                      </a:lnTo>
                      <a:lnTo>
                        <a:pt x="0" y="3"/>
                      </a:lnTo>
                      <a:lnTo>
                        <a:pt x="0" y="9"/>
                      </a:lnTo>
                      <a:lnTo>
                        <a:pt x="0" y="15"/>
                      </a:lnTo>
                      <a:lnTo>
                        <a:pt x="0" y="21"/>
                      </a:lnTo>
                      <a:lnTo>
                        <a:pt x="0" y="25"/>
                      </a:lnTo>
                      <a:lnTo>
                        <a:pt x="1" y="27"/>
                      </a:lnTo>
                      <a:lnTo>
                        <a:pt x="2" y="29"/>
                      </a:lnTo>
                      <a:lnTo>
                        <a:pt x="3" y="31"/>
                      </a:lnTo>
                      <a:lnTo>
                        <a:pt x="6" y="32"/>
                      </a:lnTo>
                      <a:lnTo>
                        <a:pt x="10" y="32"/>
                      </a:lnTo>
                      <a:lnTo>
                        <a:pt x="16" y="33"/>
                      </a:lnTo>
                      <a:lnTo>
                        <a:pt x="25" y="34"/>
                      </a:lnTo>
                      <a:lnTo>
                        <a:pt x="35" y="34"/>
                      </a:lnTo>
                      <a:lnTo>
                        <a:pt x="45" y="34"/>
                      </a:lnTo>
                      <a:lnTo>
                        <a:pt x="55" y="34"/>
                      </a:lnTo>
                      <a:lnTo>
                        <a:pt x="63" y="34"/>
                      </a:lnTo>
                      <a:lnTo>
                        <a:pt x="68" y="33"/>
                      </a:lnTo>
                      <a:lnTo>
                        <a:pt x="71" y="32"/>
                      </a:lnTo>
                      <a:lnTo>
                        <a:pt x="73" y="30"/>
                      </a:lnTo>
                      <a:lnTo>
                        <a:pt x="74" y="28"/>
                      </a:lnTo>
                      <a:lnTo>
                        <a:pt x="75" y="26"/>
                      </a:lnTo>
                      <a:lnTo>
                        <a:pt x="75" y="21"/>
                      </a:lnTo>
                      <a:lnTo>
                        <a:pt x="75" y="14"/>
                      </a:lnTo>
                      <a:lnTo>
                        <a:pt x="74" y="9"/>
                      </a:lnTo>
                      <a:lnTo>
                        <a:pt x="74" y="6"/>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40185" name="Freeform 575"/>
                <p:cNvSpPr>
                  <a:spLocks/>
                </p:cNvSpPr>
                <p:nvPr/>
              </p:nvSpPr>
              <p:spPr bwMode="auto">
                <a:xfrm>
                  <a:off x="2030" y="2344"/>
                  <a:ext cx="9" cy="4"/>
                </a:xfrm>
                <a:custGeom>
                  <a:avLst/>
                  <a:gdLst>
                    <a:gd name="T0" fmla="*/ 0 w 77"/>
                    <a:gd name="T1" fmla="*/ 0 h 34"/>
                    <a:gd name="T2" fmla="*/ 0 w 77"/>
                    <a:gd name="T3" fmla="*/ 0 h 34"/>
                    <a:gd name="T4" fmla="*/ 0 w 77"/>
                    <a:gd name="T5" fmla="*/ 0 h 34"/>
                    <a:gd name="T6" fmla="*/ 0 w 77"/>
                    <a:gd name="T7" fmla="*/ 0 h 34"/>
                    <a:gd name="T8" fmla="*/ 0 w 77"/>
                    <a:gd name="T9" fmla="*/ 0 h 34"/>
                    <a:gd name="T10" fmla="*/ 0 w 77"/>
                    <a:gd name="T11" fmla="*/ 0 h 34"/>
                    <a:gd name="T12" fmla="*/ 0 w 77"/>
                    <a:gd name="T13" fmla="*/ 0 h 34"/>
                    <a:gd name="T14" fmla="*/ 0 w 77"/>
                    <a:gd name="T15" fmla="*/ 0 h 34"/>
                    <a:gd name="T16" fmla="*/ 0 w 77"/>
                    <a:gd name="T17" fmla="*/ 0 h 34"/>
                    <a:gd name="T18" fmla="*/ 0 w 77"/>
                    <a:gd name="T19" fmla="*/ 0 h 34"/>
                    <a:gd name="T20" fmla="*/ 0 w 77"/>
                    <a:gd name="T21" fmla="*/ 0 h 34"/>
                    <a:gd name="T22" fmla="*/ 0 w 77"/>
                    <a:gd name="T23" fmla="*/ 0 h 34"/>
                    <a:gd name="T24" fmla="*/ 0 w 77"/>
                    <a:gd name="T25" fmla="*/ 0 h 34"/>
                    <a:gd name="T26" fmla="*/ 0 w 77"/>
                    <a:gd name="T27" fmla="*/ 0 h 34"/>
                    <a:gd name="T28" fmla="*/ 0 w 77"/>
                    <a:gd name="T29" fmla="*/ 0 h 34"/>
                    <a:gd name="T30" fmla="*/ 0 w 77"/>
                    <a:gd name="T31" fmla="*/ 0 h 34"/>
                    <a:gd name="T32" fmla="*/ 0 w 77"/>
                    <a:gd name="T33" fmla="*/ 0 h 34"/>
                    <a:gd name="T34" fmla="*/ 0 w 77"/>
                    <a:gd name="T35" fmla="*/ 0 h 34"/>
                    <a:gd name="T36" fmla="*/ 0 w 77"/>
                    <a:gd name="T37" fmla="*/ 0 h 34"/>
                    <a:gd name="T38" fmla="*/ 0 w 77"/>
                    <a:gd name="T39" fmla="*/ 0 h 34"/>
                    <a:gd name="T40" fmla="*/ 0 w 77"/>
                    <a:gd name="T41" fmla="*/ 0 h 34"/>
                    <a:gd name="T42" fmla="*/ 0 w 77"/>
                    <a:gd name="T43" fmla="*/ 0 h 34"/>
                    <a:gd name="T44" fmla="*/ 0 w 77"/>
                    <a:gd name="T45" fmla="*/ 0 h 34"/>
                    <a:gd name="T46" fmla="*/ 0 w 77"/>
                    <a:gd name="T47" fmla="*/ 0 h 34"/>
                    <a:gd name="T48" fmla="*/ 0 w 77"/>
                    <a:gd name="T49" fmla="*/ 0 h 34"/>
                    <a:gd name="T50" fmla="*/ 0 w 77"/>
                    <a:gd name="T51" fmla="*/ 0 h 34"/>
                    <a:gd name="T52" fmla="*/ 0 w 77"/>
                    <a:gd name="T53" fmla="*/ 0 h 34"/>
                    <a:gd name="T54" fmla="*/ 0 w 77"/>
                    <a:gd name="T55" fmla="*/ 0 h 34"/>
                    <a:gd name="T56" fmla="*/ 0 w 77"/>
                    <a:gd name="T57" fmla="*/ 0 h 34"/>
                    <a:gd name="T58" fmla="*/ 0 w 77"/>
                    <a:gd name="T59" fmla="*/ 0 h 34"/>
                    <a:gd name="T60" fmla="*/ 0 w 77"/>
                    <a:gd name="T61" fmla="*/ 0 h 34"/>
                    <a:gd name="T62" fmla="*/ 0 w 77"/>
                    <a:gd name="T63" fmla="*/ 0 h 34"/>
                    <a:gd name="T64" fmla="*/ 0 w 77"/>
                    <a:gd name="T65" fmla="*/ 0 h 34"/>
                    <a:gd name="T66" fmla="*/ 0 w 77"/>
                    <a:gd name="T67" fmla="*/ 0 h 34"/>
                    <a:gd name="T68" fmla="*/ 0 w 77"/>
                    <a:gd name="T69" fmla="*/ 0 h 34"/>
                    <a:gd name="T70" fmla="*/ 0 w 77"/>
                    <a:gd name="T71" fmla="*/ 0 h 34"/>
                    <a:gd name="T72" fmla="*/ 0 w 77"/>
                    <a:gd name="T73" fmla="*/ 0 h 34"/>
                    <a:gd name="T74" fmla="*/ 0 w 77"/>
                    <a:gd name="T75" fmla="*/ 0 h 34"/>
                    <a:gd name="T76" fmla="*/ 0 w 77"/>
                    <a:gd name="T77" fmla="*/ 0 h 34"/>
                    <a:gd name="T78" fmla="*/ 0 w 77"/>
                    <a:gd name="T79" fmla="*/ 0 h 34"/>
                    <a:gd name="T80" fmla="*/ 0 w 77"/>
                    <a:gd name="T81" fmla="*/ 0 h 3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77" h="34">
                      <a:moveTo>
                        <a:pt x="76" y="6"/>
                      </a:moveTo>
                      <a:lnTo>
                        <a:pt x="75" y="4"/>
                      </a:lnTo>
                      <a:lnTo>
                        <a:pt x="73" y="2"/>
                      </a:lnTo>
                      <a:lnTo>
                        <a:pt x="70" y="2"/>
                      </a:lnTo>
                      <a:lnTo>
                        <a:pt x="66" y="3"/>
                      </a:lnTo>
                      <a:lnTo>
                        <a:pt x="59" y="4"/>
                      </a:lnTo>
                      <a:lnTo>
                        <a:pt x="51" y="4"/>
                      </a:lnTo>
                      <a:lnTo>
                        <a:pt x="42" y="4"/>
                      </a:lnTo>
                      <a:lnTo>
                        <a:pt x="33" y="3"/>
                      </a:lnTo>
                      <a:lnTo>
                        <a:pt x="25" y="2"/>
                      </a:lnTo>
                      <a:lnTo>
                        <a:pt x="18" y="2"/>
                      </a:lnTo>
                      <a:lnTo>
                        <a:pt x="13" y="1"/>
                      </a:lnTo>
                      <a:lnTo>
                        <a:pt x="9" y="1"/>
                      </a:lnTo>
                      <a:lnTo>
                        <a:pt x="6" y="1"/>
                      </a:lnTo>
                      <a:lnTo>
                        <a:pt x="4" y="0"/>
                      </a:lnTo>
                      <a:lnTo>
                        <a:pt x="2" y="1"/>
                      </a:lnTo>
                      <a:lnTo>
                        <a:pt x="1" y="3"/>
                      </a:lnTo>
                      <a:lnTo>
                        <a:pt x="0" y="9"/>
                      </a:lnTo>
                      <a:lnTo>
                        <a:pt x="0" y="15"/>
                      </a:lnTo>
                      <a:lnTo>
                        <a:pt x="0" y="21"/>
                      </a:lnTo>
                      <a:lnTo>
                        <a:pt x="1" y="25"/>
                      </a:lnTo>
                      <a:lnTo>
                        <a:pt x="1" y="27"/>
                      </a:lnTo>
                      <a:lnTo>
                        <a:pt x="2" y="29"/>
                      </a:lnTo>
                      <a:lnTo>
                        <a:pt x="4" y="31"/>
                      </a:lnTo>
                      <a:lnTo>
                        <a:pt x="7" y="32"/>
                      </a:lnTo>
                      <a:lnTo>
                        <a:pt x="11" y="32"/>
                      </a:lnTo>
                      <a:lnTo>
                        <a:pt x="18" y="33"/>
                      </a:lnTo>
                      <a:lnTo>
                        <a:pt x="27" y="34"/>
                      </a:lnTo>
                      <a:lnTo>
                        <a:pt x="37" y="34"/>
                      </a:lnTo>
                      <a:lnTo>
                        <a:pt x="47" y="34"/>
                      </a:lnTo>
                      <a:lnTo>
                        <a:pt x="56" y="34"/>
                      </a:lnTo>
                      <a:lnTo>
                        <a:pt x="64" y="34"/>
                      </a:lnTo>
                      <a:lnTo>
                        <a:pt x="69" y="33"/>
                      </a:lnTo>
                      <a:lnTo>
                        <a:pt x="72" y="32"/>
                      </a:lnTo>
                      <a:lnTo>
                        <a:pt x="75" y="31"/>
                      </a:lnTo>
                      <a:lnTo>
                        <a:pt x="76" y="29"/>
                      </a:lnTo>
                      <a:lnTo>
                        <a:pt x="77" y="26"/>
                      </a:lnTo>
                      <a:lnTo>
                        <a:pt x="77" y="22"/>
                      </a:lnTo>
                      <a:lnTo>
                        <a:pt x="77" y="15"/>
                      </a:lnTo>
                      <a:lnTo>
                        <a:pt x="76" y="9"/>
                      </a:lnTo>
                      <a:lnTo>
                        <a:pt x="76" y="6"/>
                      </a:lnTo>
                      <a:close/>
                    </a:path>
                  </a:pathLst>
                </a:custGeom>
                <a:solidFill>
                  <a:srgbClr val="E5DDD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0186" name="Freeform 576"/>
                <p:cNvSpPr>
                  <a:spLocks/>
                </p:cNvSpPr>
                <p:nvPr/>
              </p:nvSpPr>
              <p:spPr bwMode="auto">
                <a:xfrm>
                  <a:off x="2030" y="2344"/>
                  <a:ext cx="9" cy="4"/>
                </a:xfrm>
                <a:custGeom>
                  <a:avLst/>
                  <a:gdLst>
                    <a:gd name="T0" fmla="*/ 0 w 77"/>
                    <a:gd name="T1" fmla="*/ 0 h 34"/>
                    <a:gd name="T2" fmla="*/ 0 w 77"/>
                    <a:gd name="T3" fmla="*/ 0 h 34"/>
                    <a:gd name="T4" fmla="*/ 0 w 77"/>
                    <a:gd name="T5" fmla="*/ 0 h 34"/>
                    <a:gd name="T6" fmla="*/ 0 w 77"/>
                    <a:gd name="T7" fmla="*/ 0 h 34"/>
                    <a:gd name="T8" fmla="*/ 0 w 77"/>
                    <a:gd name="T9" fmla="*/ 0 h 34"/>
                    <a:gd name="T10" fmla="*/ 0 w 77"/>
                    <a:gd name="T11" fmla="*/ 0 h 34"/>
                    <a:gd name="T12" fmla="*/ 0 w 77"/>
                    <a:gd name="T13" fmla="*/ 0 h 34"/>
                    <a:gd name="T14" fmla="*/ 0 w 77"/>
                    <a:gd name="T15" fmla="*/ 0 h 34"/>
                    <a:gd name="T16" fmla="*/ 0 w 77"/>
                    <a:gd name="T17" fmla="*/ 0 h 34"/>
                    <a:gd name="T18" fmla="*/ 0 w 77"/>
                    <a:gd name="T19" fmla="*/ 0 h 34"/>
                    <a:gd name="T20" fmla="*/ 0 w 77"/>
                    <a:gd name="T21" fmla="*/ 0 h 34"/>
                    <a:gd name="T22" fmla="*/ 0 w 77"/>
                    <a:gd name="T23" fmla="*/ 0 h 34"/>
                    <a:gd name="T24" fmla="*/ 0 w 77"/>
                    <a:gd name="T25" fmla="*/ 0 h 34"/>
                    <a:gd name="T26" fmla="*/ 0 w 77"/>
                    <a:gd name="T27" fmla="*/ 0 h 34"/>
                    <a:gd name="T28" fmla="*/ 0 w 77"/>
                    <a:gd name="T29" fmla="*/ 0 h 34"/>
                    <a:gd name="T30" fmla="*/ 0 w 77"/>
                    <a:gd name="T31" fmla="*/ 0 h 34"/>
                    <a:gd name="T32" fmla="*/ 0 w 77"/>
                    <a:gd name="T33" fmla="*/ 0 h 34"/>
                    <a:gd name="T34" fmla="*/ 0 w 77"/>
                    <a:gd name="T35" fmla="*/ 0 h 34"/>
                    <a:gd name="T36" fmla="*/ 0 w 77"/>
                    <a:gd name="T37" fmla="*/ 0 h 34"/>
                    <a:gd name="T38" fmla="*/ 0 w 77"/>
                    <a:gd name="T39" fmla="*/ 0 h 34"/>
                    <a:gd name="T40" fmla="*/ 0 w 77"/>
                    <a:gd name="T41" fmla="*/ 0 h 34"/>
                    <a:gd name="T42" fmla="*/ 0 w 77"/>
                    <a:gd name="T43" fmla="*/ 0 h 34"/>
                    <a:gd name="T44" fmla="*/ 0 w 77"/>
                    <a:gd name="T45" fmla="*/ 0 h 34"/>
                    <a:gd name="T46" fmla="*/ 0 w 77"/>
                    <a:gd name="T47" fmla="*/ 0 h 34"/>
                    <a:gd name="T48" fmla="*/ 0 w 77"/>
                    <a:gd name="T49" fmla="*/ 0 h 34"/>
                    <a:gd name="T50" fmla="*/ 0 w 77"/>
                    <a:gd name="T51" fmla="*/ 0 h 34"/>
                    <a:gd name="T52" fmla="*/ 0 w 77"/>
                    <a:gd name="T53" fmla="*/ 0 h 34"/>
                    <a:gd name="T54" fmla="*/ 0 w 77"/>
                    <a:gd name="T55" fmla="*/ 0 h 34"/>
                    <a:gd name="T56" fmla="*/ 0 w 77"/>
                    <a:gd name="T57" fmla="*/ 0 h 34"/>
                    <a:gd name="T58" fmla="*/ 0 w 77"/>
                    <a:gd name="T59" fmla="*/ 0 h 34"/>
                    <a:gd name="T60" fmla="*/ 0 w 77"/>
                    <a:gd name="T61" fmla="*/ 0 h 34"/>
                    <a:gd name="T62" fmla="*/ 0 w 77"/>
                    <a:gd name="T63" fmla="*/ 0 h 34"/>
                    <a:gd name="T64" fmla="*/ 0 w 77"/>
                    <a:gd name="T65" fmla="*/ 0 h 34"/>
                    <a:gd name="T66" fmla="*/ 0 w 77"/>
                    <a:gd name="T67" fmla="*/ 0 h 34"/>
                    <a:gd name="T68" fmla="*/ 0 w 77"/>
                    <a:gd name="T69" fmla="*/ 0 h 34"/>
                    <a:gd name="T70" fmla="*/ 0 w 77"/>
                    <a:gd name="T71" fmla="*/ 0 h 34"/>
                    <a:gd name="T72" fmla="*/ 0 w 77"/>
                    <a:gd name="T73" fmla="*/ 0 h 34"/>
                    <a:gd name="T74" fmla="*/ 0 w 77"/>
                    <a:gd name="T75" fmla="*/ 0 h 34"/>
                    <a:gd name="T76" fmla="*/ 0 w 77"/>
                    <a:gd name="T77" fmla="*/ 0 h 34"/>
                    <a:gd name="T78" fmla="*/ 0 w 77"/>
                    <a:gd name="T79" fmla="*/ 0 h 34"/>
                    <a:gd name="T80" fmla="*/ 0 w 77"/>
                    <a:gd name="T81" fmla="*/ 0 h 34"/>
                    <a:gd name="T82" fmla="*/ 0 w 77"/>
                    <a:gd name="T83" fmla="*/ 0 h 34"/>
                    <a:gd name="T84" fmla="*/ 0 w 77"/>
                    <a:gd name="T85" fmla="*/ 0 h 34"/>
                    <a:gd name="T86" fmla="*/ 0 w 77"/>
                    <a:gd name="T87" fmla="*/ 0 h 34"/>
                    <a:gd name="T88" fmla="*/ 0 w 77"/>
                    <a:gd name="T89" fmla="*/ 0 h 34"/>
                    <a:gd name="T90" fmla="*/ 0 w 77"/>
                    <a:gd name="T91" fmla="*/ 0 h 34"/>
                    <a:gd name="T92" fmla="*/ 0 w 77"/>
                    <a:gd name="T93" fmla="*/ 0 h 34"/>
                    <a:gd name="T94" fmla="*/ 0 w 77"/>
                    <a:gd name="T95" fmla="*/ 0 h 34"/>
                    <a:gd name="T96" fmla="*/ 0 w 77"/>
                    <a:gd name="T97" fmla="*/ 0 h 3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77" h="34">
                      <a:moveTo>
                        <a:pt x="76" y="6"/>
                      </a:moveTo>
                      <a:lnTo>
                        <a:pt x="76" y="6"/>
                      </a:lnTo>
                      <a:lnTo>
                        <a:pt x="75" y="4"/>
                      </a:lnTo>
                      <a:lnTo>
                        <a:pt x="73" y="2"/>
                      </a:lnTo>
                      <a:lnTo>
                        <a:pt x="70" y="2"/>
                      </a:lnTo>
                      <a:lnTo>
                        <a:pt x="66" y="3"/>
                      </a:lnTo>
                      <a:lnTo>
                        <a:pt x="59" y="4"/>
                      </a:lnTo>
                      <a:lnTo>
                        <a:pt x="51" y="4"/>
                      </a:lnTo>
                      <a:lnTo>
                        <a:pt x="42" y="4"/>
                      </a:lnTo>
                      <a:lnTo>
                        <a:pt x="33" y="3"/>
                      </a:lnTo>
                      <a:lnTo>
                        <a:pt x="25" y="2"/>
                      </a:lnTo>
                      <a:lnTo>
                        <a:pt x="18" y="2"/>
                      </a:lnTo>
                      <a:lnTo>
                        <a:pt x="13" y="1"/>
                      </a:lnTo>
                      <a:lnTo>
                        <a:pt x="9" y="1"/>
                      </a:lnTo>
                      <a:lnTo>
                        <a:pt x="6" y="1"/>
                      </a:lnTo>
                      <a:lnTo>
                        <a:pt x="4" y="0"/>
                      </a:lnTo>
                      <a:lnTo>
                        <a:pt x="2" y="1"/>
                      </a:lnTo>
                      <a:lnTo>
                        <a:pt x="1" y="3"/>
                      </a:lnTo>
                      <a:lnTo>
                        <a:pt x="0" y="9"/>
                      </a:lnTo>
                      <a:lnTo>
                        <a:pt x="0" y="15"/>
                      </a:lnTo>
                      <a:lnTo>
                        <a:pt x="0" y="21"/>
                      </a:lnTo>
                      <a:lnTo>
                        <a:pt x="1" y="25"/>
                      </a:lnTo>
                      <a:lnTo>
                        <a:pt x="1" y="27"/>
                      </a:lnTo>
                      <a:lnTo>
                        <a:pt x="2" y="29"/>
                      </a:lnTo>
                      <a:lnTo>
                        <a:pt x="4" y="31"/>
                      </a:lnTo>
                      <a:lnTo>
                        <a:pt x="7" y="32"/>
                      </a:lnTo>
                      <a:lnTo>
                        <a:pt x="11" y="32"/>
                      </a:lnTo>
                      <a:lnTo>
                        <a:pt x="18" y="33"/>
                      </a:lnTo>
                      <a:lnTo>
                        <a:pt x="27" y="34"/>
                      </a:lnTo>
                      <a:lnTo>
                        <a:pt x="37" y="34"/>
                      </a:lnTo>
                      <a:lnTo>
                        <a:pt x="47" y="34"/>
                      </a:lnTo>
                      <a:lnTo>
                        <a:pt x="56" y="34"/>
                      </a:lnTo>
                      <a:lnTo>
                        <a:pt x="64" y="34"/>
                      </a:lnTo>
                      <a:lnTo>
                        <a:pt x="69" y="33"/>
                      </a:lnTo>
                      <a:lnTo>
                        <a:pt x="72" y="32"/>
                      </a:lnTo>
                      <a:lnTo>
                        <a:pt x="75" y="31"/>
                      </a:lnTo>
                      <a:lnTo>
                        <a:pt x="76" y="29"/>
                      </a:lnTo>
                      <a:lnTo>
                        <a:pt x="77" y="26"/>
                      </a:lnTo>
                      <a:lnTo>
                        <a:pt x="77" y="22"/>
                      </a:lnTo>
                      <a:lnTo>
                        <a:pt x="77" y="15"/>
                      </a:lnTo>
                      <a:lnTo>
                        <a:pt x="76" y="9"/>
                      </a:lnTo>
                      <a:lnTo>
                        <a:pt x="76" y="6"/>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40187" name="Freeform 577"/>
                <p:cNvSpPr>
                  <a:spLocks/>
                </p:cNvSpPr>
                <p:nvPr/>
              </p:nvSpPr>
              <p:spPr bwMode="auto">
                <a:xfrm>
                  <a:off x="2043" y="2350"/>
                  <a:ext cx="10" cy="5"/>
                </a:xfrm>
                <a:custGeom>
                  <a:avLst/>
                  <a:gdLst>
                    <a:gd name="T0" fmla="*/ 0 w 76"/>
                    <a:gd name="T1" fmla="*/ 0 h 34"/>
                    <a:gd name="T2" fmla="*/ 0 w 76"/>
                    <a:gd name="T3" fmla="*/ 0 h 34"/>
                    <a:gd name="T4" fmla="*/ 0 w 76"/>
                    <a:gd name="T5" fmla="*/ 0 h 34"/>
                    <a:gd name="T6" fmla="*/ 0 w 76"/>
                    <a:gd name="T7" fmla="*/ 0 h 34"/>
                    <a:gd name="T8" fmla="*/ 0 w 76"/>
                    <a:gd name="T9" fmla="*/ 0 h 34"/>
                    <a:gd name="T10" fmla="*/ 0 w 76"/>
                    <a:gd name="T11" fmla="*/ 0 h 34"/>
                    <a:gd name="T12" fmla="*/ 0 w 76"/>
                    <a:gd name="T13" fmla="*/ 0 h 34"/>
                    <a:gd name="T14" fmla="*/ 0 w 76"/>
                    <a:gd name="T15" fmla="*/ 0 h 34"/>
                    <a:gd name="T16" fmla="*/ 0 w 76"/>
                    <a:gd name="T17" fmla="*/ 0 h 34"/>
                    <a:gd name="T18" fmla="*/ 0 w 76"/>
                    <a:gd name="T19" fmla="*/ 0 h 34"/>
                    <a:gd name="T20" fmla="*/ 0 w 76"/>
                    <a:gd name="T21" fmla="*/ 0 h 34"/>
                    <a:gd name="T22" fmla="*/ 0 w 76"/>
                    <a:gd name="T23" fmla="*/ 0 h 34"/>
                    <a:gd name="T24" fmla="*/ 0 w 76"/>
                    <a:gd name="T25" fmla="*/ 0 h 34"/>
                    <a:gd name="T26" fmla="*/ 0 w 76"/>
                    <a:gd name="T27" fmla="*/ 0 h 34"/>
                    <a:gd name="T28" fmla="*/ 0 w 76"/>
                    <a:gd name="T29" fmla="*/ 0 h 34"/>
                    <a:gd name="T30" fmla="*/ 0 w 76"/>
                    <a:gd name="T31" fmla="*/ 0 h 34"/>
                    <a:gd name="T32" fmla="*/ 0 w 76"/>
                    <a:gd name="T33" fmla="*/ 0 h 34"/>
                    <a:gd name="T34" fmla="*/ 0 w 76"/>
                    <a:gd name="T35" fmla="*/ 0 h 34"/>
                    <a:gd name="T36" fmla="*/ 0 w 76"/>
                    <a:gd name="T37" fmla="*/ 0 h 34"/>
                    <a:gd name="T38" fmla="*/ 0 w 76"/>
                    <a:gd name="T39" fmla="*/ 0 h 34"/>
                    <a:gd name="T40" fmla="*/ 0 w 76"/>
                    <a:gd name="T41" fmla="*/ 0 h 34"/>
                    <a:gd name="T42" fmla="*/ 0 w 76"/>
                    <a:gd name="T43" fmla="*/ 0 h 34"/>
                    <a:gd name="T44" fmla="*/ 0 w 76"/>
                    <a:gd name="T45" fmla="*/ 0 h 34"/>
                    <a:gd name="T46" fmla="*/ 0 w 76"/>
                    <a:gd name="T47" fmla="*/ 0 h 34"/>
                    <a:gd name="T48" fmla="*/ 0 w 76"/>
                    <a:gd name="T49" fmla="*/ 0 h 34"/>
                    <a:gd name="T50" fmla="*/ 0 w 76"/>
                    <a:gd name="T51" fmla="*/ 0 h 34"/>
                    <a:gd name="T52" fmla="*/ 0 w 76"/>
                    <a:gd name="T53" fmla="*/ 0 h 34"/>
                    <a:gd name="T54" fmla="*/ 0 w 76"/>
                    <a:gd name="T55" fmla="*/ 0 h 34"/>
                    <a:gd name="T56" fmla="*/ 0 w 76"/>
                    <a:gd name="T57" fmla="*/ 0 h 34"/>
                    <a:gd name="T58" fmla="*/ 0 w 76"/>
                    <a:gd name="T59" fmla="*/ 0 h 34"/>
                    <a:gd name="T60" fmla="*/ 0 w 76"/>
                    <a:gd name="T61" fmla="*/ 0 h 34"/>
                    <a:gd name="T62" fmla="*/ 0 w 76"/>
                    <a:gd name="T63" fmla="*/ 0 h 34"/>
                    <a:gd name="T64" fmla="*/ 0 w 76"/>
                    <a:gd name="T65" fmla="*/ 0 h 34"/>
                    <a:gd name="T66" fmla="*/ 0 w 76"/>
                    <a:gd name="T67" fmla="*/ 0 h 34"/>
                    <a:gd name="T68" fmla="*/ 0 w 76"/>
                    <a:gd name="T69" fmla="*/ 0 h 34"/>
                    <a:gd name="T70" fmla="*/ 0 w 76"/>
                    <a:gd name="T71" fmla="*/ 0 h 34"/>
                    <a:gd name="T72" fmla="*/ 0 w 76"/>
                    <a:gd name="T73" fmla="*/ 0 h 34"/>
                    <a:gd name="T74" fmla="*/ 0 w 76"/>
                    <a:gd name="T75" fmla="*/ 0 h 34"/>
                    <a:gd name="T76" fmla="*/ 0 w 76"/>
                    <a:gd name="T77" fmla="*/ 0 h 34"/>
                    <a:gd name="T78" fmla="*/ 0 w 76"/>
                    <a:gd name="T79" fmla="*/ 0 h 34"/>
                    <a:gd name="T80" fmla="*/ 0 w 76"/>
                    <a:gd name="T81" fmla="*/ 0 h 3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76" h="34">
                      <a:moveTo>
                        <a:pt x="74" y="5"/>
                      </a:moveTo>
                      <a:lnTo>
                        <a:pt x="73" y="3"/>
                      </a:lnTo>
                      <a:lnTo>
                        <a:pt x="72" y="2"/>
                      </a:lnTo>
                      <a:lnTo>
                        <a:pt x="69" y="2"/>
                      </a:lnTo>
                      <a:lnTo>
                        <a:pt x="65" y="2"/>
                      </a:lnTo>
                      <a:lnTo>
                        <a:pt x="58" y="3"/>
                      </a:lnTo>
                      <a:lnTo>
                        <a:pt x="50" y="4"/>
                      </a:lnTo>
                      <a:lnTo>
                        <a:pt x="41" y="3"/>
                      </a:lnTo>
                      <a:lnTo>
                        <a:pt x="32" y="3"/>
                      </a:lnTo>
                      <a:lnTo>
                        <a:pt x="23" y="2"/>
                      </a:lnTo>
                      <a:lnTo>
                        <a:pt x="16" y="2"/>
                      </a:lnTo>
                      <a:lnTo>
                        <a:pt x="11" y="1"/>
                      </a:lnTo>
                      <a:lnTo>
                        <a:pt x="8" y="1"/>
                      </a:lnTo>
                      <a:lnTo>
                        <a:pt x="6" y="1"/>
                      </a:lnTo>
                      <a:lnTo>
                        <a:pt x="3" y="0"/>
                      </a:lnTo>
                      <a:lnTo>
                        <a:pt x="2" y="0"/>
                      </a:lnTo>
                      <a:lnTo>
                        <a:pt x="1" y="2"/>
                      </a:lnTo>
                      <a:lnTo>
                        <a:pt x="0" y="9"/>
                      </a:lnTo>
                      <a:lnTo>
                        <a:pt x="0" y="15"/>
                      </a:lnTo>
                      <a:lnTo>
                        <a:pt x="0" y="21"/>
                      </a:lnTo>
                      <a:lnTo>
                        <a:pt x="0" y="25"/>
                      </a:lnTo>
                      <a:lnTo>
                        <a:pt x="1" y="27"/>
                      </a:lnTo>
                      <a:lnTo>
                        <a:pt x="2" y="29"/>
                      </a:lnTo>
                      <a:lnTo>
                        <a:pt x="3" y="30"/>
                      </a:lnTo>
                      <a:lnTo>
                        <a:pt x="6" y="31"/>
                      </a:lnTo>
                      <a:lnTo>
                        <a:pt x="10" y="31"/>
                      </a:lnTo>
                      <a:lnTo>
                        <a:pt x="17" y="32"/>
                      </a:lnTo>
                      <a:lnTo>
                        <a:pt x="26" y="33"/>
                      </a:lnTo>
                      <a:lnTo>
                        <a:pt x="36" y="33"/>
                      </a:lnTo>
                      <a:lnTo>
                        <a:pt x="46" y="34"/>
                      </a:lnTo>
                      <a:lnTo>
                        <a:pt x="55" y="34"/>
                      </a:lnTo>
                      <a:lnTo>
                        <a:pt x="63" y="34"/>
                      </a:lnTo>
                      <a:lnTo>
                        <a:pt x="68" y="33"/>
                      </a:lnTo>
                      <a:lnTo>
                        <a:pt x="71" y="31"/>
                      </a:lnTo>
                      <a:lnTo>
                        <a:pt x="73" y="30"/>
                      </a:lnTo>
                      <a:lnTo>
                        <a:pt x="76" y="28"/>
                      </a:lnTo>
                      <a:lnTo>
                        <a:pt x="76" y="26"/>
                      </a:lnTo>
                      <a:lnTo>
                        <a:pt x="76" y="21"/>
                      </a:lnTo>
                      <a:lnTo>
                        <a:pt x="76" y="14"/>
                      </a:lnTo>
                      <a:lnTo>
                        <a:pt x="74" y="8"/>
                      </a:lnTo>
                      <a:lnTo>
                        <a:pt x="74" y="5"/>
                      </a:lnTo>
                      <a:close/>
                    </a:path>
                  </a:pathLst>
                </a:custGeom>
                <a:solidFill>
                  <a:srgbClr val="E5DDD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0188" name="Freeform 578"/>
                <p:cNvSpPr>
                  <a:spLocks/>
                </p:cNvSpPr>
                <p:nvPr/>
              </p:nvSpPr>
              <p:spPr bwMode="auto">
                <a:xfrm>
                  <a:off x="2043" y="2350"/>
                  <a:ext cx="10" cy="5"/>
                </a:xfrm>
                <a:custGeom>
                  <a:avLst/>
                  <a:gdLst>
                    <a:gd name="T0" fmla="*/ 0 w 76"/>
                    <a:gd name="T1" fmla="*/ 0 h 34"/>
                    <a:gd name="T2" fmla="*/ 0 w 76"/>
                    <a:gd name="T3" fmla="*/ 0 h 34"/>
                    <a:gd name="T4" fmla="*/ 0 w 76"/>
                    <a:gd name="T5" fmla="*/ 0 h 34"/>
                    <a:gd name="T6" fmla="*/ 0 w 76"/>
                    <a:gd name="T7" fmla="*/ 0 h 34"/>
                    <a:gd name="T8" fmla="*/ 0 w 76"/>
                    <a:gd name="T9" fmla="*/ 0 h 34"/>
                    <a:gd name="T10" fmla="*/ 0 w 76"/>
                    <a:gd name="T11" fmla="*/ 0 h 34"/>
                    <a:gd name="T12" fmla="*/ 0 w 76"/>
                    <a:gd name="T13" fmla="*/ 0 h 34"/>
                    <a:gd name="T14" fmla="*/ 0 w 76"/>
                    <a:gd name="T15" fmla="*/ 0 h 34"/>
                    <a:gd name="T16" fmla="*/ 0 w 76"/>
                    <a:gd name="T17" fmla="*/ 0 h 34"/>
                    <a:gd name="T18" fmla="*/ 0 w 76"/>
                    <a:gd name="T19" fmla="*/ 0 h 34"/>
                    <a:gd name="T20" fmla="*/ 0 w 76"/>
                    <a:gd name="T21" fmla="*/ 0 h 34"/>
                    <a:gd name="T22" fmla="*/ 0 w 76"/>
                    <a:gd name="T23" fmla="*/ 0 h 34"/>
                    <a:gd name="T24" fmla="*/ 0 w 76"/>
                    <a:gd name="T25" fmla="*/ 0 h 34"/>
                    <a:gd name="T26" fmla="*/ 0 w 76"/>
                    <a:gd name="T27" fmla="*/ 0 h 34"/>
                    <a:gd name="T28" fmla="*/ 0 w 76"/>
                    <a:gd name="T29" fmla="*/ 0 h 34"/>
                    <a:gd name="T30" fmla="*/ 0 w 76"/>
                    <a:gd name="T31" fmla="*/ 0 h 34"/>
                    <a:gd name="T32" fmla="*/ 0 w 76"/>
                    <a:gd name="T33" fmla="*/ 0 h 34"/>
                    <a:gd name="T34" fmla="*/ 0 w 76"/>
                    <a:gd name="T35" fmla="*/ 0 h 34"/>
                    <a:gd name="T36" fmla="*/ 0 w 76"/>
                    <a:gd name="T37" fmla="*/ 0 h 34"/>
                    <a:gd name="T38" fmla="*/ 0 w 76"/>
                    <a:gd name="T39" fmla="*/ 0 h 34"/>
                    <a:gd name="T40" fmla="*/ 0 w 76"/>
                    <a:gd name="T41" fmla="*/ 0 h 34"/>
                    <a:gd name="T42" fmla="*/ 0 w 76"/>
                    <a:gd name="T43" fmla="*/ 0 h 34"/>
                    <a:gd name="T44" fmla="*/ 0 w 76"/>
                    <a:gd name="T45" fmla="*/ 0 h 34"/>
                    <a:gd name="T46" fmla="*/ 0 w 76"/>
                    <a:gd name="T47" fmla="*/ 0 h 34"/>
                    <a:gd name="T48" fmla="*/ 0 w 76"/>
                    <a:gd name="T49" fmla="*/ 0 h 34"/>
                    <a:gd name="T50" fmla="*/ 0 w 76"/>
                    <a:gd name="T51" fmla="*/ 0 h 34"/>
                    <a:gd name="T52" fmla="*/ 0 w 76"/>
                    <a:gd name="T53" fmla="*/ 0 h 34"/>
                    <a:gd name="T54" fmla="*/ 0 w 76"/>
                    <a:gd name="T55" fmla="*/ 0 h 34"/>
                    <a:gd name="T56" fmla="*/ 0 w 76"/>
                    <a:gd name="T57" fmla="*/ 0 h 34"/>
                    <a:gd name="T58" fmla="*/ 0 w 76"/>
                    <a:gd name="T59" fmla="*/ 0 h 34"/>
                    <a:gd name="T60" fmla="*/ 0 w 76"/>
                    <a:gd name="T61" fmla="*/ 0 h 34"/>
                    <a:gd name="T62" fmla="*/ 0 w 76"/>
                    <a:gd name="T63" fmla="*/ 0 h 34"/>
                    <a:gd name="T64" fmla="*/ 0 w 76"/>
                    <a:gd name="T65" fmla="*/ 0 h 34"/>
                    <a:gd name="T66" fmla="*/ 0 w 76"/>
                    <a:gd name="T67" fmla="*/ 0 h 34"/>
                    <a:gd name="T68" fmla="*/ 0 w 76"/>
                    <a:gd name="T69" fmla="*/ 0 h 34"/>
                    <a:gd name="T70" fmla="*/ 0 w 76"/>
                    <a:gd name="T71" fmla="*/ 0 h 34"/>
                    <a:gd name="T72" fmla="*/ 0 w 76"/>
                    <a:gd name="T73" fmla="*/ 0 h 34"/>
                    <a:gd name="T74" fmla="*/ 0 w 76"/>
                    <a:gd name="T75" fmla="*/ 0 h 34"/>
                    <a:gd name="T76" fmla="*/ 0 w 76"/>
                    <a:gd name="T77" fmla="*/ 0 h 34"/>
                    <a:gd name="T78" fmla="*/ 0 w 76"/>
                    <a:gd name="T79" fmla="*/ 0 h 34"/>
                    <a:gd name="T80" fmla="*/ 0 w 76"/>
                    <a:gd name="T81" fmla="*/ 0 h 34"/>
                    <a:gd name="T82" fmla="*/ 0 w 76"/>
                    <a:gd name="T83" fmla="*/ 0 h 34"/>
                    <a:gd name="T84" fmla="*/ 0 w 76"/>
                    <a:gd name="T85" fmla="*/ 0 h 34"/>
                    <a:gd name="T86" fmla="*/ 0 w 76"/>
                    <a:gd name="T87" fmla="*/ 0 h 34"/>
                    <a:gd name="T88" fmla="*/ 0 w 76"/>
                    <a:gd name="T89" fmla="*/ 0 h 34"/>
                    <a:gd name="T90" fmla="*/ 0 w 76"/>
                    <a:gd name="T91" fmla="*/ 0 h 34"/>
                    <a:gd name="T92" fmla="*/ 0 w 76"/>
                    <a:gd name="T93" fmla="*/ 0 h 34"/>
                    <a:gd name="T94" fmla="*/ 0 w 76"/>
                    <a:gd name="T95" fmla="*/ 0 h 34"/>
                    <a:gd name="T96" fmla="*/ 0 w 76"/>
                    <a:gd name="T97" fmla="*/ 0 h 3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76" h="34">
                      <a:moveTo>
                        <a:pt x="74" y="5"/>
                      </a:moveTo>
                      <a:lnTo>
                        <a:pt x="74" y="5"/>
                      </a:lnTo>
                      <a:lnTo>
                        <a:pt x="73" y="3"/>
                      </a:lnTo>
                      <a:lnTo>
                        <a:pt x="72" y="2"/>
                      </a:lnTo>
                      <a:lnTo>
                        <a:pt x="69" y="2"/>
                      </a:lnTo>
                      <a:lnTo>
                        <a:pt x="65" y="2"/>
                      </a:lnTo>
                      <a:lnTo>
                        <a:pt x="58" y="3"/>
                      </a:lnTo>
                      <a:lnTo>
                        <a:pt x="50" y="4"/>
                      </a:lnTo>
                      <a:lnTo>
                        <a:pt x="41" y="3"/>
                      </a:lnTo>
                      <a:lnTo>
                        <a:pt x="32" y="3"/>
                      </a:lnTo>
                      <a:lnTo>
                        <a:pt x="23" y="2"/>
                      </a:lnTo>
                      <a:lnTo>
                        <a:pt x="16" y="2"/>
                      </a:lnTo>
                      <a:lnTo>
                        <a:pt x="11" y="1"/>
                      </a:lnTo>
                      <a:lnTo>
                        <a:pt x="8" y="1"/>
                      </a:lnTo>
                      <a:lnTo>
                        <a:pt x="6" y="1"/>
                      </a:lnTo>
                      <a:lnTo>
                        <a:pt x="3" y="0"/>
                      </a:lnTo>
                      <a:lnTo>
                        <a:pt x="2" y="0"/>
                      </a:lnTo>
                      <a:lnTo>
                        <a:pt x="1" y="2"/>
                      </a:lnTo>
                      <a:lnTo>
                        <a:pt x="0" y="9"/>
                      </a:lnTo>
                      <a:lnTo>
                        <a:pt x="0" y="15"/>
                      </a:lnTo>
                      <a:lnTo>
                        <a:pt x="0" y="21"/>
                      </a:lnTo>
                      <a:lnTo>
                        <a:pt x="0" y="25"/>
                      </a:lnTo>
                      <a:lnTo>
                        <a:pt x="1" y="27"/>
                      </a:lnTo>
                      <a:lnTo>
                        <a:pt x="2" y="29"/>
                      </a:lnTo>
                      <a:lnTo>
                        <a:pt x="3" y="30"/>
                      </a:lnTo>
                      <a:lnTo>
                        <a:pt x="6" y="31"/>
                      </a:lnTo>
                      <a:lnTo>
                        <a:pt x="10" y="31"/>
                      </a:lnTo>
                      <a:lnTo>
                        <a:pt x="17" y="32"/>
                      </a:lnTo>
                      <a:lnTo>
                        <a:pt x="26" y="33"/>
                      </a:lnTo>
                      <a:lnTo>
                        <a:pt x="36" y="33"/>
                      </a:lnTo>
                      <a:lnTo>
                        <a:pt x="46" y="34"/>
                      </a:lnTo>
                      <a:lnTo>
                        <a:pt x="55" y="34"/>
                      </a:lnTo>
                      <a:lnTo>
                        <a:pt x="63" y="34"/>
                      </a:lnTo>
                      <a:lnTo>
                        <a:pt x="68" y="33"/>
                      </a:lnTo>
                      <a:lnTo>
                        <a:pt x="71" y="31"/>
                      </a:lnTo>
                      <a:lnTo>
                        <a:pt x="73" y="30"/>
                      </a:lnTo>
                      <a:lnTo>
                        <a:pt x="76" y="28"/>
                      </a:lnTo>
                      <a:lnTo>
                        <a:pt x="76" y="26"/>
                      </a:lnTo>
                      <a:lnTo>
                        <a:pt x="76" y="21"/>
                      </a:lnTo>
                      <a:lnTo>
                        <a:pt x="76" y="14"/>
                      </a:lnTo>
                      <a:lnTo>
                        <a:pt x="74" y="8"/>
                      </a:lnTo>
                      <a:lnTo>
                        <a:pt x="74" y="5"/>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40189" name="Freeform 579"/>
                <p:cNvSpPr>
                  <a:spLocks/>
                </p:cNvSpPr>
                <p:nvPr/>
              </p:nvSpPr>
              <p:spPr bwMode="auto">
                <a:xfrm>
                  <a:off x="2056" y="2350"/>
                  <a:ext cx="9" cy="5"/>
                </a:xfrm>
                <a:custGeom>
                  <a:avLst/>
                  <a:gdLst>
                    <a:gd name="T0" fmla="*/ 0 w 75"/>
                    <a:gd name="T1" fmla="*/ 0 h 34"/>
                    <a:gd name="T2" fmla="*/ 0 w 75"/>
                    <a:gd name="T3" fmla="*/ 0 h 34"/>
                    <a:gd name="T4" fmla="*/ 0 w 75"/>
                    <a:gd name="T5" fmla="*/ 0 h 34"/>
                    <a:gd name="T6" fmla="*/ 0 w 75"/>
                    <a:gd name="T7" fmla="*/ 0 h 34"/>
                    <a:gd name="T8" fmla="*/ 0 w 75"/>
                    <a:gd name="T9" fmla="*/ 0 h 34"/>
                    <a:gd name="T10" fmla="*/ 0 w 75"/>
                    <a:gd name="T11" fmla="*/ 0 h 34"/>
                    <a:gd name="T12" fmla="*/ 0 w 75"/>
                    <a:gd name="T13" fmla="*/ 0 h 34"/>
                    <a:gd name="T14" fmla="*/ 0 w 75"/>
                    <a:gd name="T15" fmla="*/ 0 h 34"/>
                    <a:gd name="T16" fmla="*/ 0 w 75"/>
                    <a:gd name="T17" fmla="*/ 0 h 34"/>
                    <a:gd name="T18" fmla="*/ 0 w 75"/>
                    <a:gd name="T19" fmla="*/ 0 h 34"/>
                    <a:gd name="T20" fmla="*/ 0 w 75"/>
                    <a:gd name="T21" fmla="*/ 0 h 34"/>
                    <a:gd name="T22" fmla="*/ 0 w 75"/>
                    <a:gd name="T23" fmla="*/ 0 h 34"/>
                    <a:gd name="T24" fmla="*/ 0 w 75"/>
                    <a:gd name="T25" fmla="*/ 0 h 34"/>
                    <a:gd name="T26" fmla="*/ 0 w 75"/>
                    <a:gd name="T27" fmla="*/ 0 h 34"/>
                    <a:gd name="T28" fmla="*/ 0 w 75"/>
                    <a:gd name="T29" fmla="*/ 0 h 34"/>
                    <a:gd name="T30" fmla="*/ 0 w 75"/>
                    <a:gd name="T31" fmla="*/ 0 h 34"/>
                    <a:gd name="T32" fmla="*/ 0 w 75"/>
                    <a:gd name="T33" fmla="*/ 0 h 34"/>
                    <a:gd name="T34" fmla="*/ 0 w 75"/>
                    <a:gd name="T35" fmla="*/ 0 h 34"/>
                    <a:gd name="T36" fmla="*/ 0 w 75"/>
                    <a:gd name="T37" fmla="*/ 0 h 34"/>
                    <a:gd name="T38" fmla="*/ 0 w 75"/>
                    <a:gd name="T39" fmla="*/ 0 h 34"/>
                    <a:gd name="T40" fmla="*/ 0 w 75"/>
                    <a:gd name="T41" fmla="*/ 0 h 34"/>
                    <a:gd name="T42" fmla="*/ 0 w 75"/>
                    <a:gd name="T43" fmla="*/ 0 h 34"/>
                    <a:gd name="T44" fmla="*/ 0 w 75"/>
                    <a:gd name="T45" fmla="*/ 0 h 34"/>
                    <a:gd name="T46" fmla="*/ 0 w 75"/>
                    <a:gd name="T47" fmla="*/ 0 h 34"/>
                    <a:gd name="T48" fmla="*/ 0 w 75"/>
                    <a:gd name="T49" fmla="*/ 0 h 34"/>
                    <a:gd name="T50" fmla="*/ 0 w 75"/>
                    <a:gd name="T51" fmla="*/ 0 h 34"/>
                    <a:gd name="T52" fmla="*/ 0 w 75"/>
                    <a:gd name="T53" fmla="*/ 0 h 34"/>
                    <a:gd name="T54" fmla="*/ 0 w 75"/>
                    <a:gd name="T55" fmla="*/ 0 h 34"/>
                    <a:gd name="T56" fmla="*/ 0 w 75"/>
                    <a:gd name="T57" fmla="*/ 0 h 34"/>
                    <a:gd name="T58" fmla="*/ 0 w 75"/>
                    <a:gd name="T59" fmla="*/ 0 h 34"/>
                    <a:gd name="T60" fmla="*/ 0 w 75"/>
                    <a:gd name="T61" fmla="*/ 0 h 34"/>
                    <a:gd name="T62" fmla="*/ 0 w 75"/>
                    <a:gd name="T63" fmla="*/ 0 h 34"/>
                    <a:gd name="T64" fmla="*/ 0 w 75"/>
                    <a:gd name="T65" fmla="*/ 0 h 34"/>
                    <a:gd name="T66" fmla="*/ 0 w 75"/>
                    <a:gd name="T67" fmla="*/ 0 h 34"/>
                    <a:gd name="T68" fmla="*/ 0 w 75"/>
                    <a:gd name="T69" fmla="*/ 0 h 34"/>
                    <a:gd name="T70" fmla="*/ 0 w 75"/>
                    <a:gd name="T71" fmla="*/ 0 h 34"/>
                    <a:gd name="T72" fmla="*/ 0 w 75"/>
                    <a:gd name="T73" fmla="*/ 0 h 34"/>
                    <a:gd name="T74" fmla="*/ 0 w 75"/>
                    <a:gd name="T75" fmla="*/ 0 h 34"/>
                    <a:gd name="T76" fmla="*/ 0 w 75"/>
                    <a:gd name="T77" fmla="*/ 0 h 34"/>
                    <a:gd name="T78" fmla="*/ 0 w 75"/>
                    <a:gd name="T79" fmla="*/ 0 h 34"/>
                    <a:gd name="T80" fmla="*/ 0 w 75"/>
                    <a:gd name="T81" fmla="*/ 0 h 3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75" h="34">
                      <a:moveTo>
                        <a:pt x="74" y="5"/>
                      </a:moveTo>
                      <a:lnTo>
                        <a:pt x="73" y="3"/>
                      </a:lnTo>
                      <a:lnTo>
                        <a:pt x="72" y="1"/>
                      </a:lnTo>
                      <a:lnTo>
                        <a:pt x="69" y="1"/>
                      </a:lnTo>
                      <a:lnTo>
                        <a:pt x="65" y="2"/>
                      </a:lnTo>
                      <a:lnTo>
                        <a:pt x="58" y="3"/>
                      </a:lnTo>
                      <a:lnTo>
                        <a:pt x="50" y="4"/>
                      </a:lnTo>
                      <a:lnTo>
                        <a:pt x="41" y="3"/>
                      </a:lnTo>
                      <a:lnTo>
                        <a:pt x="32" y="3"/>
                      </a:lnTo>
                      <a:lnTo>
                        <a:pt x="23" y="2"/>
                      </a:lnTo>
                      <a:lnTo>
                        <a:pt x="16" y="2"/>
                      </a:lnTo>
                      <a:lnTo>
                        <a:pt x="11" y="1"/>
                      </a:lnTo>
                      <a:lnTo>
                        <a:pt x="8" y="1"/>
                      </a:lnTo>
                      <a:lnTo>
                        <a:pt x="6" y="1"/>
                      </a:lnTo>
                      <a:lnTo>
                        <a:pt x="3" y="0"/>
                      </a:lnTo>
                      <a:lnTo>
                        <a:pt x="2" y="0"/>
                      </a:lnTo>
                      <a:lnTo>
                        <a:pt x="1" y="2"/>
                      </a:lnTo>
                      <a:lnTo>
                        <a:pt x="0" y="9"/>
                      </a:lnTo>
                      <a:lnTo>
                        <a:pt x="0" y="15"/>
                      </a:lnTo>
                      <a:lnTo>
                        <a:pt x="0" y="21"/>
                      </a:lnTo>
                      <a:lnTo>
                        <a:pt x="0" y="24"/>
                      </a:lnTo>
                      <a:lnTo>
                        <a:pt x="1" y="27"/>
                      </a:lnTo>
                      <a:lnTo>
                        <a:pt x="2" y="29"/>
                      </a:lnTo>
                      <a:lnTo>
                        <a:pt x="3" y="30"/>
                      </a:lnTo>
                      <a:lnTo>
                        <a:pt x="6" y="31"/>
                      </a:lnTo>
                      <a:lnTo>
                        <a:pt x="10" y="31"/>
                      </a:lnTo>
                      <a:lnTo>
                        <a:pt x="17" y="32"/>
                      </a:lnTo>
                      <a:lnTo>
                        <a:pt x="26" y="33"/>
                      </a:lnTo>
                      <a:lnTo>
                        <a:pt x="36" y="33"/>
                      </a:lnTo>
                      <a:lnTo>
                        <a:pt x="46" y="34"/>
                      </a:lnTo>
                      <a:lnTo>
                        <a:pt x="55" y="34"/>
                      </a:lnTo>
                      <a:lnTo>
                        <a:pt x="63" y="34"/>
                      </a:lnTo>
                      <a:lnTo>
                        <a:pt x="68" y="33"/>
                      </a:lnTo>
                      <a:lnTo>
                        <a:pt x="71" y="31"/>
                      </a:lnTo>
                      <a:lnTo>
                        <a:pt x="73" y="30"/>
                      </a:lnTo>
                      <a:lnTo>
                        <a:pt x="75" y="28"/>
                      </a:lnTo>
                      <a:lnTo>
                        <a:pt x="75" y="26"/>
                      </a:lnTo>
                      <a:lnTo>
                        <a:pt x="75" y="21"/>
                      </a:lnTo>
                      <a:lnTo>
                        <a:pt x="75" y="14"/>
                      </a:lnTo>
                      <a:lnTo>
                        <a:pt x="74" y="8"/>
                      </a:lnTo>
                      <a:lnTo>
                        <a:pt x="74" y="5"/>
                      </a:lnTo>
                      <a:close/>
                    </a:path>
                  </a:pathLst>
                </a:custGeom>
                <a:solidFill>
                  <a:srgbClr val="E5DDD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0190" name="Freeform 580"/>
                <p:cNvSpPr>
                  <a:spLocks/>
                </p:cNvSpPr>
                <p:nvPr/>
              </p:nvSpPr>
              <p:spPr bwMode="auto">
                <a:xfrm>
                  <a:off x="2056" y="2350"/>
                  <a:ext cx="9" cy="5"/>
                </a:xfrm>
                <a:custGeom>
                  <a:avLst/>
                  <a:gdLst>
                    <a:gd name="T0" fmla="*/ 0 w 75"/>
                    <a:gd name="T1" fmla="*/ 0 h 34"/>
                    <a:gd name="T2" fmla="*/ 0 w 75"/>
                    <a:gd name="T3" fmla="*/ 0 h 34"/>
                    <a:gd name="T4" fmla="*/ 0 w 75"/>
                    <a:gd name="T5" fmla="*/ 0 h 34"/>
                    <a:gd name="T6" fmla="*/ 0 w 75"/>
                    <a:gd name="T7" fmla="*/ 0 h 34"/>
                    <a:gd name="T8" fmla="*/ 0 w 75"/>
                    <a:gd name="T9" fmla="*/ 0 h 34"/>
                    <a:gd name="T10" fmla="*/ 0 w 75"/>
                    <a:gd name="T11" fmla="*/ 0 h 34"/>
                    <a:gd name="T12" fmla="*/ 0 w 75"/>
                    <a:gd name="T13" fmla="*/ 0 h 34"/>
                    <a:gd name="T14" fmla="*/ 0 w 75"/>
                    <a:gd name="T15" fmla="*/ 0 h 34"/>
                    <a:gd name="T16" fmla="*/ 0 w 75"/>
                    <a:gd name="T17" fmla="*/ 0 h 34"/>
                    <a:gd name="T18" fmla="*/ 0 w 75"/>
                    <a:gd name="T19" fmla="*/ 0 h 34"/>
                    <a:gd name="T20" fmla="*/ 0 w 75"/>
                    <a:gd name="T21" fmla="*/ 0 h 34"/>
                    <a:gd name="T22" fmla="*/ 0 w 75"/>
                    <a:gd name="T23" fmla="*/ 0 h 34"/>
                    <a:gd name="T24" fmla="*/ 0 w 75"/>
                    <a:gd name="T25" fmla="*/ 0 h 34"/>
                    <a:gd name="T26" fmla="*/ 0 w 75"/>
                    <a:gd name="T27" fmla="*/ 0 h 34"/>
                    <a:gd name="T28" fmla="*/ 0 w 75"/>
                    <a:gd name="T29" fmla="*/ 0 h 34"/>
                    <a:gd name="T30" fmla="*/ 0 w 75"/>
                    <a:gd name="T31" fmla="*/ 0 h 34"/>
                    <a:gd name="T32" fmla="*/ 0 w 75"/>
                    <a:gd name="T33" fmla="*/ 0 h 34"/>
                    <a:gd name="T34" fmla="*/ 0 w 75"/>
                    <a:gd name="T35" fmla="*/ 0 h 34"/>
                    <a:gd name="T36" fmla="*/ 0 w 75"/>
                    <a:gd name="T37" fmla="*/ 0 h 34"/>
                    <a:gd name="T38" fmla="*/ 0 w 75"/>
                    <a:gd name="T39" fmla="*/ 0 h 34"/>
                    <a:gd name="T40" fmla="*/ 0 w 75"/>
                    <a:gd name="T41" fmla="*/ 0 h 34"/>
                    <a:gd name="T42" fmla="*/ 0 w 75"/>
                    <a:gd name="T43" fmla="*/ 0 h 34"/>
                    <a:gd name="T44" fmla="*/ 0 w 75"/>
                    <a:gd name="T45" fmla="*/ 0 h 34"/>
                    <a:gd name="T46" fmla="*/ 0 w 75"/>
                    <a:gd name="T47" fmla="*/ 0 h 34"/>
                    <a:gd name="T48" fmla="*/ 0 w 75"/>
                    <a:gd name="T49" fmla="*/ 0 h 34"/>
                    <a:gd name="T50" fmla="*/ 0 w 75"/>
                    <a:gd name="T51" fmla="*/ 0 h 34"/>
                    <a:gd name="T52" fmla="*/ 0 w 75"/>
                    <a:gd name="T53" fmla="*/ 0 h 34"/>
                    <a:gd name="T54" fmla="*/ 0 w 75"/>
                    <a:gd name="T55" fmla="*/ 0 h 34"/>
                    <a:gd name="T56" fmla="*/ 0 w 75"/>
                    <a:gd name="T57" fmla="*/ 0 h 34"/>
                    <a:gd name="T58" fmla="*/ 0 w 75"/>
                    <a:gd name="T59" fmla="*/ 0 h 34"/>
                    <a:gd name="T60" fmla="*/ 0 w 75"/>
                    <a:gd name="T61" fmla="*/ 0 h 34"/>
                    <a:gd name="T62" fmla="*/ 0 w 75"/>
                    <a:gd name="T63" fmla="*/ 0 h 34"/>
                    <a:gd name="T64" fmla="*/ 0 w 75"/>
                    <a:gd name="T65" fmla="*/ 0 h 34"/>
                    <a:gd name="T66" fmla="*/ 0 w 75"/>
                    <a:gd name="T67" fmla="*/ 0 h 34"/>
                    <a:gd name="T68" fmla="*/ 0 w 75"/>
                    <a:gd name="T69" fmla="*/ 0 h 34"/>
                    <a:gd name="T70" fmla="*/ 0 w 75"/>
                    <a:gd name="T71" fmla="*/ 0 h 34"/>
                    <a:gd name="T72" fmla="*/ 0 w 75"/>
                    <a:gd name="T73" fmla="*/ 0 h 34"/>
                    <a:gd name="T74" fmla="*/ 0 w 75"/>
                    <a:gd name="T75" fmla="*/ 0 h 34"/>
                    <a:gd name="T76" fmla="*/ 0 w 75"/>
                    <a:gd name="T77" fmla="*/ 0 h 34"/>
                    <a:gd name="T78" fmla="*/ 0 w 75"/>
                    <a:gd name="T79" fmla="*/ 0 h 34"/>
                    <a:gd name="T80" fmla="*/ 0 w 75"/>
                    <a:gd name="T81" fmla="*/ 0 h 34"/>
                    <a:gd name="T82" fmla="*/ 0 w 75"/>
                    <a:gd name="T83" fmla="*/ 0 h 34"/>
                    <a:gd name="T84" fmla="*/ 0 w 75"/>
                    <a:gd name="T85" fmla="*/ 0 h 34"/>
                    <a:gd name="T86" fmla="*/ 0 w 75"/>
                    <a:gd name="T87" fmla="*/ 0 h 34"/>
                    <a:gd name="T88" fmla="*/ 0 w 75"/>
                    <a:gd name="T89" fmla="*/ 0 h 34"/>
                    <a:gd name="T90" fmla="*/ 0 w 75"/>
                    <a:gd name="T91" fmla="*/ 0 h 34"/>
                    <a:gd name="T92" fmla="*/ 0 w 75"/>
                    <a:gd name="T93" fmla="*/ 0 h 34"/>
                    <a:gd name="T94" fmla="*/ 0 w 75"/>
                    <a:gd name="T95" fmla="*/ 0 h 34"/>
                    <a:gd name="T96" fmla="*/ 0 w 75"/>
                    <a:gd name="T97" fmla="*/ 0 h 3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75" h="34">
                      <a:moveTo>
                        <a:pt x="74" y="5"/>
                      </a:moveTo>
                      <a:lnTo>
                        <a:pt x="74" y="5"/>
                      </a:lnTo>
                      <a:lnTo>
                        <a:pt x="73" y="3"/>
                      </a:lnTo>
                      <a:lnTo>
                        <a:pt x="72" y="1"/>
                      </a:lnTo>
                      <a:lnTo>
                        <a:pt x="69" y="1"/>
                      </a:lnTo>
                      <a:lnTo>
                        <a:pt x="65" y="2"/>
                      </a:lnTo>
                      <a:lnTo>
                        <a:pt x="58" y="3"/>
                      </a:lnTo>
                      <a:lnTo>
                        <a:pt x="50" y="4"/>
                      </a:lnTo>
                      <a:lnTo>
                        <a:pt x="41" y="3"/>
                      </a:lnTo>
                      <a:lnTo>
                        <a:pt x="32" y="3"/>
                      </a:lnTo>
                      <a:lnTo>
                        <a:pt x="23" y="2"/>
                      </a:lnTo>
                      <a:lnTo>
                        <a:pt x="16" y="2"/>
                      </a:lnTo>
                      <a:lnTo>
                        <a:pt x="11" y="1"/>
                      </a:lnTo>
                      <a:lnTo>
                        <a:pt x="8" y="1"/>
                      </a:lnTo>
                      <a:lnTo>
                        <a:pt x="6" y="1"/>
                      </a:lnTo>
                      <a:lnTo>
                        <a:pt x="3" y="0"/>
                      </a:lnTo>
                      <a:lnTo>
                        <a:pt x="2" y="0"/>
                      </a:lnTo>
                      <a:lnTo>
                        <a:pt x="1" y="2"/>
                      </a:lnTo>
                      <a:lnTo>
                        <a:pt x="0" y="9"/>
                      </a:lnTo>
                      <a:lnTo>
                        <a:pt x="0" y="15"/>
                      </a:lnTo>
                      <a:lnTo>
                        <a:pt x="0" y="21"/>
                      </a:lnTo>
                      <a:lnTo>
                        <a:pt x="0" y="24"/>
                      </a:lnTo>
                      <a:lnTo>
                        <a:pt x="1" y="27"/>
                      </a:lnTo>
                      <a:lnTo>
                        <a:pt x="2" y="29"/>
                      </a:lnTo>
                      <a:lnTo>
                        <a:pt x="3" y="30"/>
                      </a:lnTo>
                      <a:lnTo>
                        <a:pt x="6" y="31"/>
                      </a:lnTo>
                      <a:lnTo>
                        <a:pt x="10" y="31"/>
                      </a:lnTo>
                      <a:lnTo>
                        <a:pt x="17" y="32"/>
                      </a:lnTo>
                      <a:lnTo>
                        <a:pt x="26" y="33"/>
                      </a:lnTo>
                      <a:lnTo>
                        <a:pt x="36" y="33"/>
                      </a:lnTo>
                      <a:lnTo>
                        <a:pt x="46" y="34"/>
                      </a:lnTo>
                      <a:lnTo>
                        <a:pt x="55" y="34"/>
                      </a:lnTo>
                      <a:lnTo>
                        <a:pt x="63" y="34"/>
                      </a:lnTo>
                      <a:lnTo>
                        <a:pt x="68" y="33"/>
                      </a:lnTo>
                      <a:lnTo>
                        <a:pt x="71" y="31"/>
                      </a:lnTo>
                      <a:lnTo>
                        <a:pt x="73" y="30"/>
                      </a:lnTo>
                      <a:lnTo>
                        <a:pt x="75" y="28"/>
                      </a:lnTo>
                      <a:lnTo>
                        <a:pt x="75" y="26"/>
                      </a:lnTo>
                      <a:lnTo>
                        <a:pt x="75" y="21"/>
                      </a:lnTo>
                      <a:lnTo>
                        <a:pt x="75" y="14"/>
                      </a:lnTo>
                      <a:lnTo>
                        <a:pt x="74" y="8"/>
                      </a:lnTo>
                      <a:lnTo>
                        <a:pt x="74" y="5"/>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40191" name="Freeform 581"/>
                <p:cNvSpPr>
                  <a:spLocks/>
                </p:cNvSpPr>
                <p:nvPr/>
              </p:nvSpPr>
              <p:spPr bwMode="auto">
                <a:xfrm>
                  <a:off x="2031" y="2350"/>
                  <a:ext cx="9" cy="5"/>
                </a:xfrm>
                <a:custGeom>
                  <a:avLst/>
                  <a:gdLst>
                    <a:gd name="T0" fmla="*/ 0 w 76"/>
                    <a:gd name="T1" fmla="*/ 0 h 34"/>
                    <a:gd name="T2" fmla="*/ 0 w 76"/>
                    <a:gd name="T3" fmla="*/ 0 h 34"/>
                    <a:gd name="T4" fmla="*/ 0 w 76"/>
                    <a:gd name="T5" fmla="*/ 0 h 34"/>
                    <a:gd name="T6" fmla="*/ 0 w 76"/>
                    <a:gd name="T7" fmla="*/ 0 h 34"/>
                    <a:gd name="T8" fmla="*/ 0 w 76"/>
                    <a:gd name="T9" fmla="*/ 0 h 34"/>
                    <a:gd name="T10" fmla="*/ 0 w 76"/>
                    <a:gd name="T11" fmla="*/ 0 h 34"/>
                    <a:gd name="T12" fmla="*/ 0 w 76"/>
                    <a:gd name="T13" fmla="*/ 0 h 34"/>
                    <a:gd name="T14" fmla="*/ 0 w 76"/>
                    <a:gd name="T15" fmla="*/ 0 h 34"/>
                    <a:gd name="T16" fmla="*/ 0 w 76"/>
                    <a:gd name="T17" fmla="*/ 0 h 34"/>
                    <a:gd name="T18" fmla="*/ 0 w 76"/>
                    <a:gd name="T19" fmla="*/ 0 h 34"/>
                    <a:gd name="T20" fmla="*/ 0 w 76"/>
                    <a:gd name="T21" fmla="*/ 0 h 34"/>
                    <a:gd name="T22" fmla="*/ 0 w 76"/>
                    <a:gd name="T23" fmla="*/ 0 h 34"/>
                    <a:gd name="T24" fmla="*/ 0 w 76"/>
                    <a:gd name="T25" fmla="*/ 0 h 34"/>
                    <a:gd name="T26" fmla="*/ 0 w 76"/>
                    <a:gd name="T27" fmla="*/ 0 h 34"/>
                    <a:gd name="T28" fmla="*/ 0 w 76"/>
                    <a:gd name="T29" fmla="*/ 0 h 34"/>
                    <a:gd name="T30" fmla="*/ 0 w 76"/>
                    <a:gd name="T31" fmla="*/ 0 h 34"/>
                    <a:gd name="T32" fmla="*/ 0 w 76"/>
                    <a:gd name="T33" fmla="*/ 0 h 34"/>
                    <a:gd name="T34" fmla="*/ 0 w 76"/>
                    <a:gd name="T35" fmla="*/ 0 h 34"/>
                    <a:gd name="T36" fmla="*/ 0 w 76"/>
                    <a:gd name="T37" fmla="*/ 0 h 34"/>
                    <a:gd name="T38" fmla="*/ 0 w 76"/>
                    <a:gd name="T39" fmla="*/ 0 h 34"/>
                    <a:gd name="T40" fmla="*/ 0 w 76"/>
                    <a:gd name="T41" fmla="*/ 0 h 34"/>
                    <a:gd name="T42" fmla="*/ 0 w 76"/>
                    <a:gd name="T43" fmla="*/ 0 h 34"/>
                    <a:gd name="T44" fmla="*/ 0 w 76"/>
                    <a:gd name="T45" fmla="*/ 0 h 34"/>
                    <a:gd name="T46" fmla="*/ 0 w 76"/>
                    <a:gd name="T47" fmla="*/ 0 h 34"/>
                    <a:gd name="T48" fmla="*/ 0 w 76"/>
                    <a:gd name="T49" fmla="*/ 0 h 34"/>
                    <a:gd name="T50" fmla="*/ 0 w 76"/>
                    <a:gd name="T51" fmla="*/ 0 h 34"/>
                    <a:gd name="T52" fmla="*/ 0 w 76"/>
                    <a:gd name="T53" fmla="*/ 0 h 34"/>
                    <a:gd name="T54" fmla="*/ 0 w 76"/>
                    <a:gd name="T55" fmla="*/ 0 h 34"/>
                    <a:gd name="T56" fmla="*/ 0 w 76"/>
                    <a:gd name="T57" fmla="*/ 0 h 34"/>
                    <a:gd name="T58" fmla="*/ 0 w 76"/>
                    <a:gd name="T59" fmla="*/ 0 h 34"/>
                    <a:gd name="T60" fmla="*/ 0 w 76"/>
                    <a:gd name="T61" fmla="*/ 0 h 34"/>
                    <a:gd name="T62" fmla="*/ 0 w 76"/>
                    <a:gd name="T63" fmla="*/ 0 h 34"/>
                    <a:gd name="T64" fmla="*/ 0 w 76"/>
                    <a:gd name="T65" fmla="*/ 0 h 34"/>
                    <a:gd name="T66" fmla="*/ 0 w 76"/>
                    <a:gd name="T67" fmla="*/ 0 h 34"/>
                    <a:gd name="T68" fmla="*/ 0 w 76"/>
                    <a:gd name="T69" fmla="*/ 0 h 34"/>
                    <a:gd name="T70" fmla="*/ 0 w 76"/>
                    <a:gd name="T71" fmla="*/ 0 h 34"/>
                    <a:gd name="T72" fmla="*/ 0 w 76"/>
                    <a:gd name="T73" fmla="*/ 0 h 34"/>
                    <a:gd name="T74" fmla="*/ 0 w 76"/>
                    <a:gd name="T75" fmla="*/ 0 h 34"/>
                    <a:gd name="T76" fmla="*/ 0 w 76"/>
                    <a:gd name="T77" fmla="*/ 0 h 34"/>
                    <a:gd name="T78" fmla="*/ 0 w 76"/>
                    <a:gd name="T79" fmla="*/ 0 h 34"/>
                    <a:gd name="T80" fmla="*/ 0 w 76"/>
                    <a:gd name="T81" fmla="*/ 0 h 3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76" h="34">
                      <a:moveTo>
                        <a:pt x="75" y="5"/>
                      </a:moveTo>
                      <a:lnTo>
                        <a:pt x="74" y="3"/>
                      </a:lnTo>
                      <a:lnTo>
                        <a:pt x="73" y="2"/>
                      </a:lnTo>
                      <a:lnTo>
                        <a:pt x="70" y="2"/>
                      </a:lnTo>
                      <a:lnTo>
                        <a:pt x="66" y="2"/>
                      </a:lnTo>
                      <a:lnTo>
                        <a:pt x="59" y="3"/>
                      </a:lnTo>
                      <a:lnTo>
                        <a:pt x="51" y="4"/>
                      </a:lnTo>
                      <a:lnTo>
                        <a:pt x="42" y="3"/>
                      </a:lnTo>
                      <a:lnTo>
                        <a:pt x="33" y="3"/>
                      </a:lnTo>
                      <a:lnTo>
                        <a:pt x="24" y="2"/>
                      </a:lnTo>
                      <a:lnTo>
                        <a:pt x="17" y="2"/>
                      </a:lnTo>
                      <a:lnTo>
                        <a:pt x="12" y="1"/>
                      </a:lnTo>
                      <a:lnTo>
                        <a:pt x="9" y="1"/>
                      </a:lnTo>
                      <a:lnTo>
                        <a:pt x="7" y="1"/>
                      </a:lnTo>
                      <a:lnTo>
                        <a:pt x="4" y="0"/>
                      </a:lnTo>
                      <a:lnTo>
                        <a:pt x="2" y="1"/>
                      </a:lnTo>
                      <a:lnTo>
                        <a:pt x="1" y="3"/>
                      </a:lnTo>
                      <a:lnTo>
                        <a:pt x="0" y="9"/>
                      </a:lnTo>
                      <a:lnTo>
                        <a:pt x="0" y="15"/>
                      </a:lnTo>
                      <a:lnTo>
                        <a:pt x="0" y="21"/>
                      </a:lnTo>
                      <a:lnTo>
                        <a:pt x="0" y="25"/>
                      </a:lnTo>
                      <a:lnTo>
                        <a:pt x="1" y="27"/>
                      </a:lnTo>
                      <a:lnTo>
                        <a:pt x="2" y="29"/>
                      </a:lnTo>
                      <a:lnTo>
                        <a:pt x="3" y="30"/>
                      </a:lnTo>
                      <a:lnTo>
                        <a:pt x="7" y="31"/>
                      </a:lnTo>
                      <a:lnTo>
                        <a:pt x="11" y="32"/>
                      </a:lnTo>
                      <a:lnTo>
                        <a:pt x="18" y="33"/>
                      </a:lnTo>
                      <a:lnTo>
                        <a:pt x="27" y="33"/>
                      </a:lnTo>
                      <a:lnTo>
                        <a:pt x="37" y="34"/>
                      </a:lnTo>
                      <a:lnTo>
                        <a:pt x="47" y="34"/>
                      </a:lnTo>
                      <a:lnTo>
                        <a:pt x="56" y="34"/>
                      </a:lnTo>
                      <a:lnTo>
                        <a:pt x="64" y="34"/>
                      </a:lnTo>
                      <a:lnTo>
                        <a:pt x="69" y="33"/>
                      </a:lnTo>
                      <a:lnTo>
                        <a:pt x="72" y="32"/>
                      </a:lnTo>
                      <a:lnTo>
                        <a:pt x="74" y="30"/>
                      </a:lnTo>
                      <a:lnTo>
                        <a:pt x="76" y="28"/>
                      </a:lnTo>
                      <a:lnTo>
                        <a:pt x="76" y="26"/>
                      </a:lnTo>
                      <a:lnTo>
                        <a:pt x="76" y="21"/>
                      </a:lnTo>
                      <a:lnTo>
                        <a:pt x="76" y="14"/>
                      </a:lnTo>
                      <a:lnTo>
                        <a:pt x="75" y="8"/>
                      </a:lnTo>
                      <a:lnTo>
                        <a:pt x="75" y="5"/>
                      </a:lnTo>
                      <a:close/>
                    </a:path>
                  </a:pathLst>
                </a:custGeom>
                <a:solidFill>
                  <a:srgbClr val="E5DDD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0192" name="Freeform 582"/>
                <p:cNvSpPr>
                  <a:spLocks/>
                </p:cNvSpPr>
                <p:nvPr/>
              </p:nvSpPr>
              <p:spPr bwMode="auto">
                <a:xfrm>
                  <a:off x="2031" y="2350"/>
                  <a:ext cx="9" cy="5"/>
                </a:xfrm>
                <a:custGeom>
                  <a:avLst/>
                  <a:gdLst>
                    <a:gd name="T0" fmla="*/ 0 w 76"/>
                    <a:gd name="T1" fmla="*/ 0 h 34"/>
                    <a:gd name="T2" fmla="*/ 0 w 76"/>
                    <a:gd name="T3" fmla="*/ 0 h 34"/>
                    <a:gd name="T4" fmla="*/ 0 w 76"/>
                    <a:gd name="T5" fmla="*/ 0 h 34"/>
                    <a:gd name="T6" fmla="*/ 0 w 76"/>
                    <a:gd name="T7" fmla="*/ 0 h 34"/>
                    <a:gd name="T8" fmla="*/ 0 w 76"/>
                    <a:gd name="T9" fmla="*/ 0 h 34"/>
                    <a:gd name="T10" fmla="*/ 0 w 76"/>
                    <a:gd name="T11" fmla="*/ 0 h 34"/>
                    <a:gd name="T12" fmla="*/ 0 w 76"/>
                    <a:gd name="T13" fmla="*/ 0 h 34"/>
                    <a:gd name="T14" fmla="*/ 0 w 76"/>
                    <a:gd name="T15" fmla="*/ 0 h 34"/>
                    <a:gd name="T16" fmla="*/ 0 w 76"/>
                    <a:gd name="T17" fmla="*/ 0 h 34"/>
                    <a:gd name="T18" fmla="*/ 0 w 76"/>
                    <a:gd name="T19" fmla="*/ 0 h 34"/>
                    <a:gd name="T20" fmla="*/ 0 w 76"/>
                    <a:gd name="T21" fmla="*/ 0 h 34"/>
                    <a:gd name="T22" fmla="*/ 0 w 76"/>
                    <a:gd name="T23" fmla="*/ 0 h 34"/>
                    <a:gd name="T24" fmla="*/ 0 w 76"/>
                    <a:gd name="T25" fmla="*/ 0 h 34"/>
                    <a:gd name="T26" fmla="*/ 0 w 76"/>
                    <a:gd name="T27" fmla="*/ 0 h 34"/>
                    <a:gd name="T28" fmla="*/ 0 w 76"/>
                    <a:gd name="T29" fmla="*/ 0 h 34"/>
                    <a:gd name="T30" fmla="*/ 0 w 76"/>
                    <a:gd name="T31" fmla="*/ 0 h 34"/>
                    <a:gd name="T32" fmla="*/ 0 w 76"/>
                    <a:gd name="T33" fmla="*/ 0 h 34"/>
                    <a:gd name="T34" fmla="*/ 0 w 76"/>
                    <a:gd name="T35" fmla="*/ 0 h 34"/>
                    <a:gd name="T36" fmla="*/ 0 w 76"/>
                    <a:gd name="T37" fmla="*/ 0 h 34"/>
                    <a:gd name="T38" fmla="*/ 0 w 76"/>
                    <a:gd name="T39" fmla="*/ 0 h 34"/>
                    <a:gd name="T40" fmla="*/ 0 w 76"/>
                    <a:gd name="T41" fmla="*/ 0 h 34"/>
                    <a:gd name="T42" fmla="*/ 0 w 76"/>
                    <a:gd name="T43" fmla="*/ 0 h 34"/>
                    <a:gd name="T44" fmla="*/ 0 w 76"/>
                    <a:gd name="T45" fmla="*/ 0 h 34"/>
                    <a:gd name="T46" fmla="*/ 0 w 76"/>
                    <a:gd name="T47" fmla="*/ 0 h 34"/>
                    <a:gd name="T48" fmla="*/ 0 w 76"/>
                    <a:gd name="T49" fmla="*/ 0 h 34"/>
                    <a:gd name="T50" fmla="*/ 0 w 76"/>
                    <a:gd name="T51" fmla="*/ 0 h 34"/>
                    <a:gd name="T52" fmla="*/ 0 w 76"/>
                    <a:gd name="T53" fmla="*/ 0 h 34"/>
                    <a:gd name="T54" fmla="*/ 0 w 76"/>
                    <a:gd name="T55" fmla="*/ 0 h 34"/>
                    <a:gd name="T56" fmla="*/ 0 w 76"/>
                    <a:gd name="T57" fmla="*/ 0 h 34"/>
                    <a:gd name="T58" fmla="*/ 0 w 76"/>
                    <a:gd name="T59" fmla="*/ 0 h 34"/>
                    <a:gd name="T60" fmla="*/ 0 w 76"/>
                    <a:gd name="T61" fmla="*/ 0 h 34"/>
                    <a:gd name="T62" fmla="*/ 0 w 76"/>
                    <a:gd name="T63" fmla="*/ 0 h 34"/>
                    <a:gd name="T64" fmla="*/ 0 w 76"/>
                    <a:gd name="T65" fmla="*/ 0 h 34"/>
                    <a:gd name="T66" fmla="*/ 0 w 76"/>
                    <a:gd name="T67" fmla="*/ 0 h 34"/>
                    <a:gd name="T68" fmla="*/ 0 w 76"/>
                    <a:gd name="T69" fmla="*/ 0 h 34"/>
                    <a:gd name="T70" fmla="*/ 0 w 76"/>
                    <a:gd name="T71" fmla="*/ 0 h 34"/>
                    <a:gd name="T72" fmla="*/ 0 w 76"/>
                    <a:gd name="T73" fmla="*/ 0 h 34"/>
                    <a:gd name="T74" fmla="*/ 0 w 76"/>
                    <a:gd name="T75" fmla="*/ 0 h 34"/>
                    <a:gd name="T76" fmla="*/ 0 w 76"/>
                    <a:gd name="T77" fmla="*/ 0 h 34"/>
                    <a:gd name="T78" fmla="*/ 0 w 76"/>
                    <a:gd name="T79" fmla="*/ 0 h 34"/>
                    <a:gd name="T80" fmla="*/ 0 w 76"/>
                    <a:gd name="T81" fmla="*/ 0 h 34"/>
                    <a:gd name="T82" fmla="*/ 0 w 76"/>
                    <a:gd name="T83" fmla="*/ 0 h 34"/>
                    <a:gd name="T84" fmla="*/ 0 w 76"/>
                    <a:gd name="T85" fmla="*/ 0 h 34"/>
                    <a:gd name="T86" fmla="*/ 0 w 76"/>
                    <a:gd name="T87" fmla="*/ 0 h 34"/>
                    <a:gd name="T88" fmla="*/ 0 w 76"/>
                    <a:gd name="T89" fmla="*/ 0 h 34"/>
                    <a:gd name="T90" fmla="*/ 0 w 76"/>
                    <a:gd name="T91" fmla="*/ 0 h 34"/>
                    <a:gd name="T92" fmla="*/ 0 w 76"/>
                    <a:gd name="T93" fmla="*/ 0 h 34"/>
                    <a:gd name="T94" fmla="*/ 0 w 76"/>
                    <a:gd name="T95" fmla="*/ 0 h 34"/>
                    <a:gd name="T96" fmla="*/ 0 w 76"/>
                    <a:gd name="T97" fmla="*/ 0 h 3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76" h="34">
                      <a:moveTo>
                        <a:pt x="75" y="5"/>
                      </a:moveTo>
                      <a:lnTo>
                        <a:pt x="75" y="5"/>
                      </a:lnTo>
                      <a:lnTo>
                        <a:pt x="74" y="3"/>
                      </a:lnTo>
                      <a:lnTo>
                        <a:pt x="73" y="2"/>
                      </a:lnTo>
                      <a:lnTo>
                        <a:pt x="70" y="2"/>
                      </a:lnTo>
                      <a:lnTo>
                        <a:pt x="66" y="2"/>
                      </a:lnTo>
                      <a:lnTo>
                        <a:pt x="59" y="3"/>
                      </a:lnTo>
                      <a:lnTo>
                        <a:pt x="51" y="4"/>
                      </a:lnTo>
                      <a:lnTo>
                        <a:pt x="42" y="3"/>
                      </a:lnTo>
                      <a:lnTo>
                        <a:pt x="33" y="3"/>
                      </a:lnTo>
                      <a:lnTo>
                        <a:pt x="24" y="2"/>
                      </a:lnTo>
                      <a:lnTo>
                        <a:pt x="17" y="2"/>
                      </a:lnTo>
                      <a:lnTo>
                        <a:pt x="12" y="1"/>
                      </a:lnTo>
                      <a:lnTo>
                        <a:pt x="9" y="1"/>
                      </a:lnTo>
                      <a:lnTo>
                        <a:pt x="7" y="1"/>
                      </a:lnTo>
                      <a:lnTo>
                        <a:pt x="4" y="0"/>
                      </a:lnTo>
                      <a:lnTo>
                        <a:pt x="2" y="1"/>
                      </a:lnTo>
                      <a:lnTo>
                        <a:pt x="1" y="3"/>
                      </a:lnTo>
                      <a:lnTo>
                        <a:pt x="0" y="9"/>
                      </a:lnTo>
                      <a:lnTo>
                        <a:pt x="0" y="15"/>
                      </a:lnTo>
                      <a:lnTo>
                        <a:pt x="0" y="21"/>
                      </a:lnTo>
                      <a:lnTo>
                        <a:pt x="0" y="25"/>
                      </a:lnTo>
                      <a:lnTo>
                        <a:pt x="1" y="27"/>
                      </a:lnTo>
                      <a:lnTo>
                        <a:pt x="2" y="29"/>
                      </a:lnTo>
                      <a:lnTo>
                        <a:pt x="3" y="30"/>
                      </a:lnTo>
                      <a:lnTo>
                        <a:pt x="7" y="31"/>
                      </a:lnTo>
                      <a:lnTo>
                        <a:pt x="11" y="32"/>
                      </a:lnTo>
                      <a:lnTo>
                        <a:pt x="18" y="33"/>
                      </a:lnTo>
                      <a:lnTo>
                        <a:pt x="27" y="33"/>
                      </a:lnTo>
                      <a:lnTo>
                        <a:pt x="37" y="34"/>
                      </a:lnTo>
                      <a:lnTo>
                        <a:pt x="47" y="34"/>
                      </a:lnTo>
                      <a:lnTo>
                        <a:pt x="56" y="34"/>
                      </a:lnTo>
                      <a:lnTo>
                        <a:pt x="64" y="34"/>
                      </a:lnTo>
                      <a:lnTo>
                        <a:pt x="69" y="33"/>
                      </a:lnTo>
                      <a:lnTo>
                        <a:pt x="72" y="32"/>
                      </a:lnTo>
                      <a:lnTo>
                        <a:pt x="74" y="30"/>
                      </a:lnTo>
                      <a:lnTo>
                        <a:pt x="76" y="28"/>
                      </a:lnTo>
                      <a:lnTo>
                        <a:pt x="76" y="26"/>
                      </a:lnTo>
                      <a:lnTo>
                        <a:pt x="76" y="21"/>
                      </a:lnTo>
                      <a:lnTo>
                        <a:pt x="76" y="14"/>
                      </a:lnTo>
                      <a:lnTo>
                        <a:pt x="75" y="8"/>
                      </a:lnTo>
                      <a:lnTo>
                        <a:pt x="75" y="5"/>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40193" name="Freeform 583"/>
                <p:cNvSpPr>
                  <a:spLocks/>
                </p:cNvSpPr>
                <p:nvPr/>
              </p:nvSpPr>
              <p:spPr bwMode="auto">
                <a:xfrm>
                  <a:off x="1806" y="2393"/>
                  <a:ext cx="341" cy="2"/>
                </a:xfrm>
                <a:custGeom>
                  <a:avLst/>
                  <a:gdLst>
                    <a:gd name="T0" fmla="*/ 0 w 2728"/>
                    <a:gd name="T1" fmla="*/ 0 h 12"/>
                    <a:gd name="T2" fmla="*/ 0 w 2728"/>
                    <a:gd name="T3" fmla="*/ 0 h 12"/>
                    <a:gd name="T4" fmla="*/ 0 w 2728"/>
                    <a:gd name="T5" fmla="*/ 0 h 12"/>
                    <a:gd name="T6" fmla="*/ 0 w 2728"/>
                    <a:gd name="T7" fmla="*/ 0 h 12"/>
                    <a:gd name="T8" fmla="*/ 0 w 2728"/>
                    <a:gd name="T9" fmla="*/ 0 h 12"/>
                    <a:gd name="T10" fmla="*/ 0 w 2728"/>
                    <a:gd name="T11" fmla="*/ 0 h 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728" h="12">
                      <a:moveTo>
                        <a:pt x="0" y="6"/>
                      </a:moveTo>
                      <a:lnTo>
                        <a:pt x="0" y="12"/>
                      </a:lnTo>
                      <a:lnTo>
                        <a:pt x="2728" y="12"/>
                      </a:lnTo>
                      <a:lnTo>
                        <a:pt x="2728" y="0"/>
                      </a:lnTo>
                      <a:lnTo>
                        <a:pt x="0" y="0"/>
                      </a:lnTo>
                      <a:lnTo>
                        <a:pt x="0"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0194" name="Freeform 584"/>
                <p:cNvSpPr>
                  <a:spLocks/>
                </p:cNvSpPr>
                <p:nvPr/>
              </p:nvSpPr>
              <p:spPr bwMode="auto">
                <a:xfrm>
                  <a:off x="1869" y="2040"/>
                  <a:ext cx="212" cy="173"/>
                </a:xfrm>
                <a:custGeom>
                  <a:avLst/>
                  <a:gdLst>
                    <a:gd name="T0" fmla="*/ 0 w 1694"/>
                    <a:gd name="T1" fmla="*/ 0 h 1379"/>
                    <a:gd name="T2" fmla="*/ 0 w 1694"/>
                    <a:gd name="T3" fmla="*/ 0 h 1379"/>
                    <a:gd name="T4" fmla="*/ 0 w 1694"/>
                    <a:gd name="T5" fmla="*/ 0 h 1379"/>
                    <a:gd name="T6" fmla="*/ 0 w 1694"/>
                    <a:gd name="T7" fmla="*/ 0 h 1379"/>
                    <a:gd name="T8" fmla="*/ 0 w 1694"/>
                    <a:gd name="T9" fmla="*/ 0 h 1379"/>
                    <a:gd name="T10" fmla="*/ 0 w 1694"/>
                    <a:gd name="T11" fmla="*/ 0 h 1379"/>
                    <a:gd name="T12" fmla="*/ 0 w 1694"/>
                    <a:gd name="T13" fmla="*/ 0 h 1379"/>
                    <a:gd name="T14" fmla="*/ 0 w 1694"/>
                    <a:gd name="T15" fmla="*/ 0 h 1379"/>
                    <a:gd name="T16" fmla="*/ 0 w 1694"/>
                    <a:gd name="T17" fmla="*/ 0 h 1379"/>
                    <a:gd name="T18" fmla="*/ 0 w 1694"/>
                    <a:gd name="T19" fmla="*/ 0 h 1379"/>
                    <a:gd name="T20" fmla="*/ 0 w 1694"/>
                    <a:gd name="T21" fmla="*/ 0 h 1379"/>
                    <a:gd name="T22" fmla="*/ 0 w 1694"/>
                    <a:gd name="T23" fmla="*/ 0 h 1379"/>
                    <a:gd name="T24" fmla="*/ 0 w 1694"/>
                    <a:gd name="T25" fmla="*/ 0 h 1379"/>
                    <a:gd name="T26" fmla="*/ 0 w 1694"/>
                    <a:gd name="T27" fmla="*/ 0 h 1379"/>
                    <a:gd name="T28" fmla="*/ 0 w 1694"/>
                    <a:gd name="T29" fmla="*/ 0 h 1379"/>
                    <a:gd name="T30" fmla="*/ 0 w 1694"/>
                    <a:gd name="T31" fmla="*/ 0 h 1379"/>
                    <a:gd name="T32" fmla="*/ 0 w 1694"/>
                    <a:gd name="T33" fmla="*/ 0 h 1379"/>
                    <a:gd name="T34" fmla="*/ 0 w 1694"/>
                    <a:gd name="T35" fmla="*/ 0 h 1379"/>
                    <a:gd name="T36" fmla="*/ 0 w 1694"/>
                    <a:gd name="T37" fmla="*/ 0 h 1379"/>
                    <a:gd name="T38" fmla="*/ 0 w 1694"/>
                    <a:gd name="T39" fmla="*/ 0 h 1379"/>
                    <a:gd name="T40" fmla="*/ 0 w 1694"/>
                    <a:gd name="T41" fmla="*/ 0 h 1379"/>
                    <a:gd name="T42" fmla="*/ 0 w 1694"/>
                    <a:gd name="T43" fmla="*/ 0 h 1379"/>
                    <a:gd name="T44" fmla="*/ 0 w 1694"/>
                    <a:gd name="T45" fmla="*/ 0 h 1379"/>
                    <a:gd name="T46" fmla="*/ 0 w 1694"/>
                    <a:gd name="T47" fmla="*/ 0 h 1379"/>
                    <a:gd name="T48" fmla="*/ 0 w 1694"/>
                    <a:gd name="T49" fmla="*/ 0 h 1379"/>
                    <a:gd name="T50" fmla="*/ 0 w 1694"/>
                    <a:gd name="T51" fmla="*/ 0 h 1379"/>
                    <a:gd name="T52" fmla="*/ 0 w 1694"/>
                    <a:gd name="T53" fmla="*/ 0 h 1379"/>
                    <a:gd name="T54" fmla="*/ 0 w 1694"/>
                    <a:gd name="T55" fmla="*/ 0 h 1379"/>
                    <a:gd name="T56" fmla="*/ 0 w 1694"/>
                    <a:gd name="T57" fmla="*/ 0 h 1379"/>
                    <a:gd name="T58" fmla="*/ 0 w 1694"/>
                    <a:gd name="T59" fmla="*/ 0 h 1379"/>
                    <a:gd name="T60" fmla="*/ 0 w 1694"/>
                    <a:gd name="T61" fmla="*/ 0 h 1379"/>
                    <a:gd name="T62" fmla="*/ 0 w 1694"/>
                    <a:gd name="T63" fmla="*/ 0 h 1379"/>
                    <a:gd name="T64" fmla="*/ 0 w 1694"/>
                    <a:gd name="T65" fmla="*/ 0 h 1379"/>
                    <a:gd name="T66" fmla="*/ 0 w 1694"/>
                    <a:gd name="T67" fmla="*/ 0 h 1379"/>
                    <a:gd name="T68" fmla="*/ 0 w 1694"/>
                    <a:gd name="T69" fmla="*/ 0 h 1379"/>
                    <a:gd name="T70" fmla="*/ 0 w 1694"/>
                    <a:gd name="T71" fmla="*/ 0 h 1379"/>
                    <a:gd name="T72" fmla="*/ 0 w 1694"/>
                    <a:gd name="T73" fmla="*/ 0 h 137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694" h="1379">
                      <a:moveTo>
                        <a:pt x="0" y="1325"/>
                      </a:moveTo>
                      <a:lnTo>
                        <a:pt x="0" y="80"/>
                      </a:lnTo>
                      <a:lnTo>
                        <a:pt x="3" y="59"/>
                      </a:lnTo>
                      <a:lnTo>
                        <a:pt x="9" y="42"/>
                      </a:lnTo>
                      <a:lnTo>
                        <a:pt x="20" y="29"/>
                      </a:lnTo>
                      <a:lnTo>
                        <a:pt x="33" y="17"/>
                      </a:lnTo>
                      <a:lnTo>
                        <a:pt x="47" y="9"/>
                      </a:lnTo>
                      <a:lnTo>
                        <a:pt x="62" y="4"/>
                      </a:lnTo>
                      <a:lnTo>
                        <a:pt x="77" y="1"/>
                      </a:lnTo>
                      <a:lnTo>
                        <a:pt x="91" y="0"/>
                      </a:lnTo>
                      <a:lnTo>
                        <a:pt x="1617" y="0"/>
                      </a:lnTo>
                      <a:lnTo>
                        <a:pt x="1633" y="1"/>
                      </a:lnTo>
                      <a:lnTo>
                        <a:pt x="1649" y="4"/>
                      </a:lnTo>
                      <a:lnTo>
                        <a:pt x="1662" y="9"/>
                      </a:lnTo>
                      <a:lnTo>
                        <a:pt x="1673" y="16"/>
                      </a:lnTo>
                      <a:lnTo>
                        <a:pt x="1682" y="26"/>
                      </a:lnTo>
                      <a:lnTo>
                        <a:pt x="1689" y="38"/>
                      </a:lnTo>
                      <a:lnTo>
                        <a:pt x="1693" y="52"/>
                      </a:lnTo>
                      <a:lnTo>
                        <a:pt x="1694" y="69"/>
                      </a:lnTo>
                      <a:lnTo>
                        <a:pt x="1694" y="1303"/>
                      </a:lnTo>
                      <a:lnTo>
                        <a:pt x="1692" y="1317"/>
                      </a:lnTo>
                      <a:lnTo>
                        <a:pt x="1688" y="1332"/>
                      </a:lnTo>
                      <a:lnTo>
                        <a:pt x="1682" y="1344"/>
                      </a:lnTo>
                      <a:lnTo>
                        <a:pt x="1673" y="1356"/>
                      </a:lnTo>
                      <a:lnTo>
                        <a:pt x="1663" y="1365"/>
                      </a:lnTo>
                      <a:lnTo>
                        <a:pt x="1653" y="1373"/>
                      </a:lnTo>
                      <a:lnTo>
                        <a:pt x="1640" y="1377"/>
                      </a:lnTo>
                      <a:lnTo>
                        <a:pt x="1629" y="1379"/>
                      </a:lnTo>
                      <a:lnTo>
                        <a:pt x="57" y="1379"/>
                      </a:lnTo>
                      <a:lnTo>
                        <a:pt x="42" y="1378"/>
                      </a:lnTo>
                      <a:lnTo>
                        <a:pt x="30" y="1376"/>
                      </a:lnTo>
                      <a:lnTo>
                        <a:pt x="21" y="1371"/>
                      </a:lnTo>
                      <a:lnTo>
                        <a:pt x="13" y="1366"/>
                      </a:lnTo>
                      <a:lnTo>
                        <a:pt x="7" y="1358"/>
                      </a:lnTo>
                      <a:lnTo>
                        <a:pt x="3" y="1349"/>
                      </a:lnTo>
                      <a:lnTo>
                        <a:pt x="1" y="1338"/>
                      </a:lnTo>
                      <a:lnTo>
                        <a:pt x="0" y="1325"/>
                      </a:lnTo>
                      <a:close/>
                    </a:path>
                  </a:pathLst>
                </a:custGeom>
                <a:solidFill>
                  <a:srgbClr val="F2EFE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0195" name="Freeform 585"/>
                <p:cNvSpPr>
                  <a:spLocks/>
                </p:cNvSpPr>
                <p:nvPr/>
              </p:nvSpPr>
              <p:spPr bwMode="auto">
                <a:xfrm>
                  <a:off x="1868" y="2050"/>
                  <a:ext cx="1" cy="156"/>
                </a:xfrm>
                <a:custGeom>
                  <a:avLst/>
                  <a:gdLst>
                    <a:gd name="T0" fmla="*/ 0 w 10"/>
                    <a:gd name="T1" fmla="*/ 0 h 1245"/>
                    <a:gd name="T2" fmla="*/ 0 w 10"/>
                    <a:gd name="T3" fmla="*/ 0 h 1245"/>
                    <a:gd name="T4" fmla="*/ 0 w 10"/>
                    <a:gd name="T5" fmla="*/ 0 h 1245"/>
                    <a:gd name="T6" fmla="*/ 0 w 10"/>
                    <a:gd name="T7" fmla="*/ 0 h 1245"/>
                    <a:gd name="T8" fmla="*/ 0 w 10"/>
                    <a:gd name="T9" fmla="*/ 0 h 1245"/>
                    <a:gd name="T10" fmla="*/ 0 w 10"/>
                    <a:gd name="T11" fmla="*/ 0 h 1245"/>
                    <a:gd name="T12" fmla="*/ 0 w 10"/>
                    <a:gd name="T13" fmla="*/ 0 h 12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1245">
                      <a:moveTo>
                        <a:pt x="0" y="0"/>
                      </a:moveTo>
                      <a:lnTo>
                        <a:pt x="0" y="0"/>
                      </a:lnTo>
                      <a:lnTo>
                        <a:pt x="0" y="1245"/>
                      </a:lnTo>
                      <a:lnTo>
                        <a:pt x="10" y="1245"/>
                      </a:lnTo>
                      <a:lnTo>
                        <a:pt x="10"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0196" name="Freeform 586"/>
                <p:cNvSpPr>
                  <a:spLocks/>
                </p:cNvSpPr>
                <p:nvPr/>
              </p:nvSpPr>
              <p:spPr bwMode="auto">
                <a:xfrm>
                  <a:off x="1868" y="2040"/>
                  <a:ext cx="12" cy="10"/>
                </a:xfrm>
                <a:custGeom>
                  <a:avLst/>
                  <a:gdLst>
                    <a:gd name="T0" fmla="*/ 0 w 96"/>
                    <a:gd name="T1" fmla="*/ 0 h 85"/>
                    <a:gd name="T2" fmla="*/ 0 w 96"/>
                    <a:gd name="T3" fmla="*/ 0 h 85"/>
                    <a:gd name="T4" fmla="*/ 0 w 96"/>
                    <a:gd name="T5" fmla="*/ 0 h 85"/>
                    <a:gd name="T6" fmla="*/ 0 w 96"/>
                    <a:gd name="T7" fmla="*/ 0 h 85"/>
                    <a:gd name="T8" fmla="*/ 0 w 96"/>
                    <a:gd name="T9" fmla="*/ 0 h 85"/>
                    <a:gd name="T10" fmla="*/ 0 w 96"/>
                    <a:gd name="T11" fmla="*/ 0 h 85"/>
                    <a:gd name="T12" fmla="*/ 0 w 96"/>
                    <a:gd name="T13" fmla="*/ 0 h 85"/>
                    <a:gd name="T14" fmla="*/ 0 w 96"/>
                    <a:gd name="T15" fmla="*/ 0 h 85"/>
                    <a:gd name="T16" fmla="*/ 0 w 96"/>
                    <a:gd name="T17" fmla="*/ 0 h 85"/>
                    <a:gd name="T18" fmla="*/ 0 w 96"/>
                    <a:gd name="T19" fmla="*/ 0 h 85"/>
                    <a:gd name="T20" fmla="*/ 0 w 96"/>
                    <a:gd name="T21" fmla="*/ 0 h 85"/>
                    <a:gd name="T22" fmla="*/ 0 w 96"/>
                    <a:gd name="T23" fmla="*/ 0 h 85"/>
                    <a:gd name="T24" fmla="*/ 0 w 96"/>
                    <a:gd name="T25" fmla="*/ 0 h 85"/>
                    <a:gd name="T26" fmla="*/ 0 w 96"/>
                    <a:gd name="T27" fmla="*/ 0 h 85"/>
                    <a:gd name="T28" fmla="*/ 0 w 96"/>
                    <a:gd name="T29" fmla="*/ 0 h 85"/>
                    <a:gd name="T30" fmla="*/ 0 w 96"/>
                    <a:gd name="T31" fmla="*/ 0 h 85"/>
                    <a:gd name="T32" fmla="*/ 0 w 96"/>
                    <a:gd name="T33" fmla="*/ 0 h 85"/>
                    <a:gd name="T34" fmla="*/ 0 w 96"/>
                    <a:gd name="T35" fmla="*/ 0 h 85"/>
                    <a:gd name="T36" fmla="*/ 0 w 96"/>
                    <a:gd name="T37" fmla="*/ 0 h 85"/>
                    <a:gd name="T38" fmla="*/ 0 w 96"/>
                    <a:gd name="T39" fmla="*/ 0 h 85"/>
                    <a:gd name="T40" fmla="*/ 0 w 96"/>
                    <a:gd name="T41" fmla="*/ 0 h 8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6" h="85">
                      <a:moveTo>
                        <a:pt x="96" y="0"/>
                      </a:moveTo>
                      <a:lnTo>
                        <a:pt x="96" y="0"/>
                      </a:lnTo>
                      <a:lnTo>
                        <a:pt x="82" y="1"/>
                      </a:lnTo>
                      <a:lnTo>
                        <a:pt x="66" y="4"/>
                      </a:lnTo>
                      <a:lnTo>
                        <a:pt x="50" y="9"/>
                      </a:lnTo>
                      <a:lnTo>
                        <a:pt x="35" y="18"/>
                      </a:lnTo>
                      <a:lnTo>
                        <a:pt x="22" y="31"/>
                      </a:lnTo>
                      <a:lnTo>
                        <a:pt x="10" y="45"/>
                      </a:lnTo>
                      <a:lnTo>
                        <a:pt x="3" y="63"/>
                      </a:lnTo>
                      <a:lnTo>
                        <a:pt x="0" y="85"/>
                      </a:lnTo>
                      <a:lnTo>
                        <a:pt x="10" y="85"/>
                      </a:lnTo>
                      <a:lnTo>
                        <a:pt x="13" y="65"/>
                      </a:lnTo>
                      <a:lnTo>
                        <a:pt x="18" y="49"/>
                      </a:lnTo>
                      <a:lnTo>
                        <a:pt x="28" y="37"/>
                      </a:lnTo>
                      <a:lnTo>
                        <a:pt x="41" y="27"/>
                      </a:lnTo>
                      <a:lnTo>
                        <a:pt x="54" y="19"/>
                      </a:lnTo>
                      <a:lnTo>
                        <a:pt x="68" y="14"/>
                      </a:lnTo>
                      <a:lnTo>
                        <a:pt x="82" y="11"/>
                      </a:lnTo>
                      <a:lnTo>
                        <a:pt x="96" y="10"/>
                      </a:lnTo>
                      <a:lnTo>
                        <a:pt x="9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0197" name="Freeform 587"/>
                <p:cNvSpPr>
                  <a:spLocks/>
                </p:cNvSpPr>
                <p:nvPr/>
              </p:nvSpPr>
              <p:spPr bwMode="auto">
                <a:xfrm>
                  <a:off x="1880" y="2040"/>
                  <a:ext cx="191" cy="1"/>
                </a:xfrm>
                <a:custGeom>
                  <a:avLst/>
                  <a:gdLst>
                    <a:gd name="T0" fmla="*/ 0 w 1526"/>
                    <a:gd name="T1" fmla="*/ 0 h 10"/>
                    <a:gd name="T2" fmla="*/ 0 w 1526"/>
                    <a:gd name="T3" fmla="*/ 0 h 10"/>
                    <a:gd name="T4" fmla="*/ 0 w 1526"/>
                    <a:gd name="T5" fmla="*/ 0 h 10"/>
                    <a:gd name="T6" fmla="*/ 0 w 1526"/>
                    <a:gd name="T7" fmla="*/ 0 h 10"/>
                    <a:gd name="T8" fmla="*/ 0 w 1526"/>
                    <a:gd name="T9" fmla="*/ 0 h 10"/>
                    <a:gd name="T10" fmla="*/ 0 w 1526"/>
                    <a:gd name="T11" fmla="*/ 0 h 10"/>
                    <a:gd name="T12" fmla="*/ 0 w 1526"/>
                    <a:gd name="T13" fmla="*/ 0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26" h="10">
                      <a:moveTo>
                        <a:pt x="1526" y="0"/>
                      </a:moveTo>
                      <a:lnTo>
                        <a:pt x="1526" y="0"/>
                      </a:lnTo>
                      <a:lnTo>
                        <a:pt x="0" y="0"/>
                      </a:lnTo>
                      <a:lnTo>
                        <a:pt x="0" y="10"/>
                      </a:lnTo>
                      <a:lnTo>
                        <a:pt x="1526" y="10"/>
                      </a:lnTo>
                      <a:lnTo>
                        <a:pt x="152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0198" name="Freeform 588"/>
                <p:cNvSpPr>
                  <a:spLocks/>
                </p:cNvSpPr>
                <p:nvPr/>
              </p:nvSpPr>
              <p:spPr bwMode="auto">
                <a:xfrm>
                  <a:off x="2071" y="2040"/>
                  <a:ext cx="10" cy="9"/>
                </a:xfrm>
                <a:custGeom>
                  <a:avLst/>
                  <a:gdLst>
                    <a:gd name="T0" fmla="*/ 0 w 82"/>
                    <a:gd name="T1" fmla="*/ 0 h 74"/>
                    <a:gd name="T2" fmla="*/ 0 w 82"/>
                    <a:gd name="T3" fmla="*/ 0 h 74"/>
                    <a:gd name="T4" fmla="*/ 0 w 82"/>
                    <a:gd name="T5" fmla="*/ 0 h 74"/>
                    <a:gd name="T6" fmla="*/ 0 w 82"/>
                    <a:gd name="T7" fmla="*/ 0 h 74"/>
                    <a:gd name="T8" fmla="*/ 0 w 82"/>
                    <a:gd name="T9" fmla="*/ 0 h 74"/>
                    <a:gd name="T10" fmla="*/ 0 w 82"/>
                    <a:gd name="T11" fmla="*/ 0 h 74"/>
                    <a:gd name="T12" fmla="*/ 0 w 82"/>
                    <a:gd name="T13" fmla="*/ 0 h 74"/>
                    <a:gd name="T14" fmla="*/ 0 w 82"/>
                    <a:gd name="T15" fmla="*/ 0 h 74"/>
                    <a:gd name="T16" fmla="*/ 0 w 82"/>
                    <a:gd name="T17" fmla="*/ 0 h 74"/>
                    <a:gd name="T18" fmla="*/ 0 w 82"/>
                    <a:gd name="T19" fmla="*/ 0 h 74"/>
                    <a:gd name="T20" fmla="*/ 0 w 82"/>
                    <a:gd name="T21" fmla="*/ 0 h 74"/>
                    <a:gd name="T22" fmla="*/ 0 w 82"/>
                    <a:gd name="T23" fmla="*/ 0 h 74"/>
                    <a:gd name="T24" fmla="*/ 0 w 82"/>
                    <a:gd name="T25" fmla="*/ 0 h 74"/>
                    <a:gd name="T26" fmla="*/ 0 w 82"/>
                    <a:gd name="T27" fmla="*/ 0 h 74"/>
                    <a:gd name="T28" fmla="*/ 0 w 82"/>
                    <a:gd name="T29" fmla="*/ 0 h 74"/>
                    <a:gd name="T30" fmla="*/ 0 w 82"/>
                    <a:gd name="T31" fmla="*/ 0 h 74"/>
                    <a:gd name="T32" fmla="*/ 0 w 82"/>
                    <a:gd name="T33" fmla="*/ 0 h 74"/>
                    <a:gd name="T34" fmla="*/ 0 w 82"/>
                    <a:gd name="T35" fmla="*/ 0 h 74"/>
                    <a:gd name="T36" fmla="*/ 0 w 82"/>
                    <a:gd name="T37" fmla="*/ 0 h 74"/>
                    <a:gd name="T38" fmla="*/ 0 w 82"/>
                    <a:gd name="T39" fmla="*/ 0 h 74"/>
                    <a:gd name="T40" fmla="*/ 0 w 82"/>
                    <a:gd name="T41" fmla="*/ 0 h 7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82" h="74">
                      <a:moveTo>
                        <a:pt x="82" y="74"/>
                      </a:moveTo>
                      <a:lnTo>
                        <a:pt x="82" y="74"/>
                      </a:lnTo>
                      <a:lnTo>
                        <a:pt x="81" y="57"/>
                      </a:lnTo>
                      <a:lnTo>
                        <a:pt x="77" y="41"/>
                      </a:lnTo>
                      <a:lnTo>
                        <a:pt x="69" y="28"/>
                      </a:lnTo>
                      <a:lnTo>
                        <a:pt x="59" y="17"/>
                      </a:lnTo>
                      <a:lnTo>
                        <a:pt x="47" y="10"/>
                      </a:lnTo>
                      <a:lnTo>
                        <a:pt x="33" y="4"/>
                      </a:lnTo>
                      <a:lnTo>
                        <a:pt x="16" y="1"/>
                      </a:lnTo>
                      <a:lnTo>
                        <a:pt x="0" y="0"/>
                      </a:lnTo>
                      <a:lnTo>
                        <a:pt x="0" y="10"/>
                      </a:lnTo>
                      <a:lnTo>
                        <a:pt x="16" y="11"/>
                      </a:lnTo>
                      <a:lnTo>
                        <a:pt x="31" y="14"/>
                      </a:lnTo>
                      <a:lnTo>
                        <a:pt x="43" y="18"/>
                      </a:lnTo>
                      <a:lnTo>
                        <a:pt x="53" y="26"/>
                      </a:lnTo>
                      <a:lnTo>
                        <a:pt x="61" y="34"/>
                      </a:lnTo>
                      <a:lnTo>
                        <a:pt x="67" y="45"/>
                      </a:lnTo>
                      <a:lnTo>
                        <a:pt x="71" y="57"/>
                      </a:lnTo>
                      <a:lnTo>
                        <a:pt x="72" y="74"/>
                      </a:lnTo>
                      <a:lnTo>
                        <a:pt x="82" y="7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0199" name="Freeform 589"/>
                <p:cNvSpPr>
                  <a:spLocks/>
                </p:cNvSpPr>
                <p:nvPr/>
              </p:nvSpPr>
              <p:spPr bwMode="auto">
                <a:xfrm>
                  <a:off x="2080" y="2049"/>
                  <a:ext cx="1" cy="154"/>
                </a:xfrm>
                <a:custGeom>
                  <a:avLst/>
                  <a:gdLst>
                    <a:gd name="T0" fmla="*/ 0 w 10"/>
                    <a:gd name="T1" fmla="*/ 0 h 1234"/>
                    <a:gd name="T2" fmla="*/ 0 w 10"/>
                    <a:gd name="T3" fmla="*/ 0 h 1234"/>
                    <a:gd name="T4" fmla="*/ 0 w 10"/>
                    <a:gd name="T5" fmla="*/ 0 h 1234"/>
                    <a:gd name="T6" fmla="*/ 0 w 10"/>
                    <a:gd name="T7" fmla="*/ 0 h 1234"/>
                    <a:gd name="T8" fmla="*/ 0 w 10"/>
                    <a:gd name="T9" fmla="*/ 0 h 1234"/>
                    <a:gd name="T10" fmla="*/ 0 w 10"/>
                    <a:gd name="T11" fmla="*/ 0 h 1234"/>
                    <a:gd name="T12" fmla="*/ 0 w 10"/>
                    <a:gd name="T13" fmla="*/ 0 h 123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1234">
                      <a:moveTo>
                        <a:pt x="10" y="1234"/>
                      </a:moveTo>
                      <a:lnTo>
                        <a:pt x="10" y="1234"/>
                      </a:lnTo>
                      <a:lnTo>
                        <a:pt x="10" y="0"/>
                      </a:lnTo>
                      <a:lnTo>
                        <a:pt x="0" y="0"/>
                      </a:lnTo>
                      <a:lnTo>
                        <a:pt x="0" y="1234"/>
                      </a:lnTo>
                      <a:lnTo>
                        <a:pt x="10" y="123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0200" name="Freeform 590"/>
                <p:cNvSpPr>
                  <a:spLocks/>
                </p:cNvSpPr>
                <p:nvPr/>
              </p:nvSpPr>
              <p:spPr bwMode="auto">
                <a:xfrm>
                  <a:off x="2073" y="2203"/>
                  <a:ext cx="8" cy="10"/>
                </a:xfrm>
                <a:custGeom>
                  <a:avLst/>
                  <a:gdLst>
                    <a:gd name="T0" fmla="*/ 0 w 70"/>
                    <a:gd name="T1" fmla="*/ 0 h 81"/>
                    <a:gd name="T2" fmla="*/ 0 w 70"/>
                    <a:gd name="T3" fmla="*/ 0 h 81"/>
                    <a:gd name="T4" fmla="*/ 0 w 70"/>
                    <a:gd name="T5" fmla="*/ 0 h 81"/>
                    <a:gd name="T6" fmla="*/ 0 w 70"/>
                    <a:gd name="T7" fmla="*/ 0 h 81"/>
                    <a:gd name="T8" fmla="*/ 0 w 70"/>
                    <a:gd name="T9" fmla="*/ 0 h 81"/>
                    <a:gd name="T10" fmla="*/ 0 w 70"/>
                    <a:gd name="T11" fmla="*/ 0 h 81"/>
                    <a:gd name="T12" fmla="*/ 0 w 70"/>
                    <a:gd name="T13" fmla="*/ 0 h 81"/>
                    <a:gd name="T14" fmla="*/ 0 w 70"/>
                    <a:gd name="T15" fmla="*/ 0 h 81"/>
                    <a:gd name="T16" fmla="*/ 0 w 70"/>
                    <a:gd name="T17" fmla="*/ 0 h 81"/>
                    <a:gd name="T18" fmla="*/ 0 w 70"/>
                    <a:gd name="T19" fmla="*/ 0 h 81"/>
                    <a:gd name="T20" fmla="*/ 0 w 70"/>
                    <a:gd name="T21" fmla="*/ 0 h 81"/>
                    <a:gd name="T22" fmla="*/ 0 w 70"/>
                    <a:gd name="T23" fmla="*/ 0 h 81"/>
                    <a:gd name="T24" fmla="*/ 0 w 70"/>
                    <a:gd name="T25" fmla="*/ 0 h 81"/>
                    <a:gd name="T26" fmla="*/ 0 w 70"/>
                    <a:gd name="T27" fmla="*/ 0 h 81"/>
                    <a:gd name="T28" fmla="*/ 0 w 70"/>
                    <a:gd name="T29" fmla="*/ 0 h 81"/>
                    <a:gd name="T30" fmla="*/ 0 w 70"/>
                    <a:gd name="T31" fmla="*/ 0 h 81"/>
                    <a:gd name="T32" fmla="*/ 0 w 70"/>
                    <a:gd name="T33" fmla="*/ 0 h 81"/>
                    <a:gd name="T34" fmla="*/ 0 w 70"/>
                    <a:gd name="T35" fmla="*/ 0 h 81"/>
                    <a:gd name="T36" fmla="*/ 0 w 70"/>
                    <a:gd name="T37" fmla="*/ 0 h 81"/>
                    <a:gd name="T38" fmla="*/ 0 w 70"/>
                    <a:gd name="T39" fmla="*/ 0 h 81"/>
                    <a:gd name="T40" fmla="*/ 0 w 70"/>
                    <a:gd name="T41" fmla="*/ 0 h 8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70" h="81">
                      <a:moveTo>
                        <a:pt x="0" y="81"/>
                      </a:moveTo>
                      <a:lnTo>
                        <a:pt x="0" y="81"/>
                      </a:lnTo>
                      <a:lnTo>
                        <a:pt x="12" y="79"/>
                      </a:lnTo>
                      <a:lnTo>
                        <a:pt x="26" y="74"/>
                      </a:lnTo>
                      <a:lnTo>
                        <a:pt x="37" y="66"/>
                      </a:lnTo>
                      <a:lnTo>
                        <a:pt x="48" y="56"/>
                      </a:lnTo>
                      <a:lnTo>
                        <a:pt x="57" y="43"/>
                      </a:lnTo>
                      <a:lnTo>
                        <a:pt x="64" y="30"/>
                      </a:lnTo>
                      <a:lnTo>
                        <a:pt x="68" y="15"/>
                      </a:lnTo>
                      <a:lnTo>
                        <a:pt x="70" y="0"/>
                      </a:lnTo>
                      <a:lnTo>
                        <a:pt x="60" y="0"/>
                      </a:lnTo>
                      <a:lnTo>
                        <a:pt x="58" y="13"/>
                      </a:lnTo>
                      <a:lnTo>
                        <a:pt x="54" y="28"/>
                      </a:lnTo>
                      <a:lnTo>
                        <a:pt x="49" y="39"/>
                      </a:lnTo>
                      <a:lnTo>
                        <a:pt x="40" y="50"/>
                      </a:lnTo>
                      <a:lnTo>
                        <a:pt x="31" y="58"/>
                      </a:lnTo>
                      <a:lnTo>
                        <a:pt x="22" y="66"/>
                      </a:lnTo>
                      <a:lnTo>
                        <a:pt x="10" y="69"/>
                      </a:lnTo>
                      <a:lnTo>
                        <a:pt x="0" y="71"/>
                      </a:lnTo>
                      <a:lnTo>
                        <a:pt x="0" y="8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0201" name="Freeform 591"/>
                <p:cNvSpPr>
                  <a:spLocks/>
                </p:cNvSpPr>
                <p:nvPr/>
              </p:nvSpPr>
              <p:spPr bwMode="auto">
                <a:xfrm>
                  <a:off x="1876" y="2212"/>
                  <a:ext cx="197" cy="1"/>
                </a:xfrm>
                <a:custGeom>
                  <a:avLst/>
                  <a:gdLst>
                    <a:gd name="T0" fmla="*/ 0 w 1572"/>
                    <a:gd name="T1" fmla="*/ 0 h 10"/>
                    <a:gd name="T2" fmla="*/ 0 w 1572"/>
                    <a:gd name="T3" fmla="*/ 0 h 10"/>
                    <a:gd name="T4" fmla="*/ 0 w 1572"/>
                    <a:gd name="T5" fmla="*/ 0 h 10"/>
                    <a:gd name="T6" fmla="*/ 0 w 1572"/>
                    <a:gd name="T7" fmla="*/ 0 h 10"/>
                    <a:gd name="T8" fmla="*/ 0 w 1572"/>
                    <a:gd name="T9" fmla="*/ 0 h 10"/>
                    <a:gd name="T10" fmla="*/ 0 w 1572"/>
                    <a:gd name="T11" fmla="*/ 0 h 10"/>
                    <a:gd name="T12" fmla="*/ 0 w 1572"/>
                    <a:gd name="T13" fmla="*/ 0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72" h="10">
                      <a:moveTo>
                        <a:pt x="0" y="10"/>
                      </a:moveTo>
                      <a:lnTo>
                        <a:pt x="0" y="10"/>
                      </a:lnTo>
                      <a:lnTo>
                        <a:pt x="1572" y="10"/>
                      </a:lnTo>
                      <a:lnTo>
                        <a:pt x="1572" y="0"/>
                      </a:lnTo>
                      <a:lnTo>
                        <a:pt x="0" y="0"/>
                      </a:lnTo>
                      <a:lnTo>
                        <a:pt x="0" y="1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0202" name="Freeform 592"/>
                <p:cNvSpPr>
                  <a:spLocks/>
                </p:cNvSpPr>
                <p:nvPr/>
              </p:nvSpPr>
              <p:spPr bwMode="auto">
                <a:xfrm>
                  <a:off x="1868" y="2206"/>
                  <a:ext cx="8" cy="7"/>
                </a:xfrm>
                <a:custGeom>
                  <a:avLst/>
                  <a:gdLst>
                    <a:gd name="T0" fmla="*/ 0 w 62"/>
                    <a:gd name="T1" fmla="*/ 0 h 59"/>
                    <a:gd name="T2" fmla="*/ 0 w 62"/>
                    <a:gd name="T3" fmla="*/ 0 h 59"/>
                    <a:gd name="T4" fmla="*/ 0 w 62"/>
                    <a:gd name="T5" fmla="*/ 0 h 59"/>
                    <a:gd name="T6" fmla="*/ 0 w 62"/>
                    <a:gd name="T7" fmla="*/ 0 h 59"/>
                    <a:gd name="T8" fmla="*/ 0 w 62"/>
                    <a:gd name="T9" fmla="*/ 0 h 59"/>
                    <a:gd name="T10" fmla="*/ 0 w 62"/>
                    <a:gd name="T11" fmla="*/ 0 h 59"/>
                    <a:gd name="T12" fmla="*/ 0 w 62"/>
                    <a:gd name="T13" fmla="*/ 0 h 59"/>
                    <a:gd name="T14" fmla="*/ 0 w 62"/>
                    <a:gd name="T15" fmla="*/ 0 h 59"/>
                    <a:gd name="T16" fmla="*/ 0 w 62"/>
                    <a:gd name="T17" fmla="*/ 0 h 59"/>
                    <a:gd name="T18" fmla="*/ 0 w 62"/>
                    <a:gd name="T19" fmla="*/ 0 h 59"/>
                    <a:gd name="T20" fmla="*/ 0 w 62"/>
                    <a:gd name="T21" fmla="*/ 0 h 59"/>
                    <a:gd name="T22" fmla="*/ 0 w 62"/>
                    <a:gd name="T23" fmla="*/ 0 h 59"/>
                    <a:gd name="T24" fmla="*/ 0 w 62"/>
                    <a:gd name="T25" fmla="*/ 0 h 59"/>
                    <a:gd name="T26" fmla="*/ 0 w 62"/>
                    <a:gd name="T27" fmla="*/ 0 h 59"/>
                    <a:gd name="T28" fmla="*/ 0 w 62"/>
                    <a:gd name="T29" fmla="*/ 0 h 59"/>
                    <a:gd name="T30" fmla="*/ 0 w 62"/>
                    <a:gd name="T31" fmla="*/ 0 h 59"/>
                    <a:gd name="T32" fmla="*/ 0 w 62"/>
                    <a:gd name="T33" fmla="*/ 0 h 59"/>
                    <a:gd name="T34" fmla="*/ 0 w 62"/>
                    <a:gd name="T35" fmla="*/ 0 h 59"/>
                    <a:gd name="T36" fmla="*/ 0 w 62"/>
                    <a:gd name="T37" fmla="*/ 0 h 59"/>
                    <a:gd name="T38" fmla="*/ 0 w 62"/>
                    <a:gd name="T39" fmla="*/ 0 h 59"/>
                    <a:gd name="T40" fmla="*/ 0 w 62"/>
                    <a:gd name="T41" fmla="*/ 0 h 5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62" h="59">
                      <a:moveTo>
                        <a:pt x="0" y="0"/>
                      </a:moveTo>
                      <a:lnTo>
                        <a:pt x="0" y="0"/>
                      </a:lnTo>
                      <a:lnTo>
                        <a:pt x="1" y="13"/>
                      </a:lnTo>
                      <a:lnTo>
                        <a:pt x="3" y="25"/>
                      </a:lnTo>
                      <a:lnTo>
                        <a:pt x="8" y="35"/>
                      </a:lnTo>
                      <a:lnTo>
                        <a:pt x="15" y="45"/>
                      </a:lnTo>
                      <a:lnTo>
                        <a:pt x="24" y="50"/>
                      </a:lnTo>
                      <a:lnTo>
                        <a:pt x="34" y="56"/>
                      </a:lnTo>
                      <a:lnTo>
                        <a:pt x="47" y="58"/>
                      </a:lnTo>
                      <a:lnTo>
                        <a:pt x="62" y="59"/>
                      </a:lnTo>
                      <a:lnTo>
                        <a:pt x="62" y="49"/>
                      </a:lnTo>
                      <a:lnTo>
                        <a:pt x="47" y="48"/>
                      </a:lnTo>
                      <a:lnTo>
                        <a:pt x="36" y="46"/>
                      </a:lnTo>
                      <a:lnTo>
                        <a:pt x="28" y="42"/>
                      </a:lnTo>
                      <a:lnTo>
                        <a:pt x="21" y="37"/>
                      </a:lnTo>
                      <a:lnTo>
                        <a:pt x="16" y="31"/>
                      </a:lnTo>
                      <a:lnTo>
                        <a:pt x="13" y="23"/>
                      </a:lnTo>
                      <a:lnTo>
                        <a:pt x="11" y="13"/>
                      </a:lnTo>
                      <a:lnTo>
                        <a:pt x="10"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0203" name="Freeform 593"/>
                <p:cNvSpPr>
                  <a:spLocks/>
                </p:cNvSpPr>
                <p:nvPr/>
              </p:nvSpPr>
              <p:spPr bwMode="auto">
                <a:xfrm>
                  <a:off x="1874" y="2044"/>
                  <a:ext cx="202" cy="164"/>
                </a:xfrm>
                <a:custGeom>
                  <a:avLst/>
                  <a:gdLst>
                    <a:gd name="T0" fmla="*/ 0 w 1614"/>
                    <a:gd name="T1" fmla="*/ 0 h 1314"/>
                    <a:gd name="T2" fmla="*/ 0 w 1614"/>
                    <a:gd name="T3" fmla="*/ 0 h 1314"/>
                    <a:gd name="T4" fmla="*/ 0 w 1614"/>
                    <a:gd name="T5" fmla="*/ 0 h 1314"/>
                    <a:gd name="T6" fmla="*/ 0 w 1614"/>
                    <a:gd name="T7" fmla="*/ 0 h 1314"/>
                    <a:gd name="T8" fmla="*/ 0 w 1614"/>
                    <a:gd name="T9" fmla="*/ 0 h 1314"/>
                    <a:gd name="T10" fmla="*/ 0 w 1614"/>
                    <a:gd name="T11" fmla="*/ 0 h 1314"/>
                    <a:gd name="T12" fmla="*/ 0 w 1614"/>
                    <a:gd name="T13" fmla="*/ 0 h 1314"/>
                    <a:gd name="T14" fmla="*/ 0 w 1614"/>
                    <a:gd name="T15" fmla="*/ 0 h 1314"/>
                    <a:gd name="T16" fmla="*/ 0 w 1614"/>
                    <a:gd name="T17" fmla="*/ 0 h 1314"/>
                    <a:gd name="T18" fmla="*/ 0 w 1614"/>
                    <a:gd name="T19" fmla="*/ 0 h 1314"/>
                    <a:gd name="T20" fmla="*/ 0 w 1614"/>
                    <a:gd name="T21" fmla="*/ 0 h 1314"/>
                    <a:gd name="T22" fmla="*/ 0 w 1614"/>
                    <a:gd name="T23" fmla="*/ 0 h 1314"/>
                    <a:gd name="T24" fmla="*/ 0 w 1614"/>
                    <a:gd name="T25" fmla="*/ 0 h 1314"/>
                    <a:gd name="T26" fmla="*/ 0 w 1614"/>
                    <a:gd name="T27" fmla="*/ 0 h 1314"/>
                    <a:gd name="T28" fmla="*/ 0 w 1614"/>
                    <a:gd name="T29" fmla="*/ 0 h 1314"/>
                    <a:gd name="T30" fmla="*/ 0 w 1614"/>
                    <a:gd name="T31" fmla="*/ 0 h 1314"/>
                    <a:gd name="T32" fmla="*/ 0 w 1614"/>
                    <a:gd name="T33" fmla="*/ 0 h 1314"/>
                    <a:gd name="T34" fmla="*/ 0 w 1614"/>
                    <a:gd name="T35" fmla="*/ 0 h 1314"/>
                    <a:gd name="T36" fmla="*/ 0 w 1614"/>
                    <a:gd name="T37" fmla="*/ 0 h 1314"/>
                    <a:gd name="T38" fmla="*/ 0 w 1614"/>
                    <a:gd name="T39" fmla="*/ 0 h 1314"/>
                    <a:gd name="T40" fmla="*/ 0 w 1614"/>
                    <a:gd name="T41" fmla="*/ 0 h 1314"/>
                    <a:gd name="T42" fmla="*/ 0 w 1614"/>
                    <a:gd name="T43" fmla="*/ 0 h 1314"/>
                    <a:gd name="T44" fmla="*/ 0 w 1614"/>
                    <a:gd name="T45" fmla="*/ 0 h 1314"/>
                    <a:gd name="T46" fmla="*/ 0 w 1614"/>
                    <a:gd name="T47" fmla="*/ 0 h 1314"/>
                    <a:gd name="T48" fmla="*/ 0 w 1614"/>
                    <a:gd name="T49" fmla="*/ 0 h 1314"/>
                    <a:gd name="T50" fmla="*/ 0 w 1614"/>
                    <a:gd name="T51" fmla="*/ 0 h 1314"/>
                    <a:gd name="T52" fmla="*/ 0 w 1614"/>
                    <a:gd name="T53" fmla="*/ 0 h 1314"/>
                    <a:gd name="T54" fmla="*/ 0 w 1614"/>
                    <a:gd name="T55" fmla="*/ 0 h 1314"/>
                    <a:gd name="T56" fmla="*/ 0 w 1614"/>
                    <a:gd name="T57" fmla="*/ 0 h 1314"/>
                    <a:gd name="T58" fmla="*/ 0 w 1614"/>
                    <a:gd name="T59" fmla="*/ 0 h 1314"/>
                    <a:gd name="T60" fmla="*/ 0 w 1614"/>
                    <a:gd name="T61" fmla="*/ 0 h 1314"/>
                    <a:gd name="T62" fmla="*/ 0 w 1614"/>
                    <a:gd name="T63" fmla="*/ 0 h 1314"/>
                    <a:gd name="T64" fmla="*/ 0 w 1614"/>
                    <a:gd name="T65" fmla="*/ 0 h 1314"/>
                    <a:gd name="T66" fmla="*/ 0 w 1614"/>
                    <a:gd name="T67" fmla="*/ 0 h 1314"/>
                    <a:gd name="T68" fmla="*/ 0 w 1614"/>
                    <a:gd name="T69" fmla="*/ 0 h 1314"/>
                    <a:gd name="T70" fmla="*/ 0 w 1614"/>
                    <a:gd name="T71" fmla="*/ 0 h 1314"/>
                    <a:gd name="T72" fmla="*/ 0 w 1614"/>
                    <a:gd name="T73" fmla="*/ 0 h 131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614" h="1314">
                      <a:moveTo>
                        <a:pt x="0" y="1262"/>
                      </a:moveTo>
                      <a:lnTo>
                        <a:pt x="0" y="76"/>
                      </a:lnTo>
                      <a:lnTo>
                        <a:pt x="2" y="56"/>
                      </a:lnTo>
                      <a:lnTo>
                        <a:pt x="9" y="40"/>
                      </a:lnTo>
                      <a:lnTo>
                        <a:pt x="19" y="26"/>
                      </a:lnTo>
                      <a:lnTo>
                        <a:pt x="31" y="16"/>
                      </a:lnTo>
                      <a:lnTo>
                        <a:pt x="45" y="9"/>
                      </a:lnTo>
                      <a:lnTo>
                        <a:pt x="60" y="4"/>
                      </a:lnTo>
                      <a:lnTo>
                        <a:pt x="75" y="1"/>
                      </a:lnTo>
                      <a:lnTo>
                        <a:pt x="88" y="0"/>
                      </a:lnTo>
                      <a:lnTo>
                        <a:pt x="1541" y="0"/>
                      </a:lnTo>
                      <a:lnTo>
                        <a:pt x="1556" y="1"/>
                      </a:lnTo>
                      <a:lnTo>
                        <a:pt x="1570" y="4"/>
                      </a:lnTo>
                      <a:lnTo>
                        <a:pt x="1583" y="8"/>
                      </a:lnTo>
                      <a:lnTo>
                        <a:pt x="1593" y="15"/>
                      </a:lnTo>
                      <a:lnTo>
                        <a:pt x="1603" y="24"/>
                      </a:lnTo>
                      <a:lnTo>
                        <a:pt x="1609" y="35"/>
                      </a:lnTo>
                      <a:lnTo>
                        <a:pt x="1613" y="49"/>
                      </a:lnTo>
                      <a:lnTo>
                        <a:pt x="1614" y="65"/>
                      </a:lnTo>
                      <a:lnTo>
                        <a:pt x="1614" y="1240"/>
                      </a:lnTo>
                      <a:lnTo>
                        <a:pt x="1613" y="1254"/>
                      </a:lnTo>
                      <a:lnTo>
                        <a:pt x="1609" y="1267"/>
                      </a:lnTo>
                      <a:lnTo>
                        <a:pt x="1601" y="1279"/>
                      </a:lnTo>
                      <a:lnTo>
                        <a:pt x="1593" y="1290"/>
                      </a:lnTo>
                      <a:lnTo>
                        <a:pt x="1584" y="1301"/>
                      </a:lnTo>
                      <a:lnTo>
                        <a:pt x="1574" y="1308"/>
                      </a:lnTo>
                      <a:lnTo>
                        <a:pt x="1563" y="1312"/>
                      </a:lnTo>
                      <a:lnTo>
                        <a:pt x="1552" y="1314"/>
                      </a:lnTo>
                      <a:lnTo>
                        <a:pt x="55" y="1314"/>
                      </a:lnTo>
                      <a:lnTo>
                        <a:pt x="40" y="1313"/>
                      </a:lnTo>
                      <a:lnTo>
                        <a:pt x="29" y="1311"/>
                      </a:lnTo>
                      <a:lnTo>
                        <a:pt x="20" y="1307"/>
                      </a:lnTo>
                      <a:lnTo>
                        <a:pt x="12" y="1301"/>
                      </a:lnTo>
                      <a:lnTo>
                        <a:pt x="7" y="1293"/>
                      </a:lnTo>
                      <a:lnTo>
                        <a:pt x="3" y="1284"/>
                      </a:lnTo>
                      <a:lnTo>
                        <a:pt x="1" y="1274"/>
                      </a:lnTo>
                      <a:lnTo>
                        <a:pt x="0" y="1262"/>
                      </a:lnTo>
                      <a:close/>
                    </a:path>
                  </a:pathLst>
                </a:custGeom>
                <a:solidFill>
                  <a:srgbClr val="C1B5A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0204" name="Freeform 594"/>
                <p:cNvSpPr>
                  <a:spLocks/>
                </p:cNvSpPr>
                <p:nvPr/>
              </p:nvSpPr>
              <p:spPr bwMode="auto">
                <a:xfrm>
                  <a:off x="1873" y="2054"/>
                  <a:ext cx="2" cy="148"/>
                </a:xfrm>
                <a:custGeom>
                  <a:avLst/>
                  <a:gdLst>
                    <a:gd name="T0" fmla="*/ 0 w 10"/>
                    <a:gd name="T1" fmla="*/ 0 h 1186"/>
                    <a:gd name="T2" fmla="*/ 0 w 10"/>
                    <a:gd name="T3" fmla="*/ 0 h 1186"/>
                    <a:gd name="T4" fmla="*/ 0 w 10"/>
                    <a:gd name="T5" fmla="*/ 0 h 1186"/>
                    <a:gd name="T6" fmla="*/ 0 w 10"/>
                    <a:gd name="T7" fmla="*/ 0 h 1186"/>
                    <a:gd name="T8" fmla="*/ 0 w 10"/>
                    <a:gd name="T9" fmla="*/ 0 h 1186"/>
                    <a:gd name="T10" fmla="*/ 0 w 10"/>
                    <a:gd name="T11" fmla="*/ 0 h 1186"/>
                    <a:gd name="T12" fmla="*/ 0 w 10"/>
                    <a:gd name="T13" fmla="*/ 0 h 118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1186">
                      <a:moveTo>
                        <a:pt x="0" y="0"/>
                      </a:moveTo>
                      <a:lnTo>
                        <a:pt x="0" y="0"/>
                      </a:lnTo>
                      <a:lnTo>
                        <a:pt x="0" y="1186"/>
                      </a:lnTo>
                      <a:lnTo>
                        <a:pt x="10" y="1186"/>
                      </a:lnTo>
                      <a:lnTo>
                        <a:pt x="10"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0205" name="Freeform 595"/>
                <p:cNvSpPr>
                  <a:spLocks/>
                </p:cNvSpPr>
                <p:nvPr/>
              </p:nvSpPr>
              <p:spPr bwMode="auto">
                <a:xfrm>
                  <a:off x="1873" y="2043"/>
                  <a:ext cx="12" cy="11"/>
                </a:xfrm>
                <a:custGeom>
                  <a:avLst/>
                  <a:gdLst>
                    <a:gd name="T0" fmla="*/ 0 w 93"/>
                    <a:gd name="T1" fmla="*/ 0 h 81"/>
                    <a:gd name="T2" fmla="*/ 0 w 93"/>
                    <a:gd name="T3" fmla="*/ 0 h 81"/>
                    <a:gd name="T4" fmla="*/ 0 w 93"/>
                    <a:gd name="T5" fmla="*/ 0 h 81"/>
                    <a:gd name="T6" fmla="*/ 0 w 93"/>
                    <a:gd name="T7" fmla="*/ 0 h 81"/>
                    <a:gd name="T8" fmla="*/ 0 w 93"/>
                    <a:gd name="T9" fmla="*/ 0 h 81"/>
                    <a:gd name="T10" fmla="*/ 0 w 93"/>
                    <a:gd name="T11" fmla="*/ 0 h 81"/>
                    <a:gd name="T12" fmla="*/ 0 w 93"/>
                    <a:gd name="T13" fmla="*/ 0 h 81"/>
                    <a:gd name="T14" fmla="*/ 0 w 93"/>
                    <a:gd name="T15" fmla="*/ 0 h 81"/>
                    <a:gd name="T16" fmla="*/ 0 w 93"/>
                    <a:gd name="T17" fmla="*/ 0 h 81"/>
                    <a:gd name="T18" fmla="*/ 0 w 93"/>
                    <a:gd name="T19" fmla="*/ 0 h 81"/>
                    <a:gd name="T20" fmla="*/ 0 w 93"/>
                    <a:gd name="T21" fmla="*/ 0 h 81"/>
                    <a:gd name="T22" fmla="*/ 0 w 93"/>
                    <a:gd name="T23" fmla="*/ 0 h 81"/>
                    <a:gd name="T24" fmla="*/ 0 w 93"/>
                    <a:gd name="T25" fmla="*/ 0 h 81"/>
                    <a:gd name="T26" fmla="*/ 0 w 93"/>
                    <a:gd name="T27" fmla="*/ 0 h 81"/>
                    <a:gd name="T28" fmla="*/ 0 w 93"/>
                    <a:gd name="T29" fmla="*/ 0 h 81"/>
                    <a:gd name="T30" fmla="*/ 0 w 93"/>
                    <a:gd name="T31" fmla="*/ 0 h 81"/>
                    <a:gd name="T32" fmla="*/ 0 w 93"/>
                    <a:gd name="T33" fmla="*/ 0 h 81"/>
                    <a:gd name="T34" fmla="*/ 0 w 93"/>
                    <a:gd name="T35" fmla="*/ 0 h 81"/>
                    <a:gd name="T36" fmla="*/ 0 w 93"/>
                    <a:gd name="T37" fmla="*/ 0 h 81"/>
                    <a:gd name="T38" fmla="*/ 0 w 93"/>
                    <a:gd name="T39" fmla="*/ 0 h 81"/>
                    <a:gd name="T40" fmla="*/ 0 w 93"/>
                    <a:gd name="T41" fmla="*/ 0 h 8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3" h="81">
                      <a:moveTo>
                        <a:pt x="93" y="0"/>
                      </a:moveTo>
                      <a:lnTo>
                        <a:pt x="93" y="0"/>
                      </a:lnTo>
                      <a:lnTo>
                        <a:pt x="80" y="2"/>
                      </a:lnTo>
                      <a:lnTo>
                        <a:pt x="64" y="5"/>
                      </a:lnTo>
                      <a:lnTo>
                        <a:pt x="49" y="10"/>
                      </a:lnTo>
                      <a:lnTo>
                        <a:pt x="34" y="17"/>
                      </a:lnTo>
                      <a:lnTo>
                        <a:pt x="21" y="28"/>
                      </a:lnTo>
                      <a:lnTo>
                        <a:pt x="10" y="43"/>
                      </a:lnTo>
                      <a:lnTo>
                        <a:pt x="3" y="60"/>
                      </a:lnTo>
                      <a:lnTo>
                        <a:pt x="0" y="81"/>
                      </a:lnTo>
                      <a:lnTo>
                        <a:pt x="10" y="81"/>
                      </a:lnTo>
                      <a:lnTo>
                        <a:pt x="11" y="62"/>
                      </a:lnTo>
                      <a:lnTo>
                        <a:pt x="18" y="47"/>
                      </a:lnTo>
                      <a:lnTo>
                        <a:pt x="27" y="34"/>
                      </a:lnTo>
                      <a:lnTo>
                        <a:pt x="38" y="25"/>
                      </a:lnTo>
                      <a:lnTo>
                        <a:pt x="51" y="18"/>
                      </a:lnTo>
                      <a:lnTo>
                        <a:pt x="66" y="13"/>
                      </a:lnTo>
                      <a:lnTo>
                        <a:pt x="80" y="10"/>
                      </a:lnTo>
                      <a:lnTo>
                        <a:pt x="93" y="10"/>
                      </a:lnTo>
                      <a:lnTo>
                        <a:pt x="9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0206" name="Freeform 596"/>
                <p:cNvSpPr>
                  <a:spLocks/>
                </p:cNvSpPr>
                <p:nvPr/>
              </p:nvSpPr>
              <p:spPr bwMode="auto">
                <a:xfrm>
                  <a:off x="1885" y="2043"/>
                  <a:ext cx="182" cy="2"/>
                </a:xfrm>
                <a:custGeom>
                  <a:avLst/>
                  <a:gdLst>
                    <a:gd name="T0" fmla="*/ 0 w 1453"/>
                    <a:gd name="T1" fmla="*/ 0 h 10"/>
                    <a:gd name="T2" fmla="*/ 0 w 1453"/>
                    <a:gd name="T3" fmla="*/ 0 h 10"/>
                    <a:gd name="T4" fmla="*/ 0 w 1453"/>
                    <a:gd name="T5" fmla="*/ 0 h 10"/>
                    <a:gd name="T6" fmla="*/ 0 w 1453"/>
                    <a:gd name="T7" fmla="*/ 0 h 10"/>
                    <a:gd name="T8" fmla="*/ 0 w 1453"/>
                    <a:gd name="T9" fmla="*/ 0 h 10"/>
                    <a:gd name="T10" fmla="*/ 0 w 1453"/>
                    <a:gd name="T11" fmla="*/ 0 h 10"/>
                    <a:gd name="T12" fmla="*/ 0 w 1453"/>
                    <a:gd name="T13" fmla="*/ 0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453" h="10">
                      <a:moveTo>
                        <a:pt x="1453" y="0"/>
                      </a:moveTo>
                      <a:lnTo>
                        <a:pt x="1453" y="0"/>
                      </a:lnTo>
                      <a:lnTo>
                        <a:pt x="0" y="0"/>
                      </a:lnTo>
                      <a:lnTo>
                        <a:pt x="0" y="10"/>
                      </a:lnTo>
                      <a:lnTo>
                        <a:pt x="1453" y="10"/>
                      </a:lnTo>
                      <a:lnTo>
                        <a:pt x="145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0207" name="Freeform 597"/>
                <p:cNvSpPr>
                  <a:spLocks/>
                </p:cNvSpPr>
                <p:nvPr/>
              </p:nvSpPr>
              <p:spPr bwMode="auto">
                <a:xfrm>
                  <a:off x="2067" y="2043"/>
                  <a:ext cx="9" cy="9"/>
                </a:xfrm>
                <a:custGeom>
                  <a:avLst/>
                  <a:gdLst>
                    <a:gd name="T0" fmla="*/ 0 w 78"/>
                    <a:gd name="T1" fmla="*/ 0 h 70"/>
                    <a:gd name="T2" fmla="*/ 0 w 78"/>
                    <a:gd name="T3" fmla="*/ 0 h 70"/>
                    <a:gd name="T4" fmla="*/ 0 w 78"/>
                    <a:gd name="T5" fmla="*/ 0 h 70"/>
                    <a:gd name="T6" fmla="*/ 0 w 78"/>
                    <a:gd name="T7" fmla="*/ 0 h 70"/>
                    <a:gd name="T8" fmla="*/ 0 w 78"/>
                    <a:gd name="T9" fmla="*/ 0 h 70"/>
                    <a:gd name="T10" fmla="*/ 0 w 78"/>
                    <a:gd name="T11" fmla="*/ 0 h 70"/>
                    <a:gd name="T12" fmla="*/ 0 w 78"/>
                    <a:gd name="T13" fmla="*/ 0 h 70"/>
                    <a:gd name="T14" fmla="*/ 0 w 78"/>
                    <a:gd name="T15" fmla="*/ 0 h 70"/>
                    <a:gd name="T16" fmla="*/ 0 w 78"/>
                    <a:gd name="T17" fmla="*/ 0 h 70"/>
                    <a:gd name="T18" fmla="*/ 0 w 78"/>
                    <a:gd name="T19" fmla="*/ 0 h 70"/>
                    <a:gd name="T20" fmla="*/ 0 w 78"/>
                    <a:gd name="T21" fmla="*/ 0 h 70"/>
                    <a:gd name="T22" fmla="*/ 0 w 78"/>
                    <a:gd name="T23" fmla="*/ 0 h 70"/>
                    <a:gd name="T24" fmla="*/ 0 w 78"/>
                    <a:gd name="T25" fmla="*/ 0 h 70"/>
                    <a:gd name="T26" fmla="*/ 0 w 78"/>
                    <a:gd name="T27" fmla="*/ 0 h 70"/>
                    <a:gd name="T28" fmla="*/ 0 w 78"/>
                    <a:gd name="T29" fmla="*/ 0 h 70"/>
                    <a:gd name="T30" fmla="*/ 0 w 78"/>
                    <a:gd name="T31" fmla="*/ 0 h 70"/>
                    <a:gd name="T32" fmla="*/ 0 w 78"/>
                    <a:gd name="T33" fmla="*/ 0 h 70"/>
                    <a:gd name="T34" fmla="*/ 0 w 78"/>
                    <a:gd name="T35" fmla="*/ 0 h 70"/>
                    <a:gd name="T36" fmla="*/ 0 w 78"/>
                    <a:gd name="T37" fmla="*/ 0 h 70"/>
                    <a:gd name="T38" fmla="*/ 0 w 78"/>
                    <a:gd name="T39" fmla="*/ 0 h 70"/>
                    <a:gd name="T40" fmla="*/ 0 w 78"/>
                    <a:gd name="T41" fmla="*/ 0 h 7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78" h="70">
                      <a:moveTo>
                        <a:pt x="78" y="70"/>
                      </a:moveTo>
                      <a:lnTo>
                        <a:pt x="78" y="70"/>
                      </a:lnTo>
                      <a:lnTo>
                        <a:pt x="76" y="54"/>
                      </a:lnTo>
                      <a:lnTo>
                        <a:pt x="72" y="39"/>
                      </a:lnTo>
                      <a:lnTo>
                        <a:pt x="65" y="27"/>
                      </a:lnTo>
                      <a:lnTo>
                        <a:pt x="55" y="17"/>
                      </a:lnTo>
                      <a:lnTo>
                        <a:pt x="44" y="9"/>
                      </a:lnTo>
                      <a:lnTo>
                        <a:pt x="30" y="5"/>
                      </a:lnTo>
                      <a:lnTo>
                        <a:pt x="15" y="2"/>
                      </a:lnTo>
                      <a:lnTo>
                        <a:pt x="0" y="0"/>
                      </a:lnTo>
                      <a:lnTo>
                        <a:pt x="0" y="10"/>
                      </a:lnTo>
                      <a:lnTo>
                        <a:pt x="15" y="10"/>
                      </a:lnTo>
                      <a:lnTo>
                        <a:pt x="28" y="13"/>
                      </a:lnTo>
                      <a:lnTo>
                        <a:pt x="40" y="17"/>
                      </a:lnTo>
                      <a:lnTo>
                        <a:pt x="49" y="23"/>
                      </a:lnTo>
                      <a:lnTo>
                        <a:pt x="58" y="31"/>
                      </a:lnTo>
                      <a:lnTo>
                        <a:pt x="64" y="41"/>
                      </a:lnTo>
                      <a:lnTo>
                        <a:pt x="68" y="54"/>
                      </a:lnTo>
                      <a:lnTo>
                        <a:pt x="68" y="70"/>
                      </a:lnTo>
                      <a:lnTo>
                        <a:pt x="78" y="7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0208" name="Freeform 598"/>
                <p:cNvSpPr>
                  <a:spLocks/>
                </p:cNvSpPr>
                <p:nvPr/>
              </p:nvSpPr>
              <p:spPr bwMode="auto">
                <a:xfrm>
                  <a:off x="2075" y="2052"/>
                  <a:ext cx="1" cy="147"/>
                </a:xfrm>
                <a:custGeom>
                  <a:avLst/>
                  <a:gdLst>
                    <a:gd name="T0" fmla="*/ 0 w 10"/>
                    <a:gd name="T1" fmla="*/ 0 h 1175"/>
                    <a:gd name="T2" fmla="*/ 0 w 10"/>
                    <a:gd name="T3" fmla="*/ 0 h 1175"/>
                    <a:gd name="T4" fmla="*/ 0 w 10"/>
                    <a:gd name="T5" fmla="*/ 0 h 1175"/>
                    <a:gd name="T6" fmla="*/ 0 w 10"/>
                    <a:gd name="T7" fmla="*/ 0 h 1175"/>
                    <a:gd name="T8" fmla="*/ 0 w 10"/>
                    <a:gd name="T9" fmla="*/ 0 h 1175"/>
                    <a:gd name="T10" fmla="*/ 0 w 10"/>
                    <a:gd name="T11" fmla="*/ 0 h 1175"/>
                    <a:gd name="T12" fmla="*/ 0 w 10"/>
                    <a:gd name="T13" fmla="*/ 0 h 117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1175">
                      <a:moveTo>
                        <a:pt x="10" y="1175"/>
                      </a:moveTo>
                      <a:lnTo>
                        <a:pt x="10" y="1175"/>
                      </a:lnTo>
                      <a:lnTo>
                        <a:pt x="10" y="0"/>
                      </a:lnTo>
                      <a:lnTo>
                        <a:pt x="0" y="0"/>
                      </a:lnTo>
                      <a:lnTo>
                        <a:pt x="0" y="1175"/>
                      </a:lnTo>
                      <a:lnTo>
                        <a:pt x="10" y="117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0209" name="Freeform 599"/>
                <p:cNvSpPr>
                  <a:spLocks/>
                </p:cNvSpPr>
                <p:nvPr/>
              </p:nvSpPr>
              <p:spPr bwMode="auto">
                <a:xfrm>
                  <a:off x="2068" y="2199"/>
                  <a:ext cx="8" cy="10"/>
                </a:xfrm>
                <a:custGeom>
                  <a:avLst/>
                  <a:gdLst>
                    <a:gd name="T0" fmla="*/ 0 w 67"/>
                    <a:gd name="T1" fmla="*/ 0 h 79"/>
                    <a:gd name="T2" fmla="*/ 0 w 67"/>
                    <a:gd name="T3" fmla="*/ 0 h 79"/>
                    <a:gd name="T4" fmla="*/ 0 w 67"/>
                    <a:gd name="T5" fmla="*/ 0 h 79"/>
                    <a:gd name="T6" fmla="*/ 0 w 67"/>
                    <a:gd name="T7" fmla="*/ 0 h 79"/>
                    <a:gd name="T8" fmla="*/ 0 w 67"/>
                    <a:gd name="T9" fmla="*/ 0 h 79"/>
                    <a:gd name="T10" fmla="*/ 0 w 67"/>
                    <a:gd name="T11" fmla="*/ 0 h 79"/>
                    <a:gd name="T12" fmla="*/ 0 w 67"/>
                    <a:gd name="T13" fmla="*/ 0 h 79"/>
                    <a:gd name="T14" fmla="*/ 0 w 67"/>
                    <a:gd name="T15" fmla="*/ 0 h 79"/>
                    <a:gd name="T16" fmla="*/ 0 w 67"/>
                    <a:gd name="T17" fmla="*/ 0 h 79"/>
                    <a:gd name="T18" fmla="*/ 0 w 67"/>
                    <a:gd name="T19" fmla="*/ 0 h 79"/>
                    <a:gd name="T20" fmla="*/ 0 w 67"/>
                    <a:gd name="T21" fmla="*/ 0 h 79"/>
                    <a:gd name="T22" fmla="*/ 0 w 67"/>
                    <a:gd name="T23" fmla="*/ 0 h 79"/>
                    <a:gd name="T24" fmla="*/ 0 w 67"/>
                    <a:gd name="T25" fmla="*/ 0 h 79"/>
                    <a:gd name="T26" fmla="*/ 0 w 67"/>
                    <a:gd name="T27" fmla="*/ 0 h 79"/>
                    <a:gd name="T28" fmla="*/ 0 w 67"/>
                    <a:gd name="T29" fmla="*/ 0 h 79"/>
                    <a:gd name="T30" fmla="*/ 0 w 67"/>
                    <a:gd name="T31" fmla="*/ 0 h 79"/>
                    <a:gd name="T32" fmla="*/ 0 w 67"/>
                    <a:gd name="T33" fmla="*/ 0 h 79"/>
                    <a:gd name="T34" fmla="*/ 0 w 67"/>
                    <a:gd name="T35" fmla="*/ 0 h 79"/>
                    <a:gd name="T36" fmla="*/ 0 w 67"/>
                    <a:gd name="T37" fmla="*/ 0 h 79"/>
                    <a:gd name="T38" fmla="*/ 0 w 67"/>
                    <a:gd name="T39" fmla="*/ 0 h 79"/>
                    <a:gd name="T40" fmla="*/ 0 w 67"/>
                    <a:gd name="T41" fmla="*/ 0 h 7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67" h="79">
                      <a:moveTo>
                        <a:pt x="0" y="79"/>
                      </a:moveTo>
                      <a:lnTo>
                        <a:pt x="0" y="79"/>
                      </a:lnTo>
                      <a:lnTo>
                        <a:pt x="12" y="76"/>
                      </a:lnTo>
                      <a:lnTo>
                        <a:pt x="24" y="72"/>
                      </a:lnTo>
                      <a:lnTo>
                        <a:pt x="35" y="64"/>
                      </a:lnTo>
                      <a:lnTo>
                        <a:pt x="44" y="53"/>
                      </a:lnTo>
                      <a:lnTo>
                        <a:pt x="54" y="41"/>
                      </a:lnTo>
                      <a:lnTo>
                        <a:pt x="61" y="29"/>
                      </a:lnTo>
                      <a:lnTo>
                        <a:pt x="65" y="14"/>
                      </a:lnTo>
                      <a:lnTo>
                        <a:pt x="67" y="0"/>
                      </a:lnTo>
                      <a:lnTo>
                        <a:pt x="57" y="0"/>
                      </a:lnTo>
                      <a:lnTo>
                        <a:pt x="57" y="14"/>
                      </a:lnTo>
                      <a:lnTo>
                        <a:pt x="53" y="25"/>
                      </a:lnTo>
                      <a:lnTo>
                        <a:pt x="45" y="37"/>
                      </a:lnTo>
                      <a:lnTo>
                        <a:pt x="38" y="47"/>
                      </a:lnTo>
                      <a:lnTo>
                        <a:pt x="29" y="58"/>
                      </a:lnTo>
                      <a:lnTo>
                        <a:pt x="20" y="64"/>
                      </a:lnTo>
                      <a:lnTo>
                        <a:pt x="10" y="68"/>
                      </a:lnTo>
                      <a:lnTo>
                        <a:pt x="0" y="69"/>
                      </a:lnTo>
                      <a:lnTo>
                        <a:pt x="0" y="7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0210" name="Freeform 600"/>
                <p:cNvSpPr>
                  <a:spLocks/>
                </p:cNvSpPr>
                <p:nvPr/>
              </p:nvSpPr>
              <p:spPr bwMode="auto">
                <a:xfrm>
                  <a:off x="1881" y="2208"/>
                  <a:ext cx="187" cy="1"/>
                </a:xfrm>
                <a:custGeom>
                  <a:avLst/>
                  <a:gdLst>
                    <a:gd name="T0" fmla="*/ 0 w 1497"/>
                    <a:gd name="T1" fmla="*/ 0 h 10"/>
                    <a:gd name="T2" fmla="*/ 0 w 1497"/>
                    <a:gd name="T3" fmla="*/ 0 h 10"/>
                    <a:gd name="T4" fmla="*/ 0 w 1497"/>
                    <a:gd name="T5" fmla="*/ 0 h 10"/>
                    <a:gd name="T6" fmla="*/ 0 w 1497"/>
                    <a:gd name="T7" fmla="*/ 0 h 10"/>
                    <a:gd name="T8" fmla="*/ 0 w 1497"/>
                    <a:gd name="T9" fmla="*/ 0 h 10"/>
                    <a:gd name="T10" fmla="*/ 0 w 1497"/>
                    <a:gd name="T11" fmla="*/ 0 h 10"/>
                    <a:gd name="T12" fmla="*/ 0 w 1497"/>
                    <a:gd name="T13" fmla="*/ 0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497" h="10">
                      <a:moveTo>
                        <a:pt x="0" y="10"/>
                      </a:moveTo>
                      <a:lnTo>
                        <a:pt x="0" y="10"/>
                      </a:lnTo>
                      <a:lnTo>
                        <a:pt x="1497" y="10"/>
                      </a:lnTo>
                      <a:lnTo>
                        <a:pt x="1497" y="0"/>
                      </a:lnTo>
                      <a:lnTo>
                        <a:pt x="0" y="0"/>
                      </a:lnTo>
                      <a:lnTo>
                        <a:pt x="0" y="1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0211" name="Freeform 601"/>
                <p:cNvSpPr>
                  <a:spLocks/>
                </p:cNvSpPr>
                <p:nvPr/>
              </p:nvSpPr>
              <p:spPr bwMode="auto">
                <a:xfrm>
                  <a:off x="1873" y="2202"/>
                  <a:ext cx="8" cy="7"/>
                </a:xfrm>
                <a:custGeom>
                  <a:avLst/>
                  <a:gdLst>
                    <a:gd name="T0" fmla="*/ 0 w 60"/>
                    <a:gd name="T1" fmla="*/ 0 h 57"/>
                    <a:gd name="T2" fmla="*/ 0 w 60"/>
                    <a:gd name="T3" fmla="*/ 0 h 57"/>
                    <a:gd name="T4" fmla="*/ 0 w 60"/>
                    <a:gd name="T5" fmla="*/ 0 h 57"/>
                    <a:gd name="T6" fmla="*/ 0 w 60"/>
                    <a:gd name="T7" fmla="*/ 0 h 57"/>
                    <a:gd name="T8" fmla="*/ 0 w 60"/>
                    <a:gd name="T9" fmla="*/ 0 h 57"/>
                    <a:gd name="T10" fmla="*/ 0 w 60"/>
                    <a:gd name="T11" fmla="*/ 0 h 57"/>
                    <a:gd name="T12" fmla="*/ 0 w 60"/>
                    <a:gd name="T13" fmla="*/ 0 h 57"/>
                    <a:gd name="T14" fmla="*/ 0 w 60"/>
                    <a:gd name="T15" fmla="*/ 0 h 57"/>
                    <a:gd name="T16" fmla="*/ 0 w 60"/>
                    <a:gd name="T17" fmla="*/ 0 h 57"/>
                    <a:gd name="T18" fmla="*/ 0 w 60"/>
                    <a:gd name="T19" fmla="*/ 0 h 57"/>
                    <a:gd name="T20" fmla="*/ 0 w 60"/>
                    <a:gd name="T21" fmla="*/ 0 h 57"/>
                    <a:gd name="T22" fmla="*/ 0 w 60"/>
                    <a:gd name="T23" fmla="*/ 0 h 57"/>
                    <a:gd name="T24" fmla="*/ 0 w 60"/>
                    <a:gd name="T25" fmla="*/ 0 h 57"/>
                    <a:gd name="T26" fmla="*/ 0 w 60"/>
                    <a:gd name="T27" fmla="*/ 0 h 57"/>
                    <a:gd name="T28" fmla="*/ 0 w 60"/>
                    <a:gd name="T29" fmla="*/ 0 h 57"/>
                    <a:gd name="T30" fmla="*/ 0 w 60"/>
                    <a:gd name="T31" fmla="*/ 0 h 57"/>
                    <a:gd name="T32" fmla="*/ 0 w 60"/>
                    <a:gd name="T33" fmla="*/ 0 h 57"/>
                    <a:gd name="T34" fmla="*/ 0 w 60"/>
                    <a:gd name="T35" fmla="*/ 0 h 57"/>
                    <a:gd name="T36" fmla="*/ 0 w 60"/>
                    <a:gd name="T37" fmla="*/ 0 h 57"/>
                    <a:gd name="T38" fmla="*/ 0 w 60"/>
                    <a:gd name="T39" fmla="*/ 0 h 57"/>
                    <a:gd name="T40" fmla="*/ 0 w 60"/>
                    <a:gd name="T41" fmla="*/ 0 h 5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60" h="57">
                      <a:moveTo>
                        <a:pt x="0" y="0"/>
                      </a:moveTo>
                      <a:lnTo>
                        <a:pt x="0" y="0"/>
                      </a:lnTo>
                      <a:lnTo>
                        <a:pt x="2" y="12"/>
                      </a:lnTo>
                      <a:lnTo>
                        <a:pt x="4" y="23"/>
                      </a:lnTo>
                      <a:lnTo>
                        <a:pt x="8" y="34"/>
                      </a:lnTo>
                      <a:lnTo>
                        <a:pt x="14" y="42"/>
                      </a:lnTo>
                      <a:lnTo>
                        <a:pt x="23" y="49"/>
                      </a:lnTo>
                      <a:lnTo>
                        <a:pt x="33" y="53"/>
                      </a:lnTo>
                      <a:lnTo>
                        <a:pt x="45" y="55"/>
                      </a:lnTo>
                      <a:lnTo>
                        <a:pt x="60" y="57"/>
                      </a:lnTo>
                      <a:lnTo>
                        <a:pt x="60" y="47"/>
                      </a:lnTo>
                      <a:lnTo>
                        <a:pt x="45" y="47"/>
                      </a:lnTo>
                      <a:lnTo>
                        <a:pt x="35" y="45"/>
                      </a:lnTo>
                      <a:lnTo>
                        <a:pt x="27" y="41"/>
                      </a:lnTo>
                      <a:lnTo>
                        <a:pt x="20" y="36"/>
                      </a:lnTo>
                      <a:lnTo>
                        <a:pt x="16" y="29"/>
                      </a:lnTo>
                      <a:lnTo>
                        <a:pt x="12" y="21"/>
                      </a:lnTo>
                      <a:lnTo>
                        <a:pt x="10" y="12"/>
                      </a:lnTo>
                      <a:lnTo>
                        <a:pt x="10"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0212" name="Freeform 602"/>
                <p:cNvSpPr>
                  <a:spLocks/>
                </p:cNvSpPr>
                <p:nvPr/>
              </p:nvSpPr>
              <p:spPr bwMode="auto">
                <a:xfrm>
                  <a:off x="1900" y="2064"/>
                  <a:ext cx="151" cy="123"/>
                </a:xfrm>
                <a:custGeom>
                  <a:avLst/>
                  <a:gdLst>
                    <a:gd name="T0" fmla="*/ 0 w 1210"/>
                    <a:gd name="T1" fmla="*/ 0 h 985"/>
                    <a:gd name="T2" fmla="*/ 0 w 1210"/>
                    <a:gd name="T3" fmla="*/ 0 h 985"/>
                    <a:gd name="T4" fmla="*/ 0 w 1210"/>
                    <a:gd name="T5" fmla="*/ 0 h 985"/>
                    <a:gd name="T6" fmla="*/ 0 w 1210"/>
                    <a:gd name="T7" fmla="*/ 0 h 985"/>
                    <a:gd name="T8" fmla="*/ 0 w 1210"/>
                    <a:gd name="T9" fmla="*/ 0 h 985"/>
                    <a:gd name="T10" fmla="*/ 0 w 1210"/>
                    <a:gd name="T11" fmla="*/ 0 h 985"/>
                    <a:gd name="T12" fmla="*/ 0 w 1210"/>
                    <a:gd name="T13" fmla="*/ 0 h 985"/>
                    <a:gd name="T14" fmla="*/ 0 w 1210"/>
                    <a:gd name="T15" fmla="*/ 0 h 985"/>
                    <a:gd name="T16" fmla="*/ 0 w 1210"/>
                    <a:gd name="T17" fmla="*/ 0 h 985"/>
                    <a:gd name="T18" fmla="*/ 0 w 1210"/>
                    <a:gd name="T19" fmla="*/ 0 h 985"/>
                    <a:gd name="T20" fmla="*/ 0 w 1210"/>
                    <a:gd name="T21" fmla="*/ 0 h 985"/>
                    <a:gd name="T22" fmla="*/ 0 w 1210"/>
                    <a:gd name="T23" fmla="*/ 0 h 985"/>
                    <a:gd name="T24" fmla="*/ 0 w 1210"/>
                    <a:gd name="T25" fmla="*/ 0 h 985"/>
                    <a:gd name="T26" fmla="*/ 0 w 1210"/>
                    <a:gd name="T27" fmla="*/ 0 h 985"/>
                    <a:gd name="T28" fmla="*/ 0 w 1210"/>
                    <a:gd name="T29" fmla="*/ 0 h 985"/>
                    <a:gd name="T30" fmla="*/ 0 w 1210"/>
                    <a:gd name="T31" fmla="*/ 0 h 985"/>
                    <a:gd name="T32" fmla="*/ 0 w 1210"/>
                    <a:gd name="T33" fmla="*/ 0 h 985"/>
                    <a:gd name="T34" fmla="*/ 0 w 1210"/>
                    <a:gd name="T35" fmla="*/ 0 h 985"/>
                    <a:gd name="T36" fmla="*/ 0 w 1210"/>
                    <a:gd name="T37" fmla="*/ 0 h 985"/>
                    <a:gd name="T38" fmla="*/ 0 w 1210"/>
                    <a:gd name="T39" fmla="*/ 0 h 985"/>
                    <a:gd name="T40" fmla="*/ 0 w 1210"/>
                    <a:gd name="T41" fmla="*/ 0 h 985"/>
                    <a:gd name="T42" fmla="*/ 0 w 1210"/>
                    <a:gd name="T43" fmla="*/ 0 h 985"/>
                    <a:gd name="T44" fmla="*/ 0 w 1210"/>
                    <a:gd name="T45" fmla="*/ 0 h 985"/>
                    <a:gd name="T46" fmla="*/ 0 w 1210"/>
                    <a:gd name="T47" fmla="*/ 0 h 985"/>
                    <a:gd name="T48" fmla="*/ 0 w 1210"/>
                    <a:gd name="T49" fmla="*/ 0 h 985"/>
                    <a:gd name="T50" fmla="*/ 0 w 1210"/>
                    <a:gd name="T51" fmla="*/ 0 h 985"/>
                    <a:gd name="T52" fmla="*/ 0 w 1210"/>
                    <a:gd name="T53" fmla="*/ 0 h 985"/>
                    <a:gd name="T54" fmla="*/ 0 w 1210"/>
                    <a:gd name="T55" fmla="*/ 0 h 985"/>
                    <a:gd name="T56" fmla="*/ 0 w 1210"/>
                    <a:gd name="T57" fmla="*/ 0 h 985"/>
                    <a:gd name="T58" fmla="*/ 0 w 1210"/>
                    <a:gd name="T59" fmla="*/ 0 h 985"/>
                    <a:gd name="T60" fmla="*/ 0 w 1210"/>
                    <a:gd name="T61" fmla="*/ 0 h 985"/>
                    <a:gd name="T62" fmla="*/ 0 w 1210"/>
                    <a:gd name="T63" fmla="*/ 0 h 985"/>
                    <a:gd name="T64" fmla="*/ 0 w 1210"/>
                    <a:gd name="T65" fmla="*/ 0 h 985"/>
                    <a:gd name="T66" fmla="*/ 0 w 1210"/>
                    <a:gd name="T67" fmla="*/ 0 h 985"/>
                    <a:gd name="T68" fmla="*/ 0 w 1210"/>
                    <a:gd name="T69" fmla="*/ 0 h 985"/>
                    <a:gd name="T70" fmla="*/ 0 w 1210"/>
                    <a:gd name="T71" fmla="*/ 0 h 985"/>
                    <a:gd name="T72" fmla="*/ 0 w 1210"/>
                    <a:gd name="T73" fmla="*/ 0 h 985"/>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210" h="985">
                      <a:moveTo>
                        <a:pt x="0" y="947"/>
                      </a:moveTo>
                      <a:lnTo>
                        <a:pt x="0" y="57"/>
                      </a:lnTo>
                      <a:lnTo>
                        <a:pt x="2" y="42"/>
                      </a:lnTo>
                      <a:lnTo>
                        <a:pt x="7" y="30"/>
                      </a:lnTo>
                      <a:lnTo>
                        <a:pt x="14" y="20"/>
                      </a:lnTo>
                      <a:lnTo>
                        <a:pt x="25" y="12"/>
                      </a:lnTo>
                      <a:lnTo>
                        <a:pt x="35" y="7"/>
                      </a:lnTo>
                      <a:lnTo>
                        <a:pt x="46" y="3"/>
                      </a:lnTo>
                      <a:lnTo>
                        <a:pt x="56" y="1"/>
                      </a:lnTo>
                      <a:lnTo>
                        <a:pt x="66" y="0"/>
                      </a:lnTo>
                      <a:lnTo>
                        <a:pt x="1156" y="0"/>
                      </a:lnTo>
                      <a:lnTo>
                        <a:pt x="1168" y="1"/>
                      </a:lnTo>
                      <a:lnTo>
                        <a:pt x="1178" y="3"/>
                      </a:lnTo>
                      <a:lnTo>
                        <a:pt x="1187" y="6"/>
                      </a:lnTo>
                      <a:lnTo>
                        <a:pt x="1195" y="11"/>
                      </a:lnTo>
                      <a:lnTo>
                        <a:pt x="1201" y="18"/>
                      </a:lnTo>
                      <a:lnTo>
                        <a:pt x="1206" y="27"/>
                      </a:lnTo>
                      <a:lnTo>
                        <a:pt x="1209" y="37"/>
                      </a:lnTo>
                      <a:lnTo>
                        <a:pt x="1210" y="49"/>
                      </a:lnTo>
                      <a:lnTo>
                        <a:pt x="1210" y="931"/>
                      </a:lnTo>
                      <a:lnTo>
                        <a:pt x="1209" y="941"/>
                      </a:lnTo>
                      <a:lnTo>
                        <a:pt x="1206" y="951"/>
                      </a:lnTo>
                      <a:lnTo>
                        <a:pt x="1201" y="960"/>
                      </a:lnTo>
                      <a:lnTo>
                        <a:pt x="1195" y="968"/>
                      </a:lnTo>
                      <a:lnTo>
                        <a:pt x="1188" y="975"/>
                      </a:lnTo>
                      <a:lnTo>
                        <a:pt x="1180" y="980"/>
                      </a:lnTo>
                      <a:lnTo>
                        <a:pt x="1172" y="984"/>
                      </a:lnTo>
                      <a:lnTo>
                        <a:pt x="1164" y="985"/>
                      </a:lnTo>
                      <a:lnTo>
                        <a:pt x="42" y="985"/>
                      </a:lnTo>
                      <a:lnTo>
                        <a:pt x="32" y="984"/>
                      </a:lnTo>
                      <a:lnTo>
                        <a:pt x="23" y="983"/>
                      </a:lnTo>
                      <a:lnTo>
                        <a:pt x="15" y="980"/>
                      </a:lnTo>
                      <a:lnTo>
                        <a:pt x="9" y="975"/>
                      </a:lnTo>
                      <a:lnTo>
                        <a:pt x="5" y="970"/>
                      </a:lnTo>
                      <a:lnTo>
                        <a:pt x="2" y="963"/>
                      </a:lnTo>
                      <a:lnTo>
                        <a:pt x="1" y="956"/>
                      </a:lnTo>
                      <a:lnTo>
                        <a:pt x="0" y="94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0213" name="Freeform 603"/>
                <p:cNvSpPr>
                  <a:spLocks/>
                </p:cNvSpPr>
                <p:nvPr/>
              </p:nvSpPr>
              <p:spPr bwMode="auto">
                <a:xfrm>
                  <a:off x="1907" y="2067"/>
                  <a:ext cx="137" cy="114"/>
                </a:xfrm>
                <a:custGeom>
                  <a:avLst/>
                  <a:gdLst>
                    <a:gd name="T0" fmla="*/ 0 w 1089"/>
                    <a:gd name="T1" fmla="*/ 0 h 909"/>
                    <a:gd name="T2" fmla="*/ 0 w 1089"/>
                    <a:gd name="T3" fmla="*/ 0 h 909"/>
                    <a:gd name="T4" fmla="*/ 0 w 1089"/>
                    <a:gd name="T5" fmla="*/ 0 h 909"/>
                    <a:gd name="T6" fmla="*/ 0 w 1089"/>
                    <a:gd name="T7" fmla="*/ 0 h 909"/>
                    <a:gd name="T8" fmla="*/ 0 w 1089"/>
                    <a:gd name="T9" fmla="*/ 0 h 909"/>
                    <a:gd name="T10" fmla="*/ 0 w 1089"/>
                    <a:gd name="T11" fmla="*/ 0 h 909"/>
                    <a:gd name="T12" fmla="*/ 0 w 1089"/>
                    <a:gd name="T13" fmla="*/ 0 h 909"/>
                    <a:gd name="T14" fmla="*/ 0 w 1089"/>
                    <a:gd name="T15" fmla="*/ 0 h 909"/>
                    <a:gd name="T16" fmla="*/ 0 w 1089"/>
                    <a:gd name="T17" fmla="*/ 0 h 909"/>
                    <a:gd name="T18" fmla="*/ 0 w 1089"/>
                    <a:gd name="T19" fmla="*/ 0 h 909"/>
                    <a:gd name="T20" fmla="*/ 0 w 1089"/>
                    <a:gd name="T21" fmla="*/ 0 h 909"/>
                    <a:gd name="T22" fmla="*/ 0 w 1089"/>
                    <a:gd name="T23" fmla="*/ 0 h 909"/>
                    <a:gd name="T24" fmla="*/ 0 w 1089"/>
                    <a:gd name="T25" fmla="*/ 0 h 909"/>
                    <a:gd name="T26" fmla="*/ 0 w 1089"/>
                    <a:gd name="T27" fmla="*/ 0 h 909"/>
                    <a:gd name="T28" fmla="*/ 0 w 1089"/>
                    <a:gd name="T29" fmla="*/ 0 h 909"/>
                    <a:gd name="T30" fmla="*/ 0 w 1089"/>
                    <a:gd name="T31" fmla="*/ 0 h 909"/>
                    <a:gd name="T32" fmla="*/ 0 w 1089"/>
                    <a:gd name="T33" fmla="*/ 0 h 909"/>
                    <a:gd name="T34" fmla="*/ 0 w 1089"/>
                    <a:gd name="T35" fmla="*/ 0 h 909"/>
                    <a:gd name="T36" fmla="*/ 0 w 1089"/>
                    <a:gd name="T37" fmla="*/ 0 h 909"/>
                    <a:gd name="T38" fmla="*/ 0 w 1089"/>
                    <a:gd name="T39" fmla="*/ 0 h 909"/>
                    <a:gd name="T40" fmla="*/ 0 w 1089"/>
                    <a:gd name="T41" fmla="*/ 0 h 909"/>
                    <a:gd name="T42" fmla="*/ 0 w 1089"/>
                    <a:gd name="T43" fmla="*/ 0 h 909"/>
                    <a:gd name="T44" fmla="*/ 0 w 1089"/>
                    <a:gd name="T45" fmla="*/ 0 h 909"/>
                    <a:gd name="T46" fmla="*/ 0 w 1089"/>
                    <a:gd name="T47" fmla="*/ 0 h 909"/>
                    <a:gd name="T48" fmla="*/ 0 w 1089"/>
                    <a:gd name="T49" fmla="*/ 0 h 909"/>
                    <a:gd name="T50" fmla="*/ 0 w 1089"/>
                    <a:gd name="T51" fmla="*/ 0 h 909"/>
                    <a:gd name="T52" fmla="*/ 0 w 1089"/>
                    <a:gd name="T53" fmla="*/ 0 h 909"/>
                    <a:gd name="T54" fmla="*/ 0 w 1089"/>
                    <a:gd name="T55" fmla="*/ 0 h 909"/>
                    <a:gd name="T56" fmla="*/ 0 w 1089"/>
                    <a:gd name="T57" fmla="*/ 0 h 909"/>
                    <a:gd name="T58" fmla="*/ 0 w 1089"/>
                    <a:gd name="T59" fmla="*/ 0 h 909"/>
                    <a:gd name="T60" fmla="*/ 0 w 1089"/>
                    <a:gd name="T61" fmla="*/ 0 h 909"/>
                    <a:gd name="T62" fmla="*/ 0 w 1089"/>
                    <a:gd name="T63" fmla="*/ 0 h 909"/>
                    <a:gd name="T64" fmla="*/ 0 w 1089"/>
                    <a:gd name="T65" fmla="*/ 0 h 909"/>
                    <a:gd name="T66" fmla="*/ 0 w 1089"/>
                    <a:gd name="T67" fmla="*/ 0 h 909"/>
                    <a:gd name="T68" fmla="*/ 0 w 1089"/>
                    <a:gd name="T69" fmla="*/ 0 h 909"/>
                    <a:gd name="T70" fmla="*/ 0 w 1089"/>
                    <a:gd name="T71" fmla="*/ 0 h 909"/>
                    <a:gd name="T72" fmla="*/ 0 w 1089"/>
                    <a:gd name="T73" fmla="*/ 0 h 90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089" h="909">
                      <a:moveTo>
                        <a:pt x="0" y="875"/>
                      </a:moveTo>
                      <a:lnTo>
                        <a:pt x="0" y="52"/>
                      </a:lnTo>
                      <a:lnTo>
                        <a:pt x="2" y="39"/>
                      </a:lnTo>
                      <a:lnTo>
                        <a:pt x="6" y="27"/>
                      </a:lnTo>
                      <a:lnTo>
                        <a:pt x="13" y="18"/>
                      </a:lnTo>
                      <a:lnTo>
                        <a:pt x="21" y="11"/>
                      </a:lnTo>
                      <a:lnTo>
                        <a:pt x="31" y="6"/>
                      </a:lnTo>
                      <a:lnTo>
                        <a:pt x="41" y="3"/>
                      </a:lnTo>
                      <a:lnTo>
                        <a:pt x="50" y="1"/>
                      </a:lnTo>
                      <a:lnTo>
                        <a:pt x="59" y="0"/>
                      </a:lnTo>
                      <a:lnTo>
                        <a:pt x="1040" y="0"/>
                      </a:lnTo>
                      <a:lnTo>
                        <a:pt x="1050" y="1"/>
                      </a:lnTo>
                      <a:lnTo>
                        <a:pt x="1060" y="3"/>
                      </a:lnTo>
                      <a:lnTo>
                        <a:pt x="1068" y="6"/>
                      </a:lnTo>
                      <a:lnTo>
                        <a:pt x="1075" y="10"/>
                      </a:lnTo>
                      <a:lnTo>
                        <a:pt x="1081" y="16"/>
                      </a:lnTo>
                      <a:lnTo>
                        <a:pt x="1085" y="24"/>
                      </a:lnTo>
                      <a:lnTo>
                        <a:pt x="1088" y="33"/>
                      </a:lnTo>
                      <a:lnTo>
                        <a:pt x="1089" y="44"/>
                      </a:lnTo>
                      <a:lnTo>
                        <a:pt x="1089" y="860"/>
                      </a:lnTo>
                      <a:lnTo>
                        <a:pt x="1088" y="869"/>
                      </a:lnTo>
                      <a:lnTo>
                        <a:pt x="1085" y="878"/>
                      </a:lnTo>
                      <a:lnTo>
                        <a:pt x="1081" y="886"/>
                      </a:lnTo>
                      <a:lnTo>
                        <a:pt x="1076" y="894"/>
                      </a:lnTo>
                      <a:lnTo>
                        <a:pt x="1069" y="900"/>
                      </a:lnTo>
                      <a:lnTo>
                        <a:pt x="1062" y="905"/>
                      </a:lnTo>
                      <a:lnTo>
                        <a:pt x="1055" y="908"/>
                      </a:lnTo>
                      <a:lnTo>
                        <a:pt x="1047" y="909"/>
                      </a:lnTo>
                      <a:lnTo>
                        <a:pt x="37" y="909"/>
                      </a:lnTo>
                      <a:lnTo>
                        <a:pt x="28" y="908"/>
                      </a:lnTo>
                      <a:lnTo>
                        <a:pt x="20" y="907"/>
                      </a:lnTo>
                      <a:lnTo>
                        <a:pt x="13" y="904"/>
                      </a:lnTo>
                      <a:lnTo>
                        <a:pt x="8" y="900"/>
                      </a:lnTo>
                      <a:lnTo>
                        <a:pt x="5" y="895"/>
                      </a:lnTo>
                      <a:lnTo>
                        <a:pt x="2" y="890"/>
                      </a:lnTo>
                      <a:lnTo>
                        <a:pt x="0" y="883"/>
                      </a:lnTo>
                      <a:lnTo>
                        <a:pt x="0" y="87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0214" name="Freeform 604"/>
                <p:cNvSpPr>
                  <a:spLocks/>
                </p:cNvSpPr>
                <p:nvPr/>
              </p:nvSpPr>
              <p:spPr bwMode="auto">
                <a:xfrm>
                  <a:off x="1900" y="2064"/>
                  <a:ext cx="144" cy="118"/>
                </a:xfrm>
                <a:custGeom>
                  <a:avLst/>
                  <a:gdLst>
                    <a:gd name="T0" fmla="*/ 0 w 1156"/>
                    <a:gd name="T1" fmla="*/ 0 h 947"/>
                    <a:gd name="T2" fmla="*/ 0 w 1156"/>
                    <a:gd name="T3" fmla="*/ 0 h 947"/>
                    <a:gd name="T4" fmla="*/ 0 w 1156"/>
                    <a:gd name="T5" fmla="*/ 0 h 947"/>
                    <a:gd name="T6" fmla="*/ 0 w 1156"/>
                    <a:gd name="T7" fmla="*/ 0 h 947"/>
                    <a:gd name="T8" fmla="*/ 0 w 1156"/>
                    <a:gd name="T9" fmla="*/ 0 h 947"/>
                    <a:gd name="T10" fmla="*/ 0 w 1156"/>
                    <a:gd name="T11" fmla="*/ 0 h 947"/>
                    <a:gd name="T12" fmla="*/ 0 w 1156"/>
                    <a:gd name="T13" fmla="*/ 0 h 947"/>
                    <a:gd name="T14" fmla="*/ 0 w 1156"/>
                    <a:gd name="T15" fmla="*/ 0 h 947"/>
                    <a:gd name="T16" fmla="*/ 0 w 1156"/>
                    <a:gd name="T17" fmla="*/ 0 h 947"/>
                    <a:gd name="T18" fmla="*/ 0 w 1156"/>
                    <a:gd name="T19" fmla="*/ 0 h 947"/>
                    <a:gd name="T20" fmla="*/ 0 w 1156"/>
                    <a:gd name="T21" fmla="*/ 0 h 947"/>
                    <a:gd name="T22" fmla="*/ 0 w 1156"/>
                    <a:gd name="T23" fmla="*/ 0 h 947"/>
                    <a:gd name="T24" fmla="*/ 0 w 1156"/>
                    <a:gd name="T25" fmla="*/ 0 h 947"/>
                    <a:gd name="T26" fmla="*/ 0 w 1156"/>
                    <a:gd name="T27" fmla="*/ 0 h 947"/>
                    <a:gd name="T28" fmla="*/ 0 w 1156"/>
                    <a:gd name="T29" fmla="*/ 0 h 947"/>
                    <a:gd name="T30" fmla="*/ 0 w 1156"/>
                    <a:gd name="T31" fmla="*/ 0 h 947"/>
                    <a:gd name="T32" fmla="*/ 0 w 1156"/>
                    <a:gd name="T33" fmla="*/ 0 h 947"/>
                    <a:gd name="T34" fmla="*/ 0 w 1156"/>
                    <a:gd name="T35" fmla="*/ 0 h 947"/>
                    <a:gd name="T36" fmla="*/ 0 w 1156"/>
                    <a:gd name="T37" fmla="*/ 0 h 947"/>
                    <a:gd name="T38" fmla="*/ 0 w 1156"/>
                    <a:gd name="T39" fmla="*/ 0 h 947"/>
                    <a:gd name="T40" fmla="*/ 0 w 1156"/>
                    <a:gd name="T41" fmla="*/ 0 h 947"/>
                    <a:gd name="T42" fmla="*/ 0 w 1156"/>
                    <a:gd name="T43" fmla="*/ 0 h 947"/>
                    <a:gd name="T44" fmla="*/ 0 w 1156"/>
                    <a:gd name="T45" fmla="*/ 0 h 94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156" h="947">
                      <a:moveTo>
                        <a:pt x="62" y="904"/>
                      </a:moveTo>
                      <a:lnTo>
                        <a:pt x="62" y="81"/>
                      </a:lnTo>
                      <a:lnTo>
                        <a:pt x="64" y="68"/>
                      </a:lnTo>
                      <a:lnTo>
                        <a:pt x="68" y="56"/>
                      </a:lnTo>
                      <a:lnTo>
                        <a:pt x="75" y="47"/>
                      </a:lnTo>
                      <a:lnTo>
                        <a:pt x="83" y="40"/>
                      </a:lnTo>
                      <a:lnTo>
                        <a:pt x="93" y="35"/>
                      </a:lnTo>
                      <a:lnTo>
                        <a:pt x="103" y="32"/>
                      </a:lnTo>
                      <a:lnTo>
                        <a:pt x="112" y="30"/>
                      </a:lnTo>
                      <a:lnTo>
                        <a:pt x="121" y="29"/>
                      </a:lnTo>
                      <a:lnTo>
                        <a:pt x="1102" y="29"/>
                      </a:lnTo>
                      <a:lnTo>
                        <a:pt x="1156" y="0"/>
                      </a:lnTo>
                      <a:lnTo>
                        <a:pt x="66" y="0"/>
                      </a:lnTo>
                      <a:lnTo>
                        <a:pt x="56" y="1"/>
                      </a:lnTo>
                      <a:lnTo>
                        <a:pt x="46" y="3"/>
                      </a:lnTo>
                      <a:lnTo>
                        <a:pt x="35" y="7"/>
                      </a:lnTo>
                      <a:lnTo>
                        <a:pt x="25" y="12"/>
                      </a:lnTo>
                      <a:lnTo>
                        <a:pt x="14" y="20"/>
                      </a:lnTo>
                      <a:lnTo>
                        <a:pt x="7" y="30"/>
                      </a:lnTo>
                      <a:lnTo>
                        <a:pt x="2" y="42"/>
                      </a:lnTo>
                      <a:lnTo>
                        <a:pt x="0" y="57"/>
                      </a:lnTo>
                      <a:lnTo>
                        <a:pt x="0" y="947"/>
                      </a:lnTo>
                      <a:lnTo>
                        <a:pt x="62" y="904"/>
                      </a:lnTo>
                      <a:close/>
                    </a:path>
                  </a:pathLst>
                </a:custGeom>
                <a:solidFill>
                  <a:srgbClr val="846B5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0215" name="Rectangle 605"/>
                <p:cNvSpPr>
                  <a:spLocks noChangeArrowheads="1"/>
                </p:cNvSpPr>
                <p:nvPr/>
              </p:nvSpPr>
              <p:spPr bwMode="auto">
                <a:xfrm>
                  <a:off x="2048" y="2196"/>
                  <a:ext cx="9" cy="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ru-RU" altLang="ru-RU" sz="2400"/>
                </a:p>
              </p:txBody>
            </p:sp>
            <p:sp>
              <p:nvSpPr>
                <p:cNvPr id="40216" name="Freeform 606"/>
                <p:cNvSpPr>
                  <a:spLocks/>
                </p:cNvSpPr>
                <p:nvPr/>
              </p:nvSpPr>
              <p:spPr bwMode="auto">
                <a:xfrm>
                  <a:off x="1919" y="2213"/>
                  <a:ext cx="116" cy="4"/>
                </a:xfrm>
                <a:custGeom>
                  <a:avLst/>
                  <a:gdLst>
                    <a:gd name="T0" fmla="*/ 0 w 930"/>
                    <a:gd name="T1" fmla="*/ 0 h 36"/>
                    <a:gd name="T2" fmla="*/ 0 w 930"/>
                    <a:gd name="T3" fmla="*/ 0 h 36"/>
                    <a:gd name="T4" fmla="*/ 0 w 930"/>
                    <a:gd name="T5" fmla="*/ 0 h 36"/>
                    <a:gd name="T6" fmla="*/ 0 w 930"/>
                    <a:gd name="T7" fmla="*/ 0 h 36"/>
                    <a:gd name="T8" fmla="*/ 0 w 930"/>
                    <a:gd name="T9" fmla="*/ 0 h 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30" h="36">
                      <a:moveTo>
                        <a:pt x="919" y="36"/>
                      </a:moveTo>
                      <a:lnTo>
                        <a:pt x="930" y="0"/>
                      </a:lnTo>
                      <a:lnTo>
                        <a:pt x="0" y="0"/>
                      </a:lnTo>
                      <a:lnTo>
                        <a:pt x="11" y="36"/>
                      </a:lnTo>
                      <a:lnTo>
                        <a:pt x="919" y="36"/>
                      </a:lnTo>
                      <a:close/>
                    </a:path>
                  </a:pathLst>
                </a:custGeom>
                <a:solidFill>
                  <a:srgbClr val="9B877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0217" name="Freeform 607"/>
                <p:cNvSpPr>
                  <a:spLocks/>
                </p:cNvSpPr>
                <p:nvPr/>
              </p:nvSpPr>
              <p:spPr bwMode="auto">
                <a:xfrm>
                  <a:off x="2033" y="2212"/>
                  <a:ext cx="2" cy="5"/>
                </a:xfrm>
                <a:custGeom>
                  <a:avLst/>
                  <a:gdLst>
                    <a:gd name="T0" fmla="*/ 0 w 21"/>
                    <a:gd name="T1" fmla="*/ 0 h 42"/>
                    <a:gd name="T2" fmla="*/ 0 w 21"/>
                    <a:gd name="T3" fmla="*/ 0 h 42"/>
                    <a:gd name="T4" fmla="*/ 0 w 21"/>
                    <a:gd name="T5" fmla="*/ 0 h 42"/>
                    <a:gd name="T6" fmla="*/ 0 w 21"/>
                    <a:gd name="T7" fmla="*/ 0 h 42"/>
                    <a:gd name="T8" fmla="*/ 0 w 21"/>
                    <a:gd name="T9" fmla="*/ 0 h 42"/>
                    <a:gd name="T10" fmla="*/ 0 w 21"/>
                    <a:gd name="T11" fmla="*/ 0 h 42"/>
                    <a:gd name="T12" fmla="*/ 0 w 21"/>
                    <a:gd name="T13" fmla="*/ 0 h 42"/>
                    <a:gd name="T14" fmla="*/ 0 w 21"/>
                    <a:gd name="T15" fmla="*/ 0 h 42"/>
                    <a:gd name="T16" fmla="*/ 0 w 21"/>
                    <a:gd name="T17" fmla="*/ 0 h 42"/>
                    <a:gd name="T18" fmla="*/ 0 w 21"/>
                    <a:gd name="T19" fmla="*/ 0 h 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1" h="42">
                      <a:moveTo>
                        <a:pt x="15" y="10"/>
                      </a:moveTo>
                      <a:lnTo>
                        <a:pt x="11" y="4"/>
                      </a:lnTo>
                      <a:lnTo>
                        <a:pt x="0" y="40"/>
                      </a:lnTo>
                      <a:lnTo>
                        <a:pt x="8" y="42"/>
                      </a:lnTo>
                      <a:lnTo>
                        <a:pt x="19" y="6"/>
                      </a:lnTo>
                      <a:lnTo>
                        <a:pt x="15" y="0"/>
                      </a:lnTo>
                      <a:lnTo>
                        <a:pt x="19" y="6"/>
                      </a:lnTo>
                      <a:lnTo>
                        <a:pt x="21" y="0"/>
                      </a:lnTo>
                      <a:lnTo>
                        <a:pt x="15" y="0"/>
                      </a:lnTo>
                      <a:lnTo>
                        <a:pt x="15" y="1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grpSp>
          <p:sp>
            <p:nvSpPr>
              <p:cNvPr id="40001" name="Freeform 608"/>
              <p:cNvSpPr>
                <a:spLocks/>
              </p:cNvSpPr>
              <p:nvPr/>
            </p:nvSpPr>
            <p:spPr bwMode="auto">
              <a:xfrm>
                <a:off x="1918" y="2212"/>
                <a:ext cx="117" cy="1"/>
              </a:xfrm>
              <a:custGeom>
                <a:avLst/>
                <a:gdLst>
                  <a:gd name="T0" fmla="*/ 0 w 936"/>
                  <a:gd name="T1" fmla="*/ 0 h 10"/>
                  <a:gd name="T2" fmla="*/ 0 w 936"/>
                  <a:gd name="T3" fmla="*/ 0 h 10"/>
                  <a:gd name="T4" fmla="*/ 0 w 936"/>
                  <a:gd name="T5" fmla="*/ 0 h 10"/>
                  <a:gd name="T6" fmla="*/ 0 w 936"/>
                  <a:gd name="T7" fmla="*/ 0 h 10"/>
                  <a:gd name="T8" fmla="*/ 0 w 936"/>
                  <a:gd name="T9" fmla="*/ 0 h 10"/>
                  <a:gd name="T10" fmla="*/ 0 w 936"/>
                  <a:gd name="T11" fmla="*/ 0 h 10"/>
                  <a:gd name="T12" fmla="*/ 0 w 936"/>
                  <a:gd name="T13" fmla="*/ 0 h 10"/>
                  <a:gd name="T14" fmla="*/ 0 w 936"/>
                  <a:gd name="T15" fmla="*/ 0 h 10"/>
                  <a:gd name="T16" fmla="*/ 0 w 936"/>
                  <a:gd name="T17" fmla="*/ 0 h 10"/>
                  <a:gd name="T18" fmla="*/ 0 w 936"/>
                  <a:gd name="T19" fmla="*/ 0 h 1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936" h="10">
                    <a:moveTo>
                      <a:pt x="10" y="4"/>
                    </a:moveTo>
                    <a:lnTo>
                      <a:pt x="6" y="10"/>
                    </a:lnTo>
                    <a:lnTo>
                      <a:pt x="936" y="10"/>
                    </a:lnTo>
                    <a:lnTo>
                      <a:pt x="936" y="0"/>
                    </a:lnTo>
                    <a:lnTo>
                      <a:pt x="6" y="0"/>
                    </a:lnTo>
                    <a:lnTo>
                      <a:pt x="2" y="6"/>
                    </a:lnTo>
                    <a:lnTo>
                      <a:pt x="6" y="0"/>
                    </a:lnTo>
                    <a:lnTo>
                      <a:pt x="0" y="0"/>
                    </a:lnTo>
                    <a:lnTo>
                      <a:pt x="2" y="6"/>
                    </a:lnTo>
                    <a:lnTo>
                      <a:pt x="10"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0002" name="Freeform 609"/>
              <p:cNvSpPr>
                <a:spLocks/>
              </p:cNvSpPr>
              <p:nvPr/>
            </p:nvSpPr>
            <p:spPr bwMode="auto">
              <a:xfrm>
                <a:off x="1918" y="2212"/>
                <a:ext cx="2" cy="6"/>
              </a:xfrm>
              <a:custGeom>
                <a:avLst/>
                <a:gdLst>
                  <a:gd name="T0" fmla="*/ 0 w 19"/>
                  <a:gd name="T1" fmla="*/ 0 h 42"/>
                  <a:gd name="T2" fmla="*/ 0 w 19"/>
                  <a:gd name="T3" fmla="*/ 0 h 42"/>
                  <a:gd name="T4" fmla="*/ 0 w 19"/>
                  <a:gd name="T5" fmla="*/ 0 h 42"/>
                  <a:gd name="T6" fmla="*/ 0 w 19"/>
                  <a:gd name="T7" fmla="*/ 0 h 42"/>
                  <a:gd name="T8" fmla="*/ 0 w 19"/>
                  <a:gd name="T9" fmla="*/ 0 h 42"/>
                  <a:gd name="T10" fmla="*/ 0 w 19"/>
                  <a:gd name="T11" fmla="*/ 0 h 42"/>
                  <a:gd name="T12" fmla="*/ 0 w 19"/>
                  <a:gd name="T13" fmla="*/ 0 h 42"/>
                  <a:gd name="T14" fmla="*/ 0 w 19"/>
                  <a:gd name="T15" fmla="*/ 0 h 42"/>
                  <a:gd name="T16" fmla="*/ 0 w 19"/>
                  <a:gd name="T17" fmla="*/ 0 h 42"/>
                  <a:gd name="T18" fmla="*/ 0 w 19"/>
                  <a:gd name="T19" fmla="*/ 0 h 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9" h="42">
                    <a:moveTo>
                      <a:pt x="15" y="32"/>
                    </a:moveTo>
                    <a:lnTo>
                      <a:pt x="19" y="36"/>
                    </a:lnTo>
                    <a:lnTo>
                      <a:pt x="8" y="0"/>
                    </a:lnTo>
                    <a:lnTo>
                      <a:pt x="0" y="2"/>
                    </a:lnTo>
                    <a:lnTo>
                      <a:pt x="11" y="38"/>
                    </a:lnTo>
                    <a:lnTo>
                      <a:pt x="15" y="42"/>
                    </a:lnTo>
                    <a:lnTo>
                      <a:pt x="11" y="38"/>
                    </a:lnTo>
                    <a:lnTo>
                      <a:pt x="12" y="41"/>
                    </a:lnTo>
                    <a:lnTo>
                      <a:pt x="15" y="42"/>
                    </a:lnTo>
                    <a:lnTo>
                      <a:pt x="15" y="3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0003" name="Freeform 610"/>
              <p:cNvSpPr>
                <a:spLocks/>
              </p:cNvSpPr>
              <p:nvPr/>
            </p:nvSpPr>
            <p:spPr bwMode="auto">
              <a:xfrm>
                <a:off x="1920" y="2216"/>
                <a:ext cx="114" cy="2"/>
              </a:xfrm>
              <a:custGeom>
                <a:avLst/>
                <a:gdLst>
                  <a:gd name="T0" fmla="*/ 0 w 912"/>
                  <a:gd name="T1" fmla="*/ 0 h 10"/>
                  <a:gd name="T2" fmla="*/ 0 w 912"/>
                  <a:gd name="T3" fmla="*/ 0 h 10"/>
                  <a:gd name="T4" fmla="*/ 0 w 912"/>
                  <a:gd name="T5" fmla="*/ 0 h 10"/>
                  <a:gd name="T6" fmla="*/ 0 w 912"/>
                  <a:gd name="T7" fmla="*/ 0 h 10"/>
                  <a:gd name="T8" fmla="*/ 0 w 912"/>
                  <a:gd name="T9" fmla="*/ 0 h 10"/>
                  <a:gd name="T10" fmla="*/ 0 w 912"/>
                  <a:gd name="T11" fmla="*/ 0 h 10"/>
                  <a:gd name="T12" fmla="*/ 0 w 912"/>
                  <a:gd name="T13" fmla="*/ 0 h 10"/>
                  <a:gd name="T14" fmla="*/ 0 w 912"/>
                  <a:gd name="T15" fmla="*/ 0 h 10"/>
                  <a:gd name="T16" fmla="*/ 0 w 912"/>
                  <a:gd name="T17" fmla="*/ 0 h 10"/>
                  <a:gd name="T18" fmla="*/ 0 w 912"/>
                  <a:gd name="T19" fmla="*/ 0 h 1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912" h="10">
                    <a:moveTo>
                      <a:pt x="904" y="4"/>
                    </a:moveTo>
                    <a:lnTo>
                      <a:pt x="908" y="0"/>
                    </a:lnTo>
                    <a:lnTo>
                      <a:pt x="0" y="0"/>
                    </a:lnTo>
                    <a:lnTo>
                      <a:pt x="0" y="10"/>
                    </a:lnTo>
                    <a:lnTo>
                      <a:pt x="908" y="10"/>
                    </a:lnTo>
                    <a:lnTo>
                      <a:pt x="912" y="6"/>
                    </a:lnTo>
                    <a:lnTo>
                      <a:pt x="908" y="10"/>
                    </a:lnTo>
                    <a:lnTo>
                      <a:pt x="911" y="9"/>
                    </a:lnTo>
                    <a:lnTo>
                      <a:pt x="912" y="6"/>
                    </a:lnTo>
                    <a:lnTo>
                      <a:pt x="904"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0004" name="Rectangle 611"/>
              <p:cNvSpPr>
                <a:spLocks noChangeArrowheads="1"/>
              </p:cNvSpPr>
              <p:nvPr/>
            </p:nvSpPr>
            <p:spPr bwMode="auto">
              <a:xfrm>
                <a:off x="1914" y="2233"/>
                <a:ext cx="124" cy="11"/>
              </a:xfrm>
              <a:prstGeom prst="rect">
                <a:avLst/>
              </a:prstGeom>
              <a:solidFill>
                <a:srgbClr val="8E776B"/>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ru-RU" altLang="ru-RU" sz="2400"/>
              </a:p>
            </p:txBody>
          </p:sp>
          <p:sp>
            <p:nvSpPr>
              <p:cNvPr id="40005" name="Freeform 612"/>
              <p:cNvSpPr>
                <a:spLocks/>
              </p:cNvSpPr>
              <p:nvPr/>
            </p:nvSpPr>
            <p:spPr bwMode="auto">
              <a:xfrm>
                <a:off x="2038" y="2232"/>
                <a:ext cx="1" cy="12"/>
              </a:xfrm>
              <a:custGeom>
                <a:avLst/>
                <a:gdLst>
                  <a:gd name="T0" fmla="*/ 0 w 10"/>
                  <a:gd name="T1" fmla="*/ 0 h 93"/>
                  <a:gd name="T2" fmla="*/ 0 w 10"/>
                  <a:gd name="T3" fmla="*/ 0 h 93"/>
                  <a:gd name="T4" fmla="*/ 0 w 10"/>
                  <a:gd name="T5" fmla="*/ 0 h 93"/>
                  <a:gd name="T6" fmla="*/ 0 w 10"/>
                  <a:gd name="T7" fmla="*/ 0 h 93"/>
                  <a:gd name="T8" fmla="*/ 0 w 10"/>
                  <a:gd name="T9" fmla="*/ 0 h 93"/>
                  <a:gd name="T10" fmla="*/ 0 w 10"/>
                  <a:gd name="T11" fmla="*/ 0 h 93"/>
                  <a:gd name="T12" fmla="*/ 0 w 10"/>
                  <a:gd name="T13" fmla="*/ 0 h 93"/>
                  <a:gd name="T14" fmla="*/ 0 w 10"/>
                  <a:gd name="T15" fmla="*/ 0 h 93"/>
                  <a:gd name="T16" fmla="*/ 0 w 10"/>
                  <a:gd name="T17" fmla="*/ 0 h 93"/>
                  <a:gd name="T18" fmla="*/ 0 w 10"/>
                  <a:gd name="T19" fmla="*/ 0 h 9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0" h="93">
                    <a:moveTo>
                      <a:pt x="5" y="10"/>
                    </a:moveTo>
                    <a:lnTo>
                      <a:pt x="0" y="5"/>
                    </a:lnTo>
                    <a:lnTo>
                      <a:pt x="0" y="93"/>
                    </a:lnTo>
                    <a:lnTo>
                      <a:pt x="10" y="93"/>
                    </a:lnTo>
                    <a:lnTo>
                      <a:pt x="10" y="5"/>
                    </a:lnTo>
                    <a:lnTo>
                      <a:pt x="5" y="0"/>
                    </a:lnTo>
                    <a:lnTo>
                      <a:pt x="10" y="5"/>
                    </a:lnTo>
                    <a:lnTo>
                      <a:pt x="10" y="0"/>
                    </a:lnTo>
                    <a:lnTo>
                      <a:pt x="5" y="0"/>
                    </a:lnTo>
                    <a:lnTo>
                      <a:pt x="5" y="1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0006" name="Freeform 613"/>
              <p:cNvSpPr>
                <a:spLocks/>
              </p:cNvSpPr>
              <p:nvPr/>
            </p:nvSpPr>
            <p:spPr bwMode="auto">
              <a:xfrm>
                <a:off x="1913" y="2232"/>
                <a:ext cx="125" cy="2"/>
              </a:xfrm>
              <a:custGeom>
                <a:avLst/>
                <a:gdLst>
                  <a:gd name="T0" fmla="*/ 0 w 1004"/>
                  <a:gd name="T1" fmla="*/ 0 h 10"/>
                  <a:gd name="T2" fmla="*/ 0 w 1004"/>
                  <a:gd name="T3" fmla="*/ 0 h 10"/>
                  <a:gd name="T4" fmla="*/ 0 w 1004"/>
                  <a:gd name="T5" fmla="*/ 0 h 10"/>
                  <a:gd name="T6" fmla="*/ 0 w 1004"/>
                  <a:gd name="T7" fmla="*/ 0 h 10"/>
                  <a:gd name="T8" fmla="*/ 0 w 1004"/>
                  <a:gd name="T9" fmla="*/ 0 h 10"/>
                  <a:gd name="T10" fmla="*/ 0 w 1004"/>
                  <a:gd name="T11" fmla="*/ 0 h 10"/>
                  <a:gd name="T12" fmla="*/ 0 w 1004"/>
                  <a:gd name="T13" fmla="*/ 0 h 10"/>
                  <a:gd name="T14" fmla="*/ 0 w 1004"/>
                  <a:gd name="T15" fmla="*/ 0 h 10"/>
                  <a:gd name="T16" fmla="*/ 0 w 1004"/>
                  <a:gd name="T17" fmla="*/ 0 h 10"/>
                  <a:gd name="T18" fmla="*/ 0 w 1004"/>
                  <a:gd name="T19" fmla="*/ 0 h 1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004" h="10">
                    <a:moveTo>
                      <a:pt x="10" y="5"/>
                    </a:moveTo>
                    <a:lnTo>
                      <a:pt x="5" y="10"/>
                    </a:lnTo>
                    <a:lnTo>
                      <a:pt x="1004" y="10"/>
                    </a:lnTo>
                    <a:lnTo>
                      <a:pt x="1004" y="0"/>
                    </a:lnTo>
                    <a:lnTo>
                      <a:pt x="5" y="0"/>
                    </a:lnTo>
                    <a:lnTo>
                      <a:pt x="0" y="5"/>
                    </a:lnTo>
                    <a:lnTo>
                      <a:pt x="5" y="0"/>
                    </a:lnTo>
                    <a:lnTo>
                      <a:pt x="0" y="0"/>
                    </a:lnTo>
                    <a:lnTo>
                      <a:pt x="0" y="5"/>
                    </a:lnTo>
                    <a:lnTo>
                      <a:pt x="10"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0007" name="Freeform 614"/>
              <p:cNvSpPr>
                <a:spLocks/>
              </p:cNvSpPr>
              <p:nvPr/>
            </p:nvSpPr>
            <p:spPr bwMode="auto">
              <a:xfrm>
                <a:off x="1913" y="2233"/>
                <a:ext cx="1" cy="11"/>
              </a:xfrm>
              <a:custGeom>
                <a:avLst/>
                <a:gdLst>
                  <a:gd name="T0" fmla="*/ 0 w 10"/>
                  <a:gd name="T1" fmla="*/ 0 h 93"/>
                  <a:gd name="T2" fmla="*/ 0 w 10"/>
                  <a:gd name="T3" fmla="*/ 0 h 93"/>
                  <a:gd name="T4" fmla="*/ 0 w 10"/>
                  <a:gd name="T5" fmla="*/ 0 h 93"/>
                  <a:gd name="T6" fmla="*/ 0 w 10"/>
                  <a:gd name="T7" fmla="*/ 0 h 93"/>
                  <a:gd name="T8" fmla="*/ 0 w 10"/>
                  <a:gd name="T9" fmla="*/ 0 h 93"/>
                  <a:gd name="T10" fmla="*/ 0 w 10"/>
                  <a:gd name="T11" fmla="*/ 0 h 93"/>
                  <a:gd name="T12" fmla="*/ 0 w 10"/>
                  <a:gd name="T13" fmla="*/ 0 h 93"/>
                  <a:gd name="T14" fmla="*/ 0 w 10"/>
                  <a:gd name="T15" fmla="*/ 0 h 93"/>
                  <a:gd name="T16" fmla="*/ 0 w 10"/>
                  <a:gd name="T17" fmla="*/ 0 h 93"/>
                  <a:gd name="T18" fmla="*/ 0 w 10"/>
                  <a:gd name="T19" fmla="*/ 0 h 9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0" h="93">
                    <a:moveTo>
                      <a:pt x="5" y="83"/>
                    </a:moveTo>
                    <a:lnTo>
                      <a:pt x="10" y="88"/>
                    </a:lnTo>
                    <a:lnTo>
                      <a:pt x="10" y="0"/>
                    </a:lnTo>
                    <a:lnTo>
                      <a:pt x="0" y="0"/>
                    </a:lnTo>
                    <a:lnTo>
                      <a:pt x="0" y="88"/>
                    </a:lnTo>
                    <a:lnTo>
                      <a:pt x="5" y="93"/>
                    </a:lnTo>
                    <a:lnTo>
                      <a:pt x="0" y="88"/>
                    </a:lnTo>
                    <a:lnTo>
                      <a:pt x="0" y="93"/>
                    </a:lnTo>
                    <a:lnTo>
                      <a:pt x="5" y="93"/>
                    </a:lnTo>
                    <a:lnTo>
                      <a:pt x="5" y="8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0008" name="Freeform 615"/>
              <p:cNvSpPr>
                <a:spLocks/>
              </p:cNvSpPr>
              <p:nvPr/>
            </p:nvSpPr>
            <p:spPr bwMode="auto">
              <a:xfrm>
                <a:off x="1914" y="2243"/>
                <a:ext cx="125" cy="1"/>
              </a:xfrm>
              <a:custGeom>
                <a:avLst/>
                <a:gdLst>
                  <a:gd name="T0" fmla="*/ 0 w 1004"/>
                  <a:gd name="T1" fmla="*/ 0 h 10"/>
                  <a:gd name="T2" fmla="*/ 0 w 1004"/>
                  <a:gd name="T3" fmla="*/ 0 h 10"/>
                  <a:gd name="T4" fmla="*/ 0 w 1004"/>
                  <a:gd name="T5" fmla="*/ 0 h 10"/>
                  <a:gd name="T6" fmla="*/ 0 w 1004"/>
                  <a:gd name="T7" fmla="*/ 0 h 10"/>
                  <a:gd name="T8" fmla="*/ 0 w 1004"/>
                  <a:gd name="T9" fmla="*/ 0 h 10"/>
                  <a:gd name="T10" fmla="*/ 0 w 1004"/>
                  <a:gd name="T11" fmla="*/ 0 h 10"/>
                  <a:gd name="T12" fmla="*/ 0 w 1004"/>
                  <a:gd name="T13" fmla="*/ 0 h 10"/>
                  <a:gd name="T14" fmla="*/ 0 w 1004"/>
                  <a:gd name="T15" fmla="*/ 0 h 10"/>
                  <a:gd name="T16" fmla="*/ 0 w 1004"/>
                  <a:gd name="T17" fmla="*/ 0 h 10"/>
                  <a:gd name="T18" fmla="*/ 0 w 1004"/>
                  <a:gd name="T19" fmla="*/ 0 h 1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004" h="10">
                    <a:moveTo>
                      <a:pt x="994" y="5"/>
                    </a:moveTo>
                    <a:lnTo>
                      <a:pt x="999" y="0"/>
                    </a:lnTo>
                    <a:lnTo>
                      <a:pt x="0" y="0"/>
                    </a:lnTo>
                    <a:lnTo>
                      <a:pt x="0" y="10"/>
                    </a:lnTo>
                    <a:lnTo>
                      <a:pt x="999" y="10"/>
                    </a:lnTo>
                    <a:lnTo>
                      <a:pt x="1004" y="5"/>
                    </a:lnTo>
                    <a:lnTo>
                      <a:pt x="999" y="10"/>
                    </a:lnTo>
                    <a:lnTo>
                      <a:pt x="1004" y="10"/>
                    </a:lnTo>
                    <a:lnTo>
                      <a:pt x="1004" y="5"/>
                    </a:lnTo>
                    <a:lnTo>
                      <a:pt x="994"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0009" name="Freeform 616"/>
              <p:cNvSpPr>
                <a:spLocks/>
              </p:cNvSpPr>
              <p:nvPr/>
            </p:nvSpPr>
            <p:spPr bwMode="auto">
              <a:xfrm>
                <a:off x="1914" y="2222"/>
                <a:ext cx="124" cy="11"/>
              </a:xfrm>
              <a:custGeom>
                <a:avLst/>
                <a:gdLst>
                  <a:gd name="T0" fmla="*/ 0 w 999"/>
                  <a:gd name="T1" fmla="*/ 0 h 90"/>
                  <a:gd name="T2" fmla="*/ 0 w 999"/>
                  <a:gd name="T3" fmla="*/ 0 h 90"/>
                  <a:gd name="T4" fmla="*/ 0 w 999"/>
                  <a:gd name="T5" fmla="*/ 0 h 90"/>
                  <a:gd name="T6" fmla="*/ 0 w 999"/>
                  <a:gd name="T7" fmla="*/ 0 h 90"/>
                  <a:gd name="T8" fmla="*/ 0 w 999"/>
                  <a:gd name="T9" fmla="*/ 0 h 9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99" h="90">
                    <a:moveTo>
                      <a:pt x="40" y="0"/>
                    </a:moveTo>
                    <a:lnTo>
                      <a:pt x="959" y="0"/>
                    </a:lnTo>
                    <a:lnTo>
                      <a:pt x="999" y="90"/>
                    </a:lnTo>
                    <a:lnTo>
                      <a:pt x="0" y="90"/>
                    </a:lnTo>
                    <a:lnTo>
                      <a:pt x="40" y="0"/>
                    </a:lnTo>
                    <a:close/>
                  </a:path>
                </a:pathLst>
              </a:custGeom>
              <a:solidFill>
                <a:srgbClr val="441E0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0010" name="Freeform 617"/>
              <p:cNvSpPr>
                <a:spLocks/>
              </p:cNvSpPr>
              <p:nvPr/>
            </p:nvSpPr>
            <p:spPr bwMode="auto">
              <a:xfrm>
                <a:off x="1919" y="2221"/>
                <a:ext cx="115" cy="1"/>
              </a:xfrm>
              <a:custGeom>
                <a:avLst/>
                <a:gdLst>
                  <a:gd name="T0" fmla="*/ 0 w 923"/>
                  <a:gd name="T1" fmla="*/ 0 h 10"/>
                  <a:gd name="T2" fmla="*/ 0 w 923"/>
                  <a:gd name="T3" fmla="*/ 0 h 10"/>
                  <a:gd name="T4" fmla="*/ 0 w 923"/>
                  <a:gd name="T5" fmla="*/ 0 h 10"/>
                  <a:gd name="T6" fmla="*/ 0 w 923"/>
                  <a:gd name="T7" fmla="*/ 0 h 10"/>
                  <a:gd name="T8" fmla="*/ 0 w 923"/>
                  <a:gd name="T9" fmla="*/ 0 h 10"/>
                  <a:gd name="T10" fmla="*/ 0 w 923"/>
                  <a:gd name="T11" fmla="*/ 0 h 10"/>
                  <a:gd name="T12" fmla="*/ 0 w 923"/>
                  <a:gd name="T13" fmla="*/ 0 h 10"/>
                  <a:gd name="T14" fmla="*/ 0 w 923"/>
                  <a:gd name="T15" fmla="*/ 0 h 10"/>
                  <a:gd name="T16" fmla="*/ 0 w 923"/>
                  <a:gd name="T17" fmla="*/ 0 h 10"/>
                  <a:gd name="T18" fmla="*/ 0 w 923"/>
                  <a:gd name="T19" fmla="*/ 0 h 1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923" h="10">
                    <a:moveTo>
                      <a:pt x="923" y="3"/>
                    </a:moveTo>
                    <a:lnTo>
                      <a:pt x="919" y="0"/>
                    </a:lnTo>
                    <a:lnTo>
                      <a:pt x="0" y="0"/>
                    </a:lnTo>
                    <a:lnTo>
                      <a:pt x="0" y="10"/>
                    </a:lnTo>
                    <a:lnTo>
                      <a:pt x="919" y="10"/>
                    </a:lnTo>
                    <a:lnTo>
                      <a:pt x="915" y="7"/>
                    </a:lnTo>
                    <a:lnTo>
                      <a:pt x="923" y="3"/>
                    </a:lnTo>
                    <a:lnTo>
                      <a:pt x="922" y="1"/>
                    </a:lnTo>
                    <a:lnTo>
                      <a:pt x="919" y="0"/>
                    </a:lnTo>
                    <a:lnTo>
                      <a:pt x="923"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0011" name="Freeform 618"/>
              <p:cNvSpPr>
                <a:spLocks/>
              </p:cNvSpPr>
              <p:nvPr/>
            </p:nvSpPr>
            <p:spPr bwMode="auto">
              <a:xfrm>
                <a:off x="2033" y="2221"/>
                <a:ext cx="6" cy="13"/>
              </a:xfrm>
              <a:custGeom>
                <a:avLst/>
                <a:gdLst>
                  <a:gd name="T0" fmla="*/ 0 w 51"/>
                  <a:gd name="T1" fmla="*/ 0 h 97"/>
                  <a:gd name="T2" fmla="*/ 0 w 51"/>
                  <a:gd name="T3" fmla="*/ 0 h 97"/>
                  <a:gd name="T4" fmla="*/ 0 w 51"/>
                  <a:gd name="T5" fmla="*/ 0 h 97"/>
                  <a:gd name="T6" fmla="*/ 0 w 51"/>
                  <a:gd name="T7" fmla="*/ 0 h 97"/>
                  <a:gd name="T8" fmla="*/ 0 w 51"/>
                  <a:gd name="T9" fmla="*/ 0 h 97"/>
                  <a:gd name="T10" fmla="*/ 0 w 51"/>
                  <a:gd name="T11" fmla="*/ 0 h 97"/>
                  <a:gd name="T12" fmla="*/ 0 w 51"/>
                  <a:gd name="T13" fmla="*/ 0 h 97"/>
                  <a:gd name="T14" fmla="*/ 0 w 51"/>
                  <a:gd name="T15" fmla="*/ 0 h 97"/>
                  <a:gd name="T16" fmla="*/ 0 w 51"/>
                  <a:gd name="T17" fmla="*/ 0 h 97"/>
                  <a:gd name="T18" fmla="*/ 0 w 51"/>
                  <a:gd name="T19" fmla="*/ 0 h 9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51" h="97">
                    <a:moveTo>
                      <a:pt x="44" y="97"/>
                    </a:moveTo>
                    <a:lnTo>
                      <a:pt x="48" y="90"/>
                    </a:lnTo>
                    <a:lnTo>
                      <a:pt x="8" y="0"/>
                    </a:lnTo>
                    <a:lnTo>
                      <a:pt x="0" y="4"/>
                    </a:lnTo>
                    <a:lnTo>
                      <a:pt x="40" y="94"/>
                    </a:lnTo>
                    <a:lnTo>
                      <a:pt x="44" y="87"/>
                    </a:lnTo>
                    <a:lnTo>
                      <a:pt x="44" y="97"/>
                    </a:lnTo>
                    <a:lnTo>
                      <a:pt x="51" y="97"/>
                    </a:lnTo>
                    <a:lnTo>
                      <a:pt x="48" y="90"/>
                    </a:lnTo>
                    <a:lnTo>
                      <a:pt x="44" y="9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0012" name="Freeform 619"/>
              <p:cNvSpPr>
                <a:spLocks/>
              </p:cNvSpPr>
              <p:nvPr/>
            </p:nvSpPr>
            <p:spPr bwMode="auto">
              <a:xfrm>
                <a:off x="1913" y="2232"/>
                <a:ext cx="125" cy="2"/>
              </a:xfrm>
              <a:custGeom>
                <a:avLst/>
                <a:gdLst>
                  <a:gd name="T0" fmla="*/ 0 w 1006"/>
                  <a:gd name="T1" fmla="*/ 0 h 10"/>
                  <a:gd name="T2" fmla="*/ 0 w 1006"/>
                  <a:gd name="T3" fmla="*/ 0 h 10"/>
                  <a:gd name="T4" fmla="*/ 0 w 1006"/>
                  <a:gd name="T5" fmla="*/ 0 h 10"/>
                  <a:gd name="T6" fmla="*/ 0 w 1006"/>
                  <a:gd name="T7" fmla="*/ 0 h 10"/>
                  <a:gd name="T8" fmla="*/ 0 w 1006"/>
                  <a:gd name="T9" fmla="*/ 0 h 10"/>
                  <a:gd name="T10" fmla="*/ 0 w 1006"/>
                  <a:gd name="T11" fmla="*/ 0 h 10"/>
                  <a:gd name="T12" fmla="*/ 0 w 1006"/>
                  <a:gd name="T13" fmla="*/ 0 h 10"/>
                  <a:gd name="T14" fmla="*/ 0 w 1006"/>
                  <a:gd name="T15" fmla="*/ 0 h 10"/>
                  <a:gd name="T16" fmla="*/ 0 w 1006"/>
                  <a:gd name="T17" fmla="*/ 0 h 10"/>
                  <a:gd name="T18" fmla="*/ 0 w 1006"/>
                  <a:gd name="T19" fmla="*/ 0 h 1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006" h="10">
                    <a:moveTo>
                      <a:pt x="3" y="3"/>
                    </a:moveTo>
                    <a:lnTo>
                      <a:pt x="7" y="10"/>
                    </a:lnTo>
                    <a:lnTo>
                      <a:pt x="1006" y="10"/>
                    </a:lnTo>
                    <a:lnTo>
                      <a:pt x="1006" y="0"/>
                    </a:lnTo>
                    <a:lnTo>
                      <a:pt x="7" y="0"/>
                    </a:lnTo>
                    <a:lnTo>
                      <a:pt x="11" y="7"/>
                    </a:lnTo>
                    <a:lnTo>
                      <a:pt x="3" y="3"/>
                    </a:lnTo>
                    <a:lnTo>
                      <a:pt x="0" y="10"/>
                    </a:lnTo>
                    <a:lnTo>
                      <a:pt x="7" y="10"/>
                    </a:lnTo>
                    <a:lnTo>
                      <a:pt x="3"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0013" name="Freeform 620"/>
              <p:cNvSpPr>
                <a:spLocks/>
              </p:cNvSpPr>
              <p:nvPr/>
            </p:nvSpPr>
            <p:spPr bwMode="auto">
              <a:xfrm>
                <a:off x="1913" y="2221"/>
                <a:ext cx="6" cy="12"/>
              </a:xfrm>
              <a:custGeom>
                <a:avLst/>
                <a:gdLst>
                  <a:gd name="T0" fmla="*/ 0 w 48"/>
                  <a:gd name="T1" fmla="*/ 0 h 97"/>
                  <a:gd name="T2" fmla="*/ 0 w 48"/>
                  <a:gd name="T3" fmla="*/ 0 h 97"/>
                  <a:gd name="T4" fmla="*/ 0 w 48"/>
                  <a:gd name="T5" fmla="*/ 0 h 97"/>
                  <a:gd name="T6" fmla="*/ 0 w 48"/>
                  <a:gd name="T7" fmla="*/ 0 h 97"/>
                  <a:gd name="T8" fmla="*/ 0 w 48"/>
                  <a:gd name="T9" fmla="*/ 0 h 97"/>
                  <a:gd name="T10" fmla="*/ 0 w 48"/>
                  <a:gd name="T11" fmla="*/ 0 h 97"/>
                  <a:gd name="T12" fmla="*/ 0 w 48"/>
                  <a:gd name="T13" fmla="*/ 0 h 97"/>
                  <a:gd name="T14" fmla="*/ 0 w 48"/>
                  <a:gd name="T15" fmla="*/ 0 h 97"/>
                  <a:gd name="T16" fmla="*/ 0 w 48"/>
                  <a:gd name="T17" fmla="*/ 0 h 97"/>
                  <a:gd name="T18" fmla="*/ 0 w 48"/>
                  <a:gd name="T19" fmla="*/ 0 h 9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8" h="97">
                    <a:moveTo>
                      <a:pt x="44" y="0"/>
                    </a:moveTo>
                    <a:lnTo>
                      <a:pt x="40" y="3"/>
                    </a:lnTo>
                    <a:lnTo>
                      <a:pt x="0" y="93"/>
                    </a:lnTo>
                    <a:lnTo>
                      <a:pt x="8" y="97"/>
                    </a:lnTo>
                    <a:lnTo>
                      <a:pt x="48" y="7"/>
                    </a:lnTo>
                    <a:lnTo>
                      <a:pt x="44" y="10"/>
                    </a:lnTo>
                    <a:lnTo>
                      <a:pt x="44" y="0"/>
                    </a:lnTo>
                    <a:lnTo>
                      <a:pt x="41" y="1"/>
                    </a:lnTo>
                    <a:lnTo>
                      <a:pt x="40" y="3"/>
                    </a:lnTo>
                    <a:lnTo>
                      <a:pt x="4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0014" name="Freeform 621"/>
              <p:cNvSpPr>
                <a:spLocks/>
              </p:cNvSpPr>
              <p:nvPr/>
            </p:nvSpPr>
            <p:spPr bwMode="auto">
              <a:xfrm>
                <a:off x="1935" y="2217"/>
                <a:ext cx="86" cy="13"/>
              </a:xfrm>
              <a:custGeom>
                <a:avLst/>
                <a:gdLst>
                  <a:gd name="T0" fmla="*/ 0 w 683"/>
                  <a:gd name="T1" fmla="*/ 0 h 104"/>
                  <a:gd name="T2" fmla="*/ 0 w 683"/>
                  <a:gd name="T3" fmla="*/ 0 h 104"/>
                  <a:gd name="T4" fmla="*/ 0 w 683"/>
                  <a:gd name="T5" fmla="*/ 0 h 104"/>
                  <a:gd name="T6" fmla="*/ 0 w 683"/>
                  <a:gd name="T7" fmla="*/ 0 h 104"/>
                  <a:gd name="T8" fmla="*/ 0 w 683"/>
                  <a:gd name="T9" fmla="*/ 0 h 104"/>
                  <a:gd name="T10" fmla="*/ 0 w 683"/>
                  <a:gd name="T11" fmla="*/ 0 h 104"/>
                  <a:gd name="T12" fmla="*/ 0 w 683"/>
                  <a:gd name="T13" fmla="*/ 0 h 104"/>
                  <a:gd name="T14" fmla="*/ 0 w 683"/>
                  <a:gd name="T15" fmla="*/ 0 h 104"/>
                  <a:gd name="T16" fmla="*/ 0 w 683"/>
                  <a:gd name="T17" fmla="*/ 0 h 104"/>
                  <a:gd name="T18" fmla="*/ 0 w 683"/>
                  <a:gd name="T19" fmla="*/ 0 h 104"/>
                  <a:gd name="T20" fmla="*/ 0 w 683"/>
                  <a:gd name="T21" fmla="*/ 0 h 104"/>
                  <a:gd name="T22" fmla="*/ 0 w 683"/>
                  <a:gd name="T23" fmla="*/ 0 h 104"/>
                  <a:gd name="T24" fmla="*/ 0 w 683"/>
                  <a:gd name="T25" fmla="*/ 0 h 104"/>
                  <a:gd name="T26" fmla="*/ 0 w 683"/>
                  <a:gd name="T27" fmla="*/ 0 h 104"/>
                  <a:gd name="T28" fmla="*/ 0 w 683"/>
                  <a:gd name="T29" fmla="*/ 0 h 104"/>
                  <a:gd name="T30" fmla="*/ 0 w 683"/>
                  <a:gd name="T31" fmla="*/ 0 h 104"/>
                  <a:gd name="T32" fmla="*/ 0 w 683"/>
                  <a:gd name="T33" fmla="*/ 0 h 104"/>
                  <a:gd name="T34" fmla="*/ 0 w 683"/>
                  <a:gd name="T35" fmla="*/ 0 h 104"/>
                  <a:gd name="T36" fmla="*/ 0 w 683"/>
                  <a:gd name="T37" fmla="*/ 0 h 104"/>
                  <a:gd name="T38" fmla="*/ 0 w 683"/>
                  <a:gd name="T39" fmla="*/ 0 h 104"/>
                  <a:gd name="T40" fmla="*/ 0 w 683"/>
                  <a:gd name="T41" fmla="*/ 0 h 104"/>
                  <a:gd name="T42" fmla="*/ 0 w 683"/>
                  <a:gd name="T43" fmla="*/ 0 h 104"/>
                  <a:gd name="T44" fmla="*/ 0 w 683"/>
                  <a:gd name="T45" fmla="*/ 0 h 104"/>
                  <a:gd name="T46" fmla="*/ 0 w 683"/>
                  <a:gd name="T47" fmla="*/ 0 h 104"/>
                  <a:gd name="T48" fmla="*/ 0 w 683"/>
                  <a:gd name="T49" fmla="*/ 0 h 104"/>
                  <a:gd name="T50" fmla="*/ 0 w 683"/>
                  <a:gd name="T51" fmla="*/ 0 h 104"/>
                  <a:gd name="T52" fmla="*/ 0 w 683"/>
                  <a:gd name="T53" fmla="*/ 0 h 104"/>
                  <a:gd name="T54" fmla="*/ 0 w 683"/>
                  <a:gd name="T55" fmla="*/ 0 h 104"/>
                  <a:gd name="T56" fmla="*/ 0 w 683"/>
                  <a:gd name="T57" fmla="*/ 0 h 104"/>
                  <a:gd name="T58" fmla="*/ 0 w 683"/>
                  <a:gd name="T59" fmla="*/ 0 h 104"/>
                  <a:gd name="T60" fmla="*/ 0 w 683"/>
                  <a:gd name="T61" fmla="*/ 0 h 104"/>
                  <a:gd name="T62" fmla="*/ 0 w 683"/>
                  <a:gd name="T63" fmla="*/ 0 h 104"/>
                  <a:gd name="T64" fmla="*/ 0 w 683"/>
                  <a:gd name="T65" fmla="*/ 0 h 104"/>
                  <a:gd name="T66" fmla="*/ 0 w 683"/>
                  <a:gd name="T67" fmla="*/ 0 h 10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683" h="104">
                    <a:moveTo>
                      <a:pt x="683" y="0"/>
                    </a:moveTo>
                    <a:lnTo>
                      <a:pt x="679" y="8"/>
                    </a:lnTo>
                    <a:lnTo>
                      <a:pt x="674" y="17"/>
                    </a:lnTo>
                    <a:lnTo>
                      <a:pt x="666" y="26"/>
                    </a:lnTo>
                    <a:lnTo>
                      <a:pt x="657" y="35"/>
                    </a:lnTo>
                    <a:lnTo>
                      <a:pt x="645" y="44"/>
                    </a:lnTo>
                    <a:lnTo>
                      <a:pt x="630" y="52"/>
                    </a:lnTo>
                    <a:lnTo>
                      <a:pt x="614" y="61"/>
                    </a:lnTo>
                    <a:lnTo>
                      <a:pt x="594" y="68"/>
                    </a:lnTo>
                    <a:lnTo>
                      <a:pt x="572" y="76"/>
                    </a:lnTo>
                    <a:lnTo>
                      <a:pt x="548" y="83"/>
                    </a:lnTo>
                    <a:lnTo>
                      <a:pt x="521" y="89"/>
                    </a:lnTo>
                    <a:lnTo>
                      <a:pt x="491" y="94"/>
                    </a:lnTo>
                    <a:lnTo>
                      <a:pt x="459" y="98"/>
                    </a:lnTo>
                    <a:lnTo>
                      <a:pt x="422" y="101"/>
                    </a:lnTo>
                    <a:lnTo>
                      <a:pt x="384" y="103"/>
                    </a:lnTo>
                    <a:lnTo>
                      <a:pt x="342" y="104"/>
                    </a:lnTo>
                    <a:lnTo>
                      <a:pt x="300" y="103"/>
                    </a:lnTo>
                    <a:lnTo>
                      <a:pt x="262" y="101"/>
                    </a:lnTo>
                    <a:lnTo>
                      <a:pt x="225" y="98"/>
                    </a:lnTo>
                    <a:lnTo>
                      <a:pt x="193" y="94"/>
                    </a:lnTo>
                    <a:lnTo>
                      <a:pt x="163" y="89"/>
                    </a:lnTo>
                    <a:lnTo>
                      <a:pt x="136" y="83"/>
                    </a:lnTo>
                    <a:lnTo>
                      <a:pt x="112" y="76"/>
                    </a:lnTo>
                    <a:lnTo>
                      <a:pt x="90" y="68"/>
                    </a:lnTo>
                    <a:lnTo>
                      <a:pt x="70" y="61"/>
                    </a:lnTo>
                    <a:lnTo>
                      <a:pt x="53" y="52"/>
                    </a:lnTo>
                    <a:lnTo>
                      <a:pt x="39" y="44"/>
                    </a:lnTo>
                    <a:lnTo>
                      <a:pt x="27" y="35"/>
                    </a:lnTo>
                    <a:lnTo>
                      <a:pt x="17" y="26"/>
                    </a:lnTo>
                    <a:lnTo>
                      <a:pt x="9" y="17"/>
                    </a:lnTo>
                    <a:lnTo>
                      <a:pt x="4" y="8"/>
                    </a:lnTo>
                    <a:lnTo>
                      <a:pt x="0" y="0"/>
                    </a:lnTo>
                    <a:lnTo>
                      <a:pt x="683" y="0"/>
                    </a:lnTo>
                    <a:close/>
                  </a:path>
                </a:pathLst>
              </a:custGeom>
              <a:solidFill>
                <a:srgbClr val="441E0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0015" name="Freeform 622"/>
              <p:cNvSpPr>
                <a:spLocks/>
              </p:cNvSpPr>
              <p:nvPr/>
            </p:nvSpPr>
            <p:spPr bwMode="auto">
              <a:xfrm>
                <a:off x="1978" y="2217"/>
                <a:ext cx="43" cy="14"/>
              </a:xfrm>
              <a:custGeom>
                <a:avLst/>
                <a:gdLst>
                  <a:gd name="T0" fmla="*/ 0 w 345"/>
                  <a:gd name="T1" fmla="*/ 0 h 110"/>
                  <a:gd name="T2" fmla="*/ 0 w 345"/>
                  <a:gd name="T3" fmla="*/ 0 h 110"/>
                  <a:gd name="T4" fmla="*/ 0 w 345"/>
                  <a:gd name="T5" fmla="*/ 0 h 110"/>
                  <a:gd name="T6" fmla="*/ 0 w 345"/>
                  <a:gd name="T7" fmla="*/ 0 h 110"/>
                  <a:gd name="T8" fmla="*/ 0 w 345"/>
                  <a:gd name="T9" fmla="*/ 0 h 110"/>
                  <a:gd name="T10" fmla="*/ 0 w 345"/>
                  <a:gd name="T11" fmla="*/ 0 h 110"/>
                  <a:gd name="T12" fmla="*/ 0 w 345"/>
                  <a:gd name="T13" fmla="*/ 0 h 110"/>
                  <a:gd name="T14" fmla="*/ 0 w 345"/>
                  <a:gd name="T15" fmla="*/ 0 h 110"/>
                  <a:gd name="T16" fmla="*/ 0 w 345"/>
                  <a:gd name="T17" fmla="*/ 0 h 110"/>
                  <a:gd name="T18" fmla="*/ 0 w 345"/>
                  <a:gd name="T19" fmla="*/ 0 h 110"/>
                  <a:gd name="T20" fmla="*/ 0 w 345"/>
                  <a:gd name="T21" fmla="*/ 0 h 110"/>
                  <a:gd name="T22" fmla="*/ 0 w 345"/>
                  <a:gd name="T23" fmla="*/ 0 h 110"/>
                  <a:gd name="T24" fmla="*/ 0 w 345"/>
                  <a:gd name="T25" fmla="*/ 0 h 110"/>
                  <a:gd name="T26" fmla="*/ 0 w 345"/>
                  <a:gd name="T27" fmla="*/ 0 h 110"/>
                  <a:gd name="T28" fmla="*/ 0 w 345"/>
                  <a:gd name="T29" fmla="*/ 0 h 110"/>
                  <a:gd name="T30" fmla="*/ 0 w 345"/>
                  <a:gd name="T31" fmla="*/ 0 h 110"/>
                  <a:gd name="T32" fmla="*/ 0 w 345"/>
                  <a:gd name="T33" fmla="*/ 0 h 110"/>
                  <a:gd name="T34" fmla="*/ 0 w 345"/>
                  <a:gd name="T35" fmla="*/ 0 h 110"/>
                  <a:gd name="T36" fmla="*/ 0 w 345"/>
                  <a:gd name="T37" fmla="*/ 0 h 110"/>
                  <a:gd name="T38" fmla="*/ 0 w 345"/>
                  <a:gd name="T39" fmla="*/ 0 h 110"/>
                  <a:gd name="T40" fmla="*/ 0 w 345"/>
                  <a:gd name="T41" fmla="*/ 0 h 110"/>
                  <a:gd name="T42" fmla="*/ 0 w 345"/>
                  <a:gd name="T43" fmla="*/ 0 h 110"/>
                  <a:gd name="T44" fmla="*/ 0 w 345"/>
                  <a:gd name="T45" fmla="*/ 0 h 110"/>
                  <a:gd name="T46" fmla="*/ 0 w 345"/>
                  <a:gd name="T47" fmla="*/ 0 h 110"/>
                  <a:gd name="T48" fmla="*/ 0 w 345"/>
                  <a:gd name="T49" fmla="*/ 0 h 110"/>
                  <a:gd name="T50" fmla="*/ 0 w 345"/>
                  <a:gd name="T51" fmla="*/ 0 h 110"/>
                  <a:gd name="T52" fmla="*/ 0 w 345"/>
                  <a:gd name="T53" fmla="*/ 0 h 110"/>
                  <a:gd name="T54" fmla="*/ 0 w 345"/>
                  <a:gd name="T55" fmla="*/ 0 h 110"/>
                  <a:gd name="T56" fmla="*/ 0 w 345"/>
                  <a:gd name="T57" fmla="*/ 0 h 110"/>
                  <a:gd name="T58" fmla="*/ 0 w 345"/>
                  <a:gd name="T59" fmla="*/ 0 h 110"/>
                  <a:gd name="T60" fmla="*/ 0 w 345"/>
                  <a:gd name="T61" fmla="*/ 0 h 110"/>
                  <a:gd name="T62" fmla="*/ 0 w 345"/>
                  <a:gd name="T63" fmla="*/ 0 h 110"/>
                  <a:gd name="T64" fmla="*/ 0 w 345"/>
                  <a:gd name="T65" fmla="*/ 0 h 110"/>
                  <a:gd name="T66" fmla="*/ 0 w 345"/>
                  <a:gd name="T67" fmla="*/ 0 h 110"/>
                  <a:gd name="T68" fmla="*/ 0 w 345"/>
                  <a:gd name="T69" fmla="*/ 0 h 110"/>
                  <a:gd name="T70" fmla="*/ 0 w 345"/>
                  <a:gd name="T71" fmla="*/ 0 h 110"/>
                  <a:gd name="T72" fmla="*/ 0 w 345"/>
                  <a:gd name="T73" fmla="*/ 0 h 11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345" h="110">
                    <a:moveTo>
                      <a:pt x="0" y="110"/>
                    </a:moveTo>
                    <a:lnTo>
                      <a:pt x="0" y="110"/>
                    </a:lnTo>
                    <a:lnTo>
                      <a:pt x="42" y="108"/>
                    </a:lnTo>
                    <a:lnTo>
                      <a:pt x="80" y="106"/>
                    </a:lnTo>
                    <a:lnTo>
                      <a:pt x="117" y="103"/>
                    </a:lnTo>
                    <a:lnTo>
                      <a:pt x="149" y="99"/>
                    </a:lnTo>
                    <a:lnTo>
                      <a:pt x="179" y="94"/>
                    </a:lnTo>
                    <a:lnTo>
                      <a:pt x="207" y="88"/>
                    </a:lnTo>
                    <a:lnTo>
                      <a:pt x="231" y="81"/>
                    </a:lnTo>
                    <a:lnTo>
                      <a:pt x="253" y="73"/>
                    </a:lnTo>
                    <a:lnTo>
                      <a:pt x="274" y="66"/>
                    </a:lnTo>
                    <a:lnTo>
                      <a:pt x="290" y="57"/>
                    </a:lnTo>
                    <a:lnTo>
                      <a:pt x="305" y="49"/>
                    </a:lnTo>
                    <a:lnTo>
                      <a:pt x="318" y="39"/>
                    </a:lnTo>
                    <a:lnTo>
                      <a:pt x="327" y="30"/>
                    </a:lnTo>
                    <a:lnTo>
                      <a:pt x="336" y="20"/>
                    </a:lnTo>
                    <a:lnTo>
                      <a:pt x="341" y="11"/>
                    </a:lnTo>
                    <a:lnTo>
                      <a:pt x="345" y="2"/>
                    </a:lnTo>
                    <a:lnTo>
                      <a:pt x="337" y="0"/>
                    </a:lnTo>
                    <a:lnTo>
                      <a:pt x="333" y="7"/>
                    </a:lnTo>
                    <a:lnTo>
                      <a:pt x="328" y="16"/>
                    </a:lnTo>
                    <a:lnTo>
                      <a:pt x="321" y="24"/>
                    </a:lnTo>
                    <a:lnTo>
                      <a:pt x="312" y="33"/>
                    </a:lnTo>
                    <a:lnTo>
                      <a:pt x="301" y="41"/>
                    </a:lnTo>
                    <a:lnTo>
                      <a:pt x="286" y="49"/>
                    </a:lnTo>
                    <a:lnTo>
                      <a:pt x="270" y="58"/>
                    </a:lnTo>
                    <a:lnTo>
                      <a:pt x="251" y="65"/>
                    </a:lnTo>
                    <a:lnTo>
                      <a:pt x="229" y="73"/>
                    </a:lnTo>
                    <a:lnTo>
                      <a:pt x="205" y="80"/>
                    </a:lnTo>
                    <a:lnTo>
                      <a:pt x="179" y="86"/>
                    </a:lnTo>
                    <a:lnTo>
                      <a:pt x="149" y="91"/>
                    </a:lnTo>
                    <a:lnTo>
                      <a:pt x="117" y="95"/>
                    </a:lnTo>
                    <a:lnTo>
                      <a:pt x="80" y="98"/>
                    </a:lnTo>
                    <a:lnTo>
                      <a:pt x="42" y="100"/>
                    </a:lnTo>
                    <a:lnTo>
                      <a:pt x="0" y="100"/>
                    </a:lnTo>
                    <a:lnTo>
                      <a:pt x="0" y="11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0016" name="Freeform 623"/>
              <p:cNvSpPr>
                <a:spLocks/>
              </p:cNvSpPr>
              <p:nvPr/>
            </p:nvSpPr>
            <p:spPr bwMode="auto">
              <a:xfrm>
                <a:off x="1935" y="2216"/>
                <a:ext cx="43" cy="15"/>
              </a:xfrm>
              <a:custGeom>
                <a:avLst/>
                <a:gdLst>
                  <a:gd name="T0" fmla="*/ 0 w 348"/>
                  <a:gd name="T1" fmla="*/ 0 h 114"/>
                  <a:gd name="T2" fmla="*/ 0 w 348"/>
                  <a:gd name="T3" fmla="*/ 0 h 114"/>
                  <a:gd name="T4" fmla="*/ 0 w 348"/>
                  <a:gd name="T5" fmla="*/ 0 h 114"/>
                  <a:gd name="T6" fmla="*/ 0 w 348"/>
                  <a:gd name="T7" fmla="*/ 0 h 114"/>
                  <a:gd name="T8" fmla="*/ 0 w 348"/>
                  <a:gd name="T9" fmla="*/ 0 h 114"/>
                  <a:gd name="T10" fmla="*/ 0 w 348"/>
                  <a:gd name="T11" fmla="*/ 0 h 114"/>
                  <a:gd name="T12" fmla="*/ 0 w 348"/>
                  <a:gd name="T13" fmla="*/ 0 h 114"/>
                  <a:gd name="T14" fmla="*/ 0 w 348"/>
                  <a:gd name="T15" fmla="*/ 0 h 114"/>
                  <a:gd name="T16" fmla="*/ 0 w 348"/>
                  <a:gd name="T17" fmla="*/ 0 h 114"/>
                  <a:gd name="T18" fmla="*/ 0 w 348"/>
                  <a:gd name="T19" fmla="*/ 0 h 114"/>
                  <a:gd name="T20" fmla="*/ 0 w 348"/>
                  <a:gd name="T21" fmla="*/ 0 h 114"/>
                  <a:gd name="T22" fmla="*/ 0 w 348"/>
                  <a:gd name="T23" fmla="*/ 0 h 114"/>
                  <a:gd name="T24" fmla="*/ 0 w 348"/>
                  <a:gd name="T25" fmla="*/ 0 h 114"/>
                  <a:gd name="T26" fmla="*/ 0 w 348"/>
                  <a:gd name="T27" fmla="*/ 0 h 114"/>
                  <a:gd name="T28" fmla="*/ 0 w 348"/>
                  <a:gd name="T29" fmla="*/ 0 h 114"/>
                  <a:gd name="T30" fmla="*/ 0 w 348"/>
                  <a:gd name="T31" fmla="*/ 0 h 114"/>
                  <a:gd name="T32" fmla="*/ 0 w 348"/>
                  <a:gd name="T33" fmla="*/ 0 h 114"/>
                  <a:gd name="T34" fmla="*/ 0 w 348"/>
                  <a:gd name="T35" fmla="*/ 0 h 114"/>
                  <a:gd name="T36" fmla="*/ 0 w 348"/>
                  <a:gd name="T37" fmla="*/ 0 h 114"/>
                  <a:gd name="T38" fmla="*/ 0 w 348"/>
                  <a:gd name="T39" fmla="*/ 0 h 114"/>
                  <a:gd name="T40" fmla="*/ 0 w 348"/>
                  <a:gd name="T41" fmla="*/ 0 h 114"/>
                  <a:gd name="T42" fmla="*/ 0 w 348"/>
                  <a:gd name="T43" fmla="*/ 0 h 114"/>
                  <a:gd name="T44" fmla="*/ 0 w 348"/>
                  <a:gd name="T45" fmla="*/ 0 h 114"/>
                  <a:gd name="T46" fmla="*/ 0 w 348"/>
                  <a:gd name="T47" fmla="*/ 0 h 114"/>
                  <a:gd name="T48" fmla="*/ 0 w 348"/>
                  <a:gd name="T49" fmla="*/ 0 h 114"/>
                  <a:gd name="T50" fmla="*/ 0 w 348"/>
                  <a:gd name="T51" fmla="*/ 0 h 114"/>
                  <a:gd name="T52" fmla="*/ 0 w 348"/>
                  <a:gd name="T53" fmla="*/ 0 h 114"/>
                  <a:gd name="T54" fmla="*/ 0 w 348"/>
                  <a:gd name="T55" fmla="*/ 0 h 114"/>
                  <a:gd name="T56" fmla="*/ 0 w 348"/>
                  <a:gd name="T57" fmla="*/ 0 h 114"/>
                  <a:gd name="T58" fmla="*/ 0 w 348"/>
                  <a:gd name="T59" fmla="*/ 0 h 114"/>
                  <a:gd name="T60" fmla="*/ 0 w 348"/>
                  <a:gd name="T61" fmla="*/ 0 h 114"/>
                  <a:gd name="T62" fmla="*/ 0 w 348"/>
                  <a:gd name="T63" fmla="*/ 0 h 114"/>
                  <a:gd name="T64" fmla="*/ 0 w 348"/>
                  <a:gd name="T65" fmla="*/ 0 h 114"/>
                  <a:gd name="T66" fmla="*/ 0 w 348"/>
                  <a:gd name="T67" fmla="*/ 0 h 114"/>
                  <a:gd name="T68" fmla="*/ 0 w 348"/>
                  <a:gd name="T69" fmla="*/ 0 h 114"/>
                  <a:gd name="T70" fmla="*/ 0 w 348"/>
                  <a:gd name="T71" fmla="*/ 0 h 114"/>
                  <a:gd name="T72" fmla="*/ 0 w 348"/>
                  <a:gd name="T73" fmla="*/ 0 h 114"/>
                  <a:gd name="T74" fmla="*/ 0 w 348"/>
                  <a:gd name="T75" fmla="*/ 0 h 114"/>
                  <a:gd name="T76" fmla="*/ 0 w 348"/>
                  <a:gd name="T77" fmla="*/ 0 h 114"/>
                  <a:gd name="T78" fmla="*/ 0 w 348"/>
                  <a:gd name="T79" fmla="*/ 0 h 114"/>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348" h="114">
                    <a:moveTo>
                      <a:pt x="6" y="0"/>
                    </a:moveTo>
                    <a:lnTo>
                      <a:pt x="2" y="6"/>
                    </a:lnTo>
                    <a:lnTo>
                      <a:pt x="6" y="15"/>
                    </a:lnTo>
                    <a:lnTo>
                      <a:pt x="11" y="24"/>
                    </a:lnTo>
                    <a:lnTo>
                      <a:pt x="20" y="34"/>
                    </a:lnTo>
                    <a:lnTo>
                      <a:pt x="30" y="43"/>
                    </a:lnTo>
                    <a:lnTo>
                      <a:pt x="43" y="53"/>
                    </a:lnTo>
                    <a:lnTo>
                      <a:pt x="57" y="61"/>
                    </a:lnTo>
                    <a:lnTo>
                      <a:pt x="74" y="70"/>
                    </a:lnTo>
                    <a:lnTo>
                      <a:pt x="95" y="77"/>
                    </a:lnTo>
                    <a:lnTo>
                      <a:pt x="117" y="85"/>
                    </a:lnTo>
                    <a:lnTo>
                      <a:pt x="141" y="92"/>
                    </a:lnTo>
                    <a:lnTo>
                      <a:pt x="169" y="98"/>
                    </a:lnTo>
                    <a:lnTo>
                      <a:pt x="199" y="103"/>
                    </a:lnTo>
                    <a:lnTo>
                      <a:pt x="231" y="107"/>
                    </a:lnTo>
                    <a:lnTo>
                      <a:pt x="268" y="110"/>
                    </a:lnTo>
                    <a:lnTo>
                      <a:pt x="306" y="112"/>
                    </a:lnTo>
                    <a:lnTo>
                      <a:pt x="348" y="114"/>
                    </a:lnTo>
                    <a:lnTo>
                      <a:pt x="348" y="104"/>
                    </a:lnTo>
                    <a:lnTo>
                      <a:pt x="306" y="104"/>
                    </a:lnTo>
                    <a:lnTo>
                      <a:pt x="268" y="102"/>
                    </a:lnTo>
                    <a:lnTo>
                      <a:pt x="231" y="99"/>
                    </a:lnTo>
                    <a:lnTo>
                      <a:pt x="199" y="95"/>
                    </a:lnTo>
                    <a:lnTo>
                      <a:pt x="169" y="90"/>
                    </a:lnTo>
                    <a:lnTo>
                      <a:pt x="143" y="84"/>
                    </a:lnTo>
                    <a:lnTo>
                      <a:pt x="119" y="77"/>
                    </a:lnTo>
                    <a:lnTo>
                      <a:pt x="97" y="69"/>
                    </a:lnTo>
                    <a:lnTo>
                      <a:pt x="78" y="62"/>
                    </a:lnTo>
                    <a:lnTo>
                      <a:pt x="61" y="53"/>
                    </a:lnTo>
                    <a:lnTo>
                      <a:pt x="47" y="45"/>
                    </a:lnTo>
                    <a:lnTo>
                      <a:pt x="36" y="37"/>
                    </a:lnTo>
                    <a:lnTo>
                      <a:pt x="26" y="28"/>
                    </a:lnTo>
                    <a:lnTo>
                      <a:pt x="19" y="20"/>
                    </a:lnTo>
                    <a:lnTo>
                      <a:pt x="14" y="11"/>
                    </a:lnTo>
                    <a:lnTo>
                      <a:pt x="10" y="4"/>
                    </a:lnTo>
                    <a:lnTo>
                      <a:pt x="6" y="10"/>
                    </a:lnTo>
                    <a:lnTo>
                      <a:pt x="6" y="0"/>
                    </a:lnTo>
                    <a:lnTo>
                      <a:pt x="0" y="1"/>
                    </a:lnTo>
                    <a:lnTo>
                      <a:pt x="2" y="6"/>
                    </a:lnTo>
                    <a:lnTo>
                      <a:pt x="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0017" name="Freeform 624"/>
              <p:cNvSpPr>
                <a:spLocks/>
              </p:cNvSpPr>
              <p:nvPr/>
            </p:nvSpPr>
            <p:spPr bwMode="auto">
              <a:xfrm>
                <a:off x="1935" y="2216"/>
                <a:ext cx="86" cy="2"/>
              </a:xfrm>
              <a:custGeom>
                <a:avLst/>
                <a:gdLst>
                  <a:gd name="T0" fmla="*/ 0 w 689"/>
                  <a:gd name="T1" fmla="*/ 0 h 10"/>
                  <a:gd name="T2" fmla="*/ 0 w 689"/>
                  <a:gd name="T3" fmla="*/ 0 h 10"/>
                  <a:gd name="T4" fmla="*/ 0 w 689"/>
                  <a:gd name="T5" fmla="*/ 0 h 10"/>
                  <a:gd name="T6" fmla="*/ 0 w 689"/>
                  <a:gd name="T7" fmla="*/ 0 h 10"/>
                  <a:gd name="T8" fmla="*/ 0 w 689"/>
                  <a:gd name="T9" fmla="*/ 0 h 10"/>
                  <a:gd name="T10" fmla="*/ 0 w 689"/>
                  <a:gd name="T11" fmla="*/ 0 h 10"/>
                  <a:gd name="T12" fmla="*/ 0 w 689"/>
                  <a:gd name="T13" fmla="*/ 0 h 10"/>
                  <a:gd name="T14" fmla="*/ 0 w 689"/>
                  <a:gd name="T15" fmla="*/ 0 h 10"/>
                  <a:gd name="T16" fmla="*/ 0 w 689"/>
                  <a:gd name="T17" fmla="*/ 0 h 10"/>
                  <a:gd name="T18" fmla="*/ 0 w 689"/>
                  <a:gd name="T19" fmla="*/ 0 h 1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689" h="10">
                    <a:moveTo>
                      <a:pt x="687" y="6"/>
                    </a:moveTo>
                    <a:lnTo>
                      <a:pt x="683" y="0"/>
                    </a:lnTo>
                    <a:lnTo>
                      <a:pt x="0" y="0"/>
                    </a:lnTo>
                    <a:lnTo>
                      <a:pt x="0" y="10"/>
                    </a:lnTo>
                    <a:lnTo>
                      <a:pt x="683" y="10"/>
                    </a:lnTo>
                    <a:lnTo>
                      <a:pt x="679" y="4"/>
                    </a:lnTo>
                    <a:lnTo>
                      <a:pt x="687" y="6"/>
                    </a:lnTo>
                    <a:lnTo>
                      <a:pt x="689" y="1"/>
                    </a:lnTo>
                    <a:lnTo>
                      <a:pt x="683" y="0"/>
                    </a:lnTo>
                    <a:lnTo>
                      <a:pt x="687"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grpSp>
        <p:grpSp>
          <p:nvGrpSpPr>
            <p:cNvPr id="39993" name="Group 625"/>
            <p:cNvGrpSpPr>
              <a:grpSpLocks/>
            </p:cNvGrpSpPr>
            <p:nvPr/>
          </p:nvGrpSpPr>
          <p:grpSpPr bwMode="auto">
            <a:xfrm>
              <a:off x="725" y="2382"/>
              <a:ext cx="353" cy="74"/>
              <a:chOff x="2148" y="2196"/>
              <a:chExt cx="300" cy="47"/>
            </a:xfrm>
          </p:grpSpPr>
          <p:sp>
            <p:nvSpPr>
              <p:cNvPr id="39996" name="Freeform 626"/>
              <p:cNvSpPr>
                <a:spLocks/>
              </p:cNvSpPr>
              <p:nvPr/>
            </p:nvSpPr>
            <p:spPr bwMode="auto">
              <a:xfrm>
                <a:off x="2148" y="2215"/>
                <a:ext cx="255" cy="10"/>
              </a:xfrm>
              <a:custGeom>
                <a:avLst/>
                <a:gdLst>
                  <a:gd name="T0" fmla="*/ 0 w 255"/>
                  <a:gd name="T1" fmla="*/ 1 h 10"/>
                  <a:gd name="T2" fmla="*/ 0 w 255"/>
                  <a:gd name="T3" fmla="*/ 10 h 10"/>
                  <a:gd name="T4" fmla="*/ 255 w 255"/>
                  <a:gd name="T5" fmla="*/ 9 h 10"/>
                  <a:gd name="T6" fmla="*/ 255 w 255"/>
                  <a:gd name="T7" fmla="*/ 0 h 10"/>
                  <a:gd name="T8" fmla="*/ 0 w 255"/>
                  <a:gd name="T9" fmla="*/ 1 h 1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5" h="10">
                    <a:moveTo>
                      <a:pt x="0" y="1"/>
                    </a:moveTo>
                    <a:lnTo>
                      <a:pt x="0" y="10"/>
                    </a:lnTo>
                    <a:lnTo>
                      <a:pt x="255" y="9"/>
                    </a:lnTo>
                    <a:lnTo>
                      <a:pt x="255" y="0"/>
                    </a:lnTo>
                    <a:lnTo>
                      <a:pt x="0"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39997" name="Freeform 627"/>
              <p:cNvSpPr>
                <a:spLocks/>
              </p:cNvSpPr>
              <p:nvPr/>
            </p:nvSpPr>
            <p:spPr bwMode="auto">
              <a:xfrm>
                <a:off x="2401" y="2196"/>
                <a:ext cx="47" cy="47"/>
              </a:xfrm>
              <a:custGeom>
                <a:avLst/>
                <a:gdLst>
                  <a:gd name="T0" fmla="*/ 0 w 47"/>
                  <a:gd name="T1" fmla="*/ 47 h 47"/>
                  <a:gd name="T2" fmla="*/ 47 w 47"/>
                  <a:gd name="T3" fmla="*/ 24 h 47"/>
                  <a:gd name="T4" fmla="*/ 0 w 47"/>
                  <a:gd name="T5" fmla="*/ 0 h 47"/>
                  <a:gd name="T6" fmla="*/ 0 w 47"/>
                  <a:gd name="T7" fmla="*/ 47 h 4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7" h="47">
                    <a:moveTo>
                      <a:pt x="0" y="47"/>
                    </a:moveTo>
                    <a:lnTo>
                      <a:pt x="47" y="24"/>
                    </a:lnTo>
                    <a:lnTo>
                      <a:pt x="0" y="0"/>
                    </a:lnTo>
                    <a:lnTo>
                      <a:pt x="0" y="4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grpSp>
        <p:sp>
          <p:nvSpPr>
            <p:cNvPr id="39994" name="Rectangle 628"/>
            <p:cNvSpPr>
              <a:spLocks noChangeArrowheads="1"/>
            </p:cNvSpPr>
            <p:nvPr/>
          </p:nvSpPr>
          <p:spPr bwMode="auto">
            <a:xfrm>
              <a:off x="720" y="2544"/>
              <a:ext cx="391" cy="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ru-RU" altLang="ru-RU" sz="900" b="1">
                  <a:solidFill>
                    <a:srgbClr val="000000"/>
                  </a:solidFill>
                  <a:latin typeface="Arial" panose="020B0604020202020204" pitchFamily="34" charset="0"/>
                </a:rPr>
                <a:t>Цель и </a:t>
              </a:r>
            </a:p>
            <a:p>
              <a:pPr eaLnBrk="1" hangingPunct="1">
                <a:spcBef>
                  <a:spcPct val="0"/>
                </a:spcBef>
                <a:buFontTx/>
                <a:buNone/>
              </a:pPr>
              <a:r>
                <a:rPr lang="ru-RU" altLang="ru-RU" sz="900" b="1">
                  <a:solidFill>
                    <a:srgbClr val="000000"/>
                  </a:solidFill>
                  <a:latin typeface="Arial" panose="020B0604020202020204" pitchFamily="34" charset="0"/>
                </a:rPr>
                <a:t>программа</a:t>
              </a:r>
            </a:p>
            <a:p>
              <a:pPr eaLnBrk="1" hangingPunct="1">
                <a:spcBef>
                  <a:spcPct val="0"/>
                </a:spcBef>
                <a:buFontTx/>
                <a:buNone/>
              </a:pPr>
              <a:r>
                <a:rPr lang="ru-RU" altLang="ru-RU" sz="900" b="1">
                  <a:solidFill>
                    <a:srgbClr val="000000"/>
                  </a:solidFill>
                  <a:latin typeface="Arial" panose="020B0604020202020204" pitchFamily="34" charset="0"/>
                </a:rPr>
                <a:t>движения</a:t>
              </a:r>
              <a:endParaRPr lang="en-GB" altLang="ru-RU" sz="3600"/>
            </a:p>
          </p:txBody>
        </p:sp>
        <p:sp>
          <p:nvSpPr>
            <p:cNvPr id="39995" name="Rectangle 629"/>
            <p:cNvSpPr>
              <a:spLocks noChangeArrowheads="1"/>
            </p:cNvSpPr>
            <p:nvPr/>
          </p:nvSpPr>
          <p:spPr bwMode="auto">
            <a:xfrm>
              <a:off x="246" y="1680"/>
              <a:ext cx="597" cy="4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ru-RU" altLang="ru-RU" sz="1400" b="1" i="1">
                  <a:solidFill>
                    <a:srgbClr val="000000"/>
                  </a:solidFill>
                </a:rPr>
                <a:t>Компьютер</a:t>
              </a:r>
            </a:p>
            <a:p>
              <a:pPr algn="ctr" eaLnBrk="1" hangingPunct="1">
                <a:spcBef>
                  <a:spcPct val="0"/>
                </a:spcBef>
                <a:buFontTx/>
                <a:buNone/>
              </a:pPr>
              <a:r>
                <a:rPr lang="ru-RU" altLang="ru-RU" sz="1400" b="1" i="1">
                  <a:solidFill>
                    <a:srgbClr val="000000"/>
                  </a:solidFill>
                </a:rPr>
                <a:t>верхнего </a:t>
              </a:r>
            </a:p>
            <a:p>
              <a:pPr algn="ctr" eaLnBrk="1" hangingPunct="1">
                <a:spcBef>
                  <a:spcPct val="0"/>
                </a:spcBef>
                <a:buFontTx/>
                <a:buNone/>
              </a:pPr>
              <a:r>
                <a:rPr lang="ru-RU" altLang="ru-RU" sz="1400" b="1" i="1">
                  <a:solidFill>
                    <a:srgbClr val="000000"/>
                  </a:solidFill>
                </a:rPr>
                <a:t>уровня</a:t>
              </a:r>
              <a:endParaRPr lang="en-GB" altLang="ru-RU" sz="1400" i="1"/>
            </a:p>
          </p:txBody>
        </p:sp>
      </p:grpSp>
      <p:sp>
        <p:nvSpPr>
          <p:cNvPr id="1945206" name="Rectangle 630"/>
          <p:cNvSpPr>
            <a:spLocks noChangeArrowheads="1"/>
          </p:cNvSpPr>
          <p:nvPr/>
        </p:nvSpPr>
        <p:spPr bwMode="auto">
          <a:xfrm>
            <a:off x="5865813" y="3844925"/>
            <a:ext cx="654050" cy="395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ru-RU" altLang="ru-RU" sz="2400"/>
          </a:p>
        </p:txBody>
      </p:sp>
      <p:sp>
        <p:nvSpPr>
          <p:cNvPr id="1945207" name="Rectangle 631"/>
          <p:cNvSpPr>
            <a:spLocks noChangeArrowheads="1"/>
          </p:cNvSpPr>
          <p:nvPr/>
        </p:nvSpPr>
        <p:spPr bwMode="auto">
          <a:xfrm>
            <a:off x="6211888" y="2852738"/>
            <a:ext cx="604837"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ru-RU" altLang="ru-RU" sz="2400"/>
          </a:p>
        </p:txBody>
      </p:sp>
      <p:grpSp>
        <p:nvGrpSpPr>
          <p:cNvPr id="1945208" name="Group 632"/>
          <p:cNvGrpSpPr>
            <a:grpSpLocks/>
          </p:cNvGrpSpPr>
          <p:nvPr/>
        </p:nvGrpSpPr>
        <p:grpSpPr bwMode="auto">
          <a:xfrm>
            <a:off x="6400800" y="5272088"/>
            <a:ext cx="2238375" cy="1585912"/>
            <a:chOff x="3695" y="2831"/>
            <a:chExt cx="1199" cy="633"/>
          </a:xfrm>
        </p:grpSpPr>
        <p:sp>
          <p:nvSpPr>
            <p:cNvPr id="39988" name="Oval 633"/>
            <p:cNvSpPr>
              <a:spLocks noChangeArrowheads="1"/>
            </p:cNvSpPr>
            <p:nvPr/>
          </p:nvSpPr>
          <p:spPr bwMode="auto">
            <a:xfrm>
              <a:off x="3695" y="2831"/>
              <a:ext cx="1199" cy="336"/>
            </a:xfrm>
            <a:prstGeom prst="ellipse">
              <a:avLst/>
            </a:prstGeom>
            <a:solidFill>
              <a:schemeClr val="bg1"/>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ru-RU" altLang="ru-RU" sz="2400"/>
            </a:p>
          </p:txBody>
        </p:sp>
        <p:sp>
          <p:nvSpPr>
            <p:cNvPr id="39989" name="AutoShape 634"/>
            <p:cNvSpPr>
              <a:spLocks noChangeArrowheads="1"/>
            </p:cNvSpPr>
            <p:nvPr/>
          </p:nvSpPr>
          <p:spPr bwMode="auto">
            <a:xfrm>
              <a:off x="4080" y="2928"/>
              <a:ext cx="144" cy="144"/>
            </a:xfrm>
            <a:prstGeom prst="cube">
              <a:avLst>
                <a:gd name="adj" fmla="val 25000"/>
              </a:avLst>
            </a:prstGeom>
            <a:solidFill>
              <a:schemeClr val="bg1"/>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ru-RU" altLang="ru-RU" sz="2400"/>
            </a:p>
          </p:txBody>
        </p:sp>
        <p:sp>
          <p:nvSpPr>
            <p:cNvPr id="39990" name="AutoShape 635"/>
            <p:cNvSpPr>
              <a:spLocks noChangeArrowheads="1"/>
            </p:cNvSpPr>
            <p:nvPr/>
          </p:nvSpPr>
          <p:spPr bwMode="auto">
            <a:xfrm>
              <a:off x="4416" y="2928"/>
              <a:ext cx="48" cy="144"/>
            </a:xfrm>
            <a:prstGeom prst="can">
              <a:avLst>
                <a:gd name="adj" fmla="val 75000"/>
              </a:avLst>
            </a:prstGeom>
            <a:solidFill>
              <a:schemeClr val="bg1"/>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ru-RU" altLang="ru-RU" sz="2400"/>
            </a:p>
          </p:txBody>
        </p:sp>
        <p:sp>
          <p:nvSpPr>
            <p:cNvPr id="39991" name="Text Box 636"/>
            <p:cNvSpPr txBox="1">
              <a:spLocks noChangeArrowheads="1"/>
            </p:cNvSpPr>
            <p:nvPr/>
          </p:nvSpPr>
          <p:spPr bwMode="auto">
            <a:xfrm>
              <a:off x="3888" y="3215"/>
              <a:ext cx="912" cy="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ru-RU" altLang="ru-RU" sz="1400" b="1" i="1"/>
                <a:t>Внешняя среда и </a:t>
              </a:r>
            </a:p>
            <a:p>
              <a:pPr eaLnBrk="1" hangingPunct="1">
                <a:spcBef>
                  <a:spcPct val="50000"/>
                </a:spcBef>
                <a:buFontTx/>
                <a:buNone/>
              </a:pPr>
              <a:r>
                <a:rPr lang="ru-RU" altLang="ru-RU" sz="1400" b="1" i="1"/>
                <a:t>объекты работ</a:t>
              </a:r>
              <a:endParaRPr lang="en-GB" altLang="ru-RU" sz="1400" b="1" i="1"/>
            </a:p>
          </p:txBody>
        </p:sp>
      </p:grpSp>
      <p:grpSp>
        <p:nvGrpSpPr>
          <p:cNvPr id="1945213" name="Group 637"/>
          <p:cNvGrpSpPr>
            <a:grpSpLocks/>
          </p:cNvGrpSpPr>
          <p:nvPr/>
        </p:nvGrpSpPr>
        <p:grpSpPr bwMode="auto">
          <a:xfrm>
            <a:off x="6988175" y="2209800"/>
            <a:ext cx="1949450" cy="3022600"/>
            <a:chOff x="4402" y="1392"/>
            <a:chExt cx="1228" cy="1904"/>
          </a:xfrm>
        </p:grpSpPr>
        <p:pic>
          <p:nvPicPr>
            <p:cNvPr id="39985" name="Picture 638" descr="078c1580"/>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02" y="1781"/>
              <a:ext cx="1043" cy="1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86" name="Text Box 639"/>
            <p:cNvSpPr txBox="1">
              <a:spLocks noChangeArrowheads="1"/>
            </p:cNvSpPr>
            <p:nvPr/>
          </p:nvSpPr>
          <p:spPr bwMode="auto">
            <a:xfrm>
              <a:off x="4800" y="1392"/>
              <a:ext cx="830" cy="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50000"/>
                </a:spcBef>
                <a:buFontTx/>
                <a:buNone/>
              </a:pPr>
              <a:r>
                <a:rPr lang="ru-RU" altLang="ru-RU" sz="1400" b="1" i="1"/>
                <a:t>Механическое устройство</a:t>
              </a:r>
              <a:endParaRPr lang="en-GB" altLang="ru-RU" sz="1400" b="1" i="1"/>
            </a:p>
          </p:txBody>
        </p:sp>
        <p:sp>
          <p:nvSpPr>
            <p:cNvPr id="39987" name="AutoShape 640"/>
            <p:cNvSpPr>
              <a:spLocks noChangeArrowheads="1"/>
            </p:cNvSpPr>
            <p:nvPr/>
          </p:nvSpPr>
          <p:spPr bwMode="auto">
            <a:xfrm rot="5400000">
              <a:off x="4818" y="2895"/>
              <a:ext cx="606" cy="195"/>
            </a:xfrm>
            <a:prstGeom prst="leftRightArrow">
              <a:avLst>
                <a:gd name="adj1" fmla="val 50000"/>
                <a:gd name="adj2" fmla="val 62154"/>
              </a:avLst>
            </a:prstGeom>
            <a:solidFill>
              <a:schemeClr val="bg1"/>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en-GB" altLang="ru-RU" sz="2400" b="1"/>
            </a:p>
          </p:txBody>
        </p:sp>
      </p:grpSp>
      <p:sp>
        <p:nvSpPr>
          <p:cNvPr id="1945217" name="Text Box 641"/>
          <p:cNvSpPr txBox="1">
            <a:spLocks noChangeArrowheads="1"/>
          </p:cNvSpPr>
          <p:nvPr/>
        </p:nvSpPr>
        <p:spPr bwMode="auto">
          <a:xfrm>
            <a:off x="7708900" y="3546475"/>
            <a:ext cx="1030288"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50000"/>
              </a:spcBef>
              <a:buFontTx/>
              <a:buNone/>
            </a:pPr>
            <a:r>
              <a:rPr lang="ru-RU" altLang="ru-RU" sz="1400" b="1" i="1"/>
              <a:t>Рабочий орган</a:t>
            </a:r>
            <a:endParaRPr lang="en-GB" altLang="ru-RU" sz="1400" b="1" i="1"/>
          </a:p>
        </p:txBody>
      </p:sp>
      <p:grpSp>
        <p:nvGrpSpPr>
          <p:cNvPr id="1945218" name="Group 642"/>
          <p:cNvGrpSpPr>
            <a:grpSpLocks/>
          </p:cNvGrpSpPr>
          <p:nvPr/>
        </p:nvGrpSpPr>
        <p:grpSpPr bwMode="auto">
          <a:xfrm>
            <a:off x="1739900" y="3429000"/>
            <a:ext cx="2185988" cy="1603375"/>
            <a:chOff x="1096" y="2160"/>
            <a:chExt cx="1377" cy="1010"/>
          </a:xfrm>
        </p:grpSpPr>
        <p:pic>
          <p:nvPicPr>
            <p:cNvPr id="39977" name="Picture 64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27" y="2160"/>
              <a:ext cx="734" cy="5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9978" name="Group 644"/>
            <p:cNvGrpSpPr>
              <a:grpSpLocks/>
            </p:cNvGrpSpPr>
            <p:nvPr/>
          </p:nvGrpSpPr>
          <p:grpSpPr bwMode="auto">
            <a:xfrm>
              <a:off x="1861" y="2387"/>
              <a:ext cx="612" cy="75"/>
              <a:chOff x="3296" y="2196"/>
              <a:chExt cx="521" cy="47"/>
            </a:xfrm>
          </p:grpSpPr>
          <p:sp>
            <p:nvSpPr>
              <p:cNvPr id="39983" name="Rectangle 645"/>
              <p:cNvSpPr>
                <a:spLocks noChangeArrowheads="1"/>
              </p:cNvSpPr>
              <p:nvPr/>
            </p:nvSpPr>
            <p:spPr bwMode="auto">
              <a:xfrm>
                <a:off x="3296" y="2215"/>
                <a:ext cx="476" cy="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ru-RU" altLang="ru-RU" sz="2400"/>
              </a:p>
            </p:txBody>
          </p:sp>
          <p:sp>
            <p:nvSpPr>
              <p:cNvPr id="39984" name="Freeform 646"/>
              <p:cNvSpPr>
                <a:spLocks/>
              </p:cNvSpPr>
              <p:nvPr/>
            </p:nvSpPr>
            <p:spPr bwMode="auto">
              <a:xfrm>
                <a:off x="3770" y="2196"/>
                <a:ext cx="47" cy="47"/>
              </a:xfrm>
              <a:custGeom>
                <a:avLst/>
                <a:gdLst>
                  <a:gd name="T0" fmla="*/ 0 w 47"/>
                  <a:gd name="T1" fmla="*/ 47 h 47"/>
                  <a:gd name="T2" fmla="*/ 47 w 47"/>
                  <a:gd name="T3" fmla="*/ 24 h 47"/>
                  <a:gd name="T4" fmla="*/ 0 w 47"/>
                  <a:gd name="T5" fmla="*/ 0 h 47"/>
                  <a:gd name="T6" fmla="*/ 0 w 47"/>
                  <a:gd name="T7" fmla="*/ 47 h 4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7" h="47">
                    <a:moveTo>
                      <a:pt x="0" y="47"/>
                    </a:moveTo>
                    <a:lnTo>
                      <a:pt x="47" y="24"/>
                    </a:lnTo>
                    <a:lnTo>
                      <a:pt x="0" y="0"/>
                    </a:lnTo>
                    <a:lnTo>
                      <a:pt x="0" y="4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grpSp>
        <p:grpSp>
          <p:nvGrpSpPr>
            <p:cNvPr id="39979" name="Group 647"/>
            <p:cNvGrpSpPr>
              <a:grpSpLocks/>
            </p:cNvGrpSpPr>
            <p:nvPr/>
          </p:nvGrpSpPr>
          <p:grpSpPr bwMode="auto">
            <a:xfrm>
              <a:off x="1096" y="2768"/>
              <a:ext cx="793" cy="402"/>
              <a:chOff x="1264" y="2515"/>
              <a:chExt cx="459" cy="255"/>
            </a:xfrm>
          </p:grpSpPr>
          <p:sp>
            <p:nvSpPr>
              <p:cNvPr id="39981" name="Rectangle 648"/>
              <p:cNvSpPr>
                <a:spLocks noChangeArrowheads="1"/>
              </p:cNvSpPr>
              <p:nvPr/>
            </p:nvSpPr>
            <p:spPr bwMode="auto">
              <a:xfrm>
                <a:off x="1264" y="2515"/>
                <a:ext cx="459" cy="2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ru-RU" altLang="ru-RU" sz="1400" b="1" i="1">
                    <a:solidFill>
                      <a:srgbClr val="000000"/>
                    </a:solidFill>
                  </a:rPr>
                  <a:t>Устройство</a:t>
                </a:r>
              </a:p>
              <a:p>
                <a:pPr algn="ctr" eaLnBrk="1" hangingPunct="1">
                  <a:spcBef>
                    <a:spcPct val="0"/>
                  </a:spcBef>
                  <a:buFontTx/>
                  <a:buNone/>
                </a:pPr>
                <a:r>
                  <a:rPr lang="ru-RU" altLang="ru-RU" sz="1400" b="1" i="1">
                    <a:solidFill>
                      <a:srgbClr val="000000"/>
                    </a:solidFill>
                  </a:rPr>
                  <a:t>компьютерного</a:t>
                </a:r>
              </a:p>
              <a:p>
                <a:pPr algn="ctr" eaLnBrk="1" hangingPunct="1">
                  <a:spcBef>
                    <a:spcPct val="0"/>
                  </a:spcBef>
                  <a:buFontTx/>
                  <a:buNone/>
                </a:pPr>
                <a:r>
                  <a:rPr lang="ru-RU" altLang="ru-RU" sz="1400" b="1" i="1">
                    <a:solidFill>
                      <a:srgbClr val="000000"/>
                    </a:solidFill>
                  </a:rPr>
                  <a:t>управления</a:t>
                </a:r>
                <a:endParaRPr lang="en-GB" altLang="ru-RU" sz="1400" i="1"/>
              </a:p>
            </p:txBody>
          </p:sp>
          <p:sp>
            <p:nvSpPr>
              <p:cNvPr id="39982" name="Rectangle 649"/>
              <p:cNvSpPr>
                <a:spLocks noChangeArrowheads="1"/>
              </p:cNvSpPr>
              <p:nvPr/>
            </p:nvSpPr>
            <p:spPr bwMode="auto">
              <a:xfrm>
                <a:off x="1348" y="2581"/>
                <a:ext cx="0" cy="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GB" altLang="ru-RU" sz="1000"/>
              </a:p>
            </p:txBody>
          </p:sp>
        </p:grpSp>
        <p:sp>
          <p:nvSpPr>
            <p:cNvPr id="39980" name="Rectangle 650"/>
            <p:cNvSpPr>
              <a:spLocks noChangeArrowheads="1"/>
            </p:cNvSpPr>
            <p:nvPr/>
          </p:nvSpPr>
          <p:spPr bwMode="auto">
            <a:xfrm>
              <a:off x="1968" y="2544"/>
              <a:ext cx="426"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ru-RU" altLang="ru-RU" sz="900" b="1">
                  <a:solidFill>
                    <a:srgbClr val="000000"/>
                  </a:solidFill>
                  <a:latin typeface="Arial" panose="020B0604020202020204" pitchFamily="34" charset="0"/>
                </a:rPr>
                <a:t>Команды</a:t>
              </a:r>
            </a:p>
            <a:p>
              <a:pPr eaLnBrk="1" hangingPunct="1">
                <a:spcBef>
                  <a:spcPct val="0"/>
                </a:spcBef>
                <a:buFontTx/>
                <a:buNone/>
              </a:pPr>
              <a:r>
                <a:rPr lang="ru-RU" altLang="ru-RU" sz="900" b="1">
                  <a:solidFill>
                    <a:srgbClr val="000000"/>
                  </a:solidFill>
                  <a:latin typeface="Arial" panose="020B0604020202020204" pitchFamily="34" charset="0"/>
                </a:rPr>
                <a:t>управления</a:t>
              </a:r>
              <a:endParaRPr lang="en-GB" altLang="ru-RU" sz="3600"/>
            </a:p>
          </p:txBody>
        </p:sp>
      </p:grpSp>
      <p:grpSp>
        <p:nvGrpSpPr>
          <p:cNvPr id="1945227" name="Group 651"/>
          <p:cNvGrpSpPr>
            <a:grpSpLocks/>
          </p:cNvGrpSpPr>
          <p:nvPr/>
        </p:nvGrpSpPr>
        <p:grpSpPr bwMode="auto">
          <a:xfrm>
            <a:off x="3505200" y="3124200"/>
            <a:ext cx="1800225" cy="2314575"/>
            <a:chOff x="2208" y="1968"/>
            <a:chExt cx="1134" cy="1458"/>
          </a:xfrm>
        </p:grpSpPr>
        <p:sp>
          <p:nvSpPr>
            <p:cNvPr id="39970" name="Text Box 652"/>
            <p:cNvSpPr txBox="1">
              <a:spLocks noChangeArrowheads="1"/>
            </p:cNvSpPr>
            <p:nvPr/>
          </p:nvSpPr>
          <p:spPr bwMode="auto">
            <a:xfrm>
              <a:off x="2208" y="2832"/>
              <a:ext cx="1008" cy="5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50000"/>
                </a:spcBef>
                <a:buFontTx/>
                <a:buNone/>
              </a:pPr>
              <a:r>
                <a:rPr lang="ru-RU" altLang="ru-RU" sz="1400" b="1" i="1"/>
                <a:t>Силовые</a:t>
              </a:r>
            </a:p>
            <a:p>
              <a:pPr algn="ctr" eaLnBrk="1" hangingPunct="1">
                <a:spcBef>
                  <a:spcPct val="50000"/>
                </a:spcBef>
                <a:buFontTx/>
                <a:buNone/>
              </a:pPr>
              <a:r>
                <a:rPr lang="ru-RU" altLang="ru-RU" sz="1400" b="1" i="1"/>
                <a:t>электронные</a:t>
              </a:r>
            </a:p>
            <a:p>
              <a:pPr algn="ctr" eaLnBrk="1" hangingPunct="1">
                <a:spcBef>
                  <a:spcPct val="50000"/>
                </a:spcBef>
                <a:buFontTx/>
                <a:buNone/>
              </a:pPr>
              <a:r>
                <a:rPr lang="ru-RU" altLang="ru-RU" sz="1400" b="1" i="1"/>
                <a:t>преобразователи</a:t>
              </a:r>
              <a:endParaRPr lang="en-GB" altLang="ru-RU" sz="1400" b="1" i="1"/>
            </a:p>
          </p:txBody>
        </p:sp>
        <p:pic>
          <p:nvPicPr>
            <p:cNvPr id="39971" name="Picture 65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44" y="2256"/>
              <a:ext cx="373" cy="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9972" name="Group 654"/>
            <p:cNvGrpSpPr>
              <a:grpSpLocks/>
            </p:cNvGrpSpPr>
            <p:nvPr/>
          </p:nvGrpSpPr>
          <p:grpSpPr bwMode="auto">
            <a:xfrm>
              <a:off x="2947" y="2251"/>
              <a:ext cx="339" cy="531"/>
              <a:chOff x="2736" y="2112"/>
              <a:chExt cx="288" cy="336"/>
            </a:xfrm>
          </p:grpSpPr>
          <p:sp>
            <p:nvSpPr>
              <p:cNvPr id="39974" name="AutoShape 655"/>
              <p:cNvSpPr>
                <a:spLocks noChangeArrowheads="1"/>
              </p:cNvSpPr>
              <p:nvPr/>
            </p:nvSpPr>
            <p:spPr bwMode="auto">
              <a:xfrm>
                <a:off x="2736" y="2112"/>
                <a:ext cx="288" cy="48"/>
              </a:xfrm>
              <a:prstGeom prst="leftRightArrow">
                <a:avLst>
                  <a:gd name="adj1" fmla="val 50000"/>
                  <a:gd name="adj2" fmla="val 120000"/>
                </a:avLst>
              </a:prstGeom>
              <a:solidFill>
                <a:srgbClr val="00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ru-RU" altLang="ru-RU" sz="2400"/>
              </a:p>
            </p:txBody>
          </p:sp>
          <p:sp>
            <p:nvSpPr>
              <p:cNvPr id="39975" name="AutoShape 656"/>
              <p:cNvSpPr>
                <a:spLocks noChangeArrowheads="1"/>
              </p:cNvSpPr>
              <p:nvPr/>
            </p:nvSpPr>
            <p:spPr bwMode="auto">
              <a:xfrm>
                <a:off x="2736" y="2256"/>
                <a:ext cx="288" cy="48"/>
              </a:xfrm>
              <a:prstGeom prst="leftRightArrow">
                <a:avLst>
                  <a:gd name="adj1" fmla="val 50000"/>
                  <a:gd name="adj2" fmla="val 120000"/>
                </a:avLst>
              </a:prstGeom>
              <a:solidFill>
                <a:srgbClr val="00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ru-RU" altLang="ru-RU" sz="2400"/>
              </a:p>
            </p:txBody>
          </p:sp>
          <p:sp>
            <p:nvSpPr>
              <p:cNvPr id="39976" name="AutoShape 657"/>
              <p:cNvSpPr>
                <a:spLocks noChangeArrowheads="1"/>
              </p:cNvSpPr>
              <p:nvPr/>
            </p:nvSpPr>
            <p:spPr bwMode="auto">
              <a:xfrm>
                <a:off x="2736" y="2400"/>
                <a:ext cx="288" cy="48"/>
              </a:xfrm>
              <a:prstGeom prst="leftRightArrow">
                <a:avLst>
                  <a:gd name="adj1" fmla="val 50000"/>
                  <a:gd name="adj2" fmla="val 120000"/>
                </a:avLst>
              </a:prstGeom>
              <a:solidFill>
                <a:srgbClr val="00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ru-RU" altLang="ru-RU" sz="2400"/>
              </a:p>
            </p:txBody>
          </p:sp>
        </p:grpSp>
        <p:sp>
          <p:nvSpPr>
            <p:cNvPr id="39973" name="Rectangle 658"/>
            <p:cNvSpPr>
              <a:spLocks noChangeArrowheads="1"/>
            </p:cNvSpPr>
            <p:nvPr/>
          </p:nvSpPr>
          <p:spPr bwMode="auto">
            <a:xfrm>
              <a:off x="2832" y="1968"/>
              <a:ext cx="510"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ru-RU" altLang="ru-RU" sz="900" b="1">
                  <a:solidFill>
                    <a:srgbClr val="000000"/>
                  </a:solidFill>
                  <a:latin typeface="Arial" panose="020B0604020202020204" pitchFamily="34" charset="0"/>
                </a:rPr>
                <a:t>Управляющие</a:t>
              </a:r>
            </a:p>
            <a:p>
              <a:pPr algn="ctr" eaLnBrk="1" hangingPunct="1">
                <a:spcBef>
                  <a:spcPct val="0"/>
                </a:spcBef>
                <a:buFontTx/>
                <a:buNone/>
              </a:pPr>
              <a:r>
                <a:rPr lang="ru-RU" altLang="ru-RU" sz="900" b="1">
                  <a:solidFill>
                    <a:srgbClr val="000000"/>
                  </a:solidFill>
                  <a:latin typeface="Arial" panose="020B0604020202020204" pitchFamily="34" charset="0"/>
                </a:rPr>
                <a:t>сигналы</a:t>
              </a:r>
              <a:endParaRPr lang="en-GB" altLang="ru-RU" sz="3600"/>
            </a:p>
          </p:txBody>
        </p:sp>
      </p:grpSp>
      <p:grpSp>
        <p:nvGrpSpPr>
          <p:cNvPr id="1945235" name="Group 659"/>
          <p:cNvGrpSpPr>
            <a:grpSpLocks/>
          </p:cNvGrpSpPr>
          <p:nvPr/>
        </p:nvGrpSpPr>
        <p:grpSpPr bwMode="auto">
          <a:xfrm>
            <a:off x="5284788" y="3048000"/>
            <a:ext cx="1562100" cy="2117725"/>
            <a:chOff x="3329" y="1920"/>
            <a:chExt cx="984" cy="1334"/>
          </a:xfrm>
        </p:grpSpPr>
        <p:pic>
          <p:nvPicPr>
            <p:cNvPr id="39963" name="Picture 660" descr="рис 4-13 POSMO"/>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329" y="1933"/>
              <a:ext cx="548" cy="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64" name="Text Box 661"/>
            <p:cNvSpPr txBox="1">
              <a:spLocks noChangeArrowheads="1"/>
            </p:cNvSpPr>
            <p:nvPr/>
          </p:nvSpPr>
          <p:spPr bwMode="auto">
            <a:xfrm>
              <a:off x="3456" y="2928"/>
              <a:ext cx="452" cy="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ru-RU" altLang="ru-RU" sz="1400" b="1" i="1"/>
                <a:t>Двигатели</a:t>
              </a:r>
              <a:endParaRPr lang="en-GB" altLang="ru-RU" sz="1400" b="1" i="1"/>
            </a:p>
          </p:txBody>
        </p:sp>
        <p:grpSp>
          <p:nvGrpSpPr>
            <p:cNvPr id="39965" name="Group 662"/>
            <p:cNvGrpSpPr>
              <a:grpSpLocks/>
            </p:cNvGrpSpPr>
            <p:nvPr/>
          </p:nvGrpSpPr>
          <p:grpSpPr bwMode="auto">
            <a:xfrm>
              <a:off x="3949" y="2236"/>
              <a:ext cx="339" cy="531"/>
              <a:chOff x="2736" y="2112"/>
              <a:chExt cx="288" cy="336"/>
            </a:xfrm>
          </p:grpSpPr>
          <p:sp>
            <p:nvSpPr>
              <p:cNvPr id="39967" name="AutoShape 663"/>
              <p:cNvSpPr>
                <a:spLocks noChangeArrowheads="1"/>
              </p:cNvSpPr>
              <p:nvPr/>
            </p:nvSpPr>
            <p:spPr bwMode="auto">
              <a:xfrm>
                <a:off x="2736" y="2112"/>
                <a:ext cx="288" cy="48"/>
              </a:xfrm>
              <a:prstGeom prst="leftRightArrow">
                <a:avLst>
                  <a:gd name="adj1" fmla="val 50000"/>
                  <a:gd name="adj2" fmla="val 120000"/>
                </a:avLst>
              </a:prstGeom>
              <a:solidFill>
                <a:srgbClr val="00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ru-RU" altLang="ru-RU" sz="2400"/>
              </a:p>
            </p:txBody>
          </p:sp>
          <p:sp>
            <p:nvSpPr>
              <p:cNvPr id="39968" name="AutoShape 664"/>
              <p:cNvSpPr>
                <a:spLocks noChangeArrowheads="1"/>
              </p:cNvSpPr>
              <p:nvPr/>
            </p:nvSpPr>
            <p:spPr bwMode="auto">
              <a:xfrm>
                <a:off x="2736" y="2256"/>
                <a:ext cx="288" cy="48"/>
              </a:xfrm>
              <a:prstGeom prst="leftRightArrow">
                <a:avLst>
                  <a:gd name="adj1" fmla="val 50000"/>
                  <a:gd name="adj2" fmla="val 120000"/>
                </a:avLst>
              </a:prstGeom>
              <a:solidFill>
                <a:srgbClr val="00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ru-RU" altLang="ru-RU" sz="2400"/>
              </a:p>
            </p:txBody>
          </p:sp>
          <p:sp>
            <p:nvSpPr>
              <p:cNvPr id="39969" name="AutoShape 665"/>
              <p:cNvSpPr>
                <a:spLocks noChangeArrowheads="1"/>
              </p:cNvSpPr>
              <p:nvPr/>
            </p:nvSpPr>
            <p:spPr bwMode="auto">
              <a:xfrm>
                <a:off x="2736" y="2400"/>
                <a:ext cx="288" cy="48"/>
              </a:xfrm>
              <a:prstGeom prst="leftRightArrow">
                <a:avLst>
                  <a:gd name="adj1" fmla="val 50000"/>
                  <a:gd name="adj2" fmla="val 120000"/>
                </a:avLst>
              </a:prstGeom>
              <a:solidFill>
                <a:srgbClr val="00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ru-RU" altLang="ru-RU" sz="2400"/>
              </a:p>
            </p:txBody>
          </p:sp>
        </p:grpSp>
        <p:sp>
          <p:nvSpPr>
            <p:cNvPr id="39966" name="Rectangle 666"/>
            <p:cNvSpPr>
              <a:spLocks noChangeArrowheads="1"/>
            </p:cNvSpPr>
            <p:nvPr/>
          </p:nvSpPr>
          <p:spPr bwMode="auto">
            <a:xfrm>
              <a:off x="3984" y="1920"/>
              <a:ext cx="329"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ru-RU" altLang="ru-RU" sz="900" b="1">
                  <a:solidFill>
                    <a:srgbClr val="000000"/>
                  </a:solidFill>
                  <a:latin typeface="Arial" panose="020B0604020202020204" pitchFamily="34" charset="0"/>
                </a:rPr>
                <a:t>Силы и </a:t>
              </a:r>
            </a:p>
            <a:p>
              <a:pPr eaLnBrk="1" hangingPunct="1">
                <a:spcBef>
                  <a:spcPct val="0"/>
                </a:spcBef>
                <a:buFontTx/>
                <a:buNone/>
              </a:pPr>
              <a:r>
                <a:rPr lang="ru-RU" altLang="ru-RU" sz="900" b="1">
                  <a:solidFill>
                    <a:srgbClr val="000000"/>
                  </a:solidFill>
                  <a:latin typeface="Arial" panose="020B0604020202020204" pitchFamily="34" charset="0"/>
                </a:rPr>
                <a:t>моменты</a:t>
              </a:r>
              <a:endParaRPr lang="en-GB" altLang="ru-RU" sz="3600"/>
            </a:p>
          </p:txBody>
        </p:sp>
      </p:grpSp>
      <p:grpSp>
        <p:nvGrpSpPr>
          <p:cNvPr id="1945243" name="Group 667"/>
          <p:cNvGrpSpPr>
            <a:grpSpLocks/>
          </p:cNvGrpSpPr>
          <p:nvPr/>
        </p:nvGrpSpPr>
        <p:grpSpPr bwMode="auto">
          <a:xfrm>
            <a:off x="1447800" y="838200"/>
            <a:ext cx="5867400" cy="2438400"/>
            <a:chOff x="912" y="528"/>
            <a:chExt cx="3696" cy="1536"/>
          </a:xfrm>
        </p:grpSpPr>
        <p:sp>
          <p:nvSpPr>
            <p:cNvPr id="1945244" name="Rectangle 668"/>
            <p:cNvSpPr>
              <a:spLocks noChangeArrowheads="1"/>
            </p:cNvSpPr>
            <p:nvPr/>
          </p:nvSpPr>
          <p:spPr bwMode="auto">
            <a:xfrm>
              <a:off x="1584" y="1344"/>
              <a:ext cx="1056" cy="6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eaLnBrk="1" hangingPunct="1">
                <a:defRPr/>
              </a:pPr>
              <a:r>
                <a:rPr lang="ru-RU" altLang="ru-RU" sz="1600" b="1" i="1">
                  <a:effectLst>
                    <a:outerShdw blurRad="38100" dist="38100" dir="2700000" algn="tl">
                      <a:srgbClr val="C0C0C0"/>
                    </a:outerShdw>
                  </a:effectLst>
                </a:rPr>
                <a:t>Обратные связи </a:t>
              </a:r>
            </a:p>
            <a:p>
              <a:pPr eaLnBrk="1" hangingPunct="1">
                <a:defRPr/>
              </a:pPr>
              <a:r>
                <a:rPr lang="ru-RU" altLang="ru-RU" sz="1600" b="1" i="1">
                  <a:effectLst>
                    <a:outerShdw blurRad="38100" dist="38100" dir="2700000" algn="tl">
                      <a:srgbClr val="C0C0C0"/>
                    </a:outerShdw>
                  </a:effectLst>
                </a:rPr>
                <a:t>о состоянии </a:t>
              </a:r>
            </a:p>
            <a:p>
              <a:pPr eaLnBrk="1" hangingPunct="1">
                <a:defRPr/>
              </a:pPr>
              <a:r>
                <a:rPr lang="ru-RU" altLang="ru-RU" sz="1600" b="1" i="1">
                  <a:effectLst>
                    <a:outerShdw blurRad="38100" dist="38100" dir="2700000" algn="tl">
                      <a:srgbClr val="C0C0C0"/>
                    </a:outerShdw>
                  </a:effectLst>
                </a:rPr>
                <a:t>мехатронной </a:t>
              </a:r>
            </a:p>
            <a:p>
              <a:pPr eaLnBrk="1" hangingPunct="1">
                <a:defRPr/>
              </a:pPr>
              <a:r>
                <a:rPr lang="ru-RU" altLang="ru-RU" sz="1600" b="1" i="1">
                  <a:effectLst>
                    <a:outerShdw blurRad="38100" dist="38100" dir="2700000" algn="tl">
                      <a:srgbClr val="C0C0C0"/>
                    </a:outerShdw>
                  </a:effectLst>
                </a:rPr>
                <a:t>системы</a:t>
              </a:r>
              <a:endParaRPr lang="en-GB" altLang="ru-RU" sz="1600" b="1" i="1">
                <a:effectLst>
                  <a:outerShdw blurRad="38100" dist="38100" dir="2700000" algn="tl">
                    <a:srgbClr val="C0C0C0"/>
                  </a:outerShdw>
                </a:effectLst>
              </a:endParaRPr>
            </a:p>
          </p:txBody>
        </p:sp>
        <p:sp>
          <p:nvSpPr>
            <p:cNvPr id="39955" name="Rectangle 669"/>
            <p:cNvSpPr>
              <a:spLocks noChangeArrowheads="1"/>
            </p:cNvSpPr>
            <p:nvPr/>
          </p:nvSpPr>
          <p:spPr bwMode="auto">
            <a:xfrm>
              <a:off x="912" y="528"/>
              <a:ext cx="1152" cy="672"/>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ru-RU" altLang="ru-RU" sz="1800"/>
                <a:t>Информационные</a:t>
              </a:r>
            </a:p>
            <a:p>
              <a:pPr algn="ctr" eaLnBrk="1" hangingPunct="1">
                <a:spcBef>
                  <a:spcPct val="0"/>
                </a:spcBef>
                <a:buFontTx/>
                <a:buNone/>
              </a:pPr>
              <a:r>
                <a:rPr lang="ru-RU" altLang="ru-RU" sz="1800"/>
                <a:t>устройства</a:t>
              </a:r>
              <a:endParaRPr lang="en-GB" altLang="ru-RU" sz="1800"/>
            </a:p>
          </p:txBody>
        </p:sp>
        <p:sp>
          <p:nvSpPr>
            <p:cNvPr id="39956" name="Line 670"/>
            <p:cNvSpPr>
              <a:spLocks noChangeShapeType="1"/>
            </p:cNvSpPr>
            <p:nvPr/>
          </p:nvSpPr>
          <p:spPr bwMode="auto">
            <a:xfrm flipV="1">
              <a:off x="2736" y="1104"/>
              <a:ext cx="0" cy="912"/>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39957" name="Line 671"/>
            <p:cNvSpPr>
              <a:spLocks noChangeShapeType="1"/>
            </p:cNvSpPr>
            <p:nvPr/>
          </p:nvSpPr>
          <p:spPr bwMode="auto">
            <a:xfrm flipV="1">
              <a:off x="3600" y="912"/>
              <a:ext cx="0" cy="96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39958" name="Line 672"/>
            <p:cNvSpPr>
              <a:spLocks noChangeShapeType="1"/>
            </p:cNvSpPr>
            <p:nvPr/>
          </p:nvSpPr>
          <p:spPr bwMode="auto">
            <a:xfrm flipV="1">
              <a:off x="4608" y="720"/>
              <a:ext cx="0" cy="1008"/>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39959" name="Line 673"/>
            <p:cNvSpPr>
              <a:spLocks noChangeShapeType="1"/>
            </p:cNvSpPr>
            <p:nvPr/>
          </p:nvSpPr>
          <p:spPr bwMode="auto">
            <a:xfrm flipH="1">
              <a:off x="2112" y="720"/>
              <a:ext cx="2496"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39960" name="Line 674"/>
            <p:cNvSpPr>
              <a:spLocks noChangeShapeType="1"/>
            </p:cNvSpPr>
            <p:nvPr/>
          </p:nvSpPr>
          <p:spPr bwMode="auto">
            <a:xfrm flipH="1">
              <a:off x="2160" y="912"/>
              <a:ext cx="1440"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39961" name="Line 675"/>
            <p:cNvSpPr>
              <a:spLocks noChangeShapeType="1"/>
            </p:cNvSpPr>
            <p:nvPr/>
          </p:nvSpPr>
          <p:spPr bwMode="auto">
            <a:xfrm flipH="1">
              <a:off x="2160" y="1104"/>
              <a:ext cx="576"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39962" name="AutoShape 676"/>
            <p:cNvSpPr>
              <a:spLocks noChangeArrowheads="1"/>
            </p:cNvSpPr>
            <p:nvPr/>
          </p:nvSpPr>
          <p:spPr bwMode="auto">
            <a:xfrm>
              <a:off x="1344" y="1296"/>
              <a:ext cx="144" cy="768"/>
            </a:xfrm>
            <a:prstGeom prst="downArrow">
              <a:avLst>
                <a:gd name="adj1" fmla="val 50000"/>
                <a:gd name="adj2" fmla="val 133333"/>
              </a:avLst>
            </a:prstGeom>
            <a:solidFill>
              <a:schemeClr val="tx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ru-RU" altLang="ru-RU" sz="2400"/>
            </a:p>
          </p:txBody>
        </p:sp>
      </p:grpSp>
      <p:grpSp>
        <p:nvGrpSpPr>
          <p:cNvPr id="1945253" name="Group 677"/>
          <p:cNvGrpSpPr>
            <a:grpSpLocks/>
          </p:cNvGrpSpPr>
          <p:nvPr/>
        </p:nvGrpSpPr>
        <p:grpSpPr bwMode="auto">
          <a:xfrm>
            <a:off x="457200" y="4572000"/>
            <a:ext cx="6096000" cy="1981200"/>
            <a:chOff x="288" y="2880"/>
            <a:chExt cx="3840" cy="1248"/>
          </a:xfrm>
        </p:grpSpPr>
        <p:sp>
          <p:nvSpPr>
            <p:cNvPr id="39950" name="Rectangle 678"/>
            <p:cNvSpPr>
              <a:spLocks noChangeArrowheads="1"/>
            </p:cNvSpPr>
            <p:nvPr/>
          </p:nvSpPr>
          <p:spPr bwMode="auto">
            <a:xfrm>
              <a:off x="288" y="3600"/>
              <a:ext cx="1680" cy="528"/>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ru-RU" altLang="ru-RU" sz="1800"/>
                <a:t>Информационные</a:t>
              </a:r>
            </a:p>
            <a:p>
              <a:pPr algn="ctr" eaLnBrk="1" hangingPunct="1">
                <a:spcBef>
                  <a:spcPct val="0"/>
                </a:spcBef>
                <a:buFontTx/>
                <a:buNone/>
              </a:pPr>
              <a:r>
                <a:rPr lang="ru-RU" altLang="ru-RU" sz="1800"/>
                <a:t>устройства</a:t>
              </a:r>
              <a:endParaRPr lang="en-GB" altLang="ru-RU" sz="1800"/>
            </a:p>
          </p:txBody>
        </p:sp>
        <p:sp>
          <p:nvSpPr>
            <p:cNvPr id="39951" name="Line 679"/>
            <p:cNvSpPr>
              <a:spLocks noChangeShapeType="1"/>
            </p:cNvSpPr>
            <p:nvPr/>
          </p:nvSpPr>
          <p:spPr bwMode="auto">
            <a:xfrm flipH="1">
              <a:off x="2112" y="3840"/>
              <a:ext cx="2016"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39952" name="AutoShape 680"/>
            <p:cNvSpPr>
              <a:spLocks noChangeArrowheads="1"/>
            </p:cNvSpPr>
            <p:nvPr/>
          </p:nvSpPr>
          <p:spPr bwMode="auto">
            <a:xfrm>
              <a:off x="432" y="2880"/>
              <a:ext cx="96" cy="672"/>
            </a:xfrm>
            <a:prstGeom prst="upArrow">
              <a:avLst>
                <a:gd name="adj1" fmla="val 50000"/>
                <a:gd name="adj2" fmla="val 175000"/>
              </a:avLst>
            </a:prstGeom>
            <a:solidFill>
              <a:schemeClr val="tx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ru-RU" altLang="ru-RU" sz="2400"/>
            </a:p>
          </p:txBody>
        </p:sp>
        <p:sp>
          <p:nvSpPr>
            <p:cNvPr id="39953" name="AutoShape 681"/>
            <p:cNvSpPr>
              <a:spLocks noChangeArrowheads="1"/>
            </p:cNvSpPr>
            <p:nvPr/>
          </p:nvSpPr>
          <p:spPr bwMode="auto">
            <a:xfrm>
              <a:off x="1392" y="3264"/>
              <a:ext cx="96" cy="288"/>
            </a:xfrm>
            <a:prstGeom prst="upArrow">
              <a:avLst>
                <a:gd name="adj1" fmla="val 50000"/>
                <a:gd name="adj2" fmla="val 75000"/>
              </a:avLst>
            </a:prstGeom>
            <a:solidFill>
              <a:schemeClr val="tx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ru-RU" altLang="ru-RU" sz="2400"/>
            </a:p>
          </p:txBody>
        </p:sp>
      </p:grpSp>
    </p:spTree>
    <p:extLst>
      <p:ext uri="{BB962C8B-B14F-4D97-AF65-F5344CB8AC3E}">
        <p14:creationId xmlns:p14="http://schemas.microsoft.com/office/powerpoint/2010/main" val="281568569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1945208"/>
                                        </p:tgtEl>
                                        <p:attrNameLst>
                                          <p:attrName>style.visibility</p:attrName>
                                        </p:attrNameLst>
                                      </p:cBhvr>
                                      <p:to>
                                        <p:strVal val="visible"/>
                                      </p:to>
                                    </p:set>
                                    <p:anim calcmode="lin" valueType="num">
                                      <p:cBhvr additive="base">
                                        <p:cTn id="7" dur="500" fill="hold"/>
                                        <p:tgtEl>
                                          <p:spTgt spid="1945208"/>
                                        </p:tgtEl>
                                        <p:attrNameLst>
                                          <p:attrName>ppt_x</p:attrName>
                                        </p:attrNameLst>
                                      </p:cBhvr>
                                      <p:tavLst>
                                        <p:tav tm="0">
                                          <p:val>
                                            <p:strVal val="0-#ppt_w/2"/>
                                          </p:val>
                                        </p:tav>
                                        <p:tav tm="100000">
                                          <p:val>
                                            <p:strVal val="#ppt_x"/>
                                          </p:val>
                                        </p:tav>
                                      </p:tavLst>
                                    </p:anim>
                                    <p:anim calcmode="lin" valueType="num">
                                      <p:cBhvr additive="base">
                                        <p:cTn id="8" dur="500" fill="hold"/>
                                        <p:tgtEl>
                                          <p:spTgt spid="1945208"/>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nodeType="clickEffect">
                                  <p:stCondLst>
                                    <p:cond delay="0"/>
                                  </p:stCondLst>
                                  <p:childTnLst>
                                    <p:set>
                                      <p:cBhvr>
                                        <p:cTn id="12" dur="1" fill="hold">
                                          <p:stCondLst>
                                            <p:cond delay="0"/>
                                          </p:stCondLst>
                                        </p:cTn>
                                        <p:tgtEl>
                                          <p:spTgt spid="1944579"/>
                                        </p:tgtEl>
                                        <p:attrNameLst>
                                          <p:attrName>style.visibility</p:attrName>
                                        </p:attrNameLst>
                                      </p:cBhvr>
                                      <p:to>
                                        <p:strVal val="visible"/>
                                      </p:to>
                                    </p:set>
                                    <p:anim calcmode="lin" valueType="num">
                                      <p:cBhvr additive="base">
                                        <p:cTn id="13" dur="500" fill="hold"/>
                                        <p:tgtEl>
                                          <p:spTgt spid="1944579"/>
                                        </p:tgtEl>
                                        <p:attrNameLst>
                                          <p:attrName>ppt_x</p:attrName>
                                        </p:attrNameLst>
                                      </p:cBhvr>
                                      <p:tavLst>
                                        <p:tav tm="0">
                                          <p:val>
                                            <p:strVal val="0-#ppt_w/2"/>
                                          </p:val>
                                        </p:tav>
                                        <p:tav tm="100000">
                                          <p:val>
                                            <p:strVal val="#ppt_x"/>
                                          </p:val>
                                        </p:tav>
                                      </p:tavLst>
                                    </p:anim>
                                    <p:anim calcmode="lin" valueType="num">
                                      <p:cBhvr additive="base">
                                        <p:cTn id="14" dur="500" fill="hold"/>
                                        <p:tgtEl>
                                          <p:spTgt spid="1944579"/>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nodeType="clickEffect">
                                  <p:stCondLst>
                                    <p:cond delay="0"/>
                                  </p:stCondLst>
                                  <p:childTnLst>
                                    <p:set>
                                      <p:cBhvr>
                                        <p:cTn id="18" dur="1" fill="hold">
                                          <p:stCondLst>
                                            <p:cond delay="0"/>
                                          </p:stCondLst>
                                        </p:cTn>
                                        <p:tgtEl>
                                          <p:spTgt spid="1945218"/>
                                        </p:tgtEl>
                                        <p:attrNameLst>
                                          <p:attrName>style.visibility</p:attrName>
                                        </p:attrNameLst>
                                      </p:cBhvr>
                                      <p:to>
                                        <p:strVal val="visible"/>
                                      </p:to>
                                    </p:set>
                                    <p:anim calcmode="lin" valueType="num">
                                      <p:cBhvr additive="base">
                                        <p:cTn id="19" dur="500" fill="hold"/>
                                        <p:tgtEl>
                                          <p:spTgt spid="1945218"/>
                                        </p:tgtEl>
                                        <p:attrNameLst>
                                          <p:attrName>ppt_x</p:attrName>
                                        </p:attrNameLst>
                                      </p:cBhvr>
                                      <p:tavLst>
                                        <p:tav tm="0">
                                          <p:val>
                                            <p:strVal val="0-#ppt_w/2"/>
                                          </p:val>
                                        </p:tav>
                                        <p:tav tm="100000">
                                          <p:val>
                                            <p:strVal val="#ppt_x"/>
                                          </p:val>
                                        </p:tav>
                                      </p:tavLst>
                                    </p:anim>
                                    <p:anim calcmode="lin" valueType="num">
                                      <p:cBhvr additive="base">
                                        <p:cTn id="20" dur="500" fill="hold"/>
                                        <p:tgtEl>
                                          <p:spTgt spid="1945218"/>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nodePh="1">
                                  <p:stCondLst>
                                    <p:cond delay="0"/>
                                  </p:stCondLst>
                                  <p:endCondLst>
                                    <p:cond evt="begin" delay="0">
                                      <p:tn val="23"/>
                                    </p:cond>
                                  </p:endCondLst>
                                  <p:childTnLst>
                                    <p:set>
                                      <p:cBhvr>
                                        <p:cTn id="24" dur="1" fill="hold">
                                          <p:stCondLst>
                                            <p:cond delay="0"/>
                                          </p:stCondLst>
                                        </p:cTn>
                                        <p:tgtEl>
                                          <p:spTgt spid="1944578"/>
                                        </p:tgtEl>
                                        <p:attrNameLst>
                                          <p:attrName>style.visibility</p:attrName>
                                        </p:attrNameLst>
                                      </p:cBhvr>
                                      <p:to>
                                        <p:strVal val="visible"/>
                                      </p:to>
                                    </p:set>
                                    <p:anim calcmode="lin" valueType="num">
                                      <p:cBhvr additive="base">
                                        <p:cTn id="25" dur="500" fill="hold"/>
                                        <p:tgtEl>
                                          <p:spTgt spid="1944578"/>
                                        </p:tgtEl>
                                        <p:attrNameLst>
                                          <p:attrName>ppt_x</p:attrName>
                                        </p:attrNameLst>
                                      </p:cBhvr>
                                      <p:tavLst>
                                        <p:tav tm="0">
                                          <p:val>
                                            <p:strVal val="0-#ppt_w/2"/>
                                          </p:val>
                                        </p:tav>
                                        <p:tav tm="100000">
                                          <p:val>
                                            <p:strVal val="#ppt_x"/>
                                          </p:val>
                                        </p:tav>
                                      </p:tavLst>
                                    </p:anim>
                                    <p:anim calcmode="lin" valueType="num">
                                      <p:cBhvr additive="base">
                                        <p:cTn id="26" dur="500" fill="hold"/>
                                        <p:tgtEl>
                                          <p:spTgt spid="1944578"/>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nodeType="clickEffect">
                                  <p:stCondLst>
                                    <p:cond delay="0"/>
                                  </p:stCondLst>
                                  <p:childTnLst>
                                    <p:set>
                                      <p:cBhvr>
                                        <p:cTn id="30" dur="1" fill="hold">
                                          <p:stCondLst>
                                            <p:cond delay="0"/>
                                          </p:stCondLst>
                                        </p:cTn>
                                        <p:tgtEl>
                                          <p:spTgt spid="1945227"/>
                                        </p:tgtEl>
                                        <p:attrNameLst>
                                          <p:attrName>style.visibility</p:attrName>
                                        </p:attrNameLst>
                                      </p:cBhvr>
                                      <p:to>
                                        <p:strVal val="visible"/>
                                      </p:to>
                                    </p:set>
                                    <p:anim calcmode="lin" valueType="num">
                                      <p:cBhvr additive="base">
                                        <p:cTn id="31" dur="500" fill="hold"/>
                                        <p:tgtEl>
                                          <p:spTgt spid="1945227"/>
                                        </p:tgtEl>
                                        <p:attrNameLst>
                                          <p:attrName>ppt_x</p:attrName>
                                        </p:attrNameLst>
                                      </p:cBhvr>
                                      <p:tavLst>
                                        <p:tav tm="0">
                                          <p:val>
                                            <p:strVal val="0-#ppt_w/2"/>
                                          </p:val>
                                        </p:tav>
                                        <p:tav tm="100000">
                                          <p:val>
                                            <p:strVal val="#ppt_x"/>
                                          </p:val>
                                        </p:tav>
                                      </p:tavLst>
                                    </p:anim>
                                    <p:anim calcmode="lin" valueType="num">
                                      <p:cBhvr additive="base">
                                        <p:cTn id="32" dur="500" fill="hold"/>
                                        <p:tgtEl>
                                          <p:spTgt spid="1945227"/>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nodeType="clickEffect">
                                  <p:stCondLst>
                                    <p:cond delay="0"/>
                                  </p:stCondLst>
                                  <p:childTnLst>
                                    <p:set>
                                      <p:cBhvr>
                                        <p:cTn id="36" dur="1" fill="hold">
                                          <p:stCondLst>
                                            <p:cond delay="0"/>
                                          </p:stCondLst>
                                        </p:cTn>
                                        <p:tgtEl>
                                          <p:spTgt spid="1945235"/>
                                        </p:tgtEl>
                                        <p:attrNameLst>
                                          <p:attrName>style.visibility</p:attrName>
                                        </p:attrNameLst>
                                      </p:cBhvr>
                                      <p:to>
                                        <p:strVal val="visible"/>
                                      </p:to>
                                    </p:set>
                                    <p:anim calcmode="lin" valueType="num">
                                      <p:cBhvr additive="base">
                                        <p:cTn id="37" dur="500" fill="hold"/>
                                        <p:tgtEl>
                                          <p:spTgt spid="1945235"/>
                                        </p:tgtEl>
                                        <p:attrNameLst>
                                          <p:attrName>ppt_x</p:attrName>
                                        </p:attrNameLst>
                                      </p:cBhvr>
                                      <p:tavLst>
                                        <p:tav tm="0">
                                          <p:val>
                                            <p:strVal val="0-#ppt_w/2"/>
                                          </p:val>
                                        </p:tav>
                                        <p:tav tm="100000">
                                          <p:val>
                                            <p:strVal val="#ppt_x"/>
                                          </p:val>
                                        </p:tav>
                                      </p:tavLst>
                                    </p:anim>
                                    <p:anim calcmode="lin" valueType="num">
                                      <p:cBhvr additive="base">
                                        <p:cTn id="38" dur="500" fill="hold"/>
                                        <p:tgtEl>
                                          <p:spTgt spid="1945235"/>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8" fill="hold" grpId="0" nodeType="clickEffect" nodePh="1">
                                  <p:stCondLst>
                                    <p:cond delay="0"/>
                                  </p:stCondLst>
                                  <p:endCondLst>
                                    <p:cond evt="begin" delay="0">
                                      <p:tn val="41"/>
                                    </p:cond>
                                  </p:endCondLst>
                                  <p:childTnLst>
                                    <p:set>
                                      <p:cBhvr>
                                        <p:cTn id="42" dur="1" fill="hold">
                                          <p:stCondLst>
                                            <p:cond delay="0"/>
                                          </p:stCondLst>
                                        </p:cTn>
                                        <p:tgtEl>
                                          <p:spTgt spid="1945206"/>
                                        </p:tgtEl>
                                        <p:attrNameLst>
                                          <p:attrName>style.visibility</p:attrName>
                                        </p:attrNameLst>
                                      </p:cBhvr>
                                      <p:to>
                                        <p:strVal val="visible"/>
                                      </p:to>
                                    </p:set>
                                    <p:anim calcmode="lin" valueType="num">
                                      <p:cBhvr additive="base">
                                        <p:cTn id="43" dur="500" fill="hold"/>
                                        <p:tgtEl>
                                          <p:spTgt spid="1945206"/>
                                        </p:tgtEl>
                                        <p:attrNameLst>
                                          <p:attrName>ppt_x</p:attrName>
                                        </p:attrNameLst>
                                      </p:cBhvr>
                                      <p:tavLst>
                                        <p:tav tm="0">
                                          <p:val>
                                            <p:strVal val="0-#ppt_w/2"/>
                                          </p:val>
                                        </p:tav>
                                        <p:tav tm="100000">
                                          <p:val>
                                            <p:strVal val="#ppt_x"/>
                                          </p:val>
                                        </p:tav>
                                      </p:tavLst>
                                    </p:anim>
                                    <p:anim calcmode="lin" valueType="num">
                                      <p:cBhvr additive="base">
                                        <p:cTn id="44" dur="500" fill="hold"/>
                                        <p:tgtEl>
                                          <p:spTgt spid="1945206"/>
                                        </p:tgtEl>
                                        <p:attrNameLst>
                                          <p:attrName>ppt_y</p:attrName>
                                        </p:attrNameLst>
                                      </p:cBhvr>
                                      <p:tavLst>
                                        <p:tav tm="0">
                                          <p:val>
                                            <p:strVal val="#ppt_y"/>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8" fill="hold" grpId="0" nodeType="clickEffect" nodePh="1">
                                  <p:stCondLst>
                                    <p:cond delay="0"/>
                                  </p:stCondLst>
                                  <p:endCondLst>
                                    <p:cond evt="begin" delay="0">
                                      <p:tn val="47"/>
                                    </p:cond>
                                  </p:endCondLst>
                                  <p:childTnLst>
                                    <p:set>
                                      <p:cBhvr>
                                        <p:cTn id="48" dur="1" fill="hold">
                                          <p:stCondLst>
                                            <p:cond delay="0"/>
                                          </p:stCondLst>
                                        </p:cTn>
                                        <p:tgtEl>
                                          <p:spTgt spid="1945207"/>
                                        </p:tgtEl>
                                        <p:attrNameLst>
                                          <p:attrName>style.visibility</p:attrName>
                                        </p:attrNameLst>
                                      </p:cBhvr>
                                      <p:to>
                                        <p:strVal val="visible"/>
                                      </p:to>
                                    </p:set>
                                    <p:anim calcmode="lin" valueType="num">
                                      <p:cBhvr additive="base">
                                        <p:cTn id="49" dur="500" fill="hold"/>
                                        <p:tgtEl>
                                          <p:spTgt spid="1945207"/>
                                        </p:tgtEl>
                                        <p:attrNameLst>
                                          <p:attrName>ppt_x</p:attrName>
                                        </p:attrNameLst>
                                      </p:cBhvr>
                                      <p:tavLst>
                                        <p:tav tm="0">
                                          <p:val>
                                            <p:strVal val="0-#ppt_w/2"/>
                                          </p:val>
                                        </p:tav>
                                        <p:tav tm="100000">
                                          <p:val>
                                            <p:strVal val="#ppt_x"/>
                                          </p:val>
                                        </p:tav>
                                      </p:tavLst>
                                    </p:anim>
                                    <p:anim calcmode="lin" valueType="num">
                                      <p:cBhvr additive="base">
                                        <p:cTn id="50" dur="500" fill="hold"/>
                                        <p:tgtEl>
                                          <p:spTgt spid="1945207"/>
                                        </p:tgtEl>
                                        <p:attrNameLst>
                                          <p:attrName>ppt_y</p:attrName>
                                        </p:attrNameLst>
                                      </p:cBhvr>
                                      <p:tavLst>
                                        <p:tav tm="0">
                                          <p:val>
                                            <p:strVal val="#ppt_y"/>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8" fill="hold" nodeType="clickEffect">
                                  <p:stCondLst>
                                    <p:cond delay="0"/>
                                  </p:stCondLst>
                                  <p:childTnLst>
                                    <p:set>
                                      <p:cBhvr>
                                        <p:cTn id="54" dur="1" fill="hold">
                                          <p:stCondLst>
                                            <p:cond delay="0"/>
                                          </p:stCondLst>
                                        </p:cTn>
                                        <p:tgtEl>
                                          <p:spTgt spid="1945213"/>
                                        </p:tgtEl>
                                        <p:attrNameLst>
                                          <p:attrName>style.visibility</p:attrName>
                                        </p:attrNameLst>
                                      </p:cBhvr>
                                      <p:to>
                                        <p:strVal val="visible"/>
                                      </p:to>
                                    </p:set>
                                    <p:anim calcmode="lin" valueType="num">
                                      <p:cBhvr additive="base">
                                        <p:cTn id="55" dur="500" fill="hold"/>
                                        <p:tgtEl>
                                          <p:spTgt spid="1945213"/>
                                        </p:tgtEl>
                                        <p:attrNameLst>
                                          <p:attrName>ppt_x</p:attrName>
                                        </p:attrNameLst>
                                      </p:cBhvr>
                                      <p:tavLst>
                                        <p:tav tm="0">
                                          <p:val>
                                            <p:strVal val="0-#ppt_w/2"/>
                                          </p:val>
                                        </p:tav>
                                        <p:tav tm="100000">
                                          <p:val>
                                            <p:strVal val="#ppt_x"/>
                                          </p:val>
                                        </p:tav>
                                      </p:tavLst>
                                    </p:anim>
                                    <p:anim calcmode="lin" valueType="num">
                                      <p:cBhvr additive="base">
                                        <p:cTn id="56" dur="500" fill="hold"/>
                                        <p:tgtEl>
                                          <p:spTgt spid="1945213"/>
                                        </p:tgtEl>
                                        <p:attrNameLst>
                                          <p:attrName>ppt_y</p:attrName>
                                        </p:attrNameLst>
                                      </p:cBhvr>
                                      <p:tavLst>
                                        <p:tav tm="0">
                                          <p:val>
                                            <p:strVal val="#ppt_y"/>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8" fill="hold" grpId="0" nodeType="clickEffect">
                                  <p:stCondLst>
                                    <p:cond delay="0"/>
                                  </p:stCondLst>
                                  <p:childTnLst>
                                    <p:set>
                                      <p:cBhvr>
                                        <p:cTn id="60" dur="1" fill="hold">
                                          <p:stCondLst>
                                            <p:cond delay="0"/>
                                          </p:stCondLst>
                                        </p:cTn>
                                        <p:tgtEl>
                                          <p:spTgt spid="1945217"/>
                                        </p:tgtEl>
                                        <p:attrNameLst>
                                          <p:attrName>style.visibility</p:attrName>
                                        </p:attrNameLst>
                                      </p:cBhvr>
                                      <p:to>
                                        <p:strVal val="visible"/>
                                      </p:to>
                                    </p:set>
                                    <p:anim calcmode="lin" valueType="num">
                                      <p:cBhvr additive="base">
                                        <p:cTn id="61" dur="500" fill="hold"/>
                                        <p:tgtEl>
                                          <p:spTgt spid="1945217"/>
                                        </p:tgtEl>
                                        <p:attrNameLst>
                                          <p:attrName>ppt_x</p:attrName>
                                        </p:attrNameLst>
                                      </p:cBhvr>
                                      <p:tavLst>
                                        <p:tav tm="0">
                                          <p:val>
                                            <p:strVal val="0-#ppt_w/2"/>
                                          </p:val>
                                        </p:tav>
                                        <p:tav tm="100000">
                                          <p:val>
                                            <p:strVal val="#ppt_x"/>
                                          </p:val>
                                        </p:tav>
                                      </p:tavLst>
                                    </p:anim>
                                    <p:anim calcmode="lin" valueType="num">
                                      <p:cBhvr additive="base">
                                        <p:cTn id="62" dur="500" fill="hold"/>
                                        <p:tgtEl>
                                          <p:spTgt spid="1945217"/>
                                        </p:tgtEl>
                                        <p:attrNameLst>
                                          <p:attrName>ppt_y</p:attrName>
                                        </p:attrNameLst>
                                      </p:cBhvr>
                                      <p:tavLst>
                                        <p:tav tm="0">
                                          <p:val>
                                            <p:strVal val="#ppt_y"/>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ntr" presetSubtype="8" fill="hold" nodeType="clickEffect">
                                  <p:stCondLst>
                                    <p:cond delay="0"/>
                                  </p:stCondLst>
                                  <p:childTnLst>
                                    <p:set>
                                      <p:cBhvr>
                                        <p:cTn id="66" dur="1" fill="hold">
                                          <p:stCondLst>
                                            <p:cond delay="0"/>
                                          </p:stCondLst>
                                        </p:cTn>
                                        <p:tgtEl>
                                          <p:spTgt spid="1945243"/>
                                        </p:tgtEl>
                                        <p:attrNameLst>
                                          <p:attrName>style.visibility</p:attrName>
                                        </p:attrNameLst>
                                      </p:cBhvr>
                                      <p:to>
                                        <p:strVal val="visible"/>
                                      </p:to>
                                    </p:set>
                                    <p:anim calcmode="lin" valueType="num">
                                      <p:cBhvr additive="base">
                                        <p:cTn id="67" dur="500" fill="hold"/>
                                        <p:tgtEl>
                                          <p:spTgt spid="1945243"/>
                                        </p:tgtEl>
                                        <p:attrNameLst>
                                          <p:attrName>ppt_x</p:attrName>
                                        </p:attrNameLst>
                                      </p:cBhvr>
                                      <p:tavLst>
                                        <p:tav tm="0">
                                          <p:val>
                                            <p:strVal val="0-#ppt_w/2"/>
                                          </p:val>
                                        </p:tav>
                                        <p:tav tm="100000">
                                          <p:val>
                                            <p:strVal val="#ppt_x"/>
                                          </p:val>
                                        </p:tav>
                                      </p:tavLst>
                                    </p:anim>
                                    <p:anim calcmode="lin" valueType="num">
                                      <p:cBhvr additive="base">
                                        <p:cTn id="68" dur="500" fill="hold"/>
                                        <p:tgtEl>
                                          <p:spTgt spid="1945243"/>
                                        </p:tgtEl>
                                        <p:attrNameLst>
                                          <p:attrName>ppt_y</p:attrName>
                                        </p:attrNameLst>
                                      </p:cBhvr>
                                      <p:tavLst>
                                        <p:tav tm="0">
                                          <p:val>
                                            <p:strVal val="#ppt_y"/>
                                          </p:val>
                                        </p:tav>
                                        <p:tav tm="100000">
                                          <p:val>
                                            <p:strVal val="#ppt_y"/>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2" presetClass="entr" presetSubtype="8" fill="hold" nodeType="clickEffect">
                                  <p:stCondLst>
                                    <p:cond delay="0"/>
                                  </p:stCondLst>
                                  <p:childTnLst>
                                    <p:set>
                                      <p:cBhvr>
                                        <p:cTn id="72" dur="1" fill="hold">
                                          <p:stCondLst>
                                            <p:cond delay="0"/>
                                          </p:stCondLst>
                                        </p:cTn>
                                        <p:tgtEl>
                                          <p:spTgt spid="1945253"/>
                                        </p:tgtEl>
                                        <p:attrNameLst>
                                          <p:attrName>style.visibility</p:attrName>
                                        </p:attrNameLst>
                                      </p:cBhvr>
                                      <p:to>
                                        <p:strVal val="visible"/>
                                      </p:to>
                                    </p:set>
                                    <p:anim calcmode="lin" valueType="num">
                                      <p:cBhvr additive="base">
                                        <p:cTn id="73" dur="500" fill="hold"/>
                                        <p:tgtEl>
                                          <p:spTgt spid="1945253"/>
                                        </p:tgtEl>
                                        <p:attrNameLst>
                                          <p:attrName>ppt_x</p:attrName>
                                        </p:attrNameLst>
                                      </p:cBhvr>
                                      <p:tavLst>
                                        <p:tav tm="0">
                                          <p:val>
                                            <p:strVal val="0-#ppt_w/2"/>
                                          </p:val>
                                        </p:tav>
                                        <p:tav tm="100000">
                                          <p:val>
                                            <p:strVal val="#ppt_x"/>
                                          </p:val>
                                        </p:tav>
                                      </p:tavLst>
                                    </p:anim>
                                    <p:anim calcmode="lin" valueType="num">
                                      <p:cBhvr additive="base">
                                        <p:cTn id="74" dur="500" fill="hold"/>
                                        <p:tgtEl>
                                          <p:spTgt spid="194525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4578" grpId="0" animBg="1"/>
      <p:bldP spid="1945206" grpId="0" animBg="1"/>
      <p:bldP spid="1945207" grpId="0" animBg="1"/>
      <p:bldP spid="1945217" grpId="0" autoUpdateAnimBg="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descr="Структура"/>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000" y="381000"/>
            <a:ext cx="7551738" cy="702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3411189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362" name="Group 2"/>
          <p:cNvGrpSpPr>
            <a:grpSpLocks/>
          </p:cNvGrpSpPr>
          <p:nvPr/>
        </p:nvGrpSpPr>
        <p:grpSpPr bwMode="auto">
          <a:xfrm>
            <a:off x="827088" y="1844675"/>
            <a:ext cx="7705725" cy="4078288"/>
            <a:chOff x="521" y="845"/>
            <a:chExt cx="4854" cy="2569"/>
          </a:xfrm>
        </p:grpSpPr>
        <p:sp>
          <p:nvSpPr>
            <p:cNvPr id="15364" name="Text Box 3"/>
            <p:cNvSpPr txBox="1">
              <a:spLocks noChangeArrowheads="1"/>
            </p:cNvSpPr>
            <p:nvPr/>
          </p:nvSpPr>
          <p:spPr bwMode="auto">
            <a:xfrm>
              <a:off x="1746" y="845"/>
              <a:ext cx="2268" cy="698"/>
            </a:xfrm>
            <a:prstGeom prst="rect">
              <a:avLst/>
            </a:prstGeom>
            <a:solidFill>
              <a:schemeClr val="accent1"/>
            </a:soli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50000"/>
                </a:spcBef>
                <a:buFontTx/>
                <a:buNone/>
              </a:pPr>
              <a:r>
                <a:rPr lang="ru-RU" altLang="ru-RU" sz="6600"/>
                <a:t>Роботы</a:t>
              </a:r>
            </a:p>
          </p:txBody>
        </p:sp>
        <p:sp>
          <p:nvSpPr>
            <p:cNvPr id="15365" name="Text Box 4"/>
            <p:cNvSpPr txBox="1">
              <a:spLocks noChangeArrowheads="1"/>
            </p:cNvSpPr>
            <p:nvPr/>
          </p:nvSpPr>
          <p:spPr bwMode="auto">
            <a:xfrm>
              <a:off x="521" y="2115"/>
              <a:ext cx="2177" cy="1299"/>
            </a:xfrm>
            <a:prstGeom prst="rect">
              <a:avLst/>
            </a:prstGeom>
            <a:solidFill>
              <a:schemeClr val="accent1"/>
            </a:soli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50000"/>
                </a:spcBef>
                <a:buFontTx/>
                <a:buNone/>
              </a:pPr>
              <a:r>
                <a:rPr lang="ru-RU" altLang="ru-RU"/>
                <a:t>Промышленные</a:t>
              </a:r>
            </a:p>
            <a:p>
              <a:pPr algn="ctr">
                <a:spcBef>
                  <a:spcPct val="50000"/>
                </a:spcBef>
                <a:buFontTx/>
                <a:buNone/>
              </a:pPr>
              <a:r>
                <a:rPr lang="ru-RU" altLang="ru-RU"/>
                <a:t>роботы</a:t>
              </a:r>
            </a:p>
            <a:p>
              <a:pPr algn="ctr">
                <a:spcBef>
                  <a:spcPct val="50000"/>
                </a:spcBef>
                <a:buFontTx/>
                <a:buNone/>
              </a:pPr>
              <a:r>
                <a:rPr lang="ru-RU" altLang="ru-RU"/>
                <a:t>(industrial </a:t>
              </a:r>
              <a:r>
                <a:rPr lang="en-US" altLang="ru-RU"/>
                <a:t>robots)</a:t>
              </a:r>
              <a:endParaRPr lang="ru-RU" altLang="ru-RU"/>
            </a:p>
          </p:txBody>
        </p:sp>
        <p:sp>
          <p:nvSpPr>
            <p:cNvPr id="15366" name="Text Box 5"/>
            <p:cNvSpPr txBox="1">
              <a:spLocks noChangeArrowheads="1"/>
            </p:cNvSpPr>
            <p:nvPr/>
          </p:nvSpPr>
          <p:spPr bwMode="auto">
            <a:xfrm>
              <a:off x="3152" y="2115"/>
              <a:ext cx="2223" cy="1299"/>
            </a:xfrm>
            <a:prstGeom prst="rect">
              <a:avLst/>
            </a:prstGeom>
            <a:solidFill>
              <a:schemeClr val="accent1"/>
            </a:soli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50000"/>
                </a:spcBef>
                <a:buFontTx/>
                <a:buNone/>
              </a:pPr>
              <a:r>
                <a:rPr lang="ru-RU" altLang="ru-RU" dirty="0"/>
                <a:t>Сервисные</a:t>
              </a:r>
            </a:p>
            <a:p>
              <a:pPr algn="ctr">
                <a:spcBef>
                  <a:spcPct val="50000"/>
                </a:spcBef>
                <a:buFontTx/>
                <a:buNone/>
              </a:pPr>
              <a:r>
                <a:rPr lang="ru-RU" altLang="ru-RU" dirty="0"/>
                <a:t>р</a:t>
              </a:r>
              <a:r>
                <a:rPr lang="ru-RU" altLang="ru-RU" dirty="0" smtClean="0"/>
                <a:t>оботы</a:t>
              </a:r>
              <a:endParaRPr lang="en-US" altLang="ru-RU" dirty="0"/>
            </a:p>
            <a:p>
              <a:pPr algn="ctr">
                <a:spcBef>
                  <a:spcPct val="50000"/>
                </a:spcBef>
                <a:buFontTx/>
                <a:buNone/>
              </a:pPr>
              <a:r>
                <a:rPr lang="en-US" altLang="ru-RU" dirty="0"/>
                <a:t>(service robots)</a:t>
              </a:r>
              <a:endParaRPr lang="ru-RU" altLang="ru-RU" dirty="0"/>
            </a:p>
          </p:txBody>
        </p:sp>
        <p:sp>
          <p:nvSpPr>
            <p:cNvPr id="15367" name="Line 6"/>
            <p:cNvSpPr>
              <a:spLocks noChangeShapeType="1"/>
            </p:cNvSpPr>
            <p:nvPr/>
          </p:nvSpPr>
          <p:spPr bwMode="auto">
            <a:xfrm flipH="1">
              <a:off x="1610" y="1573"/>
              <a:ext cx="746" cy="496"/>
            </a:xfrm>
            <a:prstGeom prst="line">
              <a:avLst/>
            </a:prstGeom>
            <a:noFill/>
            <a:ln w="3810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15368" name="Line 7"/>
            <p:cNvSpPr>
              <a:spLocks noChangeShapeType="1"/>
            </p:cNvSpPr>
            <p:nvPr/>
          </p:nvSpPr>
          <p:spPr bwMode="auto">
            <a:xfrm>
              <a:off x="3560" y="1570"/>
              <a:ext cx="635" cy="499"/>
            </a:xfrm>
            <a:prstGeom prst="line">
              <a:avLst/>
            </a:prstGeom>
            <a:noFill/>
            <a:ln w="3810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grpSp>
      <p:sp>
        <p:nvSpPr>
          <p:cNvPr id="2" name="TextBox 1"/>
          <p:cNvSpPr txBox="1"/>
          <p:nvPr/>
        </p:nvSpPr>
        <p:spPr>
          <a:xfrm>
            <a:off x="1042988" y="333375"/>
            <a:ext cx="7632700" cy="922338"/>
          </a:xfrm>
          <a:prstGeom prst="rect">
            <a:avLst/>
          </a:prstGeom>
          <a:noFill/>
        </p:spPr>
        <p:txBody>
          <a:bodyPr>
            <a:spAutoFit/>
          </a:bodyPr>
          <a:lstStyle/>
          <a:p>
            <a:pPr algn="ctr">
              <a:defRPr/>
            </a:pPr>
            <a:r>
              <a:rPr lang="ru-RU" sz="5400" b="1" i="1" dirty="0" smtClean="0">
                <a:solidFill>
                  <a:schemeClr val="accent2"/>
                </a:solidFill>
                <a:effectLst>
                  <a:outerShdw blurRad="38100" dist="38100" dir="2700000" algn="tl">
                    <a:srgbClr val="C0C0C0"/>
                  </a:outerShdw>
                </a:effectLst>
              </a:rPr>
              <a:t>Две категории </a:t>
            </a:r>
            <a:r>
              <a:rPr lang="ru-RU" sz="5400" b="1" i="1" dirty="0">
                <a:solidFill>
                  <a:schemeClr val="accent2"/>
                </a:solidFill>
                <a:effectLst>
                  <a:outerShdw blurRad="38100" dist="38100" dir="2700000" algn="tl">
                    <a:srgbClr val="C0C0C0"/>
                  </a:outerShdw>
                </a:effectLst>
              </a:rPr>
              <a:t>роботов</a:t>
            </a:r>
            <a:endParaRPr lang="ru-RU" sz="5400" dirty="0"/>
          </a:p>
        </p:txBody>
      </p:sp>
    </p:spTree>
    <p:extLst>
      <p:ext uri="{BB962C8B-B14F-4D97-AF65-F5344CB8AC3E}">
        <p14:creationId xmlns:p14="http://schemas.microsoft.com/office/powerpoint/2010/main" val="2146686735"/>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a:xfrm>
            <a:off x="684213" y="1989138"/>
            <a:ext cx="7772400" cy="1143000"/>
          </a:xfrm>
        </p:spPr>
        <p:txBody>
          <a:bodyPr/>
          <a:lstStyle/>
          <a:p>
            <a:pPr eaLnBrk="1" hangingPunct="1"/>
            <a:r>
              <a:rPr lang="ru-RU" altLang="ru-RU" sz="3600" b="1" dirty="0" smtClean="0"/>
              <a:t>Мобильные технологические роботы для инспекции и ремонта подземных трубопроводов</a:t>
            </a:r>
            <a:r>
              <a:rPr lang="en-US" altLang="ru-RU" sz="3600" b="1" dirty="0" smtClean="0"/>
              <a:t> </a:t>
            </a:r>
            <a:r>
              <a:rPr lang="ru-RU" altLang="ru-RU" sz="3600" b="1" dirty="0" smtClean="0"/>
              <a:t/>
            </a:r>
            <a:br>
              <a:rPr lang="ru-RU" altLang="ru-RU" sz="3600" b="1" dirty="0" smtClean="0"/>
            </a:br>
            <a:r>
              <a:rPr lang="ru-RU" altLang="ru-RU" sz="3600" b="1" dirty="0" smtClean="0"/>
              <a:t>(новые служебные функции роботов)</a:t>
            </a:r>
            <a:r>
              <a:rPr lang="en-US" altLang="ru-RU" sz="3600" b="1" dirty="0" smtClean="0"/>
              <a:t/>
            </a:r>
            <a:br>
              <a:rPr lang="en-US" altLang="ru-RU" sz="3600" b="1" dirty="0" smtClean="0"/>
            </a:br>
            <a:r>
              <a:rPr lang="en-US" altLang="ru-RU" sz="3600" b="1" dirty="0" smtClean="0"/>
              <a:t/>
            </a:r>
            <a:br>
              <a:rPr lang="en-US" altLang="ru-RU" sz="3600" b="1" dirty="0" smtClean="0"/>
            </a:br>
            <a:endParaRPr lang="ru-RU" altLang="ru-RU" sz="3600" b="1" dirty="0" smtClean="0">
              <a:solidFill>
                <a:srgbClr val="FF0000"/>
              </a:solidFill>
            </a:endParaRPr>
          </a:p>
        </p:txBody>
      </p:sp>
    </p:spTree>
    <p:extLst>
      <p:ext uri="{BB962C8B-B14F-4D97-AF65-F5344CB8AC3E}">
        <p14:creationId xmlns:p14="http://schemas.microsoft.com/office/powerpoint/2010/main" val="253709308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2" descr="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42988" y="981075"/>
            <a:ext cx="73152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3288940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ChangeArrowheads="1"/>
          </p:cNvSpPr>
          <p:nvPr/>
        </p:nvSpPr>
        <p:spPr bwMode="auto">
          <a:xfrm>
            <a:off x="0" y="1143000"/>
            <a:ext cx="9144000" cy="4838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ru-RU" altLang="ru-RU" sz="2400">
                <a:solidFill>
                  <a:schemeClr val="accent2"/>
                </a:solidFill>
              </a:rPr>
              <a:t>НАЗНАЧЕНИЕ:</a:t>
            </a:r>
          </a:p>
          <a:p>
            <a:pPr eaLnBrk="1" hangingPunct="1">
              <a:spcBef>
                <a:spcPct val="0"/>
              </a:spcBef>
            </a:pPr>
            <a:r>
              <a:rPr lang="ru-RU" altLang="ru-RU" sz="2400">
                <a:solidFill>
                  <a:schemeClr val="accent2"/>
                </a:solidFill>
                <a:cs typeface="Times New Roman" panose="02020603050405020304" pitchFamily="18" charset="0"/>
              </a:rPr>
              <a:t> телеинспекци</a:t>
            </a:r>
            <a:r>
              <a:rPr lang="ru-RU" altLang="ru-RU" sz="2400">
                <a:solidFill>
                  <a:schemeClr val="accent2"/>
                </a:solidFill>
              </a:rPr>
              <a:t>я</a:t>
            </a:r>
            <a:r>
              <a:rPr lang="ru-RU" altLang="ru-RU" sz="2400">
                <a:solidFill>
                  <a:schemeClr val="accent2"/>
                </a:solidFill>
                <a:cs typeface="Times New Roman" panose="02020603050405020304" pitchFamily="18" charset="0"/>
              </a:rPr>
              <a:t>  магистралей </a:t>
            </a:r>
            <a:r>
              <a:rPr lang="ru-RU" altLang="ru-RU" sz="2400">
                <a:solidFill>
                  <a:schemeClr val="accent2"/>
                </a:solidFill>
              </a:rPr>
              <a:t>для</a:t>
            </a:r>
            <a:r>
              <a:rPr lang="ru-RU" altLang="ru-RU" sz="2400">
                <a:solidFill>
                  <a:schemeClr val="accent2"/>
                </a:solidFill>
                <a:cs typeface="Times New Roman" panose="02020603050405020304" pitchFamily="18" charset="0"/>
              </a:rPr>
              <a:t> предупрежд</a:t>
            </a:r>
            <a:r>
              <a:rPr lang="ru-RU" altLang="ru-RU" sz="2400">
                <a:solidFill>
                  <a:schemeClr val="accent2"/>
                </a:solidFill>
              </a:rPr>
              <a:t>ения</a:t>
            </a:r>
            <a:r>
              <a:rPr lang="ru-RU" altLang="ru-RU" sz="2400">
                <a:solidFill>
                  <a:schemeClr val="accent2"/>
                </a:solidFill>
                <a:cs typeface="Times New Roman" panose="02020603050405020304" pitchFamily="18" charset="0"/>
              </a:rPr>
              <a:t> техногенны</a:t>
            </a:r>
            <a:r>
              <a:rPr lang="ru-RU" altLang="ru-RU" sz="2400">
                <a:solidFill>
                  <a:schemeClr val="accent2"/>
                </a:solidFill>
              </a:rPr>
              <a:t>х</a:t>
            </a:r>
            <a:r>
              <a:rPr lang="ru-RU" altLang="ru-RU" sz="2400">
                <a:solidFill>
                  <a:schemeClr val="accent2"/>
                </a:solidFill>
                <a:cs typeface="Times New Roman" panose="02020603050405020304" pitchFamily="18" charset="0"/>
              </a:rPr>
              <a:t> и</a:t>
            </a:r>
            <a:endParaRPr lang="ru-RU" altLang="ru-RU" sz="2400">
              <a:solidFill>
                <a:schemeClr val="accent2"/>
              </a:solidFill>
            </a:endParaRPr>
          </a:p>
          <a:p>
            <a:pPr eaLnBrk="1" hangingPunct="1">
              <a:spcBef>
                <a:spcPct val="0"/>
              </a:spcBef>
              <a:buFontTx/>
              <a:buNone/>
            </a:pPr>
            <a:r>
              <a:rPr lang="ru-RU" altLang="ru-RU" sz="2400">
                <a:solidFill>
                  <a:schemeClr val="accent2"/>
                </a:solidFill>
              </a:rPr>
              <a:t> </a:t>
            </a:r>
            <a:r>
              <a:rPr lang="ru-RU" altLang="ru-RU" sz="2400">
                <a:solidFill>
                  <a:schemeClr val="accent2"/>
                </a:solidFill>
                <a:cs typeface="Times New Roman" panose="02020603050405020304" pitchFamily="18" charset="0"/>
              </a:rPr>
              <a:t> экологически</a:t>
            </a:r>
            <a:r>
              <a:rPr lang="ru-RU" altLang="ru-RU" sz="2400">
                <a:solidFill>
                  <a:schemeClr val="accent2"/>
                </a:solidFill>
              </a:rPr>
              <a:t>х</a:t>
            </a:r>
            <a:r>
              <a:rPr lang="ru-RU" altLang="ru-RU" sz="2400">
                <a:solidFill>
                  <a:schemeClr val="accent2"/>
                </a:solidFill>
                <a:cs typeface="Times New Roman" panose="02020603050405020304" pitchFamily="18" charset="0"/>
              </a:rPr>
              <a:t> авари</a:t>
            </a:r>
            <a:r>
              <a:rPr lang="ru-RU" altLang="ru-RU" sz="2400">
                <a:solidFill>
                  <a:schemeClr val="accent2"/>
                </a:solidFill>
              </a:rPr>
              <a:t>й</a:t>
            </a:r>
            <a:r>
              <a:rPr lang="ru-RU" altLang="ru-RU" sz="2400">
                <a:solidFill>
                  <a:schemeClr val="accent2"/>
                </a:solidFill>
                <a:cs typeface="Times New Roman" panose="02020603050405020304" pitchFamily="18" charset="0"/>
              </a:rPr>
              <a:t> и катастроф</a:t>
            </a:r>
            <a:r>
              <a:rPr lang="ru-RU" altLang="ru-RU" sz="2400">
                <a:solidFill>
                  <a:schemeClr val="accent2"/>
                </a:solidFill>
              </a:rPr>
              <a:t>,</a:t>
            </a:r>
            <a:r>
              <a:rPr lang="ru-RU" altLang="ru-RU" sz="2400">
                <a:solidFill>
                  <a:schemeClr val="accent2"/>
                </a:solidFill>
                <a:cs typeface="Times New Roman" panose="02020603050405020304" pitchFamily="18" charset="0"/>
              </a:rPr>
              <a:t> контроль за</a:t>
            </a:r>
            <a:endParaRPr lang="ru-RU" altLang="ru-RU" sz="2400">
              <a:solidFill>
                <a:schemeClr val="accent2"/>
              </a:solidFill>
            </a:endParaRPr>
          </a:p>
          <a:p>
            <a:pPr eaLnBrk="1" hangingPunct="1">
              <a:spcBef>
                <a:spcPct val="0"/>
              </a:spcBef>
              <a:buFontTx/>
              <a:buNone/>
            </a:pPr>
            <a:r>
              <a:rPr lang="ru-RU" altLang="ru-RU" sz="2400">
                <a:solidFill>
                  <a:schemeClr val="accent2"/>
                </a:solidFill>
              </a:rPr>
              <a:t> </a:t>
            </a:r>
            <a:r>
              <a:rPr lang="ru-RU" altLang="ru-RU" sz="2400">
                <a:solidFill>
                  <a:schemeClr val="accent2"/>
                </a:solidFill>
                <a:cs typeface="Times New Roman" panose="02020603050405020304" pitchFamily="18" charset="0"/>
              </a:rPr>
              <a:t> состоянием действующих трубопроводов</a:t>
            </a:r>
            <a:endParaRPr lang="ru-RU" altLang="ru-RU" sz="2400">
              <a:solidFill>
                <a:schemeClr val="accent2"/>
              </a:solidFill>
            </a:endParaRPr>
          </a:p>
          <a:p>
            <a:pPr eaLnBrk="1" hangingPunct="1">
              <a:spcBef>
                <a:spcPct val="0"/>
              </a:spcBef>
            </a:pPr>
            <a:r>
              <a:rPr lang="ru-RU" altLang="ru-RU" sz="2400">
                <a:solidFill>
                  <a:schemeClr val="accent2"/>
                </a:solidFill>
              </a:rPr>
              <a:t> </a:t>
            </a:r>
            <a:r>
              <a:rPr lang="ru-RU" altLang="ru-RU" sz="2400">
                <a:solidFill>
                  <a:schemeClr val="accent2"/>
                </a:solidFill>
                <a:cs typeface="Times New Roman" panose="02020603050405020304" pitchFamily="18" charset="0"/>
              </a:rPr>
              <a:t>внедр</a:t>
            </a:r>
            <a:r>
              <a:rPr lang="ru-RU" altLang="ru-RU" sz="2400">
                <a:solidFill>
                  <a:schemeClr val="accent2"/>
                </a:solidFill>
              </a:rPr>
              <a:t>ение</a:t>
            </a:r>
            <a:r>
              <a:rPr lang="ru-RU" altLang="ru-RU" sz="2400">
                <a:solidFill>
                  <a:schemeClr val="accent2"/>
                </a:solidFill>
                <a:cs typeface="Times New Roman" panose="02020603050405020304" pitchFamily="18" charset="0"/>
              </a:rPr>
              <a:t> бестраншейны</a:t>
            </a:r>
            <a:r>
              <a:rPr lang="ru-RU" altLang="ru-RU" sz="2400">
                <a:solidFill>
                  <a:schemeClr val="accent2"/>
                </a:solidFill>
              </a:rPr>
              <a:t>х («анти - диггерных»)</a:t>
            </a:r>
            <a:r>
              <a:rPr lang="ru-RU" altLang="ru-RU" sz="2400">
                <a:solidFill>
                  <a:schemeClr val="accent2"/>
                </a:solidFill>
                <a:cs typeface="Times New Roman" panose="02020603050405020304" pitchFamily="18" charset="0"/>
              </a:rPr>
              <a:t> метод</a:t>
            </a:r>
            <a:r>
              <a:rPr lang="ru-RU" altLang="ru-RU" sz="2400">
                <a:solidFill>
                  <a:schemeClr val="accent2"/>
                </a:solidFill>
              </a:rPr>
              <a:t>ов</a:t>
            </a:r>
          </a:p>
          <a:p>
            <a:pPr eaLnBrk="1" hangingPunct="1">
              <a:spcBef>
                <a:spcPct val="0"/>
              </a:spcBef>
              <a:buFontTx/>
              <a:buNone/>
            </a:pPr>
            <a:r>
              <a:rPr lang="ru-RU" altLang="ru-RU" sz="2400">
                <a:solidFill>
                  <a:schemeClr val="accent2"/>
                </a:solidFill>
              </a:rPr>
              <a:t>  мониторинга и</a:t>
            </a:r>
            <a:r>
              <a:rPr lang="ru-RU" altLang="ru-RU" sz="2400">
                <a:solidFill>
                  <a:schemeClr val="accent2"/>
                </a:solidFill>
                <a:cs typeface="Times New Roman" panose="02020603050405020304" pitchFamily="18" charset="0"/>
              </a:rPr>
              <a:t> ремонта</a:t>
            </a:r>
            <a:r>
              <a:rPr lang="ru-RU" altLang="ru-RU" sz="2400">
                <a:solidFill>
                  <a:schemeClr val="accent2"/>
                </a:solidFill>
              </a:rPr>
              <a:t>, проведение операций в недоступных и</a:t>
            </a:r>
          </a:p>
          <a:p>
            <a:pPr eaLnBrk="1" hangingPunct="1">
              <a:spcBef>
                <a:spcPct val="0"/>
              </a:spcBef>
              <a:buFontTx/>
              <a:buNone/>
            </a:pPr>
            <a:r>
              <a:rPr lang="ru-RU" altLang="ru-RU" sz="2400">
                <a:solidFill>
                  <a:schemeClr val="accent2"/>
                </a:solidFill>
              </a:rPr>
              <a:t>  опасных для человека зонах, установка бандажей</a:t>
            </a:r>
          </a:p>
          <a:p>
            <a:pPr eaLnBrk="1" hangingPunct="1">
              <a:spcBef>
                <a:spcPct val="0"/>
              </a:spcBef>
            </a:pPr>
            <a:r>
              <a:rPr lang="ru-RU" altLang="ru-RU" sz="2400">
                <a:solidFill>
                  <a:schemeClr val="accent2"/>
                </a:solidFill>
              </a:rPr>
              <a:t> </a:t>
            </a:r>
            <a:r>
              <a:rPr lang="ru-RU" altLang="ru-RU" sz="2400">
                <a:solidFill>
                  <a:schemeClr val="accent2"/>
                </a:solidFill>
                <a:cs typeface="Times New Roman" panose="02020603050405020304" pitchFamily="18" charset="0"/>
              </a:rPr>
              <a:t>реноваци</a:t>
            </a:r>
            <a:r>
              <a:rPr lang="ru-RU" altLang="ru-RU" sz="2400">
                <a:solidFill>
                  <a:schemeClr val="accent2"/>
                </a:solidFill>
              </a:rPr>
              <a:t>я</a:t>
            </a:r>
            <a:r>
              <a:rPr lang="ru-RU" altLang="ru-RU" sz="2400">
                <a:solidFill>
                  <a:schemeClr val="accent2"/>
                </a:solidFill>
                <a:cs typeface="Times New Roman" panose="02020603050405020304" pitchFamily="18" charset="0"/>
              </a:rPr>
              <a:t> и санаци</a:t>
            </a:r>
            <a:r>
              <a:rPr lang="ru-RU" altLang="ru-RU" sz="2400">
                <a:solidFill>
                  <a:schemeClr val="accent2"/>
                </a:solidFill>
              </a:rPr>
              <a:t>я</a:t>
            </a:r>
            <a:r>
              <a:rPr lang="ru-RU" altLang="ru-RU" sz="2400">
                <a:solidFill>
                  <a:schemeClr val="accent2"/>
                </a:solidFill>
                <a:cs typeface="Times New Roman" panose="02020603050405020304" pitchFamily="18" charset="0"/>
              </a:rPr>
              <a:t> ветхих магистралей</a:t>
            </a:r>
            <a:r>
              <a:rPr lang="ru-RU" altLang="ru-RU" sz="2400">
                <a:solidFill>
                  <a:schemeClr val="accent2"/>
                </a:solidFill>
              </a:rPr>
              <a:t>, в том числе по</a:t>
            </a:r>
          </a:p>
          <a:p>
            <a:pPr eaLnBrk="1" hangingPunct="1">
              <a:spcBef>
                <a:spcPct val="0"/>
              </a:spcBef>
              <a:buFontTx/>
              <a:buNone/>
            </a:pPr>
            <a:r>
              <a:rPr lang="ru-RU" altLang="ru-RU" sz="2400">
                <a:solidFill>
                  <a:schemeClr val="accent2"/>
                </a:solidFill>
              </a:rPr>
              <a:t>  прогрессивной технологии релайнинга</a:t>
            </a:r>
            <a:r>
              <a:rPr lang="en-US" altLang="ru-RU" sz="2400">
                <a:solidFill>
                  <a:schemeClr val="accent2"/>
                </a:solidFill>
              </a:rPr>
              <a:t> (</a:t>
            </a:r>
            <a:r>
              <a:rPr lang="ru-RU" altLang="ru-RU" sz="2400">
                <a:solidFill>
                  <a:schemeClr val="accent2"/>
                </a:solidFill>
              </a:rPr>
              <a:t>восстановление</a:t>
            </a:r>
          </a:p>
          <a:p>
            <a:pPr eaLnBrk="1" hangingPunct="1">
              <a:spcBef>
                <a:spcPct val="0"/>
              </a:spcBef>
              <a:buFontTx/>
              <a:buNone/>
            </a:pPr>
            <a:r>
              <a:rPr lang="ru-RU" altLang="ru-RU" sz="2400">
                <a:solidFill>
                  <a:schemeClr val="accent2"/>
                </a:solidFill>
              </a:rPr>
              <a:t>  трубопровода протяжкой полиэтилена) с предварительной</a:t>
            </a:r>
          </a:p>
          <a:p>
            <a:pPr eaLnBrk="1" hangingPunct="1">
              <a:spcBef>
                <a:spcPct val="0"/>
              </a:spcBef>
              <a:buFontTx/>
              <a:buNone/>
            </a:pPr>
            <a:r>
              <a:rPr lang="ru-RU" altLang="ru-RU" sz="2400">
                <a:solidFill>
                  <a:schemeClr val="accent2"/>
                </a:solidFill>
              </a:rPr>
              <a:t>  механической обработкой внутренней поверхности трубы</a:t>
            </a:r>
          </a:p>
          <a:p>
            <a:pPr eaLnBrk="1" hangingPunct="1">
              <a:spcBef>
                <a:spcPct val="0"/>
              </a:spcBef>
            </a:pPr>
            <a:r>
              <a:rPr lang="ru-RU" altLang="ru-RU" sz="2400">
                <a:solidFill>
                  <a:schemeClr val="accent2"/>
                </a:solidFill>
              </a:rPr>
              <a:t> </a:t>
            </a:r>
            <a:r>
              <a:rPr lang="ru-RU" altLang="ru-RU" sz="2400">
                <a:solidFill>
                  <a:schemeClr val="accent2"/>
                </a:solidFill>
                <a:cs typeface="Times New Roman" panose="02020603050405020304" pitchFamily="18" charset="0"/>
              </a:rPr>
              <a:t>экологический мониторинг </a:t>
            </a:r>
            <a:r>
              <a:rPr lang="ru-RU" altLang="ru-RU" sz="2400">
                <a:solidFill>
                  <a:schemeClr val="accent2"/>
                </a:solidFill>
              </a:rPr>
              <a:t>подземных </a:t>
            </a:r>
            <a:r>
              <a:rPr lang="ru-RU" altLang="ru-RU" sz="2400">
                <a:solidFill>
                  <a:schemeClr val="accent2"/>
                </a:solidFill>
                <a:cs typeface="Times New Roman" panose="02020603050405020304" pitchFamily="18" charset="0"/>
              </a:rPr>
              <a:t>сетей</a:t>
            </a:r>
            <a:endParaRPr lang="ru-RU" altLang="ru-RU" sz="2400">
              <a:solidFill>
                <a:schemeClr val="accent2"/>
              </a:solidFill>
            </a:endParaRPr>
          </a:p>
          <a:p>
            <a:pPr eaLnBrk="1" hangingPunct="1">
              <a:spcBef>
                <a:spcPct val="0"/>
              </a:spcBef>
            </a:pPr>
            <a:r>
              <a:rPr lang="ru-RU" altLang="ru-RU" sz="2400">
                <a:solidFill>
                  <a:schemeClr val="accent2"/>
                </a:solidFill>
              </a:rPr>
              <a:t> </a:t>
            </a:r>
            <a:r>
              <a:rPr lang="ru-RU" altLang="ru-RU" sz="2400">
                <a:solidFill>
                  <a:schemeClr val="accent2"/>
                </a:solidFill>
                <a:cs typeface="Times New Roman" panose="02020603050405020304" pitchFamily="18" charset="0"/>
              </a:rPr>
              <a:t>составл</a:t>
            </a:r>
            <a:r>
              <a:rPr lang="ru-RU" altLang="ru-RU" sz="2400">
                <a:solidFill>
                  <a:schemeClr val="accent2"/>
                </a:solidFill>
              </a:rPr>
              <a:t>ение</a:t>
            </a:r>
            <a:r>
              <a:rPr lang="ru-RU" altLang="ru-RU" sz="2400">
                <a:solidFill>
                  <a:schemeClr val="accent2"/>
                </a:solidFill>
                <a:cs typeface="Times New Roman" panose="02020603050405020304" pitchFamily="18" charset="0"/>
              </a:rPr>
              <a:t> карт подземных коммуникаций</a:t>
            </a:r>
            <a:endParaRPr lang="ru-RU" altLang="ru-RU" sz="1900">
              <a:solidFill>
                <a:schemeClr val="accent2"/>
              </a:solidFill>
            </a:endParaRPr>
          </a:p>
        </p:txBody>
      </p:sp>
    </p:spTree>
    <p:extLst>
      <p:ext uri="{BB962C8B-B14F-4D97-AF65-F5344CB8AC3E}">
        <p14:creationId xmlns:p14="http://schemas.microsoft.com/office/powerpoint/2010/main" val="90437458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83568" y="4869160"/>
            <a:ext cx="7772400" cy="1143000"/>
          </a:xfrm>
        </p:spPr>
        <p:txBody>
          <a:bodyPr/>
          <a:lstStyle/>
          <a:p>
            <a:r>
              <a:rPr lang="ru-RU" b="1" dirty="0" smtClean="0">
                <a:solidFill>
                  <a:srgbClr val="C00000"/>
                </a:solidFill>
              </a:rPr>
              <a:t>Видео ТАРИС!</a:t>
            </a:r>
            <a:endParaRPr lang="ru-RU" b="1" dirty="0">
              <a:solidFill>
                <a:srgbClr val="C00000"/>
              </a:solidFill>
            </a:endParaRPr>
          </a:p>
        </p:txBody>
      </p:sp>
    </p:spTree>
    <p:extLst>
      <p:ext uri="{BB962C8B-B14F-4D97-AF65-F5344CB8AC3E}">
        <p14:creationId xmlns:p14="http://schemas.microsoft.com/office/powerpoint/2010/main" val="420828639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2" descr="&amp;Scy;&amp;icy;&amp;scy;&amp;tcy;&amp;iecy;&amp;mcy;&amp;ycy; &amp;tcy;&amp;iecy;&amp;lcy;&amp;iecy;&amp;icy;&amp;ncy;&amp;scy;&amp;pcy;&amp;iecy;&amp;kcy;&amp;tscy;&amp;icy;&amp;icy;"/>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000" y="523875"/>
            <a:ext cx="7620000" cy="6145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5" name="Text Box 3"/>
          <p:cNvSpPr txBox="1">
            <a:spLocks noChangeArrowheads="1"/>
          </p:cNvSpPr>
          <p:nvPr/>
        </p:nvSpPr>
        <p:spPr bwMode="auto">
          <a:xfrm>
            <a:off x="5486400" y="5949950"/>
            <a:ext cx="3657600" cy="579438"/>
          </a:xfrm>
          <a:prstGeom prst="rect">
            <a:avLst/>
          </a:prstGeom>
          <a:noFill/>
          <a:ln>
            <a:noFill/>
          </a:ln>
          <a:effectLst/>
          <a:extLst>
            <a:ext uri="{909E8E84-426E-40DD-AFC4-6F175D3DCCD1}">
              <a14:hiddenFill xmlns:a14="http://schemas.microsoft.com/office/drawing/2010/main">
                <a:solidFill>
                  <a:srgbClr val="CCFFCC"/>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en-US" altLang="ru-RU"/>
              <a:t>http://www.taris.ru</a:t>
            </a:r>
            <a:endParaRPr lang="en-GB" altLang="ru-RU"/>
          </a:p>
        </p:txBody>
      </p:sp>
      <p:sp>
        <p:nvSpPr>
          <p:cNvPr id="64516" name="Rectangle 4"/>
          <p:cNvSpPr>
            <a:spLocks noChangeArrowheads="1"/>
          </p:cNvSpPr>
          <p:nvPr/>
        </p:nvSpPr>
        <p:spPr bwMode="auto">
          <a:xfrm>
            <a:off x="539750" y="-66675"/>
            <a:ext cx="8208963"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ru-RU" altLang="ru-RU" sz="2400" b="1"/>
              <a:t>Вариант автомобильной или переносной системы</a:t>
            </a:r>
            <a:r>
              <a:rPr lang="ru-RU" altLang="ru-RU" sz="2400"/>
              <a:t> </a:t>
            </a:r>
            <a:r>
              <a:rPr lang="ru-RU" altLang="ru-RU" sz="2400" b="1"/>
              <a:t>телеинспекции с кабельным барабаном  </a:t>
            </a:r>
          </a:p>
          <a:p>
            <a:pPr algn="ctr" eaLnBrk="1" hangingPunct="1">
              <a:spcBef>
                <a:spcPct val="0"/>
              </a:spcBef>
              <a:buFontTx/>
              <a:buNone/>
            </a:pPr>
            <a:r>
              <a:rPr lang="ru-RU" altLang="ru-RU" sz="2400" b="1"/>
              <a:t>(длина кабеля до 300м)</a:t>
            </a:r>
            <a:r>
              <a:rPr lang="ru-RU" altLang="ru-RU" sz="2400"/>
              <a:t> </a:t>
            </a:r>
            <a:endParaRPr lang="ru-RU" altLang="ru-RU" sz="2400" b="1"/>
          </a:p>
        </p:txBody>
      </p:sp>
    </p:spTree>
    <p:extLst>
      <p:ext uri="{BB962C8B-B14F-4D97-AF65-F5344CB8AC3E}">
        <p14:creationId xmlns:p14="http://schemas.microsoft.com/office/powerpoint/2010/main" val="82284326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a:xfrm>
            <a:off x="539750" y="260350"/>
            <a:ext cx="7772400" cy="1143000"/>
          </a:xfrm>
        </p:spPr>
        <p:txBody>
          <a:bodyPr/>
          <a:lstStyle/>
          <a:p>
            <a:pPr eaLnBrk="1" hangingPunct="1"/>
            <a:r>
              <a:rPr lang="ru-RU" altLang="ru-RU" sz="2800" b="1" smtClean="0"/>
              <a:t>Плавающий модуль для  трубопроводов</a:t>
            </a:r>
            <a:endParaRPr lang="ru-RU" altLang="ru-RU" smtClean="0"/>
          </a:p>
        </p:txBody>
      </p:sp>
      <p:sp>
        <p:nvSpPr>
          <p:cNvPr id="65539" name="Rectangle 3"/>
          <p:cNvSpPr>
            <a:spLocks noGrp="1" noChangeArrowheads="1"/>
          </p:cNvSpPr>
          <p:nvPr>
            <p:ph type="body" idx="1"/>
          </p:nvPr>
        </p:nvSpPr>
        <p:spPr/>
        <p:txBody>
          <a:bodyPr/>
          <a:lstStyle/>
          <a:p>
            <a:pPr eaLnBrk="1" hangingPunct="1">
              <a:buFontTx/>
              <a:buNone/>
            </a:pPr>
            <a:r>
              <a:rPr lang="ru-RU" altLang="ru-RU" smtClean="0"/>
              <a:t> </a:t>
            </a:r>
          </a:p>
        </p:txBody>
      </p:sp>
      <p:pic>
        <p:nvPicPr>
          <p:cNvPr id="65540" name="Picture 4" descr="&amp;rcy;&amp;ocy;&amp;bcy;&amp;ocy;&amp;tcy;&amp;ycy; &amp;dcy;&amp;lcy;&amp;yacy; &amp;tcy;&amp;iecy;&amp;lcy;&amp;iecy;&amp;icy;&amp;ncy;&amp;scy;&amp;pcy;&amp;iecy;&amp;kcy;&amp;tscy;&amp;icy;&amp;icy;"/>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5288" y="1916113"/>
            <a:ext cx="4248150" cy="356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41" name="Text Box 5"/>
          <p:cNvSpPr txBox="1">
            <a:spLocks noChangeArrowheads="1"/>
          </p:cNvSpPr>
          <p:nvPr/>
        </p:nvSpPr>
        <p:spPr bwMode="auto">
          <a:xfrm>
            <a:off x="539750" y="5805488"/>
            <a:ext cx="3657600" cy="579437"/>
          </a:xfrm>
          <a:prstGeom prst="rect">
            <a:avLst/>
          </a:prstGeom>
          <a:noFill/>
          <a:ln>
            <a:noFill/>
          </a:ln>
          <a:effectLst/>
          <a:extLst>
            <a:ext uri="{909E8E84-426E-40DD-AFC4-6F175D3DCCD1}">
              <a14:hiddenFill xmlns:a14="http://schemas.microsoft.com/office/drawing/2010/main">
                <a:solidFill>
                  <a:srgbClr val="CCFFCC"/>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en-US" altLang="ru-RU"/>
              <a:t>http://www.taris.ru</a:t>
            </a:r>
            <a:endParaRPr lang="en-GB" altLang="ru-RU"/>
          </a:p>
        </p:txBody>
      </p:sp>
      <p:sp>
        <p:nvSpPr>
          <p:cNvPr id="65542" name="Text Box 6"/>
          <p:cNvSpPr txBox="1">
            <a:spLocks noChangeArrowheads="1"/>
          </p:cNvSpPr>
          <p:nvPr/>
        </p:nvSpPr>
        <p:spPr bwMode="auto">
          <a:xfrm>
            <a:off x="5364163" y="2205038"/>
            <a:ext cx="31686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50000"/>
              </a:spcBef>
              <a:buFontTx/>
              <a:buNone/>
            </a:pPr>
            <a:endParaRPr lang="ru-RU" altLang="ru-RU" sz="2400"/>
          </a:p>
        </p:txBody>
      </p:sp>
      <p:sp>
        <p:nvSpPr>
          <p:cNvPr id="65543" name="Text Box 7"/>
          <p:cNvSpPr txBox="1">
            <a:spLocks noChangeArrowheads="1"/>
          </p:cNvSpPr>
          <p:nvPr/>
        </p:nvSpPr>
        <p:spPr bwMode="auto">
          <a:xfrm>
            <a:off x="4643438" y="1557338"/>
            <a:ext cx="3455987" cy="4621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ru-RU" altLang="ru-RU" sz="1400" b="1"/>
              <a:t>Назначение: видеодиагностика </a:t>
            </a:r>
            <a:r>
              <a:rPr lang="ru-RU" altLang="ru-RU" sz="1400"/>
              <a:t>(телеинспекция) частично заполненных трубопроводов и коллекторов диаметром от 450 мм (минимальный проходной диаметр 450 мм).  </a:t>
            </a:r>
            <a:endParaRPr lang="ru-RU" altLang="ru-RU" sz="1400">
              <a:hlinkClick r:id="rId3"/>
            </a:endParaRPr>
          </a:p>
          <a:p>
            <a:pPr algn="ctr" eaLnBrk="1" hangingPunct="1">
              <a:spcBef>
                <a:spcPct val="0"/>
              </a:spcBef>
              <a:buFontTx/>
              <a:buNone/>
            </a:pPr>
            <a:endParaRPr lang="ru-RU" altLang="ru-RU" sz="1400" b="1"/>
          </a:p>
          <a:p>
            <a:pPr algn="ctr" eaLnBrk="1" hangingPunct="1">
              <a:spcBef>
                <a:spcPct val="0"/>
              </a:spcBef>
              <a:buFontTx/>
              <a:buNone/>
            </a:pPr>
            <a:r>
              <a:rPr lang="ru-RU" altLang="ru-RU" sz="1400" b="1"/>
              <a:t>Отличительные особенности:</a:t>
            </a:r>
            <a:endParaRPr lang="ru-RU" altLang="ru-RU" sz="1400"/>
          </a:p>
          <a:p>
            <a:pPr algn="ctr" eaLnBrk="1" hangingPunct="1">
              <a:spcBef>
                <a:spcPct val="0"/>
              </a:spcBef>
            </a:pPr>
            <a:r>
              <a:rPr lang="en-US" altLang="ru-RU" sz="1400"/>
              <a:t> </a:t>
            </a:r>
            <a:r>
              <a:rPr lang="ru-RU" altLang="ru-RU" sz="1400"/>
              <a:t>Стабилизация – плавающий модуль </a:t>
            </a:r>
            <a:r>
              <a:rPr lang="en-US" altLang="ru-RU" sz="1400"/>
              <a:t> </a:t>
            </a:r>
            <a:r>
              <a:rPr lang="ru-RU" altLang="ru-RU" sz="1400"/>
              <a:t>возвращается в вертикальное положение при опрокидывании </a:t>
            </a:r>
          </a:p>
          <a:p>
            <a:pPr algn="ctr" eaLnBrk="1" hangingPunct="1">
              <a:spcBef>
                <a:spcPct val="0"/>
              </a:spcBef>
            </a:pPr>
            <a:r>
              <a:rPr lang="en-US" altLang="ru-RU" sz="1400"/>
              <a:t> </a:t>
            </a:r>
            <a:r>
              <a:rPr lang="ru-RU" altLang="ru-RU" sz="1400"/>
              <a:t>Защита дна пластинами из нержавеющей стали </a:t>
            </a:r>
          </a:p>
          <a:p>
            <a:pPr algn="ctr" eaLnBrk="1" hangingPunct="1">
              <a:spcBef>
                <a:spcPct val="0"/>
              </a:spcBef>
            </a:pPr>
            <a:r>
              <a:rPr lang="en-US" altLang="ru-RU" sz="1400"/>
              <a:t> </a:t>
            </a:r>
            <a:r>
              <a:rPr lang="ru-RU" altLang="ru-RU" sz="1400"/>
              <a:t>Защита корпуса трубками из нержавеющей стали </a:t>
            </a:r>
          </a:p>
          <a:p>
            <a:pPr algn="ctr" eaLnBrk="1" hangingPunct="1">
              <a:spcBef>
                <a:spcPct val="0"/>
              </a:spcBef>
              <a:buFontTx/>
              <a:buNone/>
            </a:pPr>
            <a:r>
              <a:rPr lang="ru-RU" altLang="ru-RU" sz="1400"/>
              <a:t> </a:t>
            </a:r>
            <a:endParaRPr lang="ru-RU" altLang="ru-RU" sz="1400" b="1"/>
          </a:p>
          <a:p>
            <a:pPr algn="ctr" eaLnBrk="1" hangingPunct="1">
              <a:spcBef>
                <a:spcPct val="0"/>
              </a:spcBef>
              <a:buFontTx/>
              <a:buNone/>
            </a:pPr>
            <a:r>
              <a:rPr lang="ru-RU" altLang="ru-RU" sz="1400" b="1"/>
              <a:t>Состав:</a:t>
            </a:r>
            <a:endParaRPr lang="ru-RU" altLang="ru-RU" sz="1400"/>
          </a:p>
          <a:p>
            <a:pPr eaLnBrk="1" hangingPunct="1">
              <a:spcBef>
                <a:spcPct val="0"/>
              </a:spcBef>
            </a:pPr>
            <a:r>
              <a:rPr lang="en-US" altLang="ru-RU" sz="1400"/>
              <a:t> </a:t>
            </a:r>
            <a:r>
              <a:rPr lang="ru-RU" altLang="ru-RU" sz="1400"/>
              <a:t>Коммутационная коробка, заполняемая сухим азотом </a:t>
            </a:r>
          </a:p>
          <a:p>
            <a:pPr eaLnBrk="1" hangingPunct="1">
              <a:spcBef>
                <a:spcPct val="0"/>
              </a:spcBef>
            </a:pPr>
            <a:r>
              <a:rPr lang="en-US" altLang="ru-RU" sz="1400"/>
              <a:t> </a:t>
            </a:r>
            <a:r>
              <a:rPr lang="ru-RU" altLang="ru-RU" sz="1400"/>
              <a:t>Цветная поворотная видеокамера с zoom</a:t>
            </a:r>
          </a:p>
          <a:p>
            <a:pPr eaLnBrk="1" hangingPunct="1">
              <a:spcBef>
                <a:spcPct val="0"/>
              </a:spcBef>
            </a:pPr>
            <a:r>
              <a:rPr lang="en-US" altLang="ru-RU" sz="1400"/>
              <a:t> </a:t>
            </a:r>
            <a:r>
              <a:rPr lang="ru-RU" altLang="ru-RU" sz="1400"/>
              <a:t>Система дополнительного освещения</a:t>
            </a:r>
            <a:r>
              <a:rPr lang="ru-RU" altLang="ru-RU" sz="1200"/>
              <a:t> </a:t>
            </a:r>
          </a:p>
          <a:p>
            <a:pPr algn="ctr" eaLnBrk="1" hangingPunct="1">
              <a:spcBef>
                <a:spcPct val="50000"/>
              </a:spcBef>
              <a:buFontTx/>
              <a:buNone/>
            </a:pPr>
            <a:endParaRPr lang="ru-RU" altLang="ru-RU" sz="1200"/>
          </a:p>
        </p:txBody>
      </p:sp>
    </p:spTree>
    <p:extLst>
      <p:ext uri="{BB962C8B-B14F-4D97-AF65-F5344CB8AC3E}">
        <p14:creationId xmlns:p14="http://schemas.microsoft.com/office/powerpoint/2010/main" val="202024829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2" descr="c200pake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42988" y="1773238"/>
            <a:ext cx="6858000" cy="3756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3" name="Text Box 3"/>
          <p:cNvSpPr txBox="1">
            <a:spLocks noChangeArrowheads="1"/>
          </p:cNvSpPr>
          <p:nvPr/>
        </p:nvSpPr>
        <p:spPr bwMode="auto">
          <a:xfrm>
            <a:off x="2667000" y="5791200"/>
            <a:ext cx="3657600" cy="579438"/>
          </a:xfrm>
          <a:prstGeom prst="rect">
            <a:avLst/>
          </a:prstGeom>
          <a:noFill/>
          <a:ln>
            <a:noFill/>
          </a:ln>
          <a:effectLst/>
          <a:extLst>
            <a:ext uri="{909E8E84-426E-40DD-AFC4-6F175D3DCCD1}">
              <a14:hiddenFill xmlns:a14="http://schemas.microsoft.com/office/drawing/2010/main">
                <a:solidFill>
                  <a:srgbClr val="CCFFCC"/>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en-US" altLang="ru-RU"/>
              <a:t>http://www.taris.ru</a:t>
            </a:r>
            <a:endParaRPr lang="en-GB" altLang="ru-RU"/>
          </a:p>
        </p:txBody>
      </p:sp>
      <p:sp>
        <p:nvSpPr>
          <p:cNvPr id="66564" name="Rectangle 4"/>
          <p:cNvSpPr>
            <a:spLocks noChangeArrowheads="1"/>
          </p:cNvSpPr>
          <p:nvPr/>
        </p:nvSpPr>
        <p:spPr bwMode="auto">
          <a:xfrm>
            <a:off x="1908175" y="549275"/>
            <a:ext cx="5592763"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ru-RU" altLang="ru-RU" sz="2400" b="1"/>
              <a:t>Пневматический пакер для установки </a:t>
            </a:r>
          </a:p>
          <a:p>
            <a:pPr algn="ctr" eaLnBrk="1" hangingPunct="1">
              <a:spcBef>
                <a:spcPct val="0"/>
              </a:spcBef>
              <a:buFontTx/>
              <a:buNone/>
            </a:pPr>
            <a:r>
              <a:rPr lang="ru-RU" altLang="ru-RU" sz="2400" b="1"/>
              <a:t>ремонтных бандажей</a:t>
            </a:r>
            <a:r>
              <a:rPr lang="ru-RU" altLang="ru-RU" sz="2400"/>
              <a:t> </a:t>
            </a:r>
          </a:p>
        </p:txBody>
      </p:sp>
    </p:spTree>
    <p:extLst>
      <p:ext uri="{BB962C8B-B14F-4D97-AF65-F5344CB8AC3E}">
        <p14:creationId xmlns:p14="http://schemas.microsoft.com/office/powerpoint/2010/main" val="215646827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2" descr="pakers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92275" y="692150"/>
            <a:ext cx="54102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87" name="Rectangle 3"/>
          <p:cNvSpPr>
            <a:spLocks noChangeArrowheads="1"/>
          </p:cNvSpPr>
          <p:nvPr/>
        </p:nvSpPr>
        <p:spPr bwMode="auto">
          <a:xfrm>
            <a:off x="228600" y="4572000"/>
            <a:ext cx="8229600" cy="1704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buFontTx/>
              <a:buNone/>
            </a:pPr>
            <a:endParaRPr lang="en-US" altLang="ru-RU" sz="1400">
              <a:latin typeface="Verdana" panose="020B0604030504040204" pitchFamily="34" charset="0"/>
            </a:endParaRPr>
          </a:p>
          <a:p>
            <a:pPr algn="just" eaLnBrk="1" hangingPunct="1">
              <a:spcBef>
                <a:spcPct val="0"/>
              </a:spcBef>
              <a:buFontTx/>
              <a:buNone/>
            </a:pPr>
            <a:endParaRPr lang="en-US" altLang="ru-RU" sz="1400">
              <a:latin typeface="Verdana" panose="020B0604030504040204" pitchFamily="34" charset="0"/>
            </a:endParaRPr>
          </a:p>
          <a:p>
            <a:pPr algn="just" eaLnBrk="1" hangingPunct="1">
              <a:spcBef>
                <a:spcPct val="0"/>
              </a:spcBef>
              <a:buFontTx/>
              <a:buNone/>
            </a:pPr>
            <a:r>
              <a:rPr lang="ru-RU" altLang="ru-RU" sz="1400">
                <a:latin typeface="Verdana" panose="020B0604030504040204" pitchFamily="34" charset="0"/>
              </a:rPr>
              <a:t>Устанавливаемый </a:t>
            </a:r>
            <a:r>
              <a:rPr lang="ru-RU" altLang="ru-RU" sz="1400" b="1">
                <a:latin typeface="Verdana" panose="020B0604030504040204" pitchFamily="34" charset="0"/>
              </a:rPr>
              <a:t>бандаж</a:t>
            </a:r>
            <a:r>
              <a:rPr lang="ru-RU" altLang="ru-RU" sz="1400">
                <a:latin typeface="Verdana" panose="020B0604030504040204" pitchFamily="34" charset="0"/>
              </a:rPr>
              <a:t> состоит из металлической обечайки и слоя ткани, пропитанной полимером. Под действием давления, подаваемого по шлангам, пакер раздувается и прижимает обечайку с полимером к стенкам трубы. Применяются обечайки из нержавеющей стали или из углеродистой стали. Вместо ткани с полимером в качестве материала для герметизации дефекта может применяться слой резины</a:t>
            </a:r>
          </a:p>
          <a:p>
            <a:pPr algn="just">
              <a:spcBef>
                <a:spcPct val="0"/>
              </a:spcBef>
              <a:buFontTx/>
              <a:buNone/>
            </a:pPr>
            <a:endParaRPr lang="ru-RU" altLang="ru-RU" sz="3600"/>
          </a:p>
        </p:txBody>
      </p:sp>
      <p:sp>
        <p:nvSpPr>
          <p:cNvPr id="67588" name="Text Box 4"/>
          <p:cNvSpPr txBox="1">
            <a:spLocks noChangeArrowheads="1"/>
          </p:cNvSpPr>
          <p:nvPr/>
        </p:nvSpPr>
        <p:spPr bwMode="auto">
          <a:xfrm>
            <a:off x="2743200" y="6019800"/>
            <a:ext cx="3657600" cy="579438"/>
          </a:xfrm>
          <a:prstGeom prst="rect">
            <a:avLst/>
          </a:prstGeom>
          <a:noFill/>
          <a:ln>
            <a:noFill/>
          </a:ln>
          <a:effectLst/>
          <a:extLst>
            <a:ext uri="{909E8E84-426E-40DD-AFC4-6F175D3DCCD1}">
              <a14:hiddenFill xmlns:a14="http://schemas.microsoft.com/office/drawing/2010/main">
                <a:solidFill>
                  <a:srgbClr val="CCFFCC"/>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en-US" altLang="ru-RU"/>
              <a:t>http://www.taris.ru</a:t>
            </a:r>
            <a:endParaRPr lang="en-GB" altLang="ru-RU"/>
          </a:p>
        </p:txBody>
      </p:sp>
    </p:spTree>
    <p:extLst>
      <p:ext uri="{BB962C8B-B14F-4D97-AF65-F5344CB8AC3E}">
        <p14:creationId xmlns:p14="http://schemas.microsoft.com/office/powerpoint/2010/main" val="49230310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ChangeArrowheads="1"/>
          </p:cNvSpPr>
          <p:nvPr/>
        </p:nvSpPr>
        <p:spPr bwMode="auto">
          <a:xfrm>
            <a:off x="228600" y="1524000"/>
            <a:ext cx="3657600" cy="419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ru-RU" sz="1200">
              <a:latin typeface="Tahoma" panose="020B0604030504040204" pitchFamily="34" charset="0"/>
            </a:endParaRPr>
          </a:p>
          <a:p>
            <a:pPr eaLnBrk="1" hangingPunct="1">
              <a:spcBef>
                <a:spcPct val="0"/>
              </a:spcBef>
              <a:buFontTx/>
              <a:buNone/>
            </a:pPr>
            <a:r>
              <a:rPr lang="ru-RU" altLang="ru-RU" sz="1800" u="sng">
                <a:latin typeface="Tahoma" panose="020B0604030504040204" pitchFamily="34" charset="0"/>
              </a:rPr>
              <a:t>Стрелками на схеме обозначены:</a:t>
            </a:r>
            <a:br>
              <a:rPr lang="ru-RU" altLang="ru-RU" sz="1800" u="sng">
                <a:latin typeface="Tahoma" panose="020B0604030504040204" pitchFamily="34" charset="0"/>
              </a:rPr>
            </a:br>
            <a:r>
              <a:rPr lang="ru-RU" altLang="ru-RU" sz="1400" b="1">
                <a:latin typeface="Tahoma" panose="020B0604030504040204" pitchFamily="34" charset="0"/>
              </a:rPr>
              <a:t>А</a:t>
            </a:r>
            <a:r>
              <a:rPr lang="ru-RU" altLang="ru-RU" sz="1400">
                <a:latin typeface="Tahoma" panose="020B0604030504040204" pitchFamily="34" charset="0"/>
              </a:rPr>
              <a:t> - перемещение робота за счет колесного привода, </a:t>
            </a:r>
            <a:r>
              <a:rPr lang="en-US" altLang="ru-RU" sz="1400">
                <a:latin typeface="Tahoma" panose="020B0604030504040204" pitchFamily="34" charset="0"/>
              </a:rPr>
              <a:t> </a:t>
            </a:r>
          </a:p>
          <a:p>
            <a:pPr eaLnBrk="1" hangingPunct="1">
              <a:spcBef>
                <a:spcPct val="0"/>
              </a:spcBef>
              <a:buFontTx/>
              <a:buNone/>
            </a:pPr>
            <a:r>
              <a:rPr lang="ru-RU" altLang="ru-RU" sz="1400">
                <a:latin typeface="Tahoma" panose="020B0604030504040204" pitchFamily="34" charset="0"/>
              </a:rPr>
              <a:t>скорость от 0 до 0,2 м/с.</a:t>
            </a:r>
            <a:br>
              <a:rPr lang="ru-RU" altLang="ru-RU" sz="1400">
                <a:latin typeface="Tahoma" panose="020B0604030504040204" pitchFamily="34" charset="0"/>
              </a:rPr>
            </a:br>
            <a:r>
              <a:rPr lang="ru-RU" altLang="ru-RU" sz="1400" b="1">
                <a:latin typeface="Tahoma" panose="020B0604030504040204" pitchFamily="34" charset="0"/>
              </a:rPr>
              <a:t>В</a:t>
            </a:r>
            <a:r>
              <a:rPr lang="ru-RU" altLang="ru-RU" sz="1400">
                <a:latin typeface="Tahoma" panose="020B0604030504040204" pitchFamily="34" charset="0"/>
              </a:rPr>
              <a:t> - выдвижение упора, усилие 500 Н.</a:t>
            </a:r>
            <a:br>
              <a:rPr lang="ru-RU" altLang="ru-RU" sz="1400">
                <a:latin typeface="Tahoma" panose="020B0604030504040204" pitchFamily="34" charset="0"/>
              </a:rPr>
            </a:br>
            <a:r>
              <a:rPr lang="ru-RU" altLang="ru-RU" sz="1400" b="1">
                <a:latin typeface="Tahoma" panose="020B0604030504040204" pitchFamily="34" charset="0"/>
              </a:rPr>
              <a:t>С</a:t>
            </a:r>
            <a:r>
              <a:rPr lang="ru-RU" altLang="ru-RU" sz="1400">
                <a:latin typeface="Tahoma" panose="020B0604030504040204" pitchFamily="34" charset="0"/>
              </a:rPr>
              <a:t> - выдвижение рабочего органа, ход 100 мм, усилие 500 Н.</a:t>
            </a:r>
            <a:br>
              <a:rPr lang="ru-RU" altLang="ru-RU" sz="1400">
                <a:latin typeface="Tahoma" panose="020B0604030504040204" pitchFamily="34" charset="0"/>
              </a:rPr>
            </a:br>
            <a:r>
              <a:rPr lang="ru-RU" altLang="ru-RU" sz="1400" b="1">
                <a:latin typeface="Tahoma" panose="020B0604030504040204" pitchFamily="34" charset="0"/>
              </a:rPr>
              <a:t>D</a:t>
            </a:r>
            <a:r>
              <a:rPr lang="ru-RU" altLang="ru-RU" sz="1400">
                <a:latin typeface="Tahoma" panose="020B0604030504040204" pitchFamily="34" charset="0"/>
              </a:rPr>
              <a:t> - поперечная подача шпинделя, </a:t>
            </a:r>
          </a:p>
          <a:p>
            <a:pPr eaLnBrk="1" hangingPunct="1">
              <a:spcBef>
                <a:spcPct val="0"/>
              </a:spcBef>
              <a:buFontTx/>
              <a:buNone/>
            </a:pPr>
            <a:r>
              <a:rPr lang="ru-RU" altLang="ru-RU" sz="1400">
                <a:latin typeface="Tahoma" panose="020B0604030504040204" pitchFamily="34" charset="0"/>
              </a:rPr>
              <a:t>     ход 50 мм, усилие 500 Н.</a:t>
            </a:r>
            <a:br>
              <a:rPr lang="ru-RU" altLang="ru-RU" sz="1400">
                <a:latin typeface="Tahoma" panose="020B0604030504040204" pitchFamily="34" charset="0"/>
              </a:rPr>
            </a:br>
            <a:r>
              <a:rPr lang="ru-RU" altLang="ru-RU" sz="1400" b="1">
                <a:latin typeface="Tahoma" panose="020B0604030504040204" pitchFamily="34" charset="0"/>
              </a:rPr>
              <a:t>Е</a:t>
            </a:r>
            <a:r>
              <a:rPr lang="ru-RU" altLang="ru-RU" sz="1400">
                <a:latin typeface="Tahoma" panose="020B0604030504040204" pitchFamily="34" charset="0"/>
              </a:rPr>
              <a:t> - ротация рабочего органа, </a:t>
            </a:r>
          </a:p>
          <a:p>
            <a:pPr eaLnBrk="1" hangingPunct="1">
              <a:spcBef>
                <a:spcPct val="0"/>
              </a:spcBef>
              <a:buFontTx/>
              <a:buNone/>
            </a:pPr>
            <a:r>
              <a:rPr lang="ru-RU" altLang="ru-RU" sz="1400">
                <a:latin typeface="Tahoma" panose="020B0604030504040204" pitchFamily="34" charset="0"/>
              </a:rPr>
              <a:t>     угол ±180°, момент 50 Нм.</a:t>
            </a:r>
            <a:br>
              <a:rPr lang="ru-RU" altLang="ru-RU" sz="1400">
                <a:latin typeface="Tahoma" panose="020B0604030504040204" pitchFamily="34" charset="0"/>
              </a:rPr>
            </a:br>
            <a:r>
              <a:rPr lang="ru-RU" altLang="ru-RU" sz="1400" b="1">
                <a:latin typeface="Tahoma" panose="020B0604030504040204" pitchFamily="34" charset="0"/>
              </a:rPr>
              <a:t>F</a:t>
            </a:r>
            <a:r>
              <a:rPr lang="ru-RU" altLang="ru-RU" sz="1400">
                <a:latin typeface="Tahoma" panose="020B0604030504040204" pitchFamily="34" charset="0"/>
              </a:rPr>
              <a:t> - качание видеокамеры, угол качания ±140°.</a:t>
            </a:r>
            <a:br>
              <a:rPr lang="ru-RU" altLang="ru-RU" sz="1400">
                <a:latin typeface="Tahoma" panose="020B0604030504040204" pitchFamily="34" charset="0"/>
              </a:rPr>
            </a:br>
            <a:r>
              <a:rPr lang="ru-RU" altLang="ru-RU" sz="1400" b="1">
                <a:latin typeface="Tahoma" panose="020B0604030504040204" pitchFamily="34" charset="0"/>
              </a:rPr>
              <a:t>G</a:t>
            </a:r>
            <a:r>
              <a:rPr lang="ru-RU" altLang="ru-RU" sz="1400">
                <a:latin typeface="Tahoma" panose="020B0604030504040204" pitchFamily="34" charset="0"/>
              </a:rPr>
              <a:t> - стеклоочиститель видеокамеры.</a:t>
            </a:r>
            <a:br>
              <a:rPr lang="ru-RU" altLang="ru-RU" sz="1400">
                <a:latin typeface="Tahoma" panose="020B0604030504040204" pitchFamily="34" charset="0"/>
              </a:rPr>
            </a:br>
            <a:r>
              <a:rPr lang="ru-RU" altLang="ru-RU" sz="1400" b="1">
                <a:latin typeface="Tahoma" panose="020B0604030504040204" pitchFamily="34" charset="0"/>
              </a:rPr>
              <a:t>H</a:t>
            </a:r>
            <a:r>
              <a:rPr lang="ru-RU" altLang="ru-RU" sz="1400">
                <a:latin typeface="Tahoma" panose="020B0604030504040204" pitchFamily="34" charset="0"/>
              </a:rPr>
              <a:t> - вращение шпинделя с инструментом.</a:t>
            </a:r>
          </a:p>
        </p:txBody>
      </p:sp>
      <p:pic>
        <p:nvPicPr>
          <p:cNvPr id="68611" name="Picture 3" descr="c200_shema"/>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33800" y="1752600"/>
            <a:ext cx="5257800"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2" name="Text Box 4"/>
          <p:cNvSpPr txBox="1">
            <a:spLocks noChangeArrowheads="1"/>
          </p:cNvSpPr>
          <p:nvPr/>
        </p:nvSpPr>
        <p:spPr bwMode="auto">
          <a:xfrm>
            <a:off x="2667000" y="5791200"/>
            <a:ext cx="3657600" cy="579438"/>
          </a:xfrm>
          <a:prstGeom prst="rect">
            <a:avLst/>
          </a:prstGeom>
          <a:noFill/>
          <a:ln>
            <a:noFill/>
          </a:ln>
          <a:effectLst/>
          <a:extLst>
            <a:ext uri="{909E8E84-426E-40DD-AFC4-6F175D3DCCD1}">
              <a14:hiddenFill xmlns:a14="http://schemas.microsoft.com/office/drawing/2010/main">
                <a:solidFill>
                  <a:srgbClr val="CCFFCC"/>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en-US" altLang="ru-RU"/>
              <a:t>http://www.taris.ru</a:t>
            </a:r>
            <a:endParaRPr lang="en-GB" altLang="ru-RU"/>
          </a:p>
        </p:txBody>
      </p:sp>
      <p:sp>
        <p:nvSpPr>
          <p:cNvPr id="68613" name="Text Box 5"/>
          <p:cNvSpPr txBox="1">
            <a:spLocks noChangeArrowheads="1"/>
          </p:cNvSpPr>
          <p:nvPr/>
        </p:nvSpPr>
        <p:spPr bwMode="auto">
          <a:xfrm>
            <a:off x="5435600" y="6400800"/>
            <a:ext cx="35290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50000"/>
              </a:spcBef>
              <a:buFontTx/>
              <a:buNone/>
            </a:pPr>
            <a:r>
              <a:rPr lang="ru-RU" altLang="ru-RU" sz="2400" b="1"/>
              <a:t>(видео !!!)</a:t>
            </a:r>
          </a:p>
        </p:txBody>
      </p:sp>
      <p:sp>
        <p:nvSpPr>
          <p:cNvPr id="68614" name="Text Box 6"/>
          <p:cNvSpPr txBox="1">
            <a:spLocks noChangeArrowheads="1"/>
          </p:cNvSpPr>
          <p:nvPr/>
        </p:nvSpPr>
        <p:spPr bwMode="auto">
          <a:xfrm>
            <a:off x="1547813" y="404813"/>
            <a:ext cx="6911975" cy="579437"/>
          </a:xfrm>
          <a:prstGeom prst="rect">
            <a:avLst/>
          </a:prstGeom>
          <a:noFill/>
          <a:ln>
            <a:noFill/>
          </a:ln>
          <a:effectLst/>
          <a:extLst>
            <a:ext uri="{909E8E84-426E-40DD-AFC4-6F175D3DCCD1}">
              <a14:hiddenFill xmlns:a14="http://schemas.microsoft.com/office/drawing/2010/main">
                <a:solidFill>
                  <a:srgbClr val="CCFFCC"/>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ru-RU" altLang="ru-RU" b="1"/>
              <a:t>Робототехнический комплекс С-200</a:t>
            </a:r>
            <a:endParaRPr lang="en-GB" altLang="ru-RU" b="1"/>
          </a:p>
        </p:txBody>
      </p:sp>
    </p:spTree>
    <p:extLst>
      <p:ext uri="{BB962C8B-B14F-4D97-AF65-F5344CB8AC3E}">
        <p14:creationId xmlns:p14="http://schemas.microsoft.com/office/powerpoint/2010/main" val="37902846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a:xfrm>
            <a:off x="684213" y="1989138"/>
            <a:ext cx="7772400" cy="1143000"/>
          </a:xfrm>
        </p:spPr>
        <p:txBody>
          <a:bodyPr/>
          <a:lstStyle/>
          <a:p>
            <a:pPr eaLnBrk="1" hangingPunct="1"/>
            <a:r>
              <a:rPr lang="ru-RU" altLang="ru-RU" sz="4000" b="1" dirty="0" smtClean="0"/>
              <a:t>Военные роботы России </a:t>
            </a:r>
            <a:r>
              <a:rPr lang="ru-RU" altLang="ru-RU" sz="4000" dirty="0" smtClean="0"/>
              <a:t/>
            </a:r>
            <a:br>
              <a:rPr lang="ru-RU" altLang="ru-RU" sz="4000" dirty="0" smtClean="0"/>
            </a:br>
            <a:r>
              <a:rPr lang="ru-RU" altLang="ru-RU" sz="3600" dirty="0" smtClean="0"/>
              <a:t>(новые служебные функции роботов)</a:t>
            </a:r>
          </a:p>
        </p:txBody>
      </p:sp>
    </p:spTree>
    <p:extLst>
      <p:ext uri="{BB962C8B-B14F-4D97-AF65-F5344CB8AC3E}">
        <p14:creationId xmlns:p14="http://schemas.microsoft.com/office/powerpoint/2010/main" val="1891732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362" name="Group 2"/>
          <p:cNvGrpSpPr>
            <a:grpSpLocks/>
          </p:cNvGrpSpPr>
          <p:nvPr/>
        </p:nvGrpSpPr>
        <p:grpSpPr bwMode="auto">
          <a:xfrm>
            <a:off x="827088" y="1844674"/>
            <a:ext cx="7705725" cy="4392637"/>
            <a:chOff x="521" y="845"/>
            <a:chExt cx="4854" cy="2104"/>
          </a:xfrm>
        </p:grpSpPr>
        <p:sp>
          <p:nvSpPr>
            <p:cNvPr id="15365" name="Text Box 4"/>
            <p:cNvSpPr txBox="1">
              <a:spLocks noChangeArrowheads="1"/>
            </p:cNvSpPr>
            <p:nvPr/>
          </p:nvSpPr>
          <p:spPr bwMode="auto">
            <a:xfrm>
              <a:off x="521" y="2115"/>
              <a:ext cx="2177" cy="834"/>
            </a:xfrm>
            <a:prstGeom prst="rect">
              <a:avLst/>
            </a:prstGeom>
            <a:solidFill>
              <a:schemeClr val="accent1"/>
            </a:soli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50000"/>
                </a:spcBef>
                <a:buFontTx/>
                <a:buNone/>
              </a:pPr>
              <a:r>
                <a:rPr lang="ru-RU" altLang="ru-RU" dirty="0"/>
                <a:t>Промышленные</a:t>
              </a:r>
            </a:p>
            <a:p>
              <a:pPr algn="ctr">
                <a:spcBef>
                  <a:spcPct val="50000"/>
                </a:spcBef>
                <a:buFontTx/>
                <a:buNone/>
              </a:pPr>
              <a:r>
                <a:rPr lang="ru-RU" altLang="ru-RU" dirty="0" smtClean="0"/>
                <a:t>роботы</a:t>
              </a:r>
              <a:endParaRPr lang="ru-RU" altLang="ru-RU" dirty="0"/>
            </a:p>
          </p:txBody>
        </p:sp>
        <p:sp>
          <p:nvSpPr>
            <p:cNvPr id="15366" name="Text Box 5"/>
            <p:cNvSpPr txBox="1">
              <a:spLocks noChangeArrowheads="1"/>
            </p:cNvSpPr>
            <p:nvPr/>
          </p:nvSpPr>
          <p:spPr bwMode="auto">
            <a:xfrm>
              <a:off x="3152" y="2115"/>
              <a:ext cx="2223" cy="834"/>
            </a:xfrm>
            <a:prstGeom prst="rect">
              <a:avLst/>
            </a:prstGeom>
            <a:solidFill>
              <a:schemeClr val="accent1"/>
            </a:soli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50000"/>
                </a:spcBef>
                <a:buFontTx/>
                <a:buNone/>
              </a:pPr>
              <a:r>
                <a:rPr lang="ru-RU" altLang="ru-RU" dirty="0"/>
                <a:t>Сервисные</a:t>
              </a:r>
            </a:p>
            <a:p>
              <a:pPr algn="ctr">
                <a:spcBef>
                  <a:spcPct val="50000"/>
                </a:spcBef>
                <a:buFontTx/>
                <a:buNone/>
              </a:pPr>
              <a:r>
                <a:rPr lang="ru-RU" altLang="ru-RU" dirty="0"/>
                <a:t>р</a:t>
              </a:r>
              <a:r>
                <a:rPr lang="ru-RU" altLang="ru-RU" dirty="0" smtClean="0"/>
                <a:t>оботы</a:t>
              </a:r>
              <a:endParaRPr lang="en-US" altLang="ru-RU" dirty="0"/>
            </a:p>
          </p:txBody>
        </p:sp>
        <p:sp>
          <p:nvSpPr>
            <p:cNvPr id="15367" name="Line 6"/>
            <p:cNvSpPr>
              <a:spLocks noChangeShapeType="1"/>
            </p:cNvSpPr>
            <p:nvPr/>
          </p:nvSpPr>
          <p:spPr bwMode="auto">
            <a:xfrm>
              <a:off x="703" y="845"/>
              <a:ext cx="0" cy="1224"/>
            </a:xfrm>
            <a:prstGeom prst="line">
              <a:avLst/>
            </a:prstGeom>
            <a:noFill/>
            <a:ln w="3810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15368" name="Line 7"/>
            <p:cNvSpPr>
              <a:spLocks noChangeShapeType="1"/>
            </p:cNvSpPr>
            <p:nvPr/>
          </p:nvSpPr>
          <p:spPr bwMode="auto">
            <a:xfrm>
              <a:off x="3243" y="1299"/>
              <a:ext cx="0" cy="816"/>
            </a:xfrm>
            <a:prstGeom prst="line">
              <a:avLst/>
            </a:prstGeom>
            <a:noFill/>
            <a:ln w="3810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grpSp>
      <p:sp>
        <p:nvSpPr>
          <p:cNvPr id="2" name="TextBox 1"/>
          <p:cNvSpPr txBox="1"/>
          <p:nvPr/>
        </p:nvSpPr>
        <p:spPr>
          <a:xfrm>
            <a:off x="1042988" y="333375"/>
            <a:ext cx="7632700" cy="922338"/>
          </a:xfrm>
          <a:prstGeom prst="rect">
            <a:avLst/>
          </a:prstGeom>
          <a:noFill/>
        </p:spPr>
        <p:txBody>
          <a:bodyPr>
            <a:spAutoFit/>
          </a:bodyPr>
          <a:lstStyle/>
          <a:p>
            <a:pPr algn="ctr">
              <a:defRPr/>
            </a:pPr>
            <a:r>
              <a:rPr lang="ru-RU" sz="5400" b="1" i="1" dirty="0" smtClean="0">
                <a:solidFill>
                  <a:schemeClr val="accent2"/>
                </a:solidFill>
                <a:effectLst>
                  <a:outerShdw blurRad="38100" dist="38100" dir="2700000" algn="tl">
                    <a:srgbClr val="C0C0C0"/>
                  </a:outerShdw>
                </a:effectLst>
              </a:rPr>
              <a:t>Две категории </a:t>
            </a:r>
            <a:r>
              <a:rPr lang="ru-RU" sz="5400" b="1" i="1" dirty="0">
                <a:solidFill>
                  <a:schemeClr val="accent2"/>
                </a:solidFill>
                <a:effectLst>
                  <a:outerShdw blurRad="38100" dist="38100" dir="2700000" algn="tl">
                    <a:srgbClr val="C0C0C0"/>
                  </a:outerShdw>
                </a:effectLst>
              </a:rPr>
              <a:t>роботов</a:t>
            </a:r>
            <a:endParaRPr lang="ru-RU" sz="5400" dirty="0"/>
          </a:p>
        </p:txBody>
      </p:sp>
      <p:sp>
        <p:nvSpPr>
          <p:cNvPr id="3" name="TextBox 2"/>
          <p:cNvSpPr txBox="1"/>
          <p:nvPr/>
        </p:nvSpPr>
        <p:spPr>
          <a:xfrm>
            <a:off x="1259632" y="1556792"/>
            <a:ext cx="5472608" cy="2308324"/>
          </a:xfrm>
          <a:prstGeom prst="rect">
            <a:avLst/>
          </a:prstGeom>
          <a:noFill/>
        </p:spPr>
        <p:txBody>
          <a:bodyPr wrap="square" rtlCol="0">
            <a:spAutoFit/>
          </a:bodyPr>
          <a:lstStyle/>
          <a:p>
            <a:r>
              <a:rPr lang="ru-RU" b="1" dirty="0" smtClean="0"/>
              <a:t>Назначение - промышленная автоматизация:</a:t>
            </a:r>
          </a:p>
          <a:p>
            <a:pPr marL="342900" indent="-342900">
              <a:buFont typeface="Arial" panose="020B0604020202020204" pitchFamily="34" charset="0"/>
              <a:buChar char="•"/>
            </a:pPr>
            <a:r>
              <a:rPr lang="ru-RU" b="1" dirty="0" smtClean="0"/>
              <a:t>Производство</a:t>
            </a:r>
          </a:p>
          <a:p>
            <a:pPr marL="342900" indent="-342900">
              <a:buFont typeface="Arial" panose="020B0604020202020204" pitchFamily="34" charset="0"/>
              <a:buChar char="•"/>
            </a:pPr>
            <a:r>
              <a:rPr lang="ru-RU" b="1" dirty="0" smtClean="0"/>
              <a:t>Сборка</a:t>
            </a:r>
          </a:p>
          <a:p>
            <a:pPr marL="342900" indent="-342900">
              <a:buFont typeface="Arial" panose="020B0604020202020204" pitchFamily="34" charset="0"/>
              <a:buChar char="•"/>
            </a:pPr>
            <a:r>
              <a:rPr lang="ru-RU" b="1" dirty="0" smtClean="0"/>
              <a:t>Упаковка</a:t>
            </a:r>
          </a:p>
          <a:p>
            <a:pPr marL="342900" indent="-342900">
              <a:buFont typeface="Arial" panose="020B0604020202020204" pitchFamily="34" charset="0"/>
              <a:buChar char="•"/>
            </a:pPr>
            <a:r>
              <a:rPr lang="ru-RU" b="1" dirty="0" smtClean="0"/>
              <a:t>Другое</a:t>
            </a:r>
            <a:endParaRPr lang="ru-RU" b="1" dirty="0"/>
          </a:p>
        </p:txBody>
      </p:sp>
      <p:sp>
        <p:nvSpPr>
          <p:cNvPr id="10" name="TextBox 9"/>
          <p:cNvSpPr txBox="1"/>
          <p:nvPr/>
        </p:nvSpPr>
        <p:spPr>
          <a:xfrm>
            <a:off x="5292080" y="2564904"/>
            <a:ext cx="3024336" cy="461665"/>
          </a:xfrm>
          <a:prstGeom prst="rect">
            <a:avLst/>
          </a:prstGeom>
          <a:noFill/>
        </p:spPr>
        <p:txBody>
          <a:bodyPr wrap="square" rtlCol="0">
            <a:spAutoFit/>
          </a:bodyPr>
          <a:lstStyle/>
          <a:p>
            <a:r>
              <a:rPr lang="ru-RU" b="1" dirty="0" smtClean="0"/>
              <a:t>Другое назначение</a:t>
            </a:r>
          </a:p>
        </p:txBody>
      </p:sp>
    </p:spTree>
    <p:extLst>
      <p:ext uri="{BB962C8B-B14F-4D97-AF65-F5344CB8AC3E}">
        <p14:creationId xmlns:p14="http://schemas.microsoft.com/office/powerpoint/2010/main" val="746062079"/>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339752" y="1700808"/>
            <a:ext cx="4680520" cy="1384995"/>
          </a:xfrm>
          <a:prstGeom prst="rect">
            <a:avLst/>
          </a:prstGeom>
          <a:noFill/>
        </p:spPr>
        <p:txBody>
          <a:bodyPr wrap="square" rtlCol="0">
            <a:spAutoFit/>
          </a:bodyPr>
          <a:lstStyle/>
          <a:p>
            <a:r>
              <a:rPr lang="ru-RU" sz="2800" b="1" dirty="0" smtClean="0"/>
              <a:t>Видео: </a:t>
            </a:r>
          </a:p>
          <a:p>
            <a:r>
              <a:rPr lang="ru-RU" sz="2800" b="1" dirty="0" smtClean="0"/>
              <a:t>Уран – 9</a:t>
            </a:r>
          </a:p>
          <a:p>
            <a:r>
              <a:rPr lang="ru-RU" sz="2800" b="1" dirty="0" smtClean="0"/>
              <a:t>Нерехта</a:t>
            </a:r>
            <a:endParaRPr lang="ru-RU" sz="2800" b="1" dirty="0"/>
          </a:p>
        </p:txBody>
      </p:sp>
    </p:spTree>
    <p:extLst>
      <p:ext uri="{BB962C8B-B14F-4D97-AF65-F5344CB8AC3E}">
        <p14:creationId xmlns:p14="http://schemas.microsoft.com/office/powerpoint/2010/main" val="3636176407"/>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z="2400" dirty="0"/>
              <a:t>Робототехнический комплекс "Уран-6"</a:t>
            </a:r>
            <a:br>
              <a:rPr lang="ru-RU" sz="2400" dirty="0"/>
            </a:br>
            <a:r>
              <a:rPr lang="ru-RU" sz="2400" dirty="0"/>
              <a:t>Источник: Анатолий Соколов / ИА "Оружие России"</a:t>
            </a:r>
            <a:br>
              <a:rPr lang="ru-RU" sz="2400" dirty="0"/>
            </a:br>
            <a:r>
              <a:rPr lang="ru-RU" sz="2400" dirty="0"/>
              <a:t>http://vpk.name/news/169680_rossiya_zadeistvuet_robotov_v_operacii_po_razminirovaniyu_aleppo.html</a:t>
            </a:r>
            <a:r>
              <a:rPr lang="ru-RU" dirty="0"/>
              <a:t/>
            </a:r>
            <a:br>
              <a:rPr lang="ru-RU" dirty="0"/>
            </a:br>
            <a:endParaRPr lang="ru-RU" dirty="0"/>
          </a:p>
        </p:txBody>
      </p:sp>
      <p:pic>
        <p:nvPicPr>
          <p:cNvPr id="3" name="Рисунок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1600" y="1844824"/>
            <a:ext cx="7068372" cy="4392488"/>
          </a:xfrm>
          <a:prstGeom prst="rect">
            <a:avLst/>
          </a:prstGeom>
        </p:spPr>
      </p:pic>
    </p:spTree>
    <p:extLst>
      <p:ext uri="{BB962C8B-B14F-4D97-AF65-F5344CB8AC3E}">
        <p14:creationId xmlns:p14="http://schemas.microsoft.com/office/powerpoint/2010/main" val="1639877024"/>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a:xfrm>
            <a:off x="684213" y="1989138"/>
            <a:ext cx="7772400" cy="1143000"/>
          </a:xfrm>
        </p:spPr>
        <p:txBody>
          <a:bodyPr/>
          <a:lstStyle/>
          <a:p>
            <a:pPr eaLnBrk="1" hangingPunct="1"/>
            <a:r>
              <a:rPr lang="ru-RU" altLang="ru-RU" sz="3600" b="1" smtClean="0"/>
              <a:t>Мобильные роботы для работы в средах радиоактивного загрязнения (новые служебные функции роботов)</a:t>
            </a:r>
          </a:p>
        </p:txBody>
      </p:sp>
    </p:spTree>
    <p:extLst>
      <p:ext uri="{BB962C8B-B14F-4D97-AF65-F5344CB8AC3E}">
        <p14:creationId xmlns:p14="http://schemas.microsoft.com/office/powerpoint/2010/main" val="3954590161"/>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a:xfrm>
            <a:off x="684213" y="260350"/>
            <a:ext cx="7772400" cy="1143000"/>
          </a:xfrm>
        </p:spPr>
        <p:txBody>
          <a:bodyPr/>
          <a:lstStyle/>
          <a:p>
            <a:pPr eaLnBrk="1" hangingPunct="1"/>
            <a:r>
              <a:rPr lang="ru-RU" altLang="ru-RU" sz="3200" b="1" smtClean="0"/>
              <a:t>Роботы на ликвидации последствий аварии на ЧАЭС</a:t>
            </a:r>
          </a:p>
        </p:txBody>
      </p:sp>
      <p:sp>
        <p:nvSpPr>
          <p:cNvPr id="51203" name="Text Box 3"/>
          <p:cNvSpPr txBox="1">
            <a:spLocks noChangeArrowheads="1"/>
          </p:cNvSpPr>
          <p:nvPr/>
        </p:nvSpPr>
        <p:spPr bwMode="auto">
          <a:xfrm>
            <a:off x="684213" y="5229225"/>
            <a:ext cx="860425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ru-RU" altLang="ru-RU" sz="2400" b="1" i="1"/>
              <a:t>Специализированный транспортный робот</a:t>
            </a:r>
            <a:r>
              <a:rPr lang="ru-RU" altLang="ru-RU" sz="2400" b="1"/>
              <a:t> (СТР-1)</a:t>
            </a:r>
            <a:r>
              <a:rPr lang="ru-RU" altLang="ru-RU" sz="2400"/>
              <a:t> http://chornobyl.in.ua/robot-str.html</a:t>
            </a:r>
          </a:p>
        </p:txBody>
      </p:sp>
      <p:pic>
        <p:nvPicPr>
          <p:cNvPr id="51204" name="Picture 4" descr="&amp;Rcy;&amp;ocy;&amp;bcy;&amp;ocy;&amp;tcy; &amp;Scy;&amp;Tcy;&amp;Rcy;-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58888" y="2205038"/>
            <a:ext cx="6911975" cy="287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66894756"/>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83568" y="260648"/>
            <a:ext cx="7772400" cy="1143000"/>
          </a:xfrm>
        </p:spPr>
        <p:txBody>
          <a:bodyPr/>
          <a:lstStyle/>
          <a:p>
            <a:r>
              <a:rPr lang="ru-RU" altLang="ru-RU" sz="3600" b="1" dirty="0"/>
              <a:t>Роботы на ликвидации последствий аварии на ЧАЭС</a:t>
            </a:r>
            <a:endParaRPr lang="ru-RU" sz="3600" dirty="0"/>
          </a:p>
        </p:txBody>
      </p:sp>
      <p:pic>
        <p:nvPicPr>
          <p:cNvPr id="1026" name="Picture 2" descr="СТР робот на ЧАЭС"/>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07704" y="1556792"/>
            <a:ext cx="5310112" cy="4000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3"/>
          <p:cNvSpPr txBox="1">
            <a:spLocks noChangeArrowheads="1"/>
          </p:cNvSpPr>
          <p:nvPr/>
        </p:nvSpPr>
        <p:spPr bwMode="auto">
          <a:xfrm>
            <a:off x="1043608" y="5733256"/>
            <a:ext cx="860425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ru-RU" altLang="ru-RU" sz="2400" b="1" i="1" dirty="0"/>
              <a:t>Специализированный транспортный робот</a:t>
            </a:r>
            <a:r>
              <a:rPr lang="ru-RU" altLang="ru-RU" sz="2400" b="1" dirty="0"/>
              <a:t> (СТР-1)</a:t>
            </a:r>
            <a:r>
              <a:rPr lang="ru-RU" altLang="ru-RU" sz="2400" dirty="0"/>
              <a:t> http://chornobyl.in.ua/robot-str.html</a:t>
            </a:r>
          </a:p>
        </p:txBody>
      </p:sp>
    </p:spTree>
    <p:extLst>
      <p:ext uri="{BB962C8B-B14F-4D97-AF65-F5344CB8AC3E}">
        <p14:creationId xmlns:p14="http://schemas.microsoft.com/office/powerpoint/2010/main" val="3238574048"/>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5157192"/>
            <a:ext cx="7772400" cy="1143000"/>
          </a:xfrm>
        </p:spPr>
        <p:txBody>
          <a:bodyPr/>
          <a:lstStyle/>
          <a:p>
            <a:r>
              <a:rPr lang="ru-RU" dirty="0" smtClean="0">
                <a:solidFill>
                  <a:srgbClr val="C00000"/>
                </a:solidFill>
              </a:rPr>
              <a:t>Видео ВНИИА-ИТУЦР!</a:t>
            </a:r>
            <a:endParaRPr lang="ru-RU" dirty="0">
              <a:solidFill>
                <a:srgbClr val="C00000"/>
              </a:solidFill>
            </a:endParaRPr>
          </a:p>
        </p:txBody>
      </p:sp>
    </p:spTree>
    <p:extLst>
      <p:ext uri="{BB962C8B-B14F-4D97-AF65-F5344CB8AC3E}">
        <p14:creationId xmlns:p14="http://schemas.microsoft.com/office/powerpoint/2010/main" val="2086886917"/>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a:xfrm>
            <a:off x="611188" y="260350"/>
            <a:ext cx="7772400" cy="1143000"/>
          </a:xfrm>
        </p:spPr>
        <p:txBody>
          <a:bodyPr/>
          <a:lstStyle/>
          <a:p>
            <a:pPr eaLnBrk="1" hangingPunct="1"/>
            <a:r>
              <a:rPr lang="ru-RU" altLang="ru-RU" sz="3200" b="1" smtClean="0"/>
              <a:t>Современный российский робототехнический комплекс разведки</a:t>
            </a:r>
          </a:p>
        </p:txBody>
      </p:sp>
      <p:sp>
        <p:nvSpPr>
          <p:cNvPr id="52227" name="Rectangle 3"/>
          <p:cNvSpPr>
            <a:spLocks noGrp="1" noChangeArrowheads="1"/>
          </p:cNvSpPr>
          <p:nvPr>
            <p:ph type="body" idx="1"/>
          </p:nvPr>
        </p:nvSpPr>
        <p:spPr>
          <a:xfrm>
            <a:off x="755650" y="1412875"/>
            <a:ext cx="7772400" cy="4114800"/>
          </a:xfrm>
        </p:spPr>
        <p:txBody>
          <a:bodyPr/>
          <a:lstStyle/>
          <a:p>
            <a:pPr marL="609600" indent="-609600" eaLnBrk="1" hangingPunct="1">
              <a:buFontTx/>
              <a:buNone/>
            </a:pPr>
            <a:r>
              <a:rPr lang="ru-RU" altLang="ru-RU" smtClean="0"/>
              <a:t> </a:t>
            </a:r>
            <a:r>
              <a:rPr lang="ru-RU" altLang="ru-RU" sz="2800" u="sng" smtClean="0"/>
              <a:t>Состав РТК:</a:t>
            </a:r>
          </a:p>
          <a:p>
            <a:pPr marL="609600" indent="-609600" eaLnBrk="1" hangingPunct="1">
              <a:buFontTx/>
              <a:buAutoNum type="arabicPeriod"/>
            </a:pPr>
            <a:r>
              <a:rPr lang="ru-RU" altLang="ru-RU" sz="1800" b="1" smtClean="0"/>
              <a:t>Базовое транспортное средство</a:t>
            </a:r>
          </a:p>
          <a:p>
            <a:pPr marL="609600" indent="-609600" eaLnBrk="1" hangingPunct="1">
              <a:buFontTx/>
              <a:buAutoNum type="arabicPeriod"/>
            </a:pPr>
            <a:r>
              <a:rPr lang="ru-RU" altLang="ru-RU" sz="1800" b="1" smtClean="0"/>
              <a:t>Навесное оборудование:</a:t>
            </a:r>
          </a:p>
          <a:p>
            <a:pPr marL="609600" indent="-609600" eaLnBrk="1" hangingPunct="1">
              <a:buFontTx/>
              <a:buNone/>
            </a:pPr>
            <a:r>
              <a:rPr lang="ru-RU" altLang="ru-RU" sz="1600" b="1" i="1" smtClean="0"/>
              <a:t>Манипулятор</a:t>
            </a:r>
          </a:p>
          <a:p>
            <a:pPr marL="609600" indent="-609600" eaLnBrk="1" hangingPunct="1">
              <a:buFontTx/>
              <a:buNone/>
            </a:pPr>
            <a:r>
              <a:rPr lang="ru-RU" altLang="ru-RU" sz="1600" b="1" i="1" smtClean="0"/>
              <a:t>Гамма-локатор с блоком детектирования гамма-излучения</a:t>
            </a:r>
          </a:p>
          <a:p>
            <a:pPr marL="609600" indent="-609600" eaLnBrk="1" hangingPunct="1">
              <a:buFontTx/>
              <a:buNone/>
            </a:pPr>
            <a:r>
              <a:rPr lang="ru-RU" altLang="ru-RU" sz="1600" b="1" i="1" smtClean="0"/>
              <a:t>Лазерный дальномер</a:t>
            </a:r>
          </a:p>
          <a:p>
            <a:pPr marL="609600" indent="-609600" eaLnBrk="1" hangingPunct="1">
              <a:buFontTx/>
              <a:buNone/>
            </a:pPr>
            <a:r>
              <a:rPr lang="ru-RU" altLang="ru-RU" sz="1600" b="1" i="1" smtClean="0"/>
              <a:t>Измеритель температуры и влажности внешней среды</a:t>
            </a:r>
          </a:p>
          <a:p>
            <a:pPr marL="609600" indent="-609600" eaLnBrk="1" hangingPunct="1">
              <a:buFontTx/>
              <a:buNone/>
            </a:pPr>
            <a:r>
              <a:rPr lang="ru-RU" altLang="ru-RU" sz="1600" b="1" i="1" smtClean="0"/>
              <a:t>Пробоотборник грунта</a:t>
            </a:r>
          </a:p>
          <a:p>
            <a:pPr marL="609600" indent="-609600" eaLnBrk="1" hangingPunct="1">
              <a:buFontTx/>
              <a:buNone/>
            </a:pPr>
            <a:r>
              <a:rPr lang="ru-RU" altLang="ru-RU" sz="1600" b="1" i="1" smtClean="0"/>
              <a:t>Измеритель напряженности электрического поля</a:t>
            </a:r>
          </a:p>
          <a:p>
            <a:pPr marL="609600" indent="-609600" eaLnBrk="1" hangingPunct="1">
              <a:buFontTx/>
              <a:buNone/>
            </a:pPr>
            <a:r>
              <a:rPr lang="ru-RU" altLang="ru-RU" sz="1800" b="1" smtClean="0"/>
              <a:t>3.         Пост управления</a:t>
            </a:r>
          </a:p>
          <a:p>
            <a:pPr marL="609600" indent="-609600" eaLnBrk="1" hangingPunct="1">
              <a:buFontTx/>
              <a:buNone/>
            </a:pPr>
            <a:endParaRPr lang="ru-RU" altLang="ru-RU" sz="1600" smtClean="0"/>
          </a:p>
        </p:txBody>
      </p:sp>
      <p:sp>
        <p:nvSpPr>
          <p:cNvPr id="52228" name="Rectangle 4"/>
          <p:cNvSpPr>
            <a:spLocks noChangeArrowheads="1"/>
          </p:cNvSpPr>
          <p:nvPr/>
        </p:nvSpPr>
        <p:spPr bwMode="auto">
          <a:xfrm>
            <a:off x="971550" y="5734050"/>
            <a:ext cx="7772400" cy="730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609600" indent="-609600">
              <a:spcBef>
                <a:spcPct val="20000"/>
              </a:spcBef>
              <a:buChar char="•"/>
              <a:defRPr sz="3200">
                <a:solidFill>
                  <a:schemeClr val="tx1"/>
                </a:solidFill>
                <a:latin typeface="Times New Roman" panose="02020603050405020304" pitchFamily="18" charset="0"/>
              </a:defRPr>
            </a:lvl1pPr>
            <a:lvl2pPr marL="990600" indent="-533400">
              <a:spcBef>
                <a:spcPct val="20000"/>
              </a:spcBef>
              <a:buChar char="–"/>
              <a:defRPr sz="2800">
                <a:solidFill>
                  <a:schemeClr val="tx1"/>
                </a:solidFill>
                <a:latin typeface="Times New Roman" panose="02020603050405020304" pitchFamily="18" charset="0"/>
              </a:defRPr>
            </a:lvl2pPr>
            <a:lvl3pPr marL="1371600" indent="-457200">
              <a:spcBef>
                <a:spcPct val="20000"/>
              </a:spcBef>
              <a:buChar char="•"/>
              <a:defRPr sz="2400">
                <a:solidFill>
                  <a:schemeClr val="tx1"/>
                </a:solidFill>
                <a:latin typeface="Times New Roman" panose="02020603050405020304" pitchFamily="18" charset="0"/>
              </a:defRPr>
            </a:lvl3pPr>
            <a:lvl4pPr marL="1752600" indent="-381000">
              <a:spcBef>
                <a:spcPct val="20000"/>
              </a:spcBef>
              <a:buChar char="–"/>
              <a:defRPr sz="2000">
                <a:solidFill>
                  <a:schemeClr val="tx1"/>
                </a:solidFill>
                <a:latin typeface="Times New Roman" panose="02020603050405020304" pitchFamily="18" charset="0"/>
              </a:defRPr>
            </a:lvl4pPr>
            <a:lvl5pPr marL="2209800" indent="-381000">
              <a:spcBef>
                <a:spcPct val="20000"/>
              </a:spcBef>
              <a:buChar char="»"/>
              <a:defRPr sz="2000">
                <a:solidFill>
                  <a:schemeClr val="tx1"/>
                </a:solidFill>
                <a:latin typeface="Times New Roman" panose="02020603050405020304" pitchFamily="18" charset="0"/>
              </a:defRPr>
            </a:lvl5pPr>
            <a:lvl6pPr marL="2667000" indent="-3810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3124200" indent="-3810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581400" indent="-3810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4038600" indent="-3810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buFontTx/>
              <a:buNone/>
            </a:pPr>
            <a:r>
              <a:rPr lang="ru-RU" altLang="ru-RU"/>
              <a:t> </a:t>
            </a:r>
            <a:endParaRPr lang="ru-RU" altLang="ru-RU" sz="1600"/>
          </a:p>
        </p:txBody>
      </p:sp>
      <p:sp>
        <p:nvSpPr>
          <p:cNvPr id="52229" name="Rectangle 5"/>
          <p:cNvSpPr>
            <a:spLocks noChangeArrowheads="1"/>
          </p:cNvSpPr>
          <p:nvPr/>
        </p:nvSpPr>
        <p:spPr bwMode="auto">
          <a:xfrm>
            <a:off x="1176338" y="5854700"/>
            <a:ext cx="6840537"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ru-RU" altLang="ru-RU" sz="2000" b="1">
                <a:solidFill>
                  <a:schemeClr val="tx2"/>
                </a:solidFill>
              </a:rPr>
              <a:t>ФГУП «Аварийно-технический центр Минатома России. </a:t>
            </a:r>
          </a:p>
          <a:p>
            <a:pPr algn="ctr" eaLnBrk="1" hangingPunct="1">
              <a:spcBef>
                <a:spcPct val="0"/>
              </a:spcBef>
              <a:buFontTx/>
              <a:buNone/>
            </a:pPr>
            <a:r>
              <a:rPr lang="ru-RU" altLang="ru-RU" sz="2000" b="1">
                <a:solidFill>
                  <a:schemeClr val="tx2"/>
                </a:solidFill>
              </a:rPr>
              <a:t>Инженерно-технический и учебный центр робототехники</a:t>
            </a:r>
          </a:p>
        </p:txBody>
      </p:sp>
    </p:spTree>
    <p:extLst>
      <p:ext uri="{BB962C8B-B14F-4D97-AF65-F5344CB8AC3E}">
        <p14:creationId xmlns:p14="http://schemas.microsoft.com/office/powerpoint/2010/main" val="2425200891"/>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descr="18"/>
          <p:cNvPicPr>
            <a:picLocks noGrp="1" noChangeAspect="1" noChangeArrowheads="1"/>
          </p:cNvPicPr>
          <p:nvPr>
            <p:ph/>
          </p:nvPr>
        </p:nvPicPr>
        <p:blipFill>
          <a:blip r:embed="rId2" cstate="print">
            <a:extLst>
              <a:ext uri="{28A0092B-C50C-407E-A947-70E740481C1C}">
                <a14:useLocalDpi xmlns:a14="http://schemas.microsoft.com/office/drawing/2010/main" val="0"/>
              </a:ext>
            </a:extLst>
          </a:blip>
          <a:srcRect/>
          <a:stretch>
            <a:fillRect/>
          </a:stretch>
        </p:blipFill>
        <p:spPr>
          <a:xfrm>
            <a:off x="1476375" y="1268413"/>
            <a:ext cx="6121400" cy="4541837"/>
          </a:xfrm>
        </p:spPr>
      </p:pic>
      <p:sp>
        <p:nvSpPr>
          <p:cNvPr id="53251" name="Rectangle 3"/>
          <p:cNvSpPr>
            <a:spLocks noChangeArrowheads="1"/>
          </p:cNvSpPr>
          <p:nvPr/>
        </p:nvSpPr>
        <p:spPr bwMode="auto">
          <a:xfrm>
            <a:off x="755650" y="5876925"/>
            <a:ext cx="7772400" cy="782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ru-RU" altLang="ru-RU" b="1">
              <a:solidFill>
                <a:schemeClr val="tx2"/>
              </a:solidFill>
            </a:endParaRPr>
          </a:p>
        </p:txBody>
      </p:sp>
      <p:sp>
        <p:nvSpPr>
          <p:cNvPr id="53252" name="Rectangle 4"/>
          <p:cNvSpPr>
            <a:spLocks noChangeArrowheads="1"/>
          </p:cNvSpPr>
          <p:nvPr/>
        </p:nvSpPr>
        <p:spPr bwMode="auto">
          <a:xfrm>
            <a:off x="539750" y="188913"/>
            <a:ext cx="7772400" cy="819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ru-RU" sz="2000" b="1">
                <a:solidFill>
                  <a:schemeClr val="tx2"/>
                </a:solidFill>
              </a:rPr>
              <a:t/>
            </a:r>
            <a:br>
              <a:rPr lang="en-US" altLang="ru-RU" sz="2000" b="1">
                <a:solidFill>
                  <a:schemeClr val="tx2"/>
                </a:solidFill>
              </a:rPr>
            </a:br>
            <a:r>
              <a:rPr lang="en-US" altLang="ru-RU" sz="2000" b="1">
                <a:solidFill>
                  <a:schemeClr val="tx2"/>
                </a:solidFill>
              </a:rPr>
              <a:t> </a:t>
            </a:r>
            <a:r>
              <a:rPr lang="ru-RU" altLang="ru-RU" sz="2400" b="1">
                <a:solidFill>
                  <a:schemeClr val="tx2"/>
                </a:solidFill>
              </a:rPr>
              <a:t>Робототехнический комплекс разведки. </a:t>
            </a:r>
            <a:br>
              <a:rPr lang="ru-RU" altLang="ru-RU" sz="2400" b="1">
                <a:solidFill>
                  <a:schemeClr val="tx2"/>
                </a:solidFill>
              </a:rPr>
            </a:br>
            <a:r>
              <a:rPr lang="ru-RU" altLang="ru-RU" sz="2400" b="1">
                <a:solidFill>
                  <a:schemeClr val="tx2"/>
                </a:solidFill>
              </a:rPr>
              <a:t>Преодоление водной преграды</a:t>
            </a:r>
          </a:p>
        </p:txBody>
      </p:sp>
      <p:sp>
        <p:nvSpPr>
          <p:cNvPr id="53253" name="Rectangle 5"/>
          <p:cNvSpPr>
            <a:spLocks noChangeArrowheads="1"/>
          </p:cNvSpPr>
          <p:nvPr/>
        </p:nvSpPr>
        <p:spPr bwMode="auto">
          <a:xfrm>
            <a:off x="1176338" y="5854700"/>
            <a:ext cx="6840537"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ru-RU" altLang="ru-RU" sz="2000" b="1">
                <a:solidFill>
                  <a:schemeClr val="tx2"/>
                </a:solidFill>
              </a:rPr>
              <a:t>ФГУП «Аварийно-технический центр Минатома России. </a:t>
            </a:r>
          </a:p>
          <a:p>
            <a:pPr algn="ctr" eaLnBrk="1" hangingPunct="1">
              <a:spcBef>
                <a:spcPct val="0"/>
              </a:spcBef>
              <a:buFontTx/>
              <a:buNone/>
            </a:pPr>
            <a:r>
              <a:rPr lang="ru-RU" altLang="ru-RU" sz="2000" b="1">
                <a:solidFill>
                  <a:schemeClr val="tx2"/>
                </a:solidFill>
              </a:rPr>
              <a:t>Инженерно-технический и учебный центр робототехники</a:t>
            </a:r>
          </a:p>
        </p:txBody>
      </p:sp>
    </p:spTree>
    <p:extLst>
      <p:ext uri="{BB962C8B-B14F-4D97-AF65-F5344CB8AC3E}">
        <p14:creationId xmlns:p14="http://schemas.microsoft.com/office/powerpoint/2010/main" val="2100072025"/>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descr="19"/>
          <p:cNvPicPr>
            <a:picLocks noGrp="1" noChangeAspect="1" noChangeArrowheads="1"/>
          </p:cNvPicPr>
          <p:nvPr>
            <p:ph/>
          </p:nvPr>
        </p:nvPicPr>
        <p:blipFill>
          <a:blip r:embed="rId2" cstate="print">
            <a:extLst>
              <a:ext uri="{28A0092B-C50C-407E-A947-70E740481C1C}">
                <a14:useLocalDpi xmlns:a14="http://schemas.microsoft.com/office/drawing/2010/main" val="0"/>
              </a:ext>
            </a:extLst>
          </a:blip>
          <a:srcRect/>
          <a:stretch>
            <a:fillRect/>
          </a:stretch>
        </p:blipFill>
        <p:spPr>
          <a:xfrm>
            <a:off x="1476375" y="1341438"/>
            <a:ext cx="5976938" cy="4500562"/>
          </a:xfrm>
        </p:spPr>
      </p:pic>
      <p:sp>
        <p:nvSpPr>
          <p:cNvPr id="54275" name="Rectangle 3"/>
          <p:cNvSpPr>
            <a:spLocks noChangeArrowheads="1"/>
          </p:cNvSpPr>
          <p:nvPr/>
        </p:nvSpPr>
        <p:spPr bwMode="auto">
          <a:xfrm>
            <a:off x="684213" y="404813"/>
            <a:ext cx="7772400" cy="71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ru-RU" altLang="ru-RU" sz="2400" b="1">
                <a:solidFill>
                  <a:schemeClr val="tx2"/>
                </a:solidFill>
              </a:rPr>
              <a:t>Робототехнический комплекс разведки. </a:t>
            </a:r>
            <a:br>
              <a:rPr lang="ru-RU" altLang="ru-RU" sz="2400" b="1">
                <a:solidFill>
                  <a:schemeClr val="tx2"/>
                </a:solidFill>
              </a:rPr>
            </a:br>
            <a:r>
              <a:rPr lang="ru-RU" altLang="ru-RU" sz="2400" b="1">
                <a:solidFill>
                  <a:schemeClr val="tx2"/>
                </a:solidFill>
              </a:rPr>
              <a:t>Преодоление лестницы и дверного проема</a:t>
            </a:r>
          </a:p>
        </p:txBody>
      </p:sp>
      <p:sp>
        <p:nvSpPr>
          <p:cNvPr id="54276" name="Rectangle 4"/>
          <p:cNvSpPr>
            <a:spLocks noChangeArrowheads="1"/>
          </p:cNvSpPr>
          <p:nvPr/>
        </p:nvSpPr>
        <p:spPr bwMode="auto">
          <a:xfrm>
            <a:off x="755650" y="5876925"/>
            <a:ext cx="7772400" cy="819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ru-RU" altLang="ru-RU" sz="2000" b="1">
                <a:solidFill>
                  <a:schemeClr val="tx2"/>
                </a:solidFill>
              </a:rPr>
              <a:t>ФГУП «Аварийно-технический центр Минатома России. Инженерно-технический и учебный центр робототехники</a:t>
            </a:r>
          </a:p>
        </p:txBody>
      </p:sp>
    </p:spTree>
    <p:extLst>
      <p:ext uri="{BB962C8B-B14F-4D97-AF65-F5344CB8AC3E}">
        <p14:creationId xmlns:p14="http://schemas.microsoft.com/office/powerpoint/2010/main" val="4135253018"/>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descr="3"/>
          <p:cNvPicPr>
            <a:picLocks noGrp="1" noChangeAspect="1" noChangeArrowheads="1"/>
          </p:cNvPicPr>
          <p:nvPr>
            <p:ph/>
          </p:nvPr>
        </p:nvPicPr>
        <p:blipFill>
          <a:blip r:embed="rId2" cstate="print">
            <a:extLst>
              <a:ext uri="{28A0092B-C50C-407E-A947-70E740481C1C}">
                <a14:useLocalDpi xmlns:a14="http://schemas.microsoft.com/office/drawing/2010/main" val="0"/>
              </a:ext>
            </a:extLst>
          </a:blip>
          <a:srcRect/>
          <a:stretch>
            <a:fillRect/>
          </a:stretch>
        </p:blipFill>
        <p:spPr>
          <a:xfrm>
            <a:off x="900113" y="1268413"/>
            <a:ext cx="7056437" cy="4478337"/>
          </a:xfrm>
        </p:spPr>
      </p:pic>
      <p:sp>
        <p:nvSpPr>
          <p:cNvPr id="55299" name="Text Box 3"/>
          <p:cNvSpPr txBox="1">
            <a:spLocks noChangeArrowheads="1"/>
          </p:cNvSpPr>
          <p:nvPr/>
        </p:nvSpPr>
        <p:spPr bwMode="auto">
          <a:xfrm>
            <a:off x="1116013" y="404813"/>
            <a:ext cx="71278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50000"/>
              </a:spcBef>
              <a:buFontTx/>
              <a:buNone/>
            </a:pPr>
            <a:r>
              <a:rPr lang="ru-RU" altLang="ru-RU" sz="2400" b="1"/>
              <a:t>Дезактивация автотранспорта РТК МРК-27МА</a:t>
            </a:r>
          </a:p>
        </p:txBody>
      </p:sp>
      <p:sp>
        <p:nvSpPr>
          <p:cNvPr id="55300" name="Rectangle 4"/>
          <p:cNvSpPr>
            <a:spLocks noChangeArrowheads="1"/>
          </p:cNvSpPr>
          <p:nvPr/>
        </p:nvSpPr>
        <p:spPr bwMode="auto">
          <a:xfrm>
            <a:off x="755650" y="5876925"/>
            <a:ext cx="7772400" cy="819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ru-RU" altLang="ru-RU" sz="2000" b="1">
                <a:solidFill>
                  <a:schemeClr val="tx2"/>
                </a:solidFill>
              </a:rPr>
              <a:t>ФГУП «Аварийно-технический центр Минатома России. Инженерно-технический и учебный центр робототехники</a:t>
            </a:r>
          </a:p>
        </p:txBody>
      </p:sp>
    </p:spTree>
    <p:extLst>
      <p:ext uri="{BB962C8B-B14F-4D97-AF65-F5344CB8AC3E}">
        <p14:creationId xmlns:p14="http://schemas.microsoft.com/office/powerpoint/2010/main" val="1186691875"/>
      </p:ext>
    </p:extLst>
  </p:cSld>
  <p:clrMapOvr>
    <a:masterClrMapping/>
  </p:clrMapOvr>
</p:sld>
</file>

<file path=ppt/theme/theme1.xml><?xml version="1.0" encoding="utf-8"?>
<a:theme xmlns:a="http://schemas.openxmlformats.org/drawingml/2006/main" name="Оформление по умолчанию">
  <a:themeElements>
    <a:clrScheme name="Оформление по умолчанию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Оформление по умолчанию">
      <a:majorFont>
        <a:latin typeface="Times New Roman"/>
        <a:ea typeface=""/>
        <a:cs typeface=""/>
      </a:majorFont>
      <a:minorFont>
        <a:latin typeface="Times New Roman"/>
        <a:ea typeface=""/>
        <a:cs typeface=""/>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38100" cap="flat" cmpd="sng" algn="ctr">
          <a:solidFill>
            <a:schemeClr val="tx1"/>
          </a:solidFill>
          <a:prstDash val="solid"/>
          <a:round/>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ru-RU" altLang="ru-RU" sz="2400" b="0" i="0" u="none" strike="noStrike" cap="none" normalizeH="0" baseline="0" smtClean="0">
            <a:ln>
              <a:noFill/>
            </a:ln>
            <a:solidFill>
              <a:schemeClr val="tx1"/>
            </a:solidFill>
            <a:effectLst/>
            <a:latin typeface="Times New Roman" panose="02020603050405020304" pitchFamily="18" charset="0"/>
          </a:defRPr>
        </a:defPPr>
      </a:lstStyle>
    </a:spDef>
    <a:lnDef>
      <a:spPr bwMode="auto">
        <a:xfrm>
          <a:off x="0" y="0"/>
          <a:ext cx="1" cy="1"/>
        </a:xfrm>
        <a:custGeom>
          <a:avLst/>
          <a:gdLst/>
          <a:ahLst/>
          <a:cxnLst/>
          <a:rect l="0" t="0" r="0" b="0"/>
          <a:pathLst/>
        </a:custGeom>
        <a:solidFill>
          <a:schemeClr val="accent1"/>
        </a:solidFill>
        <a:ln w="38100" cap="flat" cmpd="sng" algn="ctr">
          <a:solidFill>
            <a:schemeClr val="tx1"/>
          </a:solidFill>
          <a:prstDash val="solid"/>
          <a:round/>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ru-RU" altLang="ru-RU" sz="2400" b="0" i="0" u="none" strike="noStrike" cap="none" normalizeH="0" baseline="0" smtClean="0">
            <a:ln>
              <a:noFill/>
            </a:ln>
            <a:solidFill>
              <a:schemeClr val="tx1"/>
            </a:solidFill>
            <a:effectLst/>
            <a:latin typeface="Times New Roman" panose="02020603050405020304" pitchFamily="18" charset="0"/>
          </a:defRPr>
        </a:defPPr>
      </a:lstStyle>
    </a:lnDef>
  </a:objectDefaults>
  <a:extraClrSchemeLst>
    <a:extraClrScheme>
      <a:clrScheme name="Оформление по умолчанию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Оформление по умолчанию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Оформление по умолчанию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Оформление по умолчанию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Оформление по умолчанию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Оформление по умолчанию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Оформление по умолчанию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Тема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Стандартная">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2943</TotalTime>
  <Words>4203</Words>
  <Application>Microsoft Office PowerPoint</Application>
  <PresentationFormat>Экран (4:3)</PresentationFormat>
  <Paragraphs>794</Paragraphs>
  <Slides>185</Slides>
  <Notes>2</Notes>
  <HiddenSlides>2</HiddenSlides>
  <MMClips>1</MMClips>
  <ScaleCrop>false</ScaleCrop>
  <HeadingPairs>
    <vt:vector size="6" baseType="variant">
      <vt:variant>
        <vt:lpstr>Тема</vt:lpstr>
      </vt:variant>
      <vt:variant>
        <vt:i4>1</vt:i4>
      </vt:variant>
      <vt:variant>
        <vt:lpstr>Внедренные серверы OLE</vt:lpstr>
      </vt:variant>
      <vt:variant>
        <vt:i4>4</vt:i4>
      </vt:variant>
      <vt:variant>
        <vt:lpstr>Заголовки слайдов</vt:lpstr>
      </vt:variant>
      <vt:variant>
        <vt:i4>185</vt:i4>
      </vt:variant>
    </vt:vector>
  </HeadingPairs>
  <TitlesOfParts>
    <vt:vector size="190" baseType="lpstr">
      <vt:lpstr>Оформление по умолчанию</vt:lpstr>
      <vt:lpstr>Уравнение</vt:lpstr>
      <vt:lpstr>CorelPhotoPaint.Image.7</vt:lpstr>
      <vt:lpstr>Формула</vt:lpstr>
      <vt:lpstr>Photo Editor Photo</vt:lpstr>
      <vt:lpstr>Презентация PowerPoint</vt:lpstr>
      <vt:lpstr> Термин «Робот»</vt:lpstr>
      <vt:lpstr> Термин «Робот»</vt:lpstr>
      <vt:lpstr>ТЕРМИН «РОБОТОТЕХНИКА»   (Robotics) </vt:lpstr>
      <vt:lpstr>ТРИ ЗАКОНА РОБОТОТЕХНИКИ </vt:lpstr>
      <vt:lpstr>  Международная терминология робототехники  ГОСТ Р 60.0.0.4−2018/ ISO 8373:2012  (проект, окончательная редакция)   </vt:lpstr>
      <vt:lpstr>Общие термины: РОБОТ </vt:lpstr>
      <vt:lpstr>Презентация PowerPoint</vt:lpstr>
      <vt:lpstr>Презентация PowerPoint</vt:lpstr>
      <vt:lpstr>Презентация PowerPoint</vt:lpstr>
      <vt:lpstr>Презентация PowerPoint</vt:lpstr>
      <vt:lpstr>Общие термины: СТЕПЕНЬ ПОДВИЖНОСТИ</vt:lpstr>
      <vt:lpstr>Презентация PowerPoint</vt:lpstr>
      <vt:lpstr>Презентация PowerPoint</vt:lpstr>
      <vt:lpstr>Презентация PowerPoint</vt:lpstr>
      <vt:lpstr>Общие термины: МАНИПУЛЯТОР </vt:lpstr>
      <vt:lpstr>Общие термины:  РАБОЧИЙ ОРГАН </vt:lpstr>
      <vt:lpstr>РТК высокоскоростной съемки</vt:lpstr>
      <vt:lpstr>РАБОЧИЕ ОРГАНЫ</vt:lpstr>
      <vt:lpstr>Особенность РТК</vt:lpstr>
      <vt:lpstr>   Степень свободы (degree of freedom, DOF):  Одна из переменных (максимальное число которых равно шести), необходимых для определения движения тела в пространстве.       </vt:lpstr>
      <vt:lpstr>Степени свободы рабочего органа робота</vt:lpstr>
      <vt:lpstr>Презентация PowerPoint</vt:lpstr>
      <vt:lpstr>Презентация PowerPoint</vt:lpstr>
      <vt:lpstr>Экспериментальный стенд роботической биопечати эмали in situ</vt:lpstr>
      <vt:lpstr>Скелет и кинематическая схема руки человека</vt:lpstr>
      <vt:lpstr>Общие термины: СИСТЕМА УПРАВЛЕНИЯ </vt:lpstr>
      <vt:lpstr>Общие термины: АВТОНОМНОСТЬ </vt:lpstr>
      <vt:lpstr>  Международная терминология робототехники  ГОСТ Р 60.0.0.4−2018/ ISO 8373:2012  (проект, окончательная редакция)   </vt:lpstr>
      <vt:lpstr>Общие термины: РОБОТ </vt:lpstr>
      <vt:lpstr>Общие термины: РОБОТОТЕХНИЧЕСКОЕ УСТРОЙСТВО</vt:lpstr>
      <vt:lpstr>Общие термины: РОБОТОТЕХНИЧЕСКИЙ КОМПЛЕКС</vt:lpstr>
      <vt:lpstr>Робототехнический комплекс - РТК</vt:lpstr>
      <vt:lpstr>Определение промышленного робота (industrial robot)</vt:lpstr>
      <vt:lpstr>Определение сервисного робота (service robot)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 Сечение рабочей зоны для двухзвенного манипулятора типа SCARA ( L1= L2 )</vt:lpstr>
      <vt:lpstr> Сечение рабочей зоны для двухзвенного манипулятора типа SCARA (L1= 2L2 ). </vt:lpstr>
      <vt:lpstr>Презентация PowerPoint</vt:lpstr>
      <vt:lpstr>Презентация PowerPoint</vt:lpstr>
      <vt:lpstr>Презентация PowerPoint</vt:lpstr>
      <vt:lpstr>Общее количество внедренных ПР</vt:lpstr>
      <vt:lpstr>Перспективные области применения ПР</vt:lpstr>
      <vt:lpstr>Презентация PowerPoint</vt:lpstr>
      <vt:lpstr>Презентация PowerPoint</vt:lpstr>
      <vt:lpstr>Презентация PowerPoint</vt:lpstr>
      <vt:lpstr>Состояние мирового рынка сервисной робототехники</vt:lpstr>
      <vt:lpstr>Презентация PowerPoint</vt:lpstr>
      <vt:lpstr>Презентация PowerPoint</vt:lpstr>
      <vt:lpstr>Презентация PowerPoint</vt:lpstr>
      <vt:lpstr>Основные определения мехатроники </vt:lpstr>
      <vt:lpstr>Презентация PowerPoint</vt:lpstr>
      <vt:lpstr>Презентация PowerPoint</vt:lpstr>
      <vt:lpstr>Области применения мехатронных систем</vt:lpstr>
      <vt:lpstr>Области применения мехатронных систем</vt:lpstr>
      <vt:lpstr>Презентация PowerPoint</vt:lpstr>
      <vt:lpstr>Структура  роботов и  мехатронных машин   </vt:lpstr>
      <vt:lpstr>Презентация PowerPoint</vt:lpstr>
      <vt:lpstr>Презентация PowerPoint</vt:lpstr>
      <vt:lpstr>Мобильные технологические роботы для инспекции и ремонта подземных трубопроводов  (новые служебные функции роботов)  </vt:lpstr>
      <vt:lpstr>Презентация PowerPoint</vt:lpstr>
      <vt:lpstr>Презентация PowerPoint</vt:lpstr>
      <vt:lpstr>Видео ТАРИС!</vt:lpstr>
      <vt:lpstr>Презентация PowerPoint</vt:lpstr>
      <vt:lpstr>Плавающий модуль для  трубопроводов</vt:lpstr>
      <vt:lpstr>Презентация PowerPoint</vt:lpstr>
      <vt:lpstr>Презентация PowerPoint</vt:lpstr>
      <vt:lpstr>Презентация PowerPoint</vt:lpstr>
      <vt:lpstr>Военные роботы России  (новые служебные функции роботов)</vt:lpstr>
      <vt:lpstr>Презентация PowerPoint</vt:lpstr>
      <vt:lpstr>Робототехнический комплекс "Уран-6" Источник: Анатолий Соколов / ИА "Оружие России" http://vpk.name/news/169680_rossiya_zadeistvuet_robotov_v_operacii_po_razminirovaniyu_aleppo.html </vt:lpstr>
      <vt:lpstr>Мобильные роботы для работы в средах радиоактивного загрязнения (новые служебные функции роботов)</vt:lpstr>
      <vt:lpstr>Роботы на ликвидации последствий аварии на ЧАЭС</vt:lpstr>
      <vt:lpstr>Роботы на ликвидации последствий аварии на ЧАЭС</vt:lpstr>
      <vt:lpstr>Видео ВНИИА-ИТУЦР!</vt:lpstr>
      <vt:lpstr>Современный российский робототехнический комплекс разведки</vt:lpstr>
      <vt:lpstr>Презентация PowerPoint</vt:lpstr>
      <vt:lpstr>Презентация PowerPoint</vt:lpstr>
      <vt:lpstr>Презентация PowerPoint</vt:lpstr>
      <vt:lpstr>Презентация PowerPoint</vt:lpstr>
      <vt:lpstr>Презентация PowerPoint</vt:lpstr>
      <vt:lpstr>Робот РТК-М  на операции  демонтажа трубопровода</vt:lpstr>
      <vt:lpstr>Робототехника для банковского сектора (новые служебные функции роботов)</vt:lpstr>
      <vt:lpstr>Презентация PowerPoint</vt:lpstr>
      <vt:lpstr>Презентация PowerPoint</vt:lpstr>
      <vt:lpstr>Презентация PowerPoint</vt:lpstr>
      <vt:lpstr>Презентация PowerPoint</vt:lpstr>
      <vt:lpstr>Методы автоматического управления и Поколения роботов</vt:lpstr>
      <vt:lpstr>Презентация PowerPoint</vt:lpstr>
      <vt:lpstr>Позиционное управление</vt:lpstr>
      <vt:lpstr>Позиционное управление</vt:lpstr>
      <vt:lpstr>Позиционное управление:  роботизированная точечная сварка (COMAU Robot)  загрузка технологического оборудования (REIS Robot)</vt:lpstr>
      <vt:lpstr>Контурное управление</vt:lpstr>
      <vt:lpstr>Контурное управление</vt:lpstr>
      <vt:lpstr>Траекторное управление</vt:lpstr>
      <vt:lpstr>Траекторное управление</vt:lpstr>
      <vt:lpstr>Траекторное управление :  роботизированная окраска (FANUC Robot) лазерная резка (REIS Robot)</vt:lpstr>
      <vt:lpstr>Презентация PowerPoint</vt:lpstr>
      <vt:lpstr>Адаптивное управление: Робототехнологический комплекс (МГТУ Станкин - Будапештский ТУ)</vt:lpstr>
      <vt:lpstr>Презентация PowerPoint</vt:lpstr>
      <vt:lpstr>Конструкция силомоментного датчика</vt:lpstr>
      <vt:lpstr>Алгоритм адаптивного управления</vt:lpstr>
      <vt:lpstr>Презентация PowerPoint</vt:lpstr>
      <vt:lpstr>Презентация PowerPoint</vt:lpstr>
      <vt:lpstr>Нейроны головного мозга: - общее кол-во клеток: 1012 (миллион    миллионов) - каждый нейрон связан от сотни до тысячи других нейронов, т.о. кол-во связей составляет 1014 – 1015 - длина аксона варьируется от долей миллиметра до метра - информация передается от клетки к клетке химическим путем - нейроны объединяются в уровни, образующие структуры в виде пластин или сферических ядер</vt:lpstr>
      <vt:lpstr>Презентация PowerPoint</vt:lpstr>
      <vt:lpstr>Интеллектуальное управление на основе искусственных нейронных сетей. Математическая модель нейрона</vt:lpstr>
      <vt:lpstr>Презентация PowerPoint</vt:lpstr>
      <vt:lpstr>Презентация PowerPoint</vt:lpstr>
      <vt:lpstr>Презентация PowerPoint</vt:lpstr>
      <vt:lpstr>Пример применения нейросети в современной робототехнике   «От Текстовой Команды к Движению Робота»</vt:lpstr>
      <vt:lpstr>Задача нейросети</vt:lpstr>
      <vt:lpstr>Обучение нейросети правильным позам</vt:lpstr>
      <vt:lpstr>Программирование движений робота</vt:lpstr>
      <vt:lpstr>Классификация мехатронных модулей</vt:lpstr>
      <vt:lpstr>Классификация мехатронных модулей</vt:lpstr>
      <vt:lpstr>Модули движения: моторы-редукторы на базе асинхронных двигателей  (фирма Dunkermotoren)</vt:lpstr>
      <vt:lpstr>Мехатронный модуль движения (фирма Maxon)</vt:lpstr>
      <vt:lpstr>Интеллектуальный мехатронный модуль робота LWR KUKA</vt:lpstr>
      <vt:lpstr>Сверхточные (ультрапрецизионные) движения в мехатронных системах </vt:lpstr>
      <vt:lpstr>Презентация PowerPoint</vt:lpstr>
      <vt:lpstr>Недостатки традиционных модулей</vt:lpstr>
      <vt:lpstr>Линейные двигатели</vt:lpstr>
      <vt:lpstr>Мехатронный модуль на базе линейного электродвигателя</vt:lpstr>
      <vt:lpstr>Презентация PowerPoint</vt:lpstr>
      <vt:lpstr>Кинематические задачи в робототехнике и мехатронике  -  Прямая задача о положении многозвенного     механизма -  Обратная задача о положении  -  Прямая задача о скорости  -  Обратная  задача о скорости    </vt:lpstr>
      <vt:lpstr>Прямая задача о положении многозвенного механизма </vt:lpstr>
      <vt:lpstr>Презентация PowerPoint</vt:lpstr>
      <vt:lpstr>Презентация PowerPoint</vt:lpstr>
      <vt:lpstr>Обратная задача о положении многозвенного механизма </vt:lpstr>
      <vt:lpstr>Презентация PowerPoint</vt:lpstr>
      <vt:lpstr>Прямая задача о скорости многозвенного механизма </vt:lpstr>
      <vt:lpstr>Прямая задача о скорости многозвенного механизма </vt:lpstr>
      <vt:lpstr>Презентация PowerPoint</vt:lpstr>
      <vt:lpstr>Пример : прямая задача о скорости двухзвенного механизма  </vt:lpstr>
      <vt:lpstr>Определение точности позиционирования многозвенного механизма </vt:lpstr>
      <vt:lpstr>Погрешность позиционирования</vt:lpstr>
      <vt:lpstr>Погрешность отработки траектории</vt:lpstr>
      <vt:lpstr>Обратная задача о скорости многозвенного механизма </vt:lpstr>
      <vt:lpstr>Пример : обратная задача о скорости двухзвенного механизма  </vt:lpstr>
      <vt:lpstr>Презентация PowerPoint</vt:lpstr>
      <vt:lpstr>Определение дистанционного управления</vt:lpstr>
      <vt:lpstr>Методы дистанционного управления</vt:lpstr>
      <vt:lpstr>Командное управление </vt:lpstr>
      <vt:lpstr>Копирующее управление</vt:lpstr>
      <vt:lpstr>Копирующее управление</vt:lpstr>
      <vt:lpstr>Полуавтоматическое управление</vt:lpstr>
      <vt:lpstr>Доп слайды</vt:lpstr>
      <vt:lpstr>Полуавтоматическое управление</vt:lpstr>
      <vt:lpstr>Презентация PowerPoint</vt:lpstr>
      <vt:lpstr>Презентация PowerPoint</vt:lpstr>
      <vt:lpstr>Презентация PowerPoint</vt:lpstr>
      <vt:lpstr>Презентация PowerPoint</vt:lpstr>
      <vt:lpstr>Адаптивное управление</vt:lpstr>
      <vt:lpstr>Структура нервной системы </vt:lpstr>
      <vt:lpstr>Презентация PowerPoint</vt:lpstr>
      <vt:lpstr>Презентация PowerPoint</vt:lpstr>
      <vt:lpstr> Внести   в   приоритетные   направления   развития   науки, технологий и техники в Российской Федерации,    утвержденные  Указом Президента   Российской   Федерации   от   7 июля   2011 г.   N 899 "Об утверждении приоритетных направлений развития науки, технологий и техники в Российской Федерации и перечня  критических  технологий Российской   Федерации"   (Собрание   законодательства   Российской Федерации, 2011, N 28, ст. 4168),   изменение,  дополнив  их  пунктом 6-1 следующего содержания:  6-1. Робототехнические    комплексы    (системы)    военного, специального и двойного назначения."</vt:lpstr>
      <vt:lpstr>Робототехника –перспективное профессия на ближайшие годы</vt:lpstr>
      <vt:lpstr>Презентация PowerPoint</vt:lpstr>
      <vt:lpstr>Презентация PowerPoint</vt:lpstr>
      <vt:lpstr>Презентация PowerPoint</vt:lpstr>
      <vt:lpstr>Презентация PowerPoint</vt:lpstr>
      <vt:lpstr>Электромагнитная система</vt:lpstr>
      <vt:lpstr>Линейный электродвигатель</vt:lpstr>
    </vt:vector>
  </TitlesOfParts>
  <Company>ASG</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PJV</dc:creator>
  <cp:lastModifiedBy>Bekzat</cp:lastModifiedBy>
  <cp:revision>549</cp:revision>
  <dcterms:created xsi:type="dcterms:W3CDTF">2004-10-11T17:04:00Z</dcterms:created>
  <dcterms:modified xsi:type="dcterms:W3CDTF">2022-10-16T16:20:37Z</dcterms:modified>
</cp:coreProperties>
</file>